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8" r:id="rId2"/>
    <p:sldId id="347" r:id="rId3"/>
    <p:sldId id="346" r:id="rId4"/>
    <p:sldId id="324" r:id="rId5"/>
    <p:sldId id="326" r:id="rId6"/>
    <p:sldId id="348" r:id="rId7"/>
    <p:sldId id="325" r:id="rId8"/>
    <p:sldId id="281" r:id="rId9"/>
    <p:sldId id="306" r:id="rId10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">
          <p15:clr>
            <a:srgbClr val="A4A3A4"/>
          </p15:clr>
        </p15:guide>
        <p15:guide id="2" orient="horz" pos="150">
          <p15:clr>
            <a:srgbClr val="A4A3A4"/>
          </p15:clr>
        </p15:guide>
        <p15:guide id="3" orient="horz" pos="1278">
          <p15:clr>
            <a:srgbClr val="A4A3A4"/>
          </p15:clr>
        </p15:guide>
        <p15:guide id="4" orient="horz" pos="2844">
          <p15:clr>
            <a:srgbClr val="A4A3A4"/>
          </p15:clr>
        </p15:guide>
        <p15:guide id="5" orient="horz" pos="696">
          <p15:clr>
            <a:srgbClr val="A4A3A4"/>
          </p15:clr>
        </p15:guide>
        <p15:guide id="6" orient="horz" pos="2423">
          <p15:clr>
            <a:srgbClr val="A4A3A4"/>
          </p15:clr>
        </p15:guide>
        <p15:guide id="7" orient="horz" pos="2960">
          <p15:clr>
            <a:srgbClr val="A4A3A4"/>
          </p15:clr>
        </p15:guide>
        <p15:guide id="8" pos="2932">
          <p15:clr>
            <a:srgbClr val="A4A3A4"/>
          </p15:clr>
        </p15:guide>
        <p15:guide id="9" pos="372">
          <p15:clr>
            <a:srgbClr val="A4A3A4"/>
          </p15:clr>
        </p15:guide>
        <p15:guide id="10" pos="4638">
          <p15:clr>
            <a:srgbClr val="A4A3A4"/>
          </p15:clr>
        </p15:guide>
        <p15:guide id="11" pos="56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4" autoAdjust="0"/>
    <p:restoredTop sz="94660"/>
  </p:normalViewPr>
  <p:slideViewPr>
    <p:cSldViewPr snapToGrid="0" snapToObjects="1" showGuides="1">
      <p:cViewPr varScale="1">
        <p:scale>
          <a:sx n="140" d="100"/>
          <a:sy n="140" d="100"/>
        </p:scale>
        <p:origin x="-720" y="-90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1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6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4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identi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026072_Mediu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8890"/>
            <a:ext cx="3708400" cy="522673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7076" y="3299833"/>
            <a:ext cx="463315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1627166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74" name="Group 73"/>
          <p:cNvGrpSpPr>
            <a:grpSpLocks noChangeAspect="1"/>
          </p:cNvGrpSpPr>
          <p:nvPr userDrawn="1"/>
        </p:nvGrpSpPr>
        <p:grpSpPr>
          <a:xfrm>
            <a:off x="7388477" y="276622"/>
            <a:ext cx="1472184" cy="421496"/>
            <a:chOff x="7743893" y="-1004361"/>
            <a:chExt cx="1215220" cy="347926"/>
          </a:xfrm>
          <a:solidFill>
            <a:schemeClr val="tx1"/>
          </a:solidFill>
        </p:grpSpPr>
        <p:sp>
          <p:nvSpPr>
            <p:cNvPr id="75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1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2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3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4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5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6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7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2" name="Picture 41" descr="HDS-Logo_gray_022714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4509528"/>
            <a:ext cx="2393950" cy="24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8466" y="-11688"/>
            <a:ext cx="3716869" cy="3957853"/>
            <a:chOff x="403315" y="365083"/>
            <a:chExt cx="3234033" cy="3443712"/>
          </a:xfrm>
        </p:grpSpPr>
        <p:pic>
          <p:nvPicPr>
            <p:cNvPr id="2" name="Picture 1" descr="HDS-Icon_Innovate_Flat_Reversed.png"/>
            <p:cNvPicPr>
              <a:picLocks noChangeAspect="1"/>
            </p:cNvPicPr>
            <p:nvPr userDrawn="1"/>
          </p:nvPicPr>
          <p:blipFill rotWithShape="1">
            <a:blip r:embed="rId2" cstate="print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315" y="365083"/>
              <a:ext cx="375618" cy="585260"/>
            </a:xfrm>
            <a:prstGeom prst="rect">
              <a:avLst/>
            </a:prstGeom>
          </p:spPr>
        </p:pic>
        <p:pic>
          <p:nvPicPr>
            <p:cNvPr id="5" name="Picture 4" descr="HDS-Icon_Hospital_Flat_Reversed.png"/>
            <p:cNvPicPr>
              <a:picLocks noChangeAspect="1"/>
            </p:cNvPicPr>
            <p:nvPr userDrawn="1"/>
          </p:nvPicPr>
          <p:blipFill rotWithShape="1">
            <a:blip r:embed="rId3" cstate="print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2064"/>
            <a:stretch/>
          </p:blipFill>
          <p:spPr>
            <a:xfrm>
              <a:off x="3090334" y="2064407"/>
              <a:ext cx="547014" cy="854409"/>
            </a:xfrm>
            <a:prstGeom prst="rect">
              <a:avLst/>
            </a:prstGeom>
          </p:spPr>
        </p:pic>
        <p:pic>
          <p:nvPicPr>
            <p:cNvPr id="6" name="Picture 5" descr="HDS-Icon_Telco-Tower_Flat_Reversed.png"/>
            <p:cNvPicPr>
              <a:picLocks noChangeAspect="1"/>
            </p:cNvPicPr>
            <p:nvPr userDrawn="1"/>
          </p:nvPicPr>
          <p:blipFill>
            <a:blip r:embed="rId4" cstate="print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191" y="1278467"/>
              <a:ext cx="592433" cy="1199863"/>
            </a:xfrm>
            <a:prstGeom prst="rect">
              <a:avLst/>
            </a:prstGeom>
          </p:spPr>
        </p:pic>
        <p:pic>
          <p:nvPicPr>
            <p:cNvPr id="7" name="Picture 6" descr="HDS-Icon_Webcast_Flat_Reversed.png"/>
            <p:cNvPicPr>
              <a:picLocks noChangeAspect="1"/>
            </p:cNvPicPr>
            <p:nvPr userDrawn="1"/>
          </p:nvPicPr>
          <p:blipFill>
            <a:blip r:embed="rId5" cstate="print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881" y="2016010"/>
              <a:ext cx="1088896" cy="1064297"/>
            </a:xfrm>
            <a:prstGeom prst="rect">
              <a:avLst/>
            </a:prstGeom>
          </p:spPr>
        </p:pic>
        <p:pic>
          <p:nvPicPr>
            <p:cNvPr id="8" name="Picture 7" descr="HDS-Icon_Beaker_Flat_Reversed.png"/>
            <p:cNvPicPr>
              <a:picLocks noChangeAspect="1"/>
            </p:cNvPicPr>
            <p:nvPr userDrawn="1"/>
          </p:nvPicPr>
          <p:blipFill rotWithShape="1">
            <a:blip r:embed="rId6" cstate="print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315" y="1586399"/>
              <a:ext cx="298626" cy="748797"/>
            </a:xfrm>
            <a:prstGeom prst="rect">
              <a:avLst/>
            </a:prstGeom>
          </p:spPr>
        </p:pic>
        <p:pic>
          <p:nvPicPr>
            <p:cNvPr id="9" name="Picture 8" descr="HDS-Icon_Surveillance_Flat_Reversed.png"/>
            <p:cNvPicPr>
              <a:picLocks noChangeAspect="1"/>
            </p:cNvPicPr>
            <p:nvPr userDrawn="1"/>
          </p:nvPicPr>
          <p:blipFill rotWithShape="1">
            <a:blip r:embed="rId7" cstate="print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315" y="3011796"/>
              <a:ext cx="527056" cy="576074"/>
            </a:xfrm>
            <a:prstGeom prst="rect">
              <a:avLst/>
            </a:prstGeom>
          </p:spPr>
        </p:pic>
        <p:pic>
          <p:nvPicPr>
            <p:cNvPr id="10" name="Picture 9" descr="HDS-Icon_Gears_Flat_Reversed.png"/>
            <p:cNvPicPr>
              <a:picLocks noChangeAspect="1"/>
            </p:cNvPicPr>
            <p:nvPr userDrawn="1"/>
          </p:nvPicPr>
          <p:blipFill>
            <a:blip r:embed="rId8" cstate="print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34" y="663532"/>
              <a:ext cx="1264843" cy="922867"/>
            </a:xfrm>
            <a:prstGeom prst="rect">
              <a:avLst/>
            </a:prstGeom>
          </p:spPr>
        </p:pic>
        <p:pic>
          <p:nvPicPr>
            <p:cNvPr id="11" name="Picture 10" descr="HDS-Icon_Car_Flat_Reversed.png"/>
            <p:cNvPicPr>
              <a:picLocks noChangeAspect="1"/>
            </p:cNvPicPr>
            <p:nvPr userDrawn="1"/>
          </p:nvPicPr>
          <p:blipFill rotWithShape="1">
            <a:blip r:embed="rId9" cstate="print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0200" y="698118"/>
              <a:ext cx="767147" cy="415426"/>
            </a:xfrm>
            <a:prstGeom prst="rect">
              <a:avLst/>
            </a:prstGeom>
          </p:spPr>
        </p:pic>
        <p:pic>
          <p:nvPicPr>
            <p:cNvPr id="43" name="Picture 42" descr="HDS-Icon_Beaker_Flat_Reversed.png"/>
            <p:cNvPicPr>
              <a:picLocks noChangeAspect="1"/>
            </p:cNvPicPr>
            <p:nvPr userDrawn="1"/>
          </p:nvPicPr>
          <p:blipFill rotWithShape="1">
            <a:blip r:embed="rId10" cstate="print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78782" y="365083"/>
              <a:ext cx="429759" cy="493631"/>
            </a:xfrm>
            <a:prstGeom prst="rect">
              <a:avLst/>
            </a:prstGeom>
          </p:spPr>
        </p:pic>
        <p:pic>
          <p:nvPicPr>
            <p:cNvPr id="44" name="Picture 43" descr="HDS-Icon_Innovate_Flat_Reversed.png"/>
            <p:cNvPicPr>
              <a:picLocks noChangeAspect="1"/>
            </p:cNvPicPr>
            <p:nvPr userDrawn="1"/>
          </p:nvPicPr>
          <p:blipFill>
            <a:blip r:embed="rId11" cstate="print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191" y="2918816"/>
              <a:ext cx="627040" cy="764392"/>
            </a:xfrm>
            <a:prstGeom prst="rect">
              <a:avLst/>
            </a:prstGeom>
          </p:spPr>
        </p:pic>
        <p:pic>
          <p:nvPicPr>
            <p:cNvPr id="46" name="Picture 45" descr="HDS-Icon_Gears_Flat_Reversed.png"/>
            <p:cNvPicPr>
              <a:picLocks noChangeAspect="1"/>
            </p:cNvPicPr>
            <p:nvPr userDrawn="1"/>
          </p:nvPicPr>
          <p:blipFill rotWithShape="1">
            <a:blip r:embed="rId12" cstate="print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8934" y="3484730"/>
              <a:ext cx="1264843" cy="324065"/>
            </a:xfrm>
            <a:prstGeom prst="rect">
              <a:avLst/>
            </a:prstGeom>
          </p:spPr>
        </p:pic>
        <p:pic>
          <p:nvPicPr>
            <p:cNvPr id="47" name="Picture 46" descr="HDS-Icon_Webcast_Flat_Reversed.png"/>
            <p:cNvPicPr>
              <a:picLocks noChangeAspect="1"/>
            </p:cNvPicPr>
            <p:nvPr userDrawn="1"/>
          </p:nvPicPr>
          <p:blipFill rotWithShape="1">
            <a:blip r:embed="rId13" cstate="print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58180" y="3445231"/>
              <a:ext cx="679167" cy="363564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7076" y="3299833"/>
            <a:ext cx="463315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1627166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2015.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74" name="Group 73"/>
          <p:cNvGrpSpPr>
            <a:grpSpLocks noChangeAspect="1"/>
          </p:cNvGrpSpPr>
          <p:nvPr userDrawn="1"/>
        </p:nvGrpSpPr>
        <p:grpSpPr>
          <a:xfrm>
            <a:off x="7388477" y="276622"/>
            <a:ext cx="1472184" cy="421496"/>
            <a:chOff x="7743893" y="-1004361"/>
            <a:chExt cx="1215220" cy="347926"/>
          </a:xfrm>
          <a:solidFill>
            <a:schemeClr val="tx1"/>
          </a:solidFill>
        </p:grpSpPr>
        <p:sp>
          <p:nvSpPr>
            <p:cNvPr id="75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1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2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3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4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5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6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7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" name="Picture 3" descr="HDS-Logo_gray_022714.eps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4509528"/>
            <a:ext cx="2393950" cy="24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7076" y="3299833"/>
            <a:ext cx="463315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1627166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2015.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74" name="Group 73"/>
          <p:cNvGrpSpPr>
            <a:grpSpLocks noChangeAspect="1"/>
          </p:cNvGrpSpPr>
          <p:nvPr userDrawn="1"/>
        </p:nvGrpSpPr>
        <p:grpSpPr>
          <a:xfrm>
            <a:off x="7388477" y="276622"/>
            <a:ext cx="1472184" cy="421496"/>
            <a:chOff x="7743893" y="-1004361"/>
            <a:chExt cx="1215220" cy="347926"/>
          </a:xfrm>
          <a:solidFill>
            <a:schemeClr val="tx1"/>
          </a:solidFill>
        </p:grpSpPr>
        <p:sp>
          <p:nvSpPr>
            <p:cNvPr id="75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1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2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3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4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5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6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7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" name="Picture 3" descr="HDS-Logo_gray_022714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4509528"/>
            <a:ext cx="2393950" cy="241988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-8466" y="-11689"/>
            <a:ext cx="3716867" cy="3957854"/>
            <a:chOff x="403315" y="365083"/>
            <a:chExt cx="3234031" cy="3443711"/>
          </a:xfrm>
        </p:grpSpPr>
        <p:pic>
          <p:nvPicPr>
            <p:cNvPr id="37" name="Picture 36" descr="HDS-Icon_Innovate_Flat_Reversed.png"/>
            <p:cNvPicPr>
              <a:picLocks noChangeAspect="1"/>
            </p:cNvPicPr>
            <p:nvPr userDrawn="1"/>
          </p:nvPicPr>
          <p:blipFill rotWithShape="1">
            <a:blip r:embed="rId3" cstate="print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315" y="365083"/>
              <a:ext cx="375618" cy="58526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 userDrawn="1"/>
          </p:nvPicPr>
          <p:blipFill rotWithShape="1">
            <a:blip r:embed="rId4" cstate="print">
              <a:alphaModFix amt="5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90331" y="2645308"/>
              <a:ext cx="547015" cy="753285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 userDrawn="1"/>
          </p:nvPicPr>
          <p:blipFill>
            <a:blip r:embed="rId5" cstate="print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324" y="1649379"/>
              <a:ext cx="592433" cy="944249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 userDrawn="1"/>
          </p:nvPicPr>
          <p:blipFill>
            <a:blip r:embed="rId6" cstate="print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402" y="1928693"/>
              <a:ext cx="1261310" cy="99012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 userDrawn="1"/>
          </p:nvPicPr>
          <p:blipFill rotWithShape="1">
            <a:blip r:embed="rId7" cstate="print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315" y="1406274"/>
              <a:ext cx="281026" cy="944249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 userDrawn="1"/>
          </p:nvPicPr>
          <p:blipFill rotWithShape="1">
            <a:blip r:embed="rId8" cstate="print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315" y="2994072"/>
              <a:ext cx="840904" cy="814722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 userDrawn="1"/>
          </p:nvPicPr>
          <p:blipFill>
            <a:blip r:embed="rId9" cstate="print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69" y="666035"/>
              <a:ext cx="1264843" cy="758906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 userDrawn="1"/>
          </p:nvPicPr>
          <p:blipFill rotWithShape="1">
            <a:blip r:embed="rId10" cstate="print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04757" y="1045488"/>
              <a:ext cx="632589" cy="4589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 rotWithShape="1">
            <a:blip r:embed="rId11" cstate="print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08550" y="375253"/>
              <a:ext cx="534680" cy="607429"/>
            </a:xfrm>
            <a:prstGeom prst="rect">
              <a:avLst/>
            </a:prstGeom>
          </p:spPr>
        </p:pic>
        <p:pic>
          <p:nvPicPr>
            <p:cNvPr id="50" name="Picture 49" descr="HDS-Icon_Innovate_Flat_Reversed.png"/>
            <p:cNvPicPr>
              <a:picLocks noChangeAspect="1"/>
            </p:cNvPicPr>
            <p:nvPr userDrawn="1"/>
          </p:nvPicPr>
          <p:blipFill rotWithShape="1">
            <a:blip r:embed="rId12" cstate="print">
              <a:alphaModFix am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54721" y="3114603"/>
              <a:ext cx="805974" cy="694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30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687887" y="230319"/>
            <a:ext cx="1230037" cy="352168"/>
            <a:chOff x="7743893" y="-1004361"/>
            <a:chExt cx="1215220" cy="347926"/>
          </a:xfrm>
          <a:solidFill>
            <a:schemeClr val="tx1"/>
          </a:solidFill>
        </p:grpSpPr>
        <p:sp>
          <p:nvSpPr>
            <p:cNvPr id="7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2" name="グループ化 59"/>
          <p:cNvGrpSpPr/>
          <p:nvPr userDrawn="1"/>
        </p:nvGrpSpPr>
        <p:grpSpPr>
          <a:xfrm>
            <a:off x="-4" y="818834"/>
            <a:ext cx="9144005" cy="55864"/>
            <a:chOff x="-4" y="739775"/>
            <a:chExt cx="9144005" cy="74485"/>
          </a:xfrm>
        </p:grpSpPr>
        <p:sp>
          <p:nvSpPr>
            <p:cNvPr id="33" name="正方形/長方形 11"/>
            <p:cNvSpPr>
              <a:spLocks noChangeArrowheads="1"/>
            </p:cNvSpPr>
            <p:nvPr/>
          </p:nvSpPr>
          <p:spPr bwMode="auto">
            <a:xfrm>
              <a:off x="1" y="739775"/>
              <a:ext cx="9144000" cy="74485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34" name="グループ化 62"/>
            <p:cNvGrpSpPr/>
            <p:nvPr userDrawn="1"/>
          </p:nvGrpSpPr>
          <p:grpSpPr>
            <a:xfrm>
              <a:off x="-4" y="739775"/>
              <a:ext cx="1481336" cy="74485"/>
              <a:chOff x="312738" y="2747963"/>
              <a:chExt cx="1970087" cy="109537"/>
            </a:xfrm>
          </p:grpSpPr>
          <p:sp>
            <p:nvSpPr>
              <p:cNvPr id="35" name="正方形/長方形 62"/>
              <p:cNvSpPr/>
              <p:nvPr/>
            </p:nvSpPr>
            <p:spPr bwMode="auto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tock_000044749844_Mediu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708400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1957366"/>
            <a:ext cx="4813594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2015.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74" name="Group 73"/>
          <p:cNvGrpSpPr>
            <a:grpSpLocks noChangeAspect="1"/>
          </p:cNvGrpSpPr>
          <p:nvPr userDrawn="1"/>
        </p:nvGrpSpPr>
        <p:grpSpPr>
          <a:xfrm>
            <a:off x="7388477" y="276622"/>
            <a:ext cx="1472184" cy="421496"/>
            <a:chOff x="7743893" y="-1004361"/>
            <a:chExt cx="1215220" cy="347926"/>
          </a:xfrm>
          <a:solidFill>
            <a:schemeClr val="tx1"/>
          </a:solidFill>
        </p:grpSpPr>
        <p:sp>
          <p:nvSpPr>
            <p:cNvPr id="75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1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2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3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4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5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6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7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3" name="Picture 32" descr="HDS-Logo_gray_022714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7" y="4509528"/>
            <a:ext cx="2393950" cy="24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7687887" y="230319"/>
            <a:ext cx="1230037" cy="352168"/>
            <a:chOff x="7743893" y="-1004361"/>
            <a:chExt cx="1215220" cy="347926"/>
          </a:xfrm>
          <a:solidFill>
            <a:schemeClr val="tx1"/>
          </a:solidFill>
        </p:grpSpPr>
        <p:sp>
          <p:nvSpPr>
            <p:cNvPr id="46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9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1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2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3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4"/>
            <a:ext cx="9144005" cy="55864"/>
            <a:chOff x="-4" y="739775"/>
            <a:chExt cx="9144005" cy="74485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" y="739775"/>
              <a:ext cx="9144000" cy="74485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6" cy="74485"/>
              <a:chOff x="312738" y="2747963"/>
              <a:chExt cx="1970087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7" r:id="rId2"/>
    <p:sldLayoutId id="2147483712" r:id="rId3"/>
    <p:sldLayoutId id="2147483650" r:id="rId4"/>
    <p:sldLayoutId id="2147483691" r:id="rId5"/>
    <p:sldLayoutId id="2147483654" r:id="rId6"/>
    <p:sldLayoutId id="2147483669" r:id="rId7"/>
    <p:sldLayoutId id="214748371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vogelesang@hd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7076" y="3299833"/>
            <a:ext cx="4633157" cy="923330"/>
          </a:xfrm>
        </p:spPr>
        <p:txBody>
          <a:bodyPr/>
          <a:lstStyle/>
          <a:p>
            <a:r>
              <a:rPr lang="en-US" dirty="0" smtClean="0"/>
              <a:t>August 9, 2016</a:t>
            </a:r>
            <a:br>
              <a:rPr lang="en-US" dirty="0" smtClean="0"/>
            </a:br>
            <a:r>
              <a:rPr lang="en-US" dirty="0" smtClean="0"/>
              <a:t>Allart Ian Vogelesang </a:t>
            </a:r>
            <a:r>
              <a:rPr lang="en-US" dirty="0" smtClean="0">
                <a:hlinkClick r:id="rId3"/>
              </a:rPr>
              <a:t>ian.vogelesang@hds.com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i</a:t>
            </a:r>
            <a:r>
              <a:rPr lang="en-US" sz="3200" dirty="0" smtClean="0"/>
              <a:t>vy - testing </a:t>
            </a:r>
            <a:r>
              <a:rPr lang="en-US" sz="3200" dirty="0" smtClean="0"/>
              <a:t>in minimum time </a:t>
            </a:r>
            <a:r>
              <a:rPr lang="en-US" sz="3200" dirty="0" smtClean="0"/>
              <a:t>with </a:t>
            </a:r>
            <a:r>
              <a:rPr lang="en-US" sz="3200" dirty="0" smtClean="0"/>
              <a:t>command device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3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39376"/>
          </a:xfrm>
        </p:spPr>
        <p:txBody>
          <a:bodyPr/>
          <a:lstStyle/>
          <a:p>
            <a:r>
              <a:rPr lang="en-US" dirty="0" smtClean="0"/>
              <a:t>If a command device is found to a subsystem being tested</a:t>
            </a:r>
          </a:p>
          <a:p>
            <a:pPr lvl="1"/>
            <a:r>
              <a:rPr lang="en-US" dirty="0" smtClean="0"/>
              <a:t>And RMLIB is installed</a:t>
            </a:r>
          </a:p>
          <a:p>
            <a:pPr lvl="1"/>
            <a:r>
              <a:rPr lang="en-US" dirty="0" smtClean="0"/>
              <a:t>And the </a:t>
            </a:r>
            <a:r>
              <a:rPr lang="en-US" dirty="0" smtClean="0"/>
              <a:t>Hitachi proprietary "command device connector"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ivy_cmddev</a:t>
            </a:r>
            <a:r>
              <a:rPr lang="en-US" dirty="0" smtClean="0"/>
              <a:t> executable) </a:t>
            </a:r>
            <a:r>
              <a:rPr lang="en-US" dirty="0" smtClean="0"/>
              <a:t>is </a:t>
            </a:r>
            <a:r>
              <a:rPr lang="en-US" dirty="0" smtClean="0"/>
              <a:t>installed</a:t>
            </a:r>
            <a:endParaRPr lang="en-US" dirty="0" smtClean="0"/>
          </a:p>
          <a:p>
            <a:pPr lvl="1"/>
            <a:r>
              <a:rPr lang="en-US" dirty="0" smtClean="0"/>
              <a:t>And a license key for that subsystem is installed</a:t>
            </a:r>
          </a:p>
          <a:p>
            <a:r>
              <a:rPr lang="en-US" dirty="0" smtClean="0"/>
              <a:t>Then </a:t>
            </a:r>
            <a:r>
              <a:rPr lang="en-US" dirty="0" smtClean="0"/>
              <a:t>ivy will automatically and transparently use the command device, and some additional </a:t>
            </a:r>
            <a:r>
              <a:rPr lang="en-US" dirty="0" smtClean="0"/>
              <a:t>functionality is available for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</a:t>
            </a:r>
            <a:r>
              <a:rPr lang="en-US" dirty="0" smtClean="0"/>
              <a:t> </a:t>
            </a:r>
            <a:r>
              <a:rPr lang="en-US" dirty="0" smtClean="0"/>
              <a:t>feature.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Hitachi authorized users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42590"/>
          </a:xfrm>
        </p:spPr>
        <p:txBody>
          <a:bodyPr/>
          <a:lstStyle/>
          <a:p>
            <a:r>
              <a:rPr lang="en-US" sz="2000" dirty="0"/>
              <a:t>Basic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en-US" sz="2000" dirty="0" smtClean="0"/>
              <a:t> shorthand settings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measure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 IOPS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measure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MB_per_second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measure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service_time_seconds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measure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response_time_seconds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For Hitachi internal lab use with "command device connector</a:t>
            </a:r>
            <a:r>
              <a:rPr lang="en-US" sz="2000" dirty="0" smtClean="0"/>
              <a:t>"</a:t>
            </a:r>
            <a:br>
              <a:rPr lang="en-US" sz="2000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measure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MP_core_busy_percent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measure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PG_busy_percent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measure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CLPR_WP_percent</a:t>
            </a:r>
            <a:endParaRPr lang="en-US" sz="2000" dirty="0"/>
          </a:p>
          <a:p>
            <a:r>
              <a:rPr lang="en-US" sz="2000" dirty="0" smtClean="0"/>
              <a:t>These are "shorthand"</a:t>
            </a:r>
          </a:p>
          <a:p>
            <a:pPr lvl="1"/>
            <a:r>
              <a:rPr lang="en-US" sz="1800" dirty="0" smtClean="0"/>
              <a:t>See "ivy programmer's reference" for more detail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</a:t>
            </a:r>
            <a:r>
              <a:rPr lang="en-US" dirty="0" smtClean="0"/>
              <a:t> parameter "shorthand" </a:t>
            </a:r>
            <a:r>
              <a:rPr lang="en-US" dirty="0" smtClean="0"/>
              <a:t>settings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8470"/>
          </a:xfrm>
        </p:spPr>
        <p:txBody>
          <a:bodyPr/>
          <a:lstStyle/>
          <a:p>
            <a:pPr>
              <a:tabLst>
                <a:tab pos="2974975" algn="l"/>
              </a:tabLst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2%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600" dirty="0" smtClean="0">
                <a:cs typeface="Courier New" panose="02070309020205020404" pitchFamily="49" charset="0"/>
              </a:rPr>
              <a:t>- </a:t>
            </a:r>
            <a:r>
              <a:rPr lang="en-US" sz="1600" dirty="0" smtClean="0">
                <a:cs typeface="Courier New" panose="02070309020205020404" pitchFamily="49" charset="0"/>
              </a:rPr>
              <a:t>default “100%”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/>
              <a:t>A subinterval sequence will be rejected if WP is above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max_wp</a:t>
            </a:r>
            <a:r>
              <a:rPr lang="en-US" sz="1400" dirty="0" smtClean="0"/>
              <a:t> </a:t>
            </a:r>
            <a:r>
              <a:rPr lang="en-US" sz="1400" dirty="0" smtClean="0"/>
              <a:t>at any point in the sequence.</a:t>
            </a:r>
          </a:p>
          <a:p>
            <a:pPr lvl="1"/>
            <a:r>
              <a:rPr lang="en-US" sz="1400" dirty="0" smtClean="0"/>
              <a:t>Use this for read tests to ensure WP is empty during the test.</a:t>
            </a:r>
          </a:p>
          <a:p>
            <a:pPr>
              <a:tabLst>
                <a:tab pos="2974975" algn="l"/>
              </a:tabLst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min_wp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68%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600" dirty="0" smtClean="0">
                <a:cs typeface="Courier New" panose="02070309020205020404" pitchFamily="49" charset="0"/>
              </a:rPr>
              <a:t>- </a:t>
            </a:r>
            <a:r>
              <a:rPr lang="en-US" sz="1600" dirty="0" smtClean="0">
                <a:cs typeface="Courier New" panose="02070309020205020404" pitchFamily="49" charset="0"/>
              </a:rPr>
              <a:t>default “0%”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/>
              <a:t>A </a:t>
            </a:r>
            <a:r>
              <a:rPr lang="en-US" sz="1400" dirty="0"/>
              <a:t>subinterval sequence will be rejected if WP is </a:t>
            </a:r>
            <a:r>
              <a:rPr lang="en-US" sz="1400" dirty="0" smtClean="0"/>
              <a:t>below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min_wp</a:t>
            </a:r>
            <a:r>
              <a:rPr lang="en-US" sz="1400" dirty="0" smtClean="0"/>
              <a:t> at </a:t>
            </a:r>
            <a:r>
              <a:rPr lang="en-US" sz="1400" dirty="0"/>
              <a:t>any point in the sequence.</a:t>
            </a:r>
          </a:p>
          <a:p>
            <a:pPr lvl="1"/>
            <a:r>
              <a:rPr lang="en-US" sz="1400" dirty="0"/>
              <a:t>Use this for </a:t>
            </a:r>
            <a:r>
              <a:rPr lang="en-US" sz="1400" dirty="0" smtClean="0"/>
              <a:t>write tests </a:t>
            </a:r>
            <a:r>
              <a:rPr lang="en-US" sz="1400" dirty="0"/>
              <a:t>to ensure WP is </a:t>
            </a:r>
            <a:r>
              <a:rPr lang="en-US" sz="1400" dirty="0" smtClean="0"/>
              <a:t>full during </a:t>
            </a:r>
            <a:r>
              <a:rPr lang="en-US" sz="1400" dirty="0"/>
              <a:t>the test.</a:t>
            </a:r>
          </a:p>
          <a:p>
            <a:pPr>
              <a:tabLst>
                <a:tab pos="2974975" algn="l"/>
              </a:tabLst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max_wp_range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3%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1600" dirty="0" smtClean="0">
                <a:cs typeface="Courier New" panose="02070309020205020404" pitchFamily="49" charset="0"/>
              </a:rPr>
              <a:t>- </a:t>
            </a:r>
            <a:r>
              <a:rPr lang="en-US" sz="1600" dirty="0">
                <a:cs typeface="Courier New" panose="02070309020205020404" pitchFamily="49" charset="0"/>
              </a:rPr>
              <a:t>default </a:t>
            </a:r>
            <a:r>
              <a:rPr lang="en-US" sz="1600" dirty="0" smtClean="0">
                <a:cs typeface="Courier New" panose="02070309020205020404" pitchFamily="49" charset="0"/>
              </a:rPr>
              <a:t>“3%”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/>
              <a:t>A subinterval sequence will be rejected if WP </a:t>
            </a:r>
            <a:r>
              <a:rPr lang="en-US" sz="1400" dirty="0" smtClean="0"/>
              <a:t>varies up and down by more than the specified (absolute) amount at </a:t>
            </a:r>
            <a:r>
              <a:rPr lang="en-US" sz="1400" dirty="0"/>
              <a:t>any point in the sequence</a:t>
            </a:r>
            <a:r>
              <a:rPr lang="en-US" sz="1400" dirty="0" smtClean="0"/>
              <a:t>.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max_wp_range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3% </a:t>
            </a:r>
            <a:r>
              <a:rPr lang="en-US" sz="1400" dirty="0" smtClean="0"/>
              <a:t>matches from 0% to 3%, as well as from 67% to 70%.</a:t>
            </a:r>
            <a:endParaRPr lang="en-US" sz="1400" dirty="0"/>
          </a:p>
          <a:p>
            <a:pPr lvl="1"/>
            <a:r>
              <a:rPr lang="en-US" sz="1400" dirty="0"/>
              <a:t>Use this </a:t>
            </a:r>
            <a:r>
              <a:rPr lang="en-US" sz="1400" dirty="0" smtClean="0"/>
              <a:t>in general all the time so you reject periods with major movement in Write </a:t>
            </a:r>
            <a:r>
              <a:rPr lang="en-US" sz="1400" dirty="0" smtClean="0"/>
              <a:t>Pending.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60" y="53113"/>
            <a:ext cx="7160222" cy="73244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en-US" sz="1800" dirty="0"/>
              <a:t> Write </a:t>
            </a:r>
            <a:r>
              <a:rPr lang="en-US" sz="1800" dirty="0" smtClean="0"/>
              <a:t>Pending </a:t>
            </a:r>
            <a:r>
              <a:rPr lang="en-US" sz="1800" dirty="0"/>
              <a:t>criteria with </a:t>
            </a:r>
            <a:r>
              <a:rPr lang="en-US" sz="1800" dirty="0" smtClean="0"/>
              <a:t>command device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815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723823"/>
          </a:xfrm>
        </p:spPr>
        <p:txBody>
          <a:bodyPr/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cooldown_by_wp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on</a:t>
            </a:r>
            <a:r>
              <a:rPr lang="en-US" sz="1800" dirty="0" smtClean="0"/>
              <a:t> </a:t>
            </a:r>
            <a:r>
              <a:rPr lang="en-US" sz="1800" dirty="0" smtClean="0"/>
              <a:t>is </a:t>
            </a:r>
            <a:r>
              <a:rPr lang="en-US" sz="1800" dirty="0" smtClean="0"/>
              <a:t>the default when a command </a:t>
            </a:r>
            <a:r>
              <a:rPr lang="en-US" sz="1800" dirty="0" smtClean="0"/>
              <a:t>device connector is available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cooldown_by_wp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on</a:t>
            </a:r>
            <a:r>
              <a:rPr lang="en-US" sz="1800" dirty="0" smtClean="0"/>
              <a:t> extends the cooldown period after a measurement with IOPS=0 for additional subintervals as necessary until we see via the command device that WP is empty.</a:t>
            </a:r>
            <a:endParaRPr lang="en-US" sz="1800" dirty="0" smtClean="0"/>
          </a:p>
          <a:p>
            <a:r>
              <a:rPr lang="en-US" sz="1800" dirty="0" smtClean="0"/>
              <a:t>This is independent of whether </a:t>
            </a:r>
            <a:r>
              <a:rPr lang="en-US" sz="1800" dirty="0"/>
              <a:t>or not you </a:t>
            </a:r>
            <a:r>
              <a:rPr lang="en-US" sz="1800" dirty="0" smtClean="0"/>
              <a:t>use 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 </a:t>
            </a:r>
            <a:r>
              <a:rPr lang="en-US" sz="1800" dirty="0" smtClean="0"/>
              <a:t>feature.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cooldown_by_wp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=off</a:t>
            </a:r>
            <a:r>
              <a:rPr lang="en-US" sz="1800" dirty="0"/>
              <a:t> uses a single cooldown </a:t>
            </a:r>
            <a:r>
              <a:rPr lang="en-US" sz="1800" dirty="0" smtClean="0"/>
              <a:t>subinterval.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cooldown_by_wp</a:t>
            </a:r>
            <a:r>
              <a:rPr lang="en-US" sz="2000" dirty="0" smtClean="0"/>
              <a:t> setting – optimize elapsed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4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54819"/>
          </a:xfrm>
        </p:spPr>
        <p:txBody>
          <a:bodyPr/>
          <a:lstStyle/>
          <a:p>
            <a:r>
              <a:rPr lang="en-US" sz="1800" dirty="0" smtClean="0">
                <a:cs typeface="Courier New" panose="02070309020205020404" pitchFamily="49" charset="0"/>
              </a:rPr>
              <a:t>Set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cooldown_by_wp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=off</a:t>
            </a:r>
            <a:r>
              <a:rPr lang="en-US" sz="1800" dirty="0" smtClean="0">
                <a:cs typeface="Courier New" panose="02070309020205020404" pitchFamily="49" charset="0"/>
              </a:rPr>
              <a:t> when it is valid to carry forward WP from one test step to the next.</a:t>
            </a:r>
          </a:p>
          <a:p>
            <a:r>
              <a:rPr lang="en-US" sz="1800" dirty="0" smtClean="0">
                <a:cs typeface="Courier New" panose="02070309020205020404" pitchFamily="49" charset="0"/>
              </a:rPr>
              <a:t>This can speed up the next test step tremendously if the next step doesn’t stabilize until WP is full, AND if both steps place the SAME things into WP</a:t>
            </a:r>
            <a:r>
              <a:rPr lang="en-US" sz="1800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1600" dirty="0" smtClean="0">
                <a:cs typeface="Courier New" panose="02070309020205020404" pitchFamily="49" charset="0"/>
              </a:rPr>
              <a:t>The same things draining to the same back-end pool / </a:t>
            </a:r>
            <a:r>
              <a:rPr lang="en-US" sz="1600" dirty="0" err="1" smtClean="0">
                <a:cs typeface="Courier New" panose="02070309020205020404" pitchFamily="49" charset="0"/>
              </a:rPr>
              <a:t>PGs.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800" dirty="0" smtClean="0">
                <a:cs typeface="Courier New" panose="02070309020205020404" pitchFamily="49" charset="0"/>
              </a:rPr>
              <a:t>If </a:t>
            </a:r>
            <a:r>
              <a:rPr lang="en-US" sz="1800" dirty="0" smtClean="0">
                <a:cs typeface="Courier New" panose="02070309020205020404" pitchFamily="49" charset="0"/>
              </a:rPr>
              <a:t>you are switching, say, from testing 4 KiB blocks to testing 8 KiB blocks, then after you make two trials, one with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cooldown_by_wp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cs typeface="Courier New" panose="02070309020205020404" pitchFamily="49" charset="0"/>
              </a:rPr>
              <a:t>set to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800" dirty="0" smtClean="0">
                <a:cs typeface="Courier New" panose="02070309020205020404" pitchFamily="49" charset="0"/>
              </a:rPr>
              <a:t> and one set to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US" sz="1800" dirty="0" smtClean="0">
                <a:cs typeface="Courier New" panose="02070309020205020404" pitchFamily="49" charset="0"/>
              </a:rPr>
              <a:t>, you can see if carrying WP over from the previous step with the different blocksize makes a difference.  After seeing and thinking about it, will know if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cooldown_by_wp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=off</a:t>
            </a:r>
            <a:r>
              <a:rPr lang="en-US" sz="1800" dirty="0">
                <a:cs typeface="Courier New" panose="02070309020205020404" pitchFamily="49" charset="0"/>
              </a:rPr>
              <a:t> is </a:t>
            </a:r>
            <a:r>
              <a:rPr lang="en-US" sz="1800" dirty="0" smtClean="0">
                <a:cs typeface="Courier New" panose="02070309020205020404" pitchFamily="49" charset="0"/>
              </a:rPr>
              <a:t>OK.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cooldown_by_wp</a:t>
            </a:r>
            <a:r>
              <a:rPr lang="en-US" sz="2000" dirty="0" smtClean="0"/>
              <a:t> strategy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13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09487"/>
          </a:xfrm>
        </p:spPr>
        <p:txBody>
          <a:bodyPr/>
          <a:lstStyle/>
          <a:p>
            <a:r>
              <a:rPr lang="en-US" sz="2000" dirty="0" smtClean="0"/>
              <a:t>Use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min_wp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max_wp_range</a:t>
            </a:r>
            <a:r>
              <a:rPr lang="en-US" sz="2000" dirty="0" smtClean="0"/>
              <a:t>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en-US" sz="2000" dirty="0" smtClean="0"/>
              <a:t> to measure only when </a:t>
            </a:r>
            <a:r>
              <a:rPr lang="en-US" sz="2000" dirty="0" err="1" smtClean="0"/>
              <a:t>wp</a:t>
            </a:r>
            <a:r>
              <a:rPr lang="en-US" sz="2000" dirty="0" smtClean="0"/>
              <a:t> has stabilized.</a:t>
            </a:r>
          </a:p>
          <a:p>
            <a:pPr lvl="1"/>
            <a:r>
              <a:rPr lang="en-US" sz="1800" dirty="0" smtClean="0"/>
              <a:t>Lets you use looser accuracy / confidence parameters for a faster test if you don’t need a meticulously accurate result, without losing detection of WP stabilization.</a:t>
            </a:r>
          </a:p>
          <a:p>
            <a:r>
              <a:rPr lang="en-US" sz="2000" dirty="0" smtClean="0"/>
              <a:t>With or without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en-US" sz="2000" dirty="0" smtClean="0"/>
              <a:t>, use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cooldown_by_wp</a:t>
            </a:r>
            <a:r>
              <a:rPr lang="en-US" sz="2000" dirty="0" smtClean="0"/>
              <a:t> where appropriate to carry WP contents forward from one test step to another, to minimize warmup time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Designing your test to run in </a:t>
            </a:r>
            <a:r>
              <a:rPr lang="en-US" sz="2000" dirty="0" err="1" smtClean="0"/>
              <a:t>mimimal</a:t>
            </a:r>
            <a:r>
              <a:rPr lang="en-US" sz="2000" dirty="0" smtClean="0"/>
              <a:t>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30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 smtClean="0"/>
              <a:t>Questions </a:t>
            </a:r>
            <a:br>
              <a:rPr lang="en-US" dirty="0" smtClean="0"/>
            </a:br>
            <a:r>
              <a:rPr lang="en-US" dirty="0" smtClean="0"/>
              <a:t>and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Blank.potx" id="{44156533-A68F-4DDE-B112-C33D144EF315}" vid="{E7520211-E552-4FE0-98BE-B4937DBA6D3E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383</Words>
  <Application>Microsoft Office PowerPoint</Application>
  <PresentationFormat>On-screen Show (16:9)</PresentationFormat>
  <Paragraphs>39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ivy - testing in minimum time with command device</vt:lpstr>
      <vt:lpstr>For Hitachi authorized users</vt:lpstr>
      <vt:lpstr>measure parameter "shorthand" settings</vt:lpstr>
      <vt:lpstr>measure Write Pending criteria with command device</vt:lpstr>
      <vt:lpstr>The cooldown_by_wp setting – optimize elapsed time</vt:lpstr>
      <vt:lpstr>cooldown_by_wp strategy</vt:lpstr>
      <vt:lpstr>Designing your test to run in mimimal time</vt:lpstr>
      <vt:lpstr>Questions  and Discussion</vt:lpstr>
      <vt:lpstr>Thank You</vt:lpstr>
    </vt:vector>
  </TitlesOfParts>
  <Company>Hitachi Data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HDS Title  Slide Placeholder</dc:title>
  <dc:creator>Hitachi Data Systems</dc:creator>
  <cp:lastModifiedBy>Hitachi Data Systems</cp:lastModifiedBy>
  <cp:revision>95</cp:revision>
  <dcterms:created xsi:type="dcterms:W3CDTF">2015-04-12T01:29:07Z</dcterms:created>
  <dcterms:modified xsi:type="dcterms:W3CDTF">2016-08-11T17:23:57Z</dcterms:modified>
</cp:coreProperties>
</file>