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354" r:id="rId3"/>
    <p:sldId id="351" r:id="rId4"/>
    <p:sldId id="348" r:id="rId5"/>
    <p:sldId id="347" r:id="rId6"/>
    <p:sldId id="353" r:id="rId7"/>
    <p:sldId id="349" r:id="rId8"/>
    <p:sldId id="352" r:id="rId9"/>
    <p:sldId id="350" r:id="rId10"/>
    <p:sldId id="346" r:id="rId11"/>
  </p:sldIdLst>
  <p:sldSz cx="9144000" cy="5143500" type="screen16x9"/>
  <p:notesSz cx="7315200" cy="96012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pos="185" userDrawn="1">
          <p15:clr>
            <a:srgbClr val="A4A3A4"/>
          </p15:clr>
        </p15:guide>
        <p15:guide id="4" pos="44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5295"/>
    <a:srgbClr val="032F46"/>
    <a:srgbClr val="06252F"/>
    <a:srgbClr val="0B3F4E"/>
    <a:srgbClr val="0A2F3B"/>
    <a:srgbClr val="155E74"/>
    <a:srgbClr val="0D143C"/>
    <a:srgbClr val="A4CE4E"/>
    <a:srgbClr val="4141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1" autoAdjust="0"/>
    <p:restoredTop sz="93872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02" y="192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3024"/>
        <p:guide pos="2304"/>
        <p:guide pos="185"/>
        <p:guide pos="44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B3F974-BB90-4059-9901-8147A3A63439}" type="datetimeFigureOut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9925" y="892175"/>
            <a:ext cx="5975350" cy="3360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5345" y="4448216"/>
            <a:ext cx="6842194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9925" y="892175"/>
            <a:ext cx="5975350" cy="33607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9925" y="892175"/>
            <a:ext cx="5975350" cy="33607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9925" y="892175"/>
            <a:ext cx="5975350" cy="33607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1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Title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HDS Title Slide Placeholder </a:t>
            </a:r>
            <a:br>
              <a:rPr lang="en-US" dirty="0"/>
            </a:br>
            <a:r>
              <a:rPr lang="en-US" dirty="0"/>
              <a:t>2 Line HDS Title Slide Placeholder</a:t>
            </a:r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an.vogelesang@hds.com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achi-Data-Systems/ivy" TargetMode="External"/><Relationship Id="rId2" Type="http://schemas.openxmlformats.org/officeDocument/2006/relationships/hyperlink" Target="https://github.com/Hitachi-Data-Systems/LUN_discovery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mailto:ian.vogelesang@hds.com" TargetMode="External"/><Relationship Id="rId4" Type="http://schemas.openxmlformats.org/officeDocument/2006/relationships/hyperlink" Target="http://codeblocks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ivy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187862" y="4028980"/>
            <a:ext cx="4633158" cy="307777"/>
          </a:xfrm>
        </p:spPr>
        <p:txBody>
          <a:bodyPr/>
          <a:lstStyle/>
          <a:p>
            <a:r>
              <a:rPr lang="en-US" dirty="0"/>
              <a:t>Allart Ian Vogelesang      </a:t>
            </a:r>
            <a:r>
              <a:rPr lang="en-US" dirty="0">
                <a:hlinkClick r:id="rId2"/>
              </a:rPr>
              <a:t>ian.vogelesang@hds.com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2016-05-19</a:t>
            </a:r>
          </a:p>
        </p:txBody>
      </p:sp>
    </p:spTree>
    <p:extLst>
      <p:ext uri="{BB962C8B-B14F-4D97-AF65-F5344CB8AC3E}">
        <p14:creationId xmlns:p14="http://schemas.microsoft.com/office/powerpoint/2010/main" val="36970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862870"/>
          </a:xfrm>
        </p:spPr>
        <p:txBody>
          <a:bodyPr/>
          <a:lstStyle/>
          <a:p>
            <a:r>
              <a:rPr lang="en-US" dirty="0"/>
              <a:t>Source for </a:t>
            </a:r>
            <a:r>
              <a:rPr lang="en-US" dirty="0" err="1"/>
              <a:t>LUN_discovery</a:t>
            </a:r>
            <a:r>
              <a:rPr lang="en-US" dirty="0"/>
              <a:t> is at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https://github.com/Hitachi-Data-Systems/LUN_discovery</a:t>
            </a:r>
            <a:endParaRPr lang="en-US" dirty="0"/>
          </a:p>
          <a:p>
            <a:r>
              <a:rPr lang="en-US" dirty="0"/>
              <a:t>Source for ivy is at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https://github.com/Hitachi-Data-Systems/ivy</a:t>
            </a:r>
            <a:endParaRPr lang="en-US" dirty="0"/>
          </a:p>
          <a:p>
            <a:r>
              <a:rPr lang="en-US" dirty="0"/>
              <a:t>Build using the "</a:t>
            </a:r>
            <a:r>
              <a:rPr lang="en-US" dirty="0" err="1"/>
              <a:t>codeblocks</a:t>
            </a:r>
            <a:r>
              <a:rPr lang="en-US" dirty="0"/>
              <a:t>" IDE</a:t>
            </a:r>
            <a:br>
              <a:rPr lang="en-US" dirty="0"/>
            </a:br>
            <a:r>
              <a:rPr lang="en-US" dirty="0">
                <a:hlinkClick r:id="rId4"/>
              </a:rPr>
              <a:t>http://codeblocks.org/</a:t>
            </a:r>
            <a:endParaRPr lang="en-US" dirty="0"/>
          </a:p>
          <a:p>
            <a:r>
              <a:rPr lang="en-US" dirty="0"/>
              <a:t>Have not figured out how/where to post pre-built binaries.</a:t>
            </a:r>
          </a:p>
          <a:p>
            <a:pPr lvl="1"/>
            <a:r>
              <a:rPr lang="en-US" dirty="0">
                <a:hlinkClick r:id="rId5"/>
              </a:rPr>
              <a:t>ian.vogelesang@hds.com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executables </a:t>
            </a:r>
          </a:p>
        </p:txBody>
      </p:sp>
    </p:spTree>
    <p:extLst>
      <p:ext uri="{BB962C8B-B14F-4D97-AF65-F5344CB8AC3E}">
        <p14:creationId xmlns:p14="http://schemas.microsoft.com/office/powerpoint/2010/main" val="342558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CFAB08-5116-4461-B670-C3BB6AF36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1203099"/>
            <a:ext cx="1848108" cy="183858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family executables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708401" y="1938529"/>
            <a:ext cx="5252770" cy="304801"/>
          </a:xfrm>
          <a:prstGeom prst="wedgeRoundRectCallout">
            <a:avLst>
              <a:gd name="adj1" fmla="val -104249"/>
              <a:gd name="adj2" fmla="val -3007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   The "main" ivy command line executable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789680" y="4358039"/>
            <a:ext cx="4167910" cy="304801"/>
          </a:xfrm>
          <a:prstGeom prst="wedgeRoundRectCallout">
            <a:avLst>
              <a:gd name="adj1" fmla="val -114007"/>
              <a:gd name="adj2" fmla="val -69113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</a:rPr>
              <a:t>Invoked by "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ivy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" using SSH on each ivy I/O driver test host</a:t>
            </a:r>
          </a:p>
        </p:txBody>
      </p:sp>
      <p:sp useBgFill="1">
        <p:nvSpPr>
          <p:cNvPr id="12" name="Rounded Rectangular Callout 11"/>
          <p:cNvSpPr/>
          <p:nvPr/>
        </p:nvSpPr>
        <p:spPr>
          <a:xfrm>
            <a:off x="3708401" y="989893"/>
            <a:ext cx="5252770" cy="828635"/>
          </a:xfrm>
          <a:prstGeom prst="wedgeRoundRectCallout">
            <a:avLst>
              <a:gd name="adj1" fmla="val -84156"/>
              <a:gd name="adj2" fmla="val -1153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Some failure modes may leave "orphan" threads hanging either on the ivy master host or on test (I/O driver) hosts.  Use this on the affected host to remove them.  "clear_hung_ivy_threads.sh" is built each time ivy runs, and will clear hung threads on all test hosts.</a:t>
            </a: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182829" y="3701108"/>
            <a:ext cx="3442687" cy="1323543"/>
          </a:xfrm>
          <a:prstGeom prst="wedgeRoundRectCallout">
            <a:avLst>
              <a:gd name="adj1" fmla="val -30606"/>
              <a:gd name="adj2" fmla="val -90140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SCSI Inquiry-based "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" toolset.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Remotely invoked using SSH on each test to discover the attributes of all storage LUNs.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Separately packaged from ivy.</a:t>
            </a:r>
          </a:p>
        </p:txBody>
      </p:sp>
      <p:sp useBgFill="1">
        <p:nvSpPr>
          <p:cNvPr id="13" name="Rounded Rectangular Callout 12"/>
          <p:cNvSpPr/>
          <p:nvPr/>
        </p:nvSpPr>
        <p:spPr>
          <a:xfrm>
            <a:off x="3708401" y="2377565"/>
            <a:ext cx="5252770" cy="1323543"/>
          </a:xfrm>
          <a:prstGeom prst="wedgeRoundRectCallout">
            <a:avLst>
              <a:gd name="adj1" fmla="val -95944"/>
              <a:gd name="adj2" fmla="val -62534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Hitachi-proprietary command device connector.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Remotely invoked using SSH on the test host having a command device to a subsystem under test.</a:t>
            </a: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br>
              <a:rPr lang="en-US" sz="1200" dirty="0">
                <a:solidFill>
                  <a:schemeClr val="tx1"/>
                </a:solidFill>
                <a:latin typeface="+mj-lt"/>
              </a:rPr>
            </a:br>
            <a:r>
              <a:rPr lang="en-US" sz="1200" dirty="0">
                <a:solidFill>
                  <a:schemeClr val="tx1"/>
                </a:solidFill>
                <a:latin typeface="+mj-lt"/>
              </a:rPr>
              <a:t>Only available to authorized Hitachi internal users, and employs a license key mechanism.</a:t>
            </a:r>
          </a:p>
        </p:txBody>
      </p:sp>
    </p:spTree>
    <p:extLst>
      <p:ext uri="{BB962C8B-B14F-4D97-AF65-F5344CB8AC3E}">
        <p14:creationId xmlns:p14="http://schemas.microsoft.com/office/powerpoint/2010/main" val="177075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27550"/>
          </a:xfrm>
        </p:spPr>
        <p:txBody>
          <a:bodyPr/>
          <a:lstStyle/>
          <a:p>
            <a:r>
              <a:rPr lang="en-US" sz="1800" dirty="0"/>
              <a:t>For example, put 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</a:t>
            </a:r>
          </a:p>
          <a:p>
            <a:r>
              <a:rPr lang="en-US" sz="1800" dirty="0"/>
              <a:t>For HDS performance team users</a:t>
            </a:r>
          </a:p>
          <a:p>
            <a:pPr lvl="1"/>
            <a:r>
              <a:rPr lang="en-US" sz="1600" dirty="0"/>
              <a:t>Check that the test hosts have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/scripts</a:t>
            </a:r>
            <a:r>
              <a:rPr lang="en-US" sz="1600" dirty="0"/>
              <a:t> mapped to "the filer".</a:t>
            </a:r>
          </a:p>
          <a:p>
            <a:pPr lvl="1"/>
            <a:r>
              <a:rPr lang="en-US" sz="1600" dirty="0"/>
              <a:t>The ivy executables are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/scripts/ivy/bin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cs typeface="Courier New" panose="02070309020205020404" pitchFamily="49" charset="0"/>
              </a:rPr>
              <a:t>ivy was link-edited with dynamic links to the normal C library routines, that is, ivy uses each test host's own C library routines.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ivy was statically linked with the C++ libraries on Ian's Linux development host, meaning that ivy uses the C++ libraries from Ian's Linux development host, which have been copied into the ivy executables, making them quite big, but ensuring that ivy will work on hosts that don’t have up-to-date C++ libraries.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1) Put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ivy</a:t>
            </a:r>
            <a:r>
              <a:rPr lang="en-US" sz="2000" dirty="0"/>
              <a:t> 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sz="2000" dirty="0"/>
              <a:t> executables in a folder</a:t>
            </a:r>
          </a:p>
        </p:txBody>
      </p:sp>
    </p:spTree>
    <p:extLst>
      <p:ext uri="{BB962C8B-B14F-4D97-AF65-F5344CB8AC3E}">
        <p14:creationId xmlns:p14="http://schemas.microsoft.com/office/powerpoint/2010/main" val="274453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541482"/>
          </a:xfrm>
        </p:spPr>
        <p:txBody>
          <a:bodyPr/>
          <a:lstStyle/>
          <a:p>
            <a:r>
              <a:rPr lang="en-US" sz="1800" dirty="0"/>
              <a:t>The folder containing the ivy binary executables must be put in the environment PATH variable for background tasks on all hosts running ivy.</a:t>
            </a:r>
          </a:p>
          <a:p>
            <a:pPr lvl="1"/>
            <a:r>
              <a:rPr lang="en-US" sz="1600" dirty="0"/>
              <a:t>ivy uses SSH to remotely invoke executables on test hosts (I/O driver hosts), and invoked this way, the remote ivy executables run as a "background" process.</a:t>
            </a:r>
          </a:p>
          <a:p>
            <a:pPr lvl="1"/>
            <a:r>
              <a:rPr lang="en-US" sz="1600" dirty="0"/>
              <a:t>For background processes, the normal BASH 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/profile</a:t>
            </a:r>
            <a:r>
              <a:rPr lang="en-US" sz="1600" dirty="0"/>
              <a:t> login profile files associated with foreground command windows are not executed.</a:t>
            </a:r>
          </a:p>
          <a:p>
            <a:r>
              <a:rPr lang="en-US" sz="1800" dirty="0"/>
              <a:t>Edit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ivy_etc_profile_d.sh</a:t>
            </a:r>
            <a:r>
              <a:rPr lang="en-US" sz="1800" dirty="0"/>
              <a:t> to reflect the ivy binary folder path, and place the edited file 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to put ivy in the PATH for background processes.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Even for background processes, all the scripts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US" sz="1600" dirty="0">
                <a:cs typeface="Courier New" panose="02070309020205020404" pitchFamily="49" charset="0"/>
              </a:rPr>
              <a:t> are executed when the process starts up.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Put executable folder in </a:t>
            </a:r>
            <a:r>
              <a:rPr lang="en-US" i="1" dirty="0"/>
              <a:t>background</a:t>
            </a:r>
            <a:r>
              <a:rPr lang="en-US" dirty="0"/>
              <a:t> PATH</a:t>
            </a:r>
          </a:p>
        </p:txBody>
      </p:sp>
    </p:spTree>
    <p:extLst>
      <p:ext uri="{BB962C8B-B14F-4D97-AF65-F5344CB8AC3E}">
        <p14:creationId xmlns:p14="http://schemas.microsoft.com/office/powerpoint/2010/main" val="40017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sz="2000" dirty="0"/>
              <a:t>You only need this if the folder where you put the executables is not already in the PATH environment variable for background processes.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script</a:t>
            </a:r>
          </a:p>
        </p:txBody>
      </p:sp>
      <p:sp useBgFill="1">
        <p:nvSpPr>
          <p:cNvPr id="4" name="Rounded Rectangular Callout 3"/>
          <p:cNvSpPr/>
          <p:nvPr/>
        </p:nvSpPr>
        <p:spPr>
          <a:xfrm>
            <a:off x="4426857" y="1983015"/>
            <a:ext cx="3149600" cy="527957"/>
          </a:xfrm>
          <a:prstGeom prst="wedgeRoundRectCallout">
            <a:avLst>
              <a:gd name="adj1" fmla="val -37769"/>
              <a:gd name="adj2" fmla="val 141880"/>
              <a:gd name="adj3" fmla="val 16667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This example is for when the executables were put in 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/scripts/ivy/bin</a:t>
            </a:r>
            <a:r>
              <a:rPr lang="en-US" sz="12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421" y="2529445"/>
            <a:ext cx="65601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! echo ${PATH} | /bin/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-q /scripts/ivy/bin ; then   	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PATH=${PATH}:/scripts/ivy/bin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export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41786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431161"/>
          </a:xfrm>
        </p:spPr>
        <p:txBody>
          <a:bodyPr/>
          <a:lstStyle/>
          <a:p>
            <a:r>
              <a:rPr lang="en-US" sz="1800" dirty="0"/>
              <a:t>Certificate-based SSH logins must be set up so the central test control host (running the "ivy" executable) can SSH into the I/O driver hosts without SSH asking for a password.</a:t>
            </a:r>
          </a:p>
          <a:p>
            <a:r>
              <a:rPr lang="en-US" sz="1800" dirty="0"/>
              <a:t>Search for "certificate based SSH logins" to find instructions on how to do this.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Set up certificate-based SSH logins</a:t>
            </a:r>
          </a:p>
        </p:txBody>
      </p:sp>
    </p:spTree>
    <p:extLst>
      <p:ext uri="{BB962C8B-B14F-4D97-AF65-F5344CB8AC3E}">
        <p14:creationId xmlns:p14="http://schemas.microsoft.com/office/powerpoint/2010/main" val="11123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60838"/>
          </a:xfrm>
        </p:spPr>
        <p:txBody>
          <a:bodyPr/>
          <a:lstStyle/>
          <a:p>
            <a:r>
              <a:rPr lang="en-US" sz="1800" dirty="0"/>
              <a:t>The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ivydriver </a:t>
            </a:r>
            <a:r>
              <a:rPr lang="en-US" sz="1800" dirty="0"/>
              <a:t>executable may or may not need to run as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800" dirty="0"/>
              <a:t>.</a:t>
            </a:r>
          </a:p>
          <a:p>
            <a:pPr lvl="1"/>
            <a:r>
              <a:rPr lang="en-US" sz="1600" dirty="0"/>
              <a:t>This may possibly be required for the ivydriver executable to perform I/O to "raw" LUNs without a file system – not tested yet.</a:t>
            </a:r>
          </a:p>
          <a:p>
            <a:r>
              <a:rPr lang="en-US" sz="1800" dirty="0"/>
              <a:t>SCSI Inquiry commands definitely can only be run as root, and therefore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InquireAbout</a:t>
            </a:r>
            <a:r>
              <a:rPr lang="en-US" sz="1800" dirty="0"/>
              <a:t> executable is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sz="1800" dirty="0"/>
              <a:t>"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800" dirty="0"/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InquireAbout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InquireAboutHeaders</a:t>
            </a:r>
            <a:r>
              <a:rPr lang="en-US" sz="1600" dirty="0"/>
              <a:t>, and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showluns.sh</a:t>
            </a:r>
            <a:r>
              <a:rPr lang="en-US" sz="1600" dirty="0"/>
              <a:t> are executables forming part of Ian's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LUN_discovery</a:t>
            </a:r>
            <a:r>
              <a:rPr lang="en-US" sz="1600" dirty="0"/>
              <a:t> tool package.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lun2string</a:t>
            </a:r>
            <a:r>
              <a:rPr lang="en-US" sz="1600" dirty="0"/>
              <a:t> is also part of Ian's LUN lister tool, but is not used by ivy.</a:t>
            </a:r>
            <a:endParaRPr lang="en-US" sz="1400" dirty="0"/>
          </a:p>
          <a:p>
            <a:pPr lvl="2"/>
            <a:r>
              <a:rPr lang="en-US" sz="1400" dirty="0"/>
              <a:t>lun2string lets you build a text string, plugging in decoded Hitachi proprietary LUN attributes.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has only been tested running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4777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927229"/>
          </a:xfrm>
        </p:spPr>
        <p:txBody>
          <a:bodyPr/>
          <a:lstStyle/>
          <a:p>
            <a:r>
              <a:rPr lang="en-US" sz="1800" dirty="0"/>
              <a:t>When ivy runs a program like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xxxx.ivyscript</a:t>
            </a:r>
            <a:r>
              <a:rPr lang="en-US" sz="1800" dirty="0"/>
              <a:t>", an output folder named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</a:t>
            </a:r>
            <a:r>
              <a:rPr lang="en-US" sz="1800" dirty="0"/>
              <a:t> is created in a root folder specified by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800" dirty="0"/>
              <a:t> statement in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ivyscript</a:t>
            </a:r>
            <a:r>
              <a:rPr lang="en-US" sz="1800" dirty="0"/>
              <a:t> program.</a:t>
            </a:r>
          </a:p>
          <a:p>
            <a:pPr lvl="1"/>
            <a:r>
              <a:rPr lang="en-US" sz="1600" dirty="0"/>
              <a:t>The default is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en-US" sz="1600" dirty="0">
                <a:cs typeface="Courier New" panose="02070309020205020404" pitchFamily="49" charset="0"/>
              </a:rPr>
              <a:t>, the current directory.</a:t>
            </a:r>
          </a:p>
          <a:p>
            <a:r>
              <a:rPr lang="en-US" sz="1800" dirty="0"/>
              <a:t>To put the output somewhere else, put the following statement in your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.ivyscript</a:t>
            </a:r>
            <a:r>
              <a:rPr lang="en-US" sz="1800" dirty="0"/>
              <a:t> program: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"/your/output/file/root/folder";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Note that for this one </a:t>
            </a:r>
            <a:r>
              <a:rPr lang="en-US" sz="1600" dirty="0" err="1">
                <a:cs typeface="Courier New" panose="02070309020205020404" pitchFamily="49" charset="0"/>
              </a:rPr>
              <a:t>ivyscript</a:t>
            </a:r>
            <a:r>
              <a:rPr lang="en-US" sz="1600" dirty="0">
                <a:cs typeface="Courier New" panose="02070309020205020404" pitchFamily="49" charset="0"/>
              </a:rPr>
              <a:t> statement, the operand may not be a string expression; it must be a string literal (a string constant).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This is because ivy creates the output folder for a test run after compiling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ivyscript</a:t>
            </a:r>
            <a:r>
              <a:rPr lang="en-US" sz="1600" dirty="0">
                <a:cs typeface="Courier New" panose="02070309020205020404" pitchFamily="49" charset="0"/>
              </a:rPr>
              <a:t> program, but before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ivyscript</a:t>
            </a:r>
            <a:r>
              <a:rPr lang="en-US" sz="1600" dirty="0">
                <a:cs typeface="Courier New" panose="02070309020205020404" pitchFamily="49" charset="0"/>
              </a:rPr>
              <a:t> program starts to run. 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OutputFolderRoot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cs typeface="Courier New" panose="02070309020205020404" pitchFamily="49" charset="0"/>
              </a:rPr>
              <a:t> is evaluated at compile time.)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Ivy output folder root</a:t>
            </a:r>
          </a:p>
        </p:txBody>
      </p:sp>
    </p:spTree>
    <p:extLst>
      <p:ext uri="{BB962C8B-B14F-4D97-AF65-F5344CB8AC3E}">
        <p14:creationId xmlns:p14="http://schemas.microsoft.com/office/powerpoint/2010/main" val="234782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lIns="0" tIns="0" rIns="0" bIns="0" rtlCol="0" anchor="ctr"/>
      <a:lstStyle>
        <a:defPPr algn="ctr">
          <a:defRPr sz="12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</TotalTime>
  <Words>804</Words>
  <Application>Microsoft Office PowerPoint</Application>
  <PresentationFormat>On-screen Show (16:9)</PresentationFormat>
  <Paragraphs>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HelveticaNeueLT Std</vt:lpstr>
      <vt:lpstr>Wingdings</vt:lpstr>
      <vt:lpstr>Blank</vt:lpstr>
      <vt:lpstr>Installing ivy</vt:lpstr>
      <vt:lpstr>Prepare executables </vt:lpstr>
      <vt:lpstr>ivy family executables</vt:lpstr>
      <vt:lpstr>1) Put ivy &amp; LUN_discovery executables in a folder</vt:lpstr>
      <vt:lpstr>2) Put executable folder in background PATH</vt:lpstr>
      <vt:lpstr>Sample /etc/profile.d/ script</vt:lpstr>
      <vt:lpstr>3) Set up certificate-based SSH logins</vt:lpstr>
      <vt:lpstr>ivy has only been tested running as root</vt:lpstr>
      <vt:lpstr>Ivy output folder root</vt:lpstr>
      <vt:lpstr>PowerPoint Presentation</vt:lpstr>
    </vt:vector>
  </TitlesOfParts>
  <Company>Hitachi Data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ivy</dc:title>
  <dc:creator>Hitachi Data Systems</dc:creator>
  <cp:lastModifiedBy>Stephen Morgan</cp:lastModifiedBy>
  <cp:revision>33</cp:revision>
  <cp:lastPrinted>2019-09-23T19:02:38Z</cp:lastPrinted>
  <dcterms:created xsi:type="dcterms:W3CDTF">2016-02-01T17:05:14Z</dcterms:created>
  <dcterms:modified xsi:type="dcterms:W3CDTF">2019-09-23T19:05:03Z</dcterms:modified>
</cp:coreProperties>
</file>