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1" r:id="rId2"/>
    <p:sldId id="354" r:id="rId3"/>
    <p:sldId id="348" r:id="rId4"/>
    <p:sldId id="347" r:id="rId5"/>
    <p:sldId id="349" r:id="rId6"/>
    <p:sldId id="352" r:id="rId7"/>
    <p:sldId id="350" r:id="rId8"/>
    <p:sldId id="346" r:id="rId9"/>
  </p:sldIdLst>
  <p:sldSz cx="9144000" cy="5143500" type="screen16x9"/>
  <p:notesSz cx="7315200" cy="9601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pos="185" userDrawn="1">
          <p15:clr>
            <a:srgbClr val="A4A3A4"/>
          </p15:clr>
        </p15:guide>
        <p15:guide id="4" pos="44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1" autoAdjust="0"/>
    <p:restoredTop sz="93872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01" y="1464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3024"/>
        <p:guide pos="2304"/>
        <p:guide pos="185"/>
        <p:guide pos="44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B3F974-BB90-4059-9901-8147A3A6343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892175"/>
            <a:ext cx="5975350" cy="3360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345" y="4448216"/>
            <a:ext cx="6842194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892175"/>
            <a:ext cx="5975350" cy="3360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892175"/>
            <a:ext cx="5975350" cy="3360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892175"/>
            <a:ext cx="5975350" cy="3360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3" y="4911221"/>
            <a:ext cx="2164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2019.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itachivantara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achi-Data-Systems/ivy" TargetMode="External"/><Relationship Id="rId2" Type="http://schemas.openxmlformats.org/officeDocument/2006/relationships/hyperlink" Target="https://github.com/Hitachi-Data-Systems/LUN_discove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codeblock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ivy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87862" y="4028980"/>
            <a:ext cx="6826242" cy="523220"/>
          </a:xfrm>
        </p:spPr>
        <p:txBody>
          <a:bodyPr/>
          <a:lstStyle/>
          <a:p>
            <a:r>
              <a:rPr lang="en-US" dirty="0"/>
              <a:t>Allart Ian Vogelesang      </a:t>
            </a:r>
            <a:r>
              <a:rPr lang="en-US" dirty="0">
                <a:hlinkClick r:id="rId2"/>
              </a:rPr>
              <a:t>ian.vogelesang@hitachivantara.com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2019-10-21</a:t>
            </a:r>
          </a:p>
        </p:txBody>
      </p:sp>
    </p:spTree>
    <p:extLst>
      <p:ext uri="{BB962C8B-B14F-4D97-AF65-F5344CB8AC3E}">
        <p14:creationId xmlns:p14="http://schemas.microsoft.com/office/powerpoint/2010/main" val="369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72800"/>
          </a:xfrm>
        </p:spPr>
        <p:txBody>
          <a:bodyPr/>
          <a:lstStyle/>
          <a:p>
            <a:r>
              <a:rPr lang="en-US" dirty="0"/>
              <a:t>Source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dirty="0"/>
              <a:t> is at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https://github.com/Hitachi-Data-Systems/LUN_discovery</a:t>
            </a:r>
            <a:endParaRPr lang="en-US" dirty="0"/>
          </a:p>
          <a:p>
            <a:r>
              <a:rPr lang="en-US" dirty="0"/>
              <a:t>Source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dirty="0"/>
              <a:t> is at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https://github.com/Hitachi-Data-Systems/ivy</a:t>
            </a:r>
            <a:endParaRPr lang="en-US" dirty="0"/>
          </a:p>
          <a:p>
            <a:pPr lvl="1"/>
            <a:r>
              <a:rPr lang="en-US" dirty="0"/>
              <a:t>Scroll down from this URL and there is a download URL for pre-built Linux binaries for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dirty="0"/>
              <a:t> build is </a:t>
            </a:r>
            <a:r>
              <a:rPr lang="en-US" dirty="0" err="1"/>
              <a:t>makefile</a:t>
            </a:r>
            <a:r>
              <a:rPr lang="en-US" dirty="0"/>
              <a:t>-based.  Edit the source &amp; build using the "</a:t>
            </a:r>
            <a:r>
              <a:rPr lang="en-US" dirty="0" err="1"/>
              <a:t>codeblocks</a:t>
            </a:r>
            <a:r>
              <a:rPr lang="en-US" dirty="0"/>
              <a:t>" IDE (</a:t>
            </a:r>
            <a:r>
              <a:rPr lang="en-US" dirty="0">
                <a:hlinkClick r:id="rId4"/>
              </a:rPr>
              <a:t>http://codeblocks.org/</a:t>
            </a:r>
            <a:r>
              <a:rPr lang="en-US" dirty="0"/>
              <a:t>), or use Eclipse for C++, and create project from existing </a:t>
            </a:r>
            <a:r>
              <a:rPr lang="en-US" dirty="0" err="1"/>
              <a:t>makefile</a:t>
            </a:r>
            <a:r>
              <a:rPr lang="en-US" dirty="0"/>
              <a:t> &amp; source.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or build executables </a:t>
            </a:r>
          </a:p>
        </p:txBody>
      </p:sp>
    </p:spTree>
    <p:extLst>
      <p:ext uri="{BB962C8B-B14F-4D97-AF65-F5344CB8AC3E}">
        <p14:creationId xmlns:p14="http://schemas.microsoft.com/office/powerpoint/2010/main" val="3425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27550"/>
          </a:xfrm>
        </p:spPr>
        <p:txBody>
          <a:bodyPr/>
          <a:lstStyle/>
          <a:p>
            <a:r>
              <a:rPr lang="en-US" sz="1800" dirty="0"/>
              <a:t>For example, put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/path/to/ivy</a:t>
            </a:r>
          </a:p>
          <a:p>
            <a:r>
              <a:rPr lang="en-US" sz="1800" dirty="0"/>
              <a:t>For HDS performance team users</a:t>
            </a:r>
          </a:p>
          <a:p>
            <a:pPr lvl="1"/>
            <a:r>
              <a:rPr lang="en-US" sz="1600" dirty="0"/>
              <a:t>Check that the test hosts have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</a:t>
            </a:r>
            <a:r>
              <a:rPr lang="en-US" sz="1600" dirty="0"/>
              <a:t> mapped to "the filer".</a:t>
            </a:r>
          </a:p>
          <a:p>
            <a:pPr lvl="1"/>
            <a:r>
              <a:rPr lang="en-US" sz="1600" dirty="0"/>
              <a:t>The ivy executables are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/scripts/ivy/bin/latest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cs typeface="Courier New" panose="02070309020205020404" pitchFamily="49" charset="0"/>
              </a:rPr>
              <a:t>ivy was link-edited with dynamic links to the normal C library routines, that is, ivy uses each test host's own C library routines.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ivy was statically linked with the C++ libraries on Ian's Linux development host, meaning that ivy uses the C++ libraries from Ian's Linux development host, which have been copied into the ivy executables, making them quite big, but ensuring that ivy will work on hosts that don’t have up-to-date C++ libraries.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sz="2000" dirty="0"/>
              <a:t> 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2000" dirty="0"/>
              <a:t> executables in a folder</a:t>
            </a:r>
          </a:p>
        </p:txBody>
      </p:sp>
    </p:spTree>
    <p:extLst>
      <p:ext uri="{BB962C8B-B14F-4D97-AF65-F5344CB8AC3E}">
        <p14:creationId xmlns:p14="http://schemas.microsoft.com/office/powerpoint/2010/main" val="27445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1949"/>
          </a:xfrm>
        </p:spPr>
        <p:txBody>
          <a:bodyPr/>
          <a:lstStyle/>
          <a:p>
            <a:r>
              <a:rPr lang="en-US" sz="1600" dirty="0"/>
              <a:t>The folder containing the ivy binary executables must be put in the environment PATH variable for background tasks on all hosts running ivy.</a:t>
            </a:r>
          </a:p>
          <a:p>
            <a:pPr lvl="1"/>
            <a:r>
              <a:rPr lang="en-US" sz="1400" dirty="0"/>
              <a:t>ivy uses SSH to remotely invoke executables on test hosts (I/O driver hosts), and invoked this way, the remote ivy executables run as a "background" process.</a:t>
            </a:r>
          </a:p>
          <a:p>
            <a:pPr lvl="1"/>
            <a:r>
              <a:rPr lang="en-US" sz="1400" dirty="0"/>
              <a:t>For background processes, the normal BASH 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/profile</a:t>
            </a:r>
            <a:r>
              <a:rPr lang="en-US" sz="1400" dirty="0"/>
              <a:t> login profile files associated with foreground command windows </a:t>
            </a:r>
            <a:r>
              <a:rPr lang="en-US" sz="1400" i="1" dirty="0"/>
              <a:t>are not executed</a:t>
            </a:r>
            <a:r>
              <a:rPr lang="en-US" sz="1400" dirty="0"/>
              <a:t>.</a:t>
            </a:r>
          </a:p>
          <a:p>
            <a:r>
              <a:rPr lang="en-US" sz="1600" dirty="0"/>
              <a:t>Edit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ivy_etc_profile_d.sh</a:t>
            </a:r>
            <a:r>
              <a:rPr lang="en-US" sz="1600" dirty="0"/>
              <a:t> to reflect the ivy binary folder path, and place the edited file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to put ivy in the PATH for background processes:</a:t>
            </a:r>
            <a:br>
              <a:rPr lang="en-US" sz="1600" dirty="0"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! echo "$PATH" | grep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".*:/path/to/ivy.*" ;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then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export PATH="${PATH}:/path/to/ivy"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</a:t>
            </a:r>
            <a:endParaRPr lang="en-US" sz="1600" dirty="0"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Even for background processes, all the scripts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sz="1400" dirty="0">
                <a:cs typeface="Courier New" panose="02070309020205020404" pitchFamily="49" charset="0"/>
              </a:rPr>
              <a:t> are executed when the process starts up.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Put executable folder in </a:t>
            </a:r>
            <a:r>
              <a:rPr lang="en-US" i="1" dirty="0"/>
              <a:t>background</a:t>
            </a:r>
            <a:r>
              <a:rPr lang="en-US" dirty="0"/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40017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431161"/>
          </a:xfrm>
        </p:spPr>
        <p:txBody>
          <a:bodyPr/>
          <a:lstStyle/>
          <a:p>
            <a:r>
              <a:rPr lang="en-US" sz="1800" dirty="0"/>
              <a:t>Certificate-based SSH logins must be set up so the central test control host (running the "ivy" executable) can SSH into the I/O driver hosts without SSH asking for a password.</a:t>
            </a:r>
          </a:p>
          <a:p>
            <a:r>
              <a:rPr lang="en-US" sz="1800" dirty="0"/>
              <a:t>Search for "certificate based SSH logins" to find instructions on how to do this.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Set up certificate-based SSH logins</a:t>
            </a:r>
          </a:p>
        </p:txBody>
      </p:sp>
    </p:spTree>
    <p:extLst>
      <p:ext uri="{BB962C8B-B14F-4D97-AF65-F5344CB8AC3E}">
        <p14:creationId xmlns:p14="http://schemas.microsoft.com/office/powerpoint/2010/main" val="1112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18180"/>
          </a:xfrm>
        </p:spPr>
        <p:txBody>
          <a:bodyPr/>
          <a:lstStyle/>
          <a:p>
            <a:r>
              <a:rPr lang="en-US" sz="1800" dirty="0"/>
              <a:t>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ivydriver </a:t>
            </a:r>
            <a:r>
              <a:rPr lang="en-US" sz="1800" dirty="0"/>
              <a:t>executable must run as root in order to open entire raw LUNs. </a:t>
            </a:r>
          </a:p>
          <a:p>
            <a:r>
              <a:rPr lang="en-US" sz="1800" dirty="0"/>
              <a:t>SCSI Inquiry commands can only be run as root, and therefore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InquireAbout</a:t>
            </a:r>
            <a:r>
              <a:rPr lang="en-US" sz="1800" dirty="0"/>
              <a:t> executable is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1800" dirty="0"/>
              <a:t>" and owned by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InquireAbout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InquireAboutHeaders</a:t>
            </a:r>
            <a:r>
              <a:rPr lang="en-US" sz="1600" dirty="0"/>
              <a:t>,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showluns.sh</a:t>
            </a:r>
            <a:r>
              <a:rPr lang="en-US" sz="1600" dirty="0"/>
              <a:t> are executables forming part of Ian's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1600" dirty="0"/>
              <a:t> tool package.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lun2string</a:t>
            </a:r>
            <a:r>
              <a:rPr lang="en-US" sz="1600" dirty="0"/>
              <a:t> is also part of Ian's LUN lister tool, but is not used by ivy.</a:t>
            </a:r>
            <a:endParaRPr lang="en-US" sz="1400" dirty="0"/>
          </a:p>
          <a:p>
            <a:pPr lvl="2"/>
            <a:r>
              <a:rPr lang="en-US" sz="1400" dirty="0"/>
              <a:t>lun2string lets you build a text string, plugging in decoded Hitachi proprietary LUN attributes.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runs as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777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27229"/>
          </a:xfrm>
        </p:spPr>
        <p:txBody>
          <a:bodyPr/>
          <a:lstStyle/>
          <a:p>
            <a:r>
              <a:rPr lang="en-US" sz="1800" dirty="0"/>
              <a:t>When ivy runs a program like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xxxx.ivyscript</a:t>
            </a:r>
            <a:r>
              <a:rPr lang="en-US" sz="1800" dirty="0"/>
              <a:t>", an output folder named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1800" dirty="0"/>
              <a:t> is created in a root folder specified by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/>
              <a:t> statement in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800" dirty="0"/>
              <a:t> program.</a:t>
            </a:r>
          </a:p>
          <a:p>
            <a:pPr lvl="1"/>
            <a:r>
              <a:rPr lang="en-US" sz="1600" dirty="0"/>
              <a:t>The default is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sz="1600" dirty="0">
                <a:cs typeface="Courier New" panose="02070309020205020404" pitchFamily="49" charset="0"/>
              </a:rPr>
              <a:t>, the current directory.</a:t>
            </a:r>
          </a:p>
          <a:p>
            <a:r>
              <a:rPr lang="en-US" sz="1800" dirty="0"/>
              <a:t>To put the output somewhere else, put the following statement in your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.ivyscript</a:t>
            </a:r>
            <a:r>
              <a:rPr lang="en-US" sz="1800" dirty="0"/>
              <a:t> program: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"/your/output/file/root/folder";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Note that for this one </a:t>
            </a:r>
            <a:r>
              <a:rPr lang="en-US" sz="1600" dirty="0" err="1">
                <a:cs typeface="Courier New" panose="02070309020205020404" pitchFamily="49" charset="0"/>
              </a:rPr>
              <a:t>ivyscript</a:t>
            </a:r>
            <a:r>
              <a:rPr lang="en-US" sz="1600" dirty="0">
                <a:cs typeface="Courier New" panose="02070309020205020404" pitchFamily="49" charset="0"/>
              </a:rPr>
              <a:t> statement, the operand may not be a string expression; it must be a string literal (a string constant).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This is because ivy creates the output folder for a test run after compiling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600" dirty="0">
                <a:cs typeface="Courier New" panose="02070309020205020404" pitchFamily="49" charset="0"/>
              </a:rPr>
              <a:t> program, but before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600" dirty="0">
                <a:cs typeface="Courier New" panose="02070309020205020404" pitchFamily="49" charset="0"/>
              </a:rPr>
              <a:t> program starts to run. 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cs typeface="Courier New" panose="02070309020205020404" pitchFamily="49" charset="0"/>
              </a:rPr>
              <a:t> is evaluated at compile time.)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output folder root</a:t>
            </a:r>
          </a:p>
        </p:txBody>
      </p:sp>
    </p:spTree>
    <p:extLst>
      <p:ext uri="{BB962C8B-B14F-4D97-AF65-F5344CB8AC3E}">
        <p14:creationId xmlns:p14="http://schemas.microsoft.com/office/powerpoint/2010/main" val="23478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12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</TotalTime>
  <Words>595</Words>
  <Application>Microsoft Office PowerPoint</Application>
  <PresentationFormat>On-screen Show (16:9)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HelveticaNeueLT Std</vt:lpstr>
      <vt:lpstr>Arial</vt:lpstr>
      <vt:lpstr>Courier New</vt:lpstr>
      <vt:lpstr>Wingdings</vt:lpstr>
      <vt:lpstr>Blank</vt:lpstr>
      <vt:lpstr>Installing ivy</vt:lpstr>
      <vt:lpstr>Download or build executables </vt:lpstr>
      <vt:lpstr>1) Put ivy &amp; LUN_discovery executables in a folder</vt:lpstr>
      <vt:lpstr>2) Put executable folder in background PATH</vt:lpstr>
      <vt:lpstr>3) Set up certificate-based SSH logins</vt:lpstr>
      <vt:lpstr>ivy runs as root</vt:lpstr>
      <vt:lpstr>Ivy output folder root</vt:lpstr>
      <vt:lpstr>PowerPoint Presentation</vt:lpstr>
    </vt:vector>
  </TitlesOfParts>
  <Company>Hitachi Data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ivy</dc:title>
  <dc:creator>Hitachi Data Systems</dc:creator>
  <cp:lastModifiedBy>Ian Vogelesang</cp:lastModifiedBy>
  <cp:revision>35</cp:revision>
  <cp:lastPrinted>2019-09-23T19:02:38Z</cp:lastPrinted>
  <dcterms:created xsi:type="dcterms:W3CDTF">2016-02-01T17:05:14Z</dcterms:created>
  <dcterms:modified xsi:type="dcterms:W3CDTF">2019-10-21T21:54:32Z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Owner">
    <vt:lpwstr>ian.vogelesang@hitachivantara.com</vt:lpwstr>
  </property>
  <property fmtid="{D5CDD505-2E9C-101B-9397-08002B2CF9AE}" pid="5" name="MSIP_Label_d2a41c4f-ebae-49a5-b534-eba27c352384_SetDate">
    <vt:lpwstr>2019-10-21T21:54:32.0569295Z</vt:lpwstr>
  </property>
  <property fmtid="{D5CDD505-2E9C-101B-9397-08002B2CF9AE}" pid="6" name="MSIP_Label_d2a41c4f-ebae-49a5-b534-eba27c352384_Name">
    <vt:lpwstr>Hitachi Vantara General - Unprotected</vt:lpwstr>
  </property>
  <property fmtid="{D5CDD505-2E9C-101B-9397-08002B2CF9AE}" pid="7" name="MSIP_Label_d2a41c4f-ebae-49a5-b534-eba27c352384_Application">
    <vt:lpwstr>Microsoft Azure Information Protection</vt:lpwstr>
  </property>
  <property fmtid="{D5CDD505-2E9C-101B-9397-08002B2CF9AE}" pid="8" name="MSIP_Label_d2a41c4f-ebae-49a5-b534-eba27c352384_ActionId">
    <vt:lpwstr>6693b8a9-380f-43a9-abdd-70f7e2372121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