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handoutMasterIdLst>
    <p:handoutMasterId r:id="rId118"/>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8" r:id="rId42"/>
    <p:sldId id="499" r:id="rId43"/>
    <p:sldId id="473" r:id="rId44"/>
    <p:sldId id="505" r:id="rId45"/>
    <p:sldId id="506" r:id="rId46"/>
    <p:sldId id="508" r:id="rId47"/>
    <p:sldId id="467" r:id="rId48"/>
    <p:sldId id="352" r:id="rId49"/>
    <p:sldId id="361" r:id="rId50"/>
    <p:sldId id="353" r:id="rId51"/>
    <p:sldId id="466" r:id="rId52"/>
    <p:sldId id="472" r:id="rId53"/>
    <p:sldId id="354" r:id="rId54"/>
    <p:sldId id="530" r:id="rId55"/>
    <p:sldId id="357" r:id="rId56"/>
    <p:sldId id="417" r:id="rId57"/>
    <p:sldId id="502" r:id="rId58"/>
    <p:sldId id="503" r:id="rId59"/>
    <p:sldId id="415" r:id="rId60"/>
    <p:sldId id="537" r:id="rId61"/>
    <p:sldId id="539" r:id="rId62"/>
    <p:sldId id="540" r:id="rId63"/>
    <p:sldId id="423" r:id="rId64"/>
    <p:sldId id="525" r:id="rId65"/>
    <p:sldId id="526" r:id="rId66"/>
    <p:sldId id="529" r:id="rId67"/>
    <p:sldId id="418" r:id="rId68"/>
    <p:sldId id="439" r:id="rId69"/>
    <p:sldId id="487" r:id="rId70"/>
    <p:sldId id="488" r:id="rId71"/>
    <p:sldId id="419" r:id="rId72"/>
    <p:sldId id="420" r:id="rId73"/>
    <p:sldId id="434" r:id="rId74"/>
    <p:sldId id="446" r:id="rId75"/>
    <p:sldId id="468" r:id="rId76"/>
    <p:sldId id="447" r:id="rId77"/>
    <p:sldId id="438" r:id="rId78"/>
    <p:sldId id="441" r:id="rId79"/>
    <p:sldId id="442" r:id="rId80"/>
    <p:sldId id="443" r:id="rId81"/>
    <p:sldId id="531" r:id="rId82"/>
    <p:sldId id="532" r:id="rId83"/>
    <p:sldId id="533" r:id="rId84"/>
    <p:sldId id="534" r:id="rId85"/>
    <p:sldId id="536" r:id="rId86"/>
    <p:sldId id="543" r:id="rId87"/>
    <p:sldId id="489" r:id="rId88"/>
    <p:sldId id="470" r:id="rId89"/>
    <p:sldId id="535" r:id="rId90"/>
    <p:sldId id="500" r:id="rId91"/>
    <p:sldId id="544" r:id="rId92"/>
    <p:sldId id="541" r:id="rId93"/>
    <p:sldId id="469" r:id="rId94"/>
    <p:sldId id="424" r:id="rId95"/>
    <p:sldId id="425" r:id="rId96"/>
    <p:sldId id="426" r:id="rId97"/>
    <p:sldId id="427" r:id="rId98"/>
    <p:sldId id="428" r:id="rId99"/>
    <p:sldId id="429" r:id="rId100"/>
    <p:sldId id="430" r:id="rId101"/>
    <p:sldId id="431" r:id="rId102"/>
    <p:sldId id="433" r:id="rId103"/>
    <p:sldId id="416" r:id="rId104"/>
    <p:sldId id="436" r:id="rId105"/>
    <p:sldId id="524" r:id="rId106"/>
    <p:sldId id="509" r:id="rId107"/>
    <p:sldId id="510" r:id="rId108"/>
    <p:sldId id="511" r:id="rId109"/>
    <p:sldId id="517" r:id="rId110"/>
    <p:sldId id="512" r:id="rId111"/>
    <p:sldId id="513" r:id="rId112"/>
    <p:sldId id="514" r:id="rId113"/>
    <p:sldId id="520" r:id="rId114"/>
    <p:sldId id="521" r:id="rId115"/>
    <p:sldId id="306" r:id="rId116"/>
  </p:sldIdLst>
  <p:sldSz cx="9144000" cy="5143500" type="screen16x9"/>
  <p:notesSz cx="6858000" cy="9144000"/>
  <p:custDataLst>
    <p:tags r:id="rId1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42" d="100"/>
          <a:sy n="142" d="100"/>
        </p:scale>
        <p:origin x="106" y="133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10/22/2019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October 22,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23"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442498"/>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    (0.0</a:t>
            </a:r>
            <a:r>
              <a:rPr lang="en-US" sz="1400" dirty="0">
                <a:cs typeface="Courier New" pitchFamily="49" charset="0"/>
              </a:rPr>
              <a:t> means beginning of LUN, </a:t>
            </a:r>
            <a:r>
              <a:rPr lang="en-US" sz="1400" dirty="0">
                <a:latin typeface="Courier New" panose="02070309020205020404" pitchFamily="49" charset="0"/>
                <a:cs typeface="Courier New" panose="02070309020205020404" pitchFamily="49" charset="0"/>
              </a:rPr>
              <a:t>1.0</a:t>
            </a:r>
            <a:r>
              <a:rPr lang="en-US" sz="1400" dirty="0">
                <a:cs typeface="Courier New" pitchFamily="49" charset="0"/>
              </a:rPr>
              <a:t> means end of LUN)</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pPr lvl="1"/>
            <a:r>
              <a:rPr lang="en-US" sz="1100" dirty="0" err="1">
                <a:latin typeface="Courier New" panose="02070309020205020404" pitchFamily="49" charset="0"/>
                <a:cs typeface="Courier New" panose="02070309020205020404" pitchFamily="49" charset="0"/>
              </a:rPr>
              <a:t>RangeStart</a:t>
            </a:r>
            <a:r>
              <a:rPr lang="en-US" sz="1100" dirty="0">
                <a:cs typeface="Courier New" pitchFamily="49" charset="0"/>
              </a:rPr>
              <a:t> and </a:t>
            </a:r>
            <a:r>
              <a:rPr lang="en-US" sz="1100" dirty="0" err="1">
                <a:latin typeface="Courier New" panose="02070309020205020404" pitchFamily="49" charset="0"/>
                <a:cs typeface="Courier New" panose="02070309020205020404" pitchFamily="49" charset="0"/>
              </a:rPr>
              <a:t>RangeEnd</a:t>
            </a:r>
            <a:r>
              <a:rPr lang="en-US" sz="1100" dirty="0">
                <a:cs typeface="Courier New" pitchFamily="49" charset="0"/>
              </a:rPr>
              <a:t> can also be specified as a value in MB, </a:t>
            </a:r>
            <a:r>
              <a:rPr lang="en-US" sz="1100" dirty="0" err="1">
                <a:cs typeface="Courier New" pitchFamily="49" charset="0"/>
              </a:rPr>
              <a:t>MiB</a:t>
            </a:r>
            <a:r>
              <a:rPr lang="en-US" sz="1100" dirty="0">
                <a:cs typeface="Courier New" pitchFamily="49" charset="0"/>
              </a:rPr>
              <a:t>, GB, </a:t>
            </a:r>
            <a:r>
              <a:rPr lang="en-US" sz="1100" dirty="0" err="1">
                <a:cs typeface="Courier New" pitchFamily="49" charset="0"/>
              </a:rPr>
              <a:t>GiB</a:t>
            </a:r>
            <a:r>
              <a:rPr lang="en-US" sz="1100" dirty="0">
                <a:cs typeface="Courier New" pitchFamily="49" charset="0"/>
              </a:rPr>
              <a:t>, TB, or </a:t>
            </a:r>
            <a:r>
              <a:rPr lang="en-US" sz="1100" dirty="0" err="1">
                <a:cs typeface="Courier New" pitchFamily="49" charset="0"/>
              </a:rPr>
              <a:t>TiB</a:t>
            </a:r>
            <a:r>
              <a:rPr lang="en-US" sz="1100" dirty="0">
                <a:cs typeface="Courier New" pitchFamily="49" charset="0"/>
              </a:rPr>
              <a:t> relative to the beginning of the LUN.  (One MB is 1000000, and one </a:t>
            </a:r>
            <a:r>
              <a:rPr lang="en-US" sz="1100" dirty="0" err="1">
                <a:cs typeface="Courier New" pitchFamily="49" charset="0"/>
              </a:rPr>
              <a:t>MiB</a:t>
            </a:r>
            <a:r>
              <a:rPr lang="en-US" sz="1100" dirty="0">
                <a:cs typeface="Courier New" pitchFamily="49" charset="0"/>
              </a:rPr>
              <a:t> is 1024 * 1024, etc.)</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35363"/>
          </a:xfrm>
        </p:spPr>
        <p:txBody>
          <a:bodyPr/>
          <a:lstStyle/>
          <a:p>
            <a:r>
              <a:rPr lang="en-US" sz="1200" dirty="0">
                <a:latin typeface="Courier New" panose="02070309020205020404" pitchFamily="49" charset="0"/>
                <a:cs typeface="Courier New" panose="02070309020205020404" pitchFamily="49" charset="0"/>
              </a:rPr>
              <a:t>pattern = whatever</a:t>
            </a:r>
          </a:p>
          <a:p>
            <a:pPr marL="548640" lvl="1">
              <a:spcBef>
                <a:spcPts val="0"/>
              </a:spcBef>
              <a:spcAft>
                <a:spcPts val="0"/>
              </a:spcAft>
            </a:pPr>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spcAft>
                <a:spcPts val="0"/>
              </a:spcAft>
            </a:pPr>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spcAft>
                <a:spcPts val="0"/>
              </a:spcAft>
            </a:pPr>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spcAft>
                <a:spcPts val="0"/>
              </a:spcAft>
            </a:pPr>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spcAft>
                <a:spcPts val="0"/>
              </a:spcAft>
            </a:pPr>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spcAft>
                <a:spcPts val="0"/>
              </a:spcAft>
            </a:pPr>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43019"/>
              <a:gd name="adj2" fmla="val 13239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support optional "hot zone" parameter settings</a:t>
            </a:r>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
        <p:nvSpPr>
          <p:cNvPr id="4" name="Speech Bubble: Rectangle with Corners Rounded 3">
            <a:extLst>
              <a:ext uri="{FF2B5EF4-FFF2-40B4-BE49-F238E27FC236}">
                <a16:creationId xmlns:a16="http://schemas.microsoft.com/office/drawing/2014/main" id="{2C21E2EE-024B-4880-ABB4-D85BBCD70F57}"/>
              </a:ext>
            </a:extLst>
          </p:cNvPr>
          <p:cNvSpPr/>
          <p:nvPr/>
        </p:nvSpPr>
        <p:spPr>
          <a:xfrm>
            <a:off x="5023821" y="1446904"/>
            <a:ext cx="1484556" cy="328108"/>
          </a:xfrm>
          <a:prstGeom prst="wedgeRoundRectCallout">
            <a:avLst>
              <a:gd name="adj1" fmla="val -82101"/>
              <a:gd name="adj2" fmla="val 5269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This is the default</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0.25%.  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2B647-9A8C-4080-88E3-4651286E0D46}"/>
              </a:ext>
            </a:extLst>
          </p:cNvPr>
          <p:cNvSpPr>
            <a:spLocks noGrp="1"/>
          </p:cNvSpPr>
          <p:nvPr>
            <p:ph idx="1"/>
          </p:nvPr>
        </p:nvSpPr>
        <p:spPr>
          <a:xfrm>
            <a:off x="264160" y="967575"/>
            <a:ext cx="8584006" cy="4155497"/>
          </a:xfrm>
        </p:spPr>
        <p:txBody>
          <a:bodyPr/>
          <a:lstStyle/>
          <a:p>
            <a:r>
              <a:rPr lang="en-US" sz="1600" dirty="0">
                <a:latin typeface="Courier New" panose="02070309020205020404" pitchFamily="49" charset="0"/>
                <a:cs typeface="Courier New" panose="02070309020205020404" pitchFamily="49" charset="0"/>
              </a:rPr>
              <a:t>ivydriver</a:t>
            </a:r>
            <a:r>
              <a:rPr lang="en-US" sz="1600" dirty="0"/>
              <a:t> checks the CPU temperature once per subinterval.</a:t>
            </a:r>
          </a:p>
          <a:p>
            <a:r>
              <a:rPr lang="en-US" sz="1600" dirty="0"/>
              <a:t>When the hottest core gets within 5 degrees Celsius of the critical limit, </a:t>
            </a:r>
            <a:r>
              <a:rPr lang="en-US" sz="1600" dirty="0">
                <a:latin typeface="Courier New" panose="02070309020205020404" pitchFamily="49" charset="0"/>
                <a:cs typeface="Courier New" panose="02070309020205020404" pitchFamily="49" charset="0"/>
              </a:rPr>
              <a:t>ivydriver</a:t>
            </a:r>
            <a:r>
              <a:rPr lang="en-US" sz="1600" dirty="0"/>
              <a:t> starts issuing </a:t>
            </a:r>
            <a:r>
              <a:rPr lang="en-US" sz="1600" dirty="0">
                <a:latin typeface="Courier New" panose="02070309020205020404" pitchFamily="49" charset="0"/>
                <a:cs typeface="Courier New" panose="02070309020205020404" pitchFamily="49" charset="0"/>
              </a:rPr>
              <a:t>&lt;Warning&gt;</a:t>
            </a:r>
            <a:r>
              <a:rPr lang="en-US" sz="1600" dirty="0"/>
              <a:t> messages.</a:t>
            </a:r>
          </a:p>
          <a:p>
            <a:pPr lvl="1">
              <a:spcAft>
                <a:spcPts val="0"/>
              </a:spcAft>
            </a:pPr>
            <a:r>
              <a:rPr lang="en-US" sz="1400" dirty="0"/>
              <a:t>NOTE: We have seen CPU throttling and even machine checks appear in this range.  Check system logs.</a:t>
            </a:r>
          </a:p>
          <a:p>
            <a:r>
              <a:rPr lang="en-US" sz="1600" dirty="0"/>
              <a:t>When the hottest core actually hits the critical temperature and the CPU is definitely throttled or temporarily paused, the default behaviour is to issue an </a:t>
            </a:r>
            <a:r>
              <a:rPr lang="en-US" sz="1600" dirty="0">
                <a:latin typeface="Courier New" panose="02070309020205020404" pitchFamily="49" charset="0"/>
                <a:cs typeface="Courier New" panose="02070309020205020404" pitchFamily="49" charset="0"/>
              </a:rPr>
              <a:t>&lt;Error&gt;</a:t>
            </a:r>
            <a:r>
              <a:rPr lang="en-US" sz="1600" dirty="0"/>
              <a:t> message and abort.</a:t>
            </a:r>
          </a:p>
          <a:p>
            <a:pPr lvl="1"/>
            <a:r>
              <a:rPr lang="en-US" sz="1400" dirty="0"/>
              <a:t>Default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critical_temp","error</a:t>
            </a:r>
            <a:r>
              <a:rPr lang="en-US" sz="1400" dirty="0">
                <a:latin typeface="Courier New" panose="02070309020205020404" pitchFamily="49" charset="0"/>
                <a:cs typeface="Courier New" panose="02070309020205020404" pitchFamily="49" charset="0"/>
              </a:rPr>
              <a:t>") </a:t>
            </a:r>
          </a:p>
          <a:p>
            <a:pPr lvl="1"/>
            <a:r>
              <a:rPr lang="en-US" sz="1400" dirty="0"/>
              <a:t>Alternative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critical_temp","warn</a:t>
            </a:r>
            <a:r>
              <a:rPr lang="en-US" sz="1400" dirty="0">
                <a:latin typeface="Courier New" panose="02070309020205020404" pitchFamily="49" charset="0"/>
                <a:cs typeface="Courier New" panose="02070309020205020404" pitchFamily="49" charset="0"/>
              </a:rPr>
              <a:t>")</a:t>
            </a:r>
          </a:p>
          <a:p>
            <a:pPr marL="280987" lvl="1" indent="0">
              <a:spcAft>
                <a:spcPts val="0"/>
              </a:spcAft>
              <a:buNone/>
            </a:pPr>
            <a:r>
              <a:rPr lang="en-US" sz="1400" dirty="0">
                <a:cs typeface="Courier New" panose="02070309020205020404" pitchFamily="49" charset="0"/>
              </a:rPr>
              <a:t>NOTE: this </a:t>
            </a:r>
            <a:r>
              <a:rPr lang="en-US" sz="1400" dirty="0" err="1">
                <a:latin typeface="Courier New" panose="02070309020205020404" pitchFamily="49" charset="0"/>
                <a:cs typeface="Courier New" panose="02070309020205020404" pitchFamily="49" charset="0"/>
              </a:rPr>
              <a:t>ivy_engine_set</a:t>
            </a:r>
            <a:r>
              <a:rPr lang="en-US" sz="1400" dirty="0">
                <a:cs typeface="Courier New" panose="02070309020205020404" pitchFamily="49" charset="0"/>
              </a:rPr>
              <a:t> must come before the </a:t>
            </a:r>
            <a:r>
              <a:rPr lang="en-US" sz="1400" dirty="0">
                <a:latin typeface="Courier New" panose="02070309020205020404" pitchFamily="49" charset="0"/>
                <a:cs typeface="Courier New" panose="02070309020205020404" pitchFamily="49" charset="0"/>
              </a:rPr>
              <a:t>[hosts]</a:t>
            </a:r>
            <a:r>
              <a:rPr lang="en-US" sz="1400" dirty="0">
                <a:cs typeface="Courier New" panose="02070309020205020404" pitchFamily="49" charset="0"/>
              </a:rPr>
              <a:t> statement to be effective.</a:t>
            </a:r>
          </a:p>
          <a:p>
            <a:r>
              <a:rPr lang="en-US" sz="1600" dirty="0">
                <a:cs typeface="Courier New" panose="02070309020205020404" pitchFamily="49" charset="0"/>
              </a:rPr>
              <a:t>If the CPU stops for several seconds, you may need to run with a longer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 on the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a:t>
            </a:r>
          </a:p>
        </p:txBody>
      </p:sp>
      <p:sp>
        <p:nvSpPr>
          <p:cNvPr id="3" name="Title 2">
            <a:extLst>
              <a:ext uri="{FF2B5EF4-FFF2-40B4-BE49-F238E27FC236}">
                <a16:creationId xmlns:a16="http://schemas.microsoft.com/office/drawing/2014/main" id="{31E143D7-250F-4763-B635-2A360F702FF7}"/>
              </a:ext>
            </a:extLst>
          </p:cNvPr>
          <p:cNvSpPr>
            <a:spLocks noGrp="1"/>
          </p:cNvSpPr>
          <p:nvPr>
            <p:ph type="title"/>
          </p:nvPr>
        </p:nvSpPr>
        <p:spPr/>
        <p:txBody>
          <a:bodyPr/>
          <a:lstStyle/>
          <a:p>
            <a:r>
              <a:rPr lang="en-US" dirty="0"/>
              <a:t>When a test host gets too hot</a:t>
            </a:r>
          </a:p>
        </p:txBody>
      </p:sp>
    </p:spTree>
    <p:extLst>
      <p:ext uri="{BB962C8B-B14F-4D97-AF65-F5344CB8AC3E}">
        <p14:creationId xmlns:p14="http://schemas.microsoft.com/office/powerpoint/2010/main" val="23182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8461</TotalTime>
  <Words>12058</Words>
  <Application>Microsoft Office PowerPoint</Application>
  <PresentationFormat>On-screen Show (16:9)</PresentationFormat>
  <Paragraphs>946</Paragraphs>
  <Slides>115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115</vt:i4>
      </vt:variant>
    </vt:vector>
  </HeadingPairs>
  <TitlesOfParts>
    <vt:vector size="122"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When a test host gets too hot</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552</cp:revision>
  <dcterms:created xsi:type="dcterms:W3CDTF">2015-10-27T23:46:57Z</dcterms:created>
  <dcterms:modified xsi:type="dcterms:W3CDTF">2019-10-22T23:05:25Z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