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9" r:id="rId2"/>
    <p:sldId id="413" r:id="rId3"/>
    <p:sldId id="414" r:id="rId4"/>
    <p:sldId id="419" r:id="rId5"/>
    <p:sldId id="415" r:id="rId6"/>
    <p:sldId id="416" r:id="rId7"/>
    <p:sldId id="418" r:id="rId8"/>
    <p:sldId id="420" r:id="rId9"/>
    <p:sldId id="417" r:id="rId10"/>
    <p:sldId id="422" r:id="rId11"/>
    <p:sldId id="383" r:id="rId12"/>
    <p:sldId id="361" r:id="rId13"/>
    <p:sldId id="352" r:id="rId14"/>
    <p:sldId id="467" r:id="rId15"/>
    <p:sldId id="468" r:id="rId16"/>
    <p:sldId id="470" r:id="rId17"/>
    <p:sldId id="471" r:id="rId18"/>
    <p:sldId id="476" r:id="rId19"/>
    <p:sldId id="477" r:id="rId20"/>
    <p:sldId id="473" r:id="rId21"/>
    <p:sldId id="479" r:id="rId22"/>
    <p:sldId id="481" r:id="rId23"/>
    <p:sldId id="474" r:id="rId24"/>
    <p:sldId id="475" r:id="rId25"/>
    <p:sldId id="480" r:id="rId26"/>
    <p:sldId id="346" r:id="rId27"/>
  </p:sldIdLst>
  <p:sldSz cx="9144000" cy="5143500" type="screen16x9"/>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21" d="100"/>
          <a:sy n="121" d="100"/>
        </p:scale>
        <p:origin x="125" y="946"/>
      </p:cViewPr>
      <p:guideLst>
        <p:guide orient="horz" pos="1690"/>
        <p:guide/>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10/16/2019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79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863587"/>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a:t>
            </a:r>
            <a:r>
              <a:rPr lang="en-US" sz="800" kern="1200" dirty="0" err="1">
                <a:solidFill>
                  <a:schemeClr val="bg2">
                    <a:lumMod val="75000"/>
                    <a:alpha val="50000"/>
                  </a:schemeClr>
                </a:solidFill>
                <a:latin typeface="+mn-lt"/>
                <a:ea typeface="+mn-ea"/>
                <a:cs typeface="+mn-cs"/>
              </a:rPr>
              <a:t>Vantara</a:t>
            </a:r>
            <a:r>
              <a:rPr lang="en-US" sz="800" kern="1200" dirty="0">
                <a:solidFill>
                  <a:schemeClr val="bg2">
                    <a:lumMod val="75000"/>
                    <a:alpha val="50000"/>
                  </a:schemeClr>
                </a:solidFill>
                <a:latin typeface="+mn-lt"/>
                <a:ea typeface="+mn-ea"/>
                <a:cs typeface="+mn-cs"/>
              </a:rPr>
              <a:t> 2018.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01825-1439-4B38-BFA6-9120ADF48438}"/>
              </a:ext>
            </a:extLst>
          </p:cNvPr>
          <p:cNvSpPr>
            <a:spLocks noGrp="1"/>
          </p:cNvSpPr>
          <p:nvPr>
            <p:ph type="ctrTitle"/>
          </p:nvPr>
        </p:nvSpPr>
        <p:spPr/>
        <p:txBody>
          <a:bodyPr/>
          <a:lstStyle/>
          <a:p>
            <a:r>
              <a:rPr lang="en-US" dirty="0"/>
              <a:t>Getting started with ivy</a:t>
            </a:r>
          </a:p>
        </p:txBody>
      </p:sp>
      <p:sp>
        <p:nvSpPr>
          <p:cNvPr id="4" name="Text Placeholder 3">
            <a:extLst>
              <a:ext uri="{FF2B5EF4-FFF2-40B4-BE49-F238E27FC236}">
                <a16:creationId xmlns:a16="http://schemas.microsoft.com/office/drawing/2014/main" id="{B3D93994-8BF9-4CFF-B5EE-583ECF3F9235}"/>
              </a:ext>
            </a:extLst>
          </p:cNvPr>
          <p:cNvSpPr>
            <a:spLocks noGrp="1"/>
          </p:cNvSpPr>
          <p:nvPr>
            <p:ph type="body" sz="quarter" idx="11"/>
          </p:nvPr>
        </p:nvSpPr>
        <p:spPr>
          <a:xfrm>
            <a:off x="1187861" y="4068884"/>
            <a:ext cx="5544831" cy="738664"/>
          </a:xfrm>
        </p:spPr>
        <p:txBody>
          <a:bodyPr/>
          <a:lstStyle/>
          <a:p>
            <a:r>
              <a:rPr lang="en-US" dirty="0"/>
              <a:t>Allart Ian Vogelesang</a:t>
            </a:r>
            <a:br>
              <a:rPr lang="en-US" dirty="0"/>
            </a:br>
            <a:r>
              <a:rPr lang="en-US" dirty="0"/>
              <a:t>ian.vogelesang@hitachivantara.com </a:t>
            </a:r>
            <a:br>
              <a:rPr lang="en-US" dirty="0"/>
            </a:br>
            <a:endParaRPr lang="en-US" dirty="0"/>
          </a:p>
        </p:txBody>
      </p:sp>
      <p:sp>
        <p:nvSpPr>
          <p:cNvPr id="6" name="Text Placeholder 5">
            <a:extLst>
              <a:ext uri="{FF2B5EF4-FFF2-40B4-BE49-F238E27FC236}">
                <a16:creationId xmlns:a16="http://schemas.microsoft.com/office/drawing/2014/main" id="{E43F3BFC-7061-42B8-B4F2-9C9B5272F0F6}"/>
              </a:ext>
            </a:extLst>
          </p:cNvPr>
          <p:cNvSpPr>
            <a:spLocks noGrp="1"/>
          </p:cNvSpPr>
          <p:nvPr>
            <p:ph type="body" sz="quarter" idx="10"/>
          </p:nvPr>
        </p:nvSpPr>
        <p:spPr/>
        <p:txBody>
          <a:bodyPr/>
          <a:lstStyle/>
          <a:p>
            <a:r>
              <a:rPr lang="en-US"/>
              <a:t>2019-09-20</a:t>
            </a:r>
            <a:endParaRPr lang="en-US" dirty="0"/>
          </a:p>
        </p:txBody>
      </p:sp>
    </p:spTree>
    <p:extLst>
      <p:ext uri="{BB962C8B-B14F-4D97-AF65-F5344CB8AC3E}">
        <p14:creationId xmlns:p14="http://schemas.microsoft.com/office/powerpoint/2010/main" val="18437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8E35B-7C5B-42F3-A2C4-DADFA6BF9632}"/>
              </a:ext>
            </a:extLst>
          </p:cNvPr>
          <p:cNvSpPr>
            <a:spLocks noGrp="1"/>
          </p:cNvSpPr>
          <p:nvPr>
            <p:ph idx="1"/>
          </p:nvPr>
        </p:nvSpPr>
        <p:spPr>
          <a:xfrm>
            <a:off x="279997" y="2013700"/>
            <a:ext cx="8584006" cy="1261884"/>
          </a:xfrm>
        </p:spPr>
        <p:txBody>
          <a:bodyPr/>
          <a:lstStyle/>
          <a:p>
            <a:pPr marL="0" indent="0">
              <a:buNone/>
            </a:pPr>
            <a:r>
              <a:rPr lang="fr-FR"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CreateWorkload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fluffy</a:t>
            </a:r>
            <a:r>
              <a:rPr lang="fr-FR" sz="1400" dirty="0">
                <a:latin typeface="Courier New" panose="02070309020205020404" pitchFamily="49" charset="0"/>
                <a:cs typeface="Courier New" panose="02070309020205020404" pitchFamily="49" charset="0"/>
              </a:rPr>
              <a:t>"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[select] &lt;&lt; "port" : "1A" &gt;&gt;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iosequencer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random_independent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parameters</a:t>
            </a:r>
            <a:r>
              <a:rPr lang="fr-FR" sz="1400" dirty="0">
                <a:latin typeface="Courier New" panose="02070309020205020404" pitchFamily="49" charset="0"/>
                <a:cs typeface="Courier New" panose="02070309020205020404" pitchFamily="49" charset="0"/>
              </a:rPr>
              <a:t>] "IOPS=max, </a:t>
            </a:r>
            <a:r>
              <a:rPr lang="fr-FR" sz="1400" dirty="0" err="1">
                <a:latin typeface="Courier New" panose="02070309020205020404" pitchFamily="49" charset="0"/>
                <a:cs typeface="Courier New" panose="02070309020205020404" pitchFamily="49" charset="0"/>
              </a:rPr>
              <a:t>blocksize</a:t>
            </a:r>
            <a:r>
              <a:rPr lang="fr-FR" sz="1400" dirty="0">
                <a:latin typeface="Courier New" panose="02070309020205020404" pitchFamily="49" charset="0"/>
                <a:cs typeface="Courier New" panose="02070309020205020404" pitchFamily="49" charset="0"/>
              </a:rPr>
              <a:t>=8KiB, </a:t>
            </a:r>
            <a:r>
              <a:rPr lang="fr-FR" sz="1400" dirty="0" err="1">
                <a:latin typeface="Courier New" panose="02070309020205020404" pitchFamily="49" charset="0"/>
                <a:cs typeface="Courier New" panose="02070309020205020404" pitchFamily="49" charset="0"/>
              </a:rPr>
              <a:t>fractionRead</a:t>
            </a:r>
            <a:r>
              <a:rPr lang="fr-FR" sz="1400" dirty="0">
                <a:latin typeface="Courier New" panose="02070309020205020404" pitchFamily="49" charset="0"/>
                <a:cs typeface="Courier New" panose="02070309020205020404" pitchFamily="49" charset="0"/>
              </a:rPr>
              <a:t>=100%,maxTags=32";</a:t>
            </a:r>
            <a:br>
              <a:rPr lang="fr-FR" sz="1400" dirty="0">
                <a:latin typeface="Courier New" panose="02070309020205020404" pitchFamily="49" charset="0"/>
                <a:cs typeface="Courier New" panose="02070309020205020404" pitchFamily="49" charset="0"/>
              </a:rPr>
            </a:br>
            <a:endParaRPr lang="en-US" sz="1400" dirty="0"/>
          </a:p>
        </p:txBody>
      </p:sp>
      <p:sp>
        <p:nvSpPr>
          <p:cNvPr id="3" name="Title 2">
            <a:extLst>
              <a:ext uri="{FF2B5EF4-FFF2-40B4-BE49-F238E27FC236}">
                <a16:creationId xmlns:a16="http://schemas.microsoft.com/office/drawing/2014/main" id="{E29B9418-51E5-4BCC-8B54-F579CA82330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p>
        </p:txBody>
      </p:sp>
      <p:sp>
        <p:nvSpPr>
          <p:cNvPr id="5" name="Speech Bubble: Rectangle with Corners Rounded 4">
            <a:extLst>
              <a:ext uri="{FF2B5EF4-FFF2-40B4-BE49-F238E27FC236}">
                <a16:creationId xmlns:a16="http://schemas.microsoft.com/office/drawing/2014/main" id="{47249289-E048-4BCE-9872-73A410A819A6}"/>
              </a:ext>
            </a:extLst>
          </p:cNvPr>
          <p:cNvSpPr/>
          <p:nvPr/>
        </p:nvSpPr>
        <p:spPr>
          <a:xfrm>
            <a:off x="327483" y="1001730"/>
            <a:ext cx="3972254" cy="615308"/>
          </a:xfrm>
          <a:prstGeom prst="wedgeRoundRectCallout">
            <a:avLst>
              <a:gd name="adj1" fmla="val 9856"/>
              <a:gd name="adj2" fmla="val 12713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rPr>
              <a:t>We create a “flock” of workloads all with this name on a selected group of available test LUNs.</a:t>
            </a:r>
            <a:endParaRPr lang="en-US" sz="1400" dirty="0">
              <a:solidFill>
                <a:schemeClr val="tx1"/>
              </a:solidFill>
              <a:latin typeface="+mj-lt"/>
            </a:endParaRPr>
          </a:p>
        </p:txBody>
      </p:sp>
      <p:sp>
        <p:nvSpPr>
          <p:cNvPr id="6" name="Speech Bubble: Rectangle with Corners Rounded 5">
            <a:extLst>
              <a:ext uri="{FF2B5EF4-FFF2-40B4-BE49-F238E27FC236}">
                <a16:creationId xmlns:a16="http://schemas.microsoft.com/office/drawing/2014/main" id="{7226CD70-C79F-46C6-A3FA-C9EACF5359BB}"/>
              </a:ext>
            </a:extLst>
          </p:cNvPr>
          <p:cNvSpPr/>
          <p:nvPr/>
        </p:nvSpPr>
        <p:spPr>
          <a:xfrm>
            <a:off x="4720031" y="1245549"/>
            <a:ext cx="2997152" cy="405829"/>
          </a:xfrm>
          <a:prstGeom prst="wedgeRoundRectCallout">
            <a:avLst>
              <a:gd name="adj1" fmla="val -76310"/>
              <a:gd name="adj2" fmla="val 24122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Selects from </a:t>
            </a:r>
            <a:r>
              <a:rPr lang="en-US" sz="1400" b="1" dirty="0">
                <a:solidFill>
                  <a:schemeClr val="tx1"/>
                </a:solidFill>
                <a:latin typeface="+mj-lt"/>
              </a:rPr>
              <a:t>available test LUNs</a:t>
            </a:r>
            <a:r>
              <a:rPr lang="en-US" sz="1400" dirty="0">
                <a:solidFill>
                  <a:schemeClr val="tx1"/>
                </a:solidFill>
                <a:latin typeface="+mj-lt"/>
              </a:rPr>
              <a:t>.</a:t>
            </a:r>
          </a:p>
        </p:txBody>
      </p:sp>
      <p:sp>
        <p:nvSpPr>
          <p:cNvPr id="7" name="Speech Bubble: Rectangle with Corners Rounded 6">
            <a:extLst>
              <a:ext uri="{FF2B5EF4-FFF2-40B4-BE49-F238E27FC236}">
                <a16:creationId xmlns:a16="http://schemas.microsoft.com/office/drawing/2014/main" id="{34EAB634-09F7-4FCD-8A6D-598384B355CE}"/>
              </a:ext>
            </a:extLst>
          </p:cNvPr>
          <p:cNvSpPr/>
          <p:nvPr/>
        </p:nvSpPr>
        <p:spPr>
          <a:xfrm>
            <a:off x="6218645" y="1896211"/>
            <a:ext cx="2193110" cy="685533"/>
          </a:xfrm>
          <a:prstGeom prst="wedgeRoundRectCallout">
            <a:avLst>
              <a:gd name="adj1" fmla="val -125438"/>
              <a:gd name="adj2" fmla="val 6416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latin typeface="Courier New" panose="02070309020205020404" pitchFamily="49" charset="0"/>
                <a:cs typeface="Courier New" panose="02070309020205020404" pitchFamily="49" charset="0"/>
              </a:rPr>
              <a:t>random_steady</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random_independent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cs typeface="Courier New" panose="02070309020205020404" pitchFamily="49" charset="0"/>
              </a:rPr>
              <a:t>or </a:t>
            </a:r>
            <a:r>
              <a:rPr lang="en-US" sz="1400" dirty="0">
                <a:solidFill>
                  <a:schemeClr val="tx1"/>
                </a:solidFill>
                <a:latin typeface="Courier New" panose="02070309020205020404" pitchFamily="49" charset="0"/>
                <a:cs typeface="Courier New" panose="02070309020205020404" pitchFamily="49" charset="0"/>
              </a:rPr>
              <a:t>sequential</a:t>
            </a:r>
            <a:endParaRPr lang="en-US" sz="1400" dirty="0">
              <a:solidFill>
                <a:schemeClr val="tx1"/>
              </a:solidFill>
              <a:latin typeface="+mj-lt"/>
            </a:endParaRPr>
          </a:p>
        </p:txBody>
      </p:sp>
      <p:sp>
        <p:nvSpPr>
          <p:cNvPr id="8" name="Speech Bubble: Rectangle with Corners Rounded 7">
            <a:extLst>
              <a:ext uri="{FF2B5EF4-FFF2-40B4-BE49-F238E27FC236}">
                <a16:creationId xmlns:a16="http://schemas.microsoft.com/office/drawing/2014/main" id="{454882AA-F2A8-4B7C-9640-6E48D5622B84}"/>
              </a:ext>
            </a:extLst>
          </p:cNvPr>
          <p:cNvSpPr/>
          <p:nvPr/>
        </p:nvSpPr>
        <p:spPr>
          <a:xfrm>
            <a:off x="1171675" y="3548019"/>
            <a:ext cx="3364365" cy="669523"/>
          </a:xfrm>
          <a:prstGeom prst="wedgeRoundRectCallout">
            <a:avLst>
              <a:gd name="adj1" fmla="val 42190"/>
              <a:gd name="adj2" fmla="val -1303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Each I/O sequencer type will have its own set of parameters or settings that it uses.</a:t>
            </a:r>
          </a:p>
        </p:txBody>
      </p:sp>
    </p:spTree>
    <p:extLst>
      <p:ext uri="{BB962C8B-B14F-4D97-AF65-F5344CB8AC3E}">
        <p14:creationId xmlns:p14="http://schemas.microsoft.com/office/powerpoint/2010/main" val="138185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3969" y="967574"/>
            <a:ext cx="3346344" cy="3847207"/>
          </a:xfrm>
        </p:spPr>
        <p:txBody>
          <a:bodyPr/>
          <a:lstStyle/>
          <a:p>
            <a:pPr>
              <a:spcAft>
                <a:spcPts val="0"/>
              </a:spcAft>
            </a:pPr>
            <a:r>
              <a:rPr lang="en-US" sz="1200" dirty="0">
                <a:cs typeface="Courier New" panose="02070309020205020404" pitchFamily="49" charset="0"/>
              </a:rPr>
              <a:t>Every workload is identified by its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which has three parts joined with plus signs.</a:t>
            </a:r>
          </a:p>
          <a:p>
            <a:pPr>
              <a:spcAft>
                <a:spcPts val="0"/>
              </a:spcAft>
            </a:pPr>
            <a:r>
              <a:rPr lang="en-US" sz="1200" dirty="0" err="1">
                <a:latin typeface="Courier New" panose="02070309020205020404" pitchFamily="49" charset="0"/>
                <a:cs typeface="Courier New" panose="02070309020205020404" pitchFamily="49" charset="0"/>
              </a:rPr>
              <a:t>ivyscript_hostname</a:t>
            </a:r>
            <a:r>
              <a:rPr lang="en-US" sz="1200" dirty="0">
                <a:cs typeface="Courier New" panose="02070309020205020404" pitchFamily="49" charset="0"/>
              </a:rPr>
              <a:t> is what you called it on the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statement, which could be an alias or IPV4 dotted quad.</a:t>
            </a:r>
          </a:p>
          <a:p>
            <a:pPr>
              <a:spcAft>
                <a:spcPts val="0"/>
              </a:spcAft>
            </a:pPr>
            <a:r>
              <a:rPr lang="en-US" sz="1200" dirty="0">
                <a:cs typeface="Courier New" panose="02070309020205020404" pitchFamily="49" charset="0"/>
              </a:rPr>
              <a:t>For training / ivy development purposes you can run a “fake” ivy multi-host configuration on one host using the IPV4 address or an alias as a second host.  Each resulting instance of </a:t>
            </a:r>
            <a:r>
              <a:rPr lang="en-US" sz="1200" dirty="0" err="1">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is unaware of any others on the same host.</a:t>
            </a:r>
            <a:endParaRPr lang="en-US" sz="1000" dirty="0">
              <a:cs typeface="Courier New" panose="02070309020205020404" pitchFamily="49" charset="0"/>
            </a:endParaRPr>
          </a:p>
          <a:p>
            <a:pPr>
              <a:spcAft>
                <a:spcPts val="0"/>
              </a:spcAft>
            </a:pPr>
            <a:r>
              <a:rPr lang="en-US" sz="1200" dirty="0">
                <a:cs typeface="Courier New" panose="02070309020205020404" pitchFamily="49" charset="0"/>
              </a:rPr>
              <a:t>The first two parts of a </a:t>
            </a:r>
            <a:r>
              <a:rPr lang="en-US" sz="1200" dirty="0" err="1">
                <a:cs typeface="Courier New" panose="02070309020205020404" pitchFamily="49" charset="0"/>
              </a:rPr>
              <a:t>WorkloadID</a:t>
            </a:r>
            <a:r>
              <a:rPr lang="en-US" sz="1200" dirty="0">
                <a:cs typeface="Courier New" panose="02070309020205020404" pitchFamily="49" charset="0"/>
              </a:rPr>
              <a:t> together form the AIO context LUN ID</a:t>
            </a:r>
            <a:br>
              <a:rPr lang="en-US" sz="1200" dirty="0">
                <a:cs typeface="Courier New" panose="02070309020205020404" pitchFamily="49" charset="0"/>
              </a:rPr>
            </a:br>
            <a:r>
              <a:rPr lang="en-US" sz="1200" dirty="0" err="1">
                <a:latin typeface="Courier New" panose="02070309020205020404" pitchFamily="49" charset="0"/>
                <a:cs typeface="Courier New" panose="02070309020205020404" pitchFamily="49" charset="0"/>
              </a:rPr>
              <a:t>ivyscript_hostname</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a:t>
            </a:r>
            <a:r>
              <a:rPr lang="en-US" sz="900" dirty="0" err="1">
                <a:latin typeface="Courier New" panose="02070309020205020404" pitchFamily="49" charset="0"/>
                <a:cs typeface="Courier New" panose="02070309020205020404" pitchFamily="49" charset="0"/>
              </a:rPr>
              <a:t>xx</a:t>
            </a:r>
            <a:endParaRPr lang="en-US" sz="900" dirty="0">
              <a:latin typeface="Courier New" panose="02070309020205020404" pitchFamily="49" charset="0"/>
              <a:cs typeface="Courier New" panose="02070309020205020404" pitchFamily="49" charset="0"/>
            </a:endParaRPr>
          </a:p>
          <a:p>
            <a:pPr>
              <a:spcAft>
                <a:spcPts val="0"/>
              </a:spcAft>
            </a:pPr>
            <a:r>
              <a:rPr lang="en-US" sz="1200" dirty="0">
                <a:cs typeface="Courier New" panose="02070309020205020404" pitchFamily="49" charset="0"/>
              </a:rPr>
              <a:t>The last part of the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is the workload name from “create workload”</a:t>
            </a:r>
          </a:p>
        </p:txBody>
      </p:sp>
      <p:sp>
        <p:nvSpPr>
          <p:cNvPr id="3" name="Title 2"/>
          <p:cNvSpPr>
            <a:spLocks noGrp="1"/>
          </p:cNvSpPr>
          <p:nvPr>
            <p:ph type="title"/>
          </p:nvPr>
        </p:nvSpPr>
        <p:spPr>
          <a:xfrm>
            <a:off x="259339" y="17193"/>
            <a:ext cx="7051040" cy="732441"/>
          </a:xfrm>
        </p:spPr>
        <p:txBody>
          <a:bodyPr>
            <a:normAutofit/>
          </a:bodyPr>
          <a:lstStyle/>
          <a:p>
            <a:r>
              <a:rPr lang="en-US" sz="2000" dirty="0" err="1">
                <a:latin typeface="Courier New" panose="02070309020205020404" pitchFamily="49" charset="0"/>
                <a:cs typeface="Courier New" panose="02070309020205020404" pitchFamily="49" charset="0"/>
              </a:rPr>
              <a:t>WorkloadID</a:t>
            </a:r>
            <a:r>
              <a:rPr lang="en-US" sz="2000" dirty="0"/>
              <a:t>, e.g. </a:t>
            </a:r>
            <a:r>
              <a:rPr lang="en-US" sz="2000" dirty="0">
                <a:solidFill>
                  <a:srgbClr val="00B0F0"/>
                </a:solidFill>
                <a:latin typeface="Courier New" panose="02070309020205020404" pitchFamily="49" charset="0"/>
                <a:cs typeface="Courier New" panose="02070309020205020404" pitchFamily="49" charset="0"/>
              </a:rPr>
              <a:t>sun159+/dev/</a:t>
            </a:r>
            <a:r>
              <a:rPr lang="en-US" sz="2000" dirty="0" err="1">
                <a:solidFill>
                  <a:srgbClr val="00B0F0"/>
                </a:solidFill>
                <a:latin typeface="Courier New" panose="02070309020205020404" pitchFamily="49" charset="0"/>
                <a:cs typeface="Courier New" panose="02070309020205020404" pitchFamily="49" charset="0"/>
              </a:rPr>
              <a:t>sdc+frantic</a:t>
            </a:r>
            <a:endParaRPr lang="en-US" sz="2000" dirty="0">
              <a:solidFill>
                <a:srgbClr val="00B0F0"/>
              </a:solidFill>
              <a:latin typeface="Courier New" panose="02070309020205020404" pitchFamily="49" charset="0"/>
              <a:cs typeface="Courier New" panose="02070309020205020404" pitchFamily="49" charset="0"/>
            </a:endParaRPr>
          </a:p>
        </p:txBody>
      </p:sp>
      <p:sp>
        <p:nvSpPr>
          <p:cNvPr id="62" name="Rectangle 61"/>
          <p:cNvSpPr/>
          <p:nvPr/>
        </p:nvSpPr>
        <p:spPr>
          <a:xfrm>
            <a:off x="994377" y="279931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994377" y="3530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4262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582572"/>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2179424"/>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3225733"/>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891997" y="3080835"/>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891997" y="3507252"/>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891997" y="3507252"/>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592412" y="1508985"/>
            <a:ext cx="640387" cy="370001"/>
          </a:xfrm>
          <a:prstGeom prst="wedgeRoundRectCallout">
            <a:avLst>
              <a:gd name="adj1" fmla="val 154289"/>
              <a:gd name="adj2" fmla="val -22266"/>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stCxn id="62" idx="3"/>
            <a:endCxn id="166" idx="0"/>
          </p:cNvCxnSpPr>
          <p:nvPr/>
        </p:nvCxnSpPr>
        <p:spPr>
          <a:xfrm flipV="1">
            <a:off x="1554953" y="2881370"/>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841575" y="1462571"/>
            <a:ext cx="3832394"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423825" y="2807552"/>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r>
              <a:rPr lang="en-US" sz="800" dirty="0">
                <a:solidFill>
                  <a:schemeClr val="tx1"/>
                </a:solidFill>
                <a:latin typeface="+mj-lt"/>
              </a:rPr>
              <a:t> main thread</a:t>
            </a:r>
          </a:p>
        </p:txBody>
      </p:sp>
      <p:sp>
        <p:nvSpPr>
          <p:cNvPr id="167" name="Rectangle 166"/>
          <p:cNvSpPr/>
          <p:nvPr/>
        </p:nvSpPr>
        <p:spPr>
          <a:xfrm>
            <a:off x="2378965" y="178872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532645" y="194692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378981" y="277447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532661" y="293267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829050" y="1537132"/>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829066" y="1991919"/>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829082" y="2446706"/>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829098" y="2901493"/>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829114" y="3563464"/>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stCxn id="169" idx="3"/>
          </p:cNvCxnSpPr>
          <p:nvPr/>
        </p:nvCxnSpPr>
        <p:spPr>
          <a:xfrm>
            <a:off x="3068264" y="2189150"/>
            <a:ext cx="720305"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stCxn id="171" idx="3"/>
          </p:cNvCxnSpPr>
          <p:nvPr/>
        </p:nvCxnSpPr>
        <p:spPr>
          <a:xfrm flipV="1">
            <a:off x="3068280" y="1729208"/>
            <a:ext cx="720289" cy="144569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stCxn id="169" idx="3"/>
          </p:cNvCxnSpPr>
          <p:nvPr/>
        </p:nvCxnSpPr>
        <p:spPr>
          <a:xfrm>
            <a:off x="3068264" y="2189150"/>
            <a:ext cx="720305" cy="4424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stCxn id="171" idx="3"/>
          </p:cNvCxnSpPr>
          <p:nvPr/>
        </p:nvCxnSpPr>
        <p:spPr>
          <a:xfrm flipV="1">
            <a:off x="3068280" y="3095710"/>
            <a:ext cx="720289" cy="791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stCxn id="171" idx="3"/>
          </p:cNvCxnSpPr>
          <p:nvPr/>
        </p:nvCxnSpPr>
        <p:spPr>
          <a:xfrm>
            <a:off x="3068280" y="3174900"/>
            <a:ext cx="720289" cy="5734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2085882" y="2189150"/>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2085882" y="2881370"/>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p:cNvSpPr/>
          <p:nvPr/>
        </p:nvSpPr>
        <p:spPr>
          <a:xfrm>
            <a:off x="1841575" y="4262498"/>
            <a:ext cx="3832394" cy="8963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cxnSp>
        <p:nvCxnSpPr>
          <p:cNvPr id="291" name="Straight Connector 290"/>
          <p:cNvCxnSpPr>
            <a:stCxn id="109" idx="3"/>
          </p:cNvCxnSpPr>
          <p:nvPr/>
        </p:nvCxnSpPr>
        <p:spPr>
          <a:xfrm>
            <a:off x="1554953" y="3812426"/>
            <a:ext cx="286622" cy="6625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p:cNvSpPr/>
          <p:nvPr/>
        </p:nvSpPr>
        <p:spPr>
          <a:xfrm>
            <a:off x="1761641" y="4582572"/>
            <a:ext cx="3951738" cy="70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7" name="TextBox 96"/>
          <p:cNvSpPr txBox="1"/>
          <p:nvPr/>
        </p:nvSpPr>
        <p:spPr>
          <a:xfrm>
            <a:off x="3905725" y="3162375"/>
            <a:ext cx="776834" cy="369332"/>
          </a:xfrm>
          <a:prstGeom prst="rect">
            <a:avLst/>
          </a:prstGeom>
          <a:noFill/>
        </p:spPr>
        <p:txBody>
          <a:bodyPr wrap="square" rtlCol="0">
            <a:spAutoFit/>
          </a:bodyPr>
          <a:lstStyle/>
          <a:p>
            <a:r>
              <a:rPr lang="en-US" dirty="0"/>
              <a:t>…</a:t>
            </a:r>
          </a:p>
        </p:txBody>
      </p:sp>
      <p:sp>
        <p:nvSpPr>
          <p:cNvPr id="98" name="TextBox 97"/>
          <p:cNvSpPr txBox="1"/>
          <p:nvPr/>
        </p:nvSpPr>
        <p:spPr>
          <a:xfrm>
            <a:off x="2291446" y="3550597"/>
            <a:ext cx="776834" cy="369332"/>
          </a:xfrm>
          <a:prstGeom prst="rect">
            <a:avLst/>
          </a:prstGeom>
          <a:noFill/>
        </p:spPr>
        <p:txBody>
          <a:bodyPr wrap="square" rtlCol="0">
            <a:spAutoFit/>
          </a:bodyPr>
          <a:lstStyle/>
          <a:p>
            <a:r>
              <a:rPr lang="en-US" dirty="0"/>
              <a:t>…</a:t>
            </a:r>
          </a:p>
        </p:txBody>
      </p:sp>
      <p:sp useBgFill="1">
        <p:nvSpPr>
          <p:cNvPr id="96" name="Rounded Rectangular Callout 84">
            <a:extLst>
              <a:ext uri="{FF2B5EF4-FFF2-40B4-BE49-F238E27FC236}">
                <a16:creationId xmlns:a16="http://schemas.microsoft.com/office/drawing/2014/main" id="{E8893644-486F-41B8-8EAA-1C0AAAFABDCE}"/>
              </a:ext>
            </a:extLst>
          </p:cNvPr>
          <p:cNvSpPr/>
          <p:nvPr/>
        </p:nvSpPr>
        <p:spPr>
          <a:xfrm>
            <a:off x="2633551" y="4479206"/>
            <a:ext cx="1151308" cy="370001"/>
          </a:xfrm>
          <a:prstGeom prst="wedgeRoundRectCallout">
            <a:avLst>
              <a:gd name="adj1" fmla="val 68940"/>
              <a:gd name="adj2" fmla="val -2158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 useBgFill="1">
        <p:nvSpPr>
          <p:cNvPr id="94" name="Rounded Rectangular Callout 4">
            <a:extLst>
              <a:ext uri="{FF2B5EF4-FFF2-40B4-BE49-F238E27FC236}">
                <a16:creationId xmlns:a16="http://schemas.microsoft.com/office/drawing/2014/main" id="{C2900F9B-FEA9-4783-BE9C-B92F3832768B}"/>
              </a:ext>
            </a:extLst>
          </p:cNvPr>
          <p:cNvSpPr/>
          <p:nvPr/>
        </p:nvSpPr>
        <p:spPr>
          <a:xfrm>
            <a:off x="2550576" y="947875"/>
            <a:ext cx="710089" cy="400822"/>
          </a:xfrm>
          <a:prstGeom prst="wedgeRoundRectCallout">
            <a:avLst>
              <a:gd name="adj1" fmla="val 10443"/>
              <a:gd name="adj2" fmla="val -1060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ivyscript hostname</a:t>
            </a:r>
          </a:p>
        </p:txBody>
      </p:sp>
      <p:sp useBgFill="1">
        <p:nvSpPr>
          <p:cNvPr id="95" name="Rounded Rectangular Callout 4">
            <a:extLst>
              <a:ext uri="{FF2B5EF4-FFF2-40B4-BE49-F238E27FC236}">
                <a16:creationId xmlns:a16="http://schemas.microsoft.com/office/drawing/2014/main" id="{9EA6E4DA-1D6E-4A9C-BC24-397D1158B776}"/>
              </a:ext>
            </a:extLst>
          </p:cNvPr>
          <p:cNvSpPr/>
          <p:nvPr/>
        </p:nvSpPr>
        <p:spPr>
          <a:xfrm>
            <a:off x="3569613" y="975194"/>
            <a:ext cx="518874" cy="350142"/>
          </a:xfrm>
          <a:prstGeom prst="wedgeRoundRectCallout">
            <a:avLst>
              <a:gd name="adj1" fmla="val 67300"/>
              <a:gd name="adj2" fmla="val -125433"/>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LUN name</a:t>
            </a:r>
          </a:p>
        </p:txBody>
      </p:sp>
      <p:sp useBgFill="1">
        <p:nvSpPr>
          <p:cNvPr id="99" name="Rounded Rectangular Callout 4">
            <a:extLst>
              <a:ext uri="{FF2B5EF4-FFF2-40B4-BE49-F238E27FC236}">
                <a16:creationId xmlns:a16="http://schemas.microsoft.com/office/drawing/2014/main" id="{D22AE1EB-A372-48FB-90DE-AB1753ADFA38}"/>
              </a:ext>
            </a:extLst>
          </p:cNvPr>
          <p:cNvSpPr/>
          <p:nvPr/>
        </p:nvSpPr>
        <p:spPr>
          <a:xfrm>
            <a:off x="4282667" y="979429"/>
            <a:ext cx="1387249" cy="354472"/>
          </a:xfrm>
          <a:prstGeom prst="wedgeRoundRectCallout">
            <a:avLst>
              <a:gd name="adj1" fmla="val 37384"/>
              <a:gd name="adj2" fmla="val -118681"/>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workload name from [</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p>
        </p:txBody>
      </p:sp>
      <p:sp>
        <p:nvSpPr>
          <p:cNvPr id="4" name="Right Brace 3">
            <a:extLst>
              <a:ext uri="{FF2B5EF4-FFF2-40B4-BE49-F238E27FC236}">
                <a16:creationId xmlns:a16="http://schemas.microsoft.com/office/drawing/2014/main" id="{1CD80C1B-6EE2-46B1-9849-4197C5EA38E7}"/>
              </a:ext>
            </a:extLst>
          </p:cNvPr>
          <p:cNvSpPr/>
          <p:nvPr/>
        </p:nvSpPr>
        <p:spPr>
          <a:xfrm rot="5400000">
            <a:off x="2910222" y="165738"/>
            <a:ext cx="124058" cy="87921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0" name="Right Brace 99">
            <a:extLst>
              <a:ext uri="{FF2B5EF4-FFF2-40B4-BE49-F238E27FC236}">
                <a16:creationId xmlns:a16="http://schemas.microsoft.com/office/drawing/2014/main" id="{55AA629E-A860-4709-A95D-41541008AF72}"/>
              </a:ext>
            </a:extLst>
          </p:cNvPr>
          <p:cNvSpPr/>
          <p:nvPr/>
        </p:nvSpPr>
        <p:spPr>
          <a:xfrm rot="5400000">
            <a:off x="4133111" y="14655"/>
            <a:ext cx="124058" cy="1188064"/>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1" name="Right Brace 100">
            <a:extLst>
              <a:ext uri="{FF2B5EF4-FFF2-40B4-BE49-F238E27FC236}">
                <a16:creationId xmlns:a16="http://schemas.microsoft.com/office/drawing/2014/main" id="{F5897C87-8BA3-4748-844A-2867E340266C}"/>
              </a:ext>
            </a:extLst>
          </p:cNvPr>
          <p:cNvSpPr/>
          <p:nvPr/>
        </p:nvSpPr>
        <p:spPr>
          <a:xfrm rot="5400000">
            <a:off x="5445595" y="100429"/>
            <a:ext cx="124058" cy="102816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4836050" y="3468995"/>
            <a:ext cx="1511852" cy="222037"/>
          </a:xfrm>
          <a:prstGeom prst="wedgeRoundRectCallout">
            <a:avLst>
              <a:gd name="adj1" fmla="val -215244"/>
              <a:gd name="adj2" fmla="val 5700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2789207" y="4421468"/>
            <a:ext cx="4274202" cy="240757"/>
          </a:xfrm>
          <a:prstGeom prst="wedgeRoundRectCallout">
            <a:avLst>
              <a:gd name="adj1" fmla="val -35107"/>
              <a:gd name="adj2" fmla="val -18431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pPr>
              <a:spcBef>
                <a:spcPts val="0"/>
              </a:spcBef>
            </a:pP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"port"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64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"20%";</a:t>
            </a:r>
            <a:endParaRPr lang="zh-CN" altLang="en-US" sz="1200" dirty="0">
              <a:latin typeface="Courier New" pitchFamily="49" charset="0"/>
              <a:cs typeface="Courier New" pitchFamily="49" charset="0"/>
            </a:endParaRPr>
          </a:p>
          <a:p>
            <a:r>
              <a:rPr lang="en-US" sz="1400" dirty="0"/>
              <a:t>Every workload appears in exactly one instance of every rollup.</a:t>
            </a:r>
          </a:p>
          <a:p>
            <a:r>
              <a:rPr lang="en-US" sz="1400" dirty="0"/>
              <a:t>There is always an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pPr lvl="1"/>
            <a:r>
              <a:rPr lang="en-US" sz="1200" dirty="0"/>
              <a:t>For example  </a:t>
            </a:r>
            <a:r>
              <a:rPr lang="en-US" sz="1200" dirty="0">
                <a:latin typeface="Courier New" panose="02070309020205020404" pitchFamily="49" charset="0"/>
                <a:cs typeface="Courier New" panose="02070309020205020404" pitchFamily="49" charset="0"/>
              </a:rPr>
              <a:t>[select] "all=all";</a:t>
            </a:r>
            <a:endParaRPr lang="en-US" sz="1200" dirty="0">
              <a:cs typeface="Courier New" panose="02070309020205020404" pitchFamily="49" charset="0"/>
            </a:endParaRP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nocsv</a:t>
            </a:r>
            <a:r>
              <a:rPr lang="en-US" altLang="zh-CN" sz="1400" dirty="0">
                <a:latin typeface="Courier New" pitchFamily="49" charset="0"/>
                <a:cs typeface="Courier New" pitchFamily="49" charset="0"/>
              </a:rPr>
              <a:t>] - </a:t>
            </a:r>
            <a:r>
              <a:rPr lang="en-US" altLang="zh-CN" sz="1200" dirty="0">
                <a:cs typeface="Courier New" pitchFamily="49" charset="0"/>
              </a:rPr>
              <a:t>Optional - suppresses creation of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output csv files for this rollup.</a:t>
            </a:r>
          </a:p>
          <a:p>
            <a:r>
              <a:rPr lang="en-US" altLang="zh-CN" sz="1400" dirty="0">
                <a:latin typeface="Courier New" pitchFamily="49" charset="0"/>
                <a:cs typeface="Courier New" pitchFamily="49" charset="0"/>
              </a:rPr>
              <a:t>[quantity] 64 - </a:t>
            </a:r>
            <a:r>
              <a:rPr lang="en-US" altLang="zh-CN" sz="1200" dirty="0">
                <a:cs typeface="Courier New" pitchFamily="49" charset="0"/>
              </a:rPr>
              <a:t>Optional - marks the test result invalid if there aren’t 64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instances reporting data .</a:t>
            </a: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MaxDroop</a:t>
            </a:r>
            <a:r>
              <a:rPr lang="en-US" altLang="zh-CN" sz="1400" dirty="0">
                <a:latin typeface="Courier New" pitchFamily="49" charset="0"/>
                <a:cs typeface="Courier New" pitchFamily="49" charset="0"/>
              </a:rPr>
              <a:t>] "20%"</a:t>
            </a:r>
          </a:p>
          <a:p>
            <a:pPr lvl="1"/>
            <a:r>
              <a:rPr lang="en-US" altLang="zh-CN" sz="1200" dirty="0">
                <a:cs typeface="Courier New" pitchFamily="49" charset="0"/>
              </a:rPr>
              <a:t>Optional - marks the test result invalid if any one instance of the rollup has an IOPS more than 20% below that of the fastest instance.</a:t>
            </a:r>
          </a:p>
          <a:p>
            <a:pPr lvl="1"/>
            <a:r>
              <a:rPr lang="en-US" altLang="zh-CN" sz="12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6AC40-219D-4610-B56E-006550ED9EAB}"/>
              </a:ext>
            </a:extLst>
          </p:cNvPr>
          <p:cNvSpPr>
            <a:spLocks noGrp="1"/>
          </p:cNvSpPr>
          <p:nvPr>
            <p:ph idx="1"/>
          </p:nvPr>
        </p:nvSpPr>
        <p:spPr>
          <a:xfrm>
            <a:off x="264160" y="967575"/>
            <a:ext cx="8584006" cy="3686137"/>
          </a:xfrm>
        </p:spPr>
        <p:txBody>
          <a:bodyPr/>
          <a:lstStyle/>
          <a:p>
            <a:r>
              <a:rPr lang="en-US" sz="1600" dirty="0"/>
              <a:t>The rollup concept gives you great flexibility to send out parameter setting edits to selected workloads.</a:t>
            </a:r>
          </a:p>
          <a:p>
            <a:r>
              <a:rPr lang="en-US" sz="1600" dirty="0"/>
              <a:t>First create a rollup, e.g.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a:t>
            </a:r>
          </a:p>
          <a:p>
            <a:r>
              <a:rPr lang="en-US" sz="1600" dirty="0"/>
              <a:t>Then you can say, for example</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DP_vol</a:t>
            </a:r>
            <a:r>
              <a:rPr lang="en-US" sz="1400" dirty="0">
                <a:latin typeface="Courier New" panose="02070309020205020404" pitchFamily="49" charset="0"/>
                <a:cs typeface="Courier New" panose="02070309020205020404" pitchFamily="49" charset="0"/>
              </a:rPr>
              <a:t>" [parameters] "IOPS=1000";</a:t>
            </a:r>
          </a:p>
          <a:p>
            <a:r>
              <a:rPr lang="en-US" sz="1600" dirty="0">
                <a:cs typeface="Courier New" panose="02070309020205020404" pitchFamily="49" charset="0"/>
              </a:rPr>
              <a:t>To send a parameter change globally, say</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"IOPS=1000";</a:t>
            </a:r>
          </a:p>
          <a:p>
            <a:pPr marL="285750" indent="-285750"/>
            <a:r>
              <a:rPr lang="en-US" sz="1600" dirty="0">
                <a:cs typeface="Courier New" panose="02070309020205020404" pitchFamily="49" charset="0"/>
              </a:rPr>
              <a:t>The underlying ivy engine C++ API edit rollup call is what’s also used internally within the ivy engine to send out Dynamic Feedback Control IOPS edits in real time at the granularity of the rollup instance while the workloads are running and driving I/O.</a:t>
            </a:r>
          </a:p>
        </p:txBody>
      </p:sp>
      <p:sp>
        <p:nvSpPr>
          <p:cNvPr id="3" name="Title 2">
            <a:extLst>
              <a:ext uri="{FF2B5EF4-FFF2-40B4-BE49-F238E27FC236}">
                <a16:creationId xmlns:a16="http://schemas.microsoft.com/office/drawing/2014/main" id="{5EB2AC61-5D71-4781-B23C-ECA98362674E}"/>
              </a:ext>
            </a:extLst>
          </p:cNvPr>
          <p:cNvSpPr>
            <a:spLocks noGrp="1"/>
          </p:cNvSpPr>
          <p:nvPr>
            <p:ph type="title"/>
          </p:nvPr>
        </p:nvSpPr>
        <p:spPr/>
        <p:txBody>
          <a:bodyPr/>
          <a:lstStyle/>
          <a:p>
            <a:r>
              <a:rPr lang="en-US" dirty="0"/>
              <a:t>[</a:t>
            </a:r>
            <a:r>
              <a:rPr lang="en-US" dirty="0" err="1"/>
              <a:t>EditRollup</a:t>
            </a:r>
            <a:r>
              <a:rPr lang="en-US" dirty="0"/>
              <a:t>]</a:t>
            </a:r>
          </a:p>
        </p:txBody>
      </p:sp>
    </p:spTree>
    <p:extLst>
      <p:ext uri="{BB962C8B-B14F-4D97-AF65-F5344CB8AC3E}">
        <p14:creationId xmlns:p14="http://schemas.microsoft.com/office/powerpoint/2010/main" val="357330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492990"/>
          </a:xfrm>
        </p:spPr>
        <p:txBody>
          <a:bodyPr/>
          <a:lstStyle/>
          <a:p>
            <a:r>
              <a:rPr lang="en-US" sz="1400" dirty="0"/>
              <a:t>There may be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t>), at least one measurement subinterval (</a:t>
            </a:r>
            <a:r>
              <a:rPr lang="en-US" sz="1400" dirty="0" err="1">
                <a:latin typeface="Courier New" panose="02070309020205020404" pitchFamily="49" charset="0"/>
                <a:cs typeface="Courier New" panose="02070309020205020404" pitchFamily="49" charset="0"/>
              </a:rPr>
              <a:t>measure_seconds</a:t>
            </a:r>
            <a:r>
              <a:rPr lang="en-US" sz="1400" dirty="0"/>
              <a:t>), and zero or more cooldown subintervals (</a:t>
            </a:r>
            <a:r>
              <a:rPr lang="en-US" sz="1400" dirty="0" err="1">
                <a:latin typeface="Courier New" panose="02070309020205020404" pitchFamily="49" charset="0"/>
                <a:cs typeface="Courier New" panose="02070309020205020404" pitchFamily="49" charset="0"/>
              </a:rPr>
              <a:t>cooldown_seconds</a:t>
            </a:r>
            <a:r>
              <a:rPr lang="en-US" sz="1400" dirty="0"/>
              <a:t>).</a:t>
            </a:r>
          </a:p>
          <a:p>
            <a:pPr>
              <a:spcBef>
                <a:spcPts val="600"/>
              </a:spcBef>
            </a:pPr>
            <a:r>
              <a:rPr lang="en-US" sz="1400" dirty="0">
                <a:cs typeface="Courier New" panose="02070309020205020404" pitchFamily="49" charset="0"/>
              </a:rPr>
              <a:t>Without the </a:t>
            </a:r>
            <a:r>
              <a:rPr lang="en-US" sz="1400" dirty="0">
                <a:latin typeface="Courier New" panose="02070309020205020404" pitchFamily="49" charset="0"/>
                <a:cs typeface="Courier New" panose="02070309020205020404" pitchFamily="49" charset="0"/>
              </a:rPr>
              <a:t>measure</a:t>
            </a:r>
            <a:r>
              <a:rPr lang="en-US" sz="1400" dirty="0">
                <a:cs typeface="Courier New" panose="02070309020205020404" pitchFamily="49" charset="0"/>
              </a:rPr>
              <a:t> feature, warmup and measurement run for a fixed number of subintervals.</a:t>
            </a:r>
          </a:p>
          <a:p>
            <a:pPr>
              <a:spcBef>
                <a:spcPts val="600"/>
              </a:spcBef>
            </a:pPr>
            <a:r>
              <a:rPr lang="en-US" sz="1400" dirty="0"/>
              <a:t>When using the </a:t>
            </a:r>
            <a:r>
              <a:rPr lang="en-US" sz="1400" dirty="0">
                <a:latin typeface="Courier New" panose="02070309020205020404" pitchFamily="49" charset="0"/>
                <a:cs typeface="Courier New" panose="02070309020205020404" pitchFamily="49" charset="0"/>
              </a:rPr>
              <a:t>measure</a:t>
            </a:r>
            <a:r>
              <a:rPr lang="en-US" sz="1400" dirty="0"/>
              <a:t> feature, e.g. </a:t>
            </a:r>
            <a:r>
              <a:rPr lang="en-US" sz="1400" dirty="0">
                <a:latin typeface="Courier New" panose="02070309020205020404" pitchFamily="49" charset="0"/>
                <a:cs typeface="Courier New" panose="02070309020205020404" pitchFamily="49" charset="0"/>
              </a:rPr>
              <a:t>measure = </a:t>
            </a:r>
            <a:r>
              <a:rPr lang="en-US" sz="1400" dirty="0" err="1">
                <a:latin typeface="Courier New" panose="02070309020205020404" pitchFamily="49" charset="0"/>
                <a:cs typeface="Courier New" panose="02070309020205020404" pitchFamily="49" charset="0"/>
              </a:rPr>
              <a:t>service_time_seconds</a:t>
            </a:r>
            <a:r>
              <a:rPr lang="en-US" sz="1400" dirty="0"/>
              <a:t> with </a:t>
            </a:r>
            <a:r>
              <a:rPr lang="en-US" sz="1400" dirty="0" err="1">
                <a:latin typeface="Courier New" panose="02070309020205020404" pitchFamily="49" charset="0"/>
                <a:cs typeface="Courier New" panose="02070309020205020404" pitchFamily="49" charset="0"/>
              </a:rPr>
              <a:t>accuracy_plus_minus</a:t>
            </a:r>
            <a:r>
              <a:rPr lang="en-US" sz="1400" dirty="0">
                <a:latin typeface="Courier New" panose="02070309020205020404" pitchFamily="49" charset="0"/>
                <a:cs typeface="Courier New" panose="02070309020205020404" pitchFamily="49" charset="0"/>
              </a:rPr>
              <a:t> = 1%</a:t>
            </a:r>
            <a:r>
              <a:rPr lang="en-US" sz="1400" dirty="0"/>
              <a:t>, </a:t>
            </a:r>
            <a:r>
              <a:rPr lang="en-US" sz="1400" dirty="0" err="1">
                <a:latin typeface="Courier New" panose="02070309020205020404" pitchFamily="49" charset="0"/>
                <a:cs typeface="Courier New" panose="02070309020205020404" pitchFamily="49" charset="0"/>
              </a:rPr>
              <a:t>warmup_seconds</a:t>
            </a:r>
            <a:r>
              <a:rPr lang="en-US" sz="1400" dirty="0"/>
              <a:t> and </a:t>
            </a:r>
            <a:r>
              <a:rPr lang="en-US" sz="1400" dirty="0" err="1">
                <a:latin typeface="Courier New" panose="02070309020205020404" pitchFamily="49" charset="0"/>
                <a:cs typeface="Courier New" panose="02070309020205020404" pitchFamily="49" charset="0"/>
              </a:rPr>
              <a:t>measure_seconds</a:t>
            </a:r>
            <a:r>
              <a:rPr lang="en-US" sz="1400" dirty="0"/>
              <a:t> become minimums which will be extended as long as necessary (up to </a:t>
            </a:r>
            <a:r>
              <a:rPr lang="en-US" sz="1400" dirty="0" err="1">
                <a:latin typeface="Courier New" panose="02070309020205020404" pitchFamily="49" charset="0"/>
                <a:cs typeface="Courier New" panose="02070309020205020404" pitchFamily="49" charset="0"/>
              </a:rPr>
              <a:t>timeout_seconds</a:t>
            </a:r>
            <a:r>
              <a:rPr lang="en-US" sz="1400" dirty="0"/>
              <a:t>) to reach the +/- target accuracy.</a:t>
            </a:r>
          </a:p>
          <a:p>
            <a:pPr>
              <a:spcBef>
                <a:spcPts val="600"/>
              </a:spcBef>
            </a:pPr>
            <a:r>
              <a:rPr lang="en-US" sz="1400" dirty="0">
                <a:cs typeface="Courier New" panose="02070309020205020404" pitchFamily="49" charset="0"/>
              </a:rPr>
              <a:t>Either way, if a command device connector is available, cooldown may be extended at zero IOPS using </a:t>
            </a:r>
            <a:r>
              <a:rPr lang="en-US" sz="1400" dirty="0" err="1">
                <a:latin typeface="Courier New" panose="02070309020205020404" pitchFamily="49" charset="0"/>
                <a:cs typeface="Courier New" panose="02070309020205020404" pitchFamily="49" charset="0"/>
              </a:rPr>
              <a:t>cooldown_by_WP</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cooldown_by_MP_busy</a:t>
            </a:r>
            <a:r>
              <a:rPr lang="en-US" sz="1400" dirty="0">
                <a:cs typeface="Courier New" panose="02070309020205020404" pitchFamily="49" charset="0"/>
              </a:rPr>
              <a:t>, which both default to </a:t>
            </a:r>
            <a:r>
              <a:rPr lang="en-US" sz="1400" dirty="0">
                <a:latin typeface="Courier New" panose="02070309020205020404" pitchFamily="49" charset="0"/>
                <a:cs typeface="Courier New" panose="02070309020205020404" pitchFamily="49" charset="0"/>
              </a:rPr>
              <a:t>on</a:t>
            </a:r>
            <a:r>
              <a:rPr lang="en-US" sz="1400" dirty="0">
                <a:cs typeface="Courier New" panose="02070309020205020404" pitchFamily="49" charset="0"/>
              </a:rPr>
              <a:t>.</a:t>
            </a:r>
          </a:p>
        </p:txBody>
      </p:sp>
      <p:sp>
        <p:nvSpPr>
          <p:cNvPr id="3" name="Title 2"/>
          <p:cNvSpPr>
            <a:spLocks noGrp="1"/>
          </p:cNvSpPr>
          <p:nvPr>
            <p:ph type="title"/>
          </p:nvPr>
        </p:nvSpPr>
        <p:spPr/>
        <p:txBody>
          <a:bodyPr/>
          <a:lstStyle/>
          <a:p>
            <a:r>
              <a:rPr lang="en-US" dirty="0"/>
              <a:t>An ivy test step – a series of subintervals</a:t>
            </a:r>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9496"/>
          </a:xfrm>
        </p:spPr>
        <p:txBody>
          <a:bodyPr/>
          <a:lstStyle/>
          <a:p>
            <a:r>
              <a:rPr lang="en-US" sz="2000" dirty="0">
                <a:latin typeface="Courier New" panose="02070309020205020404" pitchFamily="49" charset="0"/>
                <a:cs typeface="Courier New" panose="02070309020205020404" pitchFamily="49" charset="0"/>
              </a:rPr>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cooldown subinterval continuing to drive I/O.</a:t>
            </a:r>
          </a:p>
          <a:p>
            <a:pPr lvl="3"/>
            <a:r>
              <a:rPr lang="en-US" sz="1600" dirty="0"/>
              <a:t>If you have a command device and the proprietary command device connector software, and a license key for the subsystem serial number, more cooldown subintervals at </a:t>
            </a:r>
            <a:r>
              <a:rPr lang="en-US" sz="1600" dirty="0">
                <a:latin typeface="Courier New" panose="02070309020205020404" pitchFamily="49" charset="0"/>
                <a:cs typeface="Courier New" panose="02070309020205020404" pitchFamily="49" charset="0"/>
              </a:rPr>
              <a:t>IOPS=0</a:t>
            </a:r>
            <a:r>
              <a:rPr lang="en-US" sz="1600" dirty="0"/>
              <a:t> (</a:t>
            </a:r>
            <a:r>
              <a:rPr lang="en-US" dirty="0"/>
              <a:t>zero) continue </a:t>
            </a:r>
            <a:r>
              <a:rPr lang="en-US" sz="1600" dirty="0"/>
              <a:t>until Write Pending in all CLPRs being used is empty.</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a:t>
            </a:r>
            <a:r>
              <a:rPr lang="en-US" dirty="0">
                <a:cs typeface="Courier New" pitchFamily="49" charset="0"/>
              </a:rPr>
              <a:t> </a:t>
            </a:r>
            <a:r>
              <a:rPr lang="en-US" dirty="0"/>
              <a:t>statement</a:t>
            </a:r>
          </a:p>
        </p:txBody>
      </p:sp>
      <p:sp>
        <p:nvSpPr>
          <p:cNvPr id="4" name="Rectangle: Rounded Corners 3">
            <a:extLst>
              <a:ext uri="{FF2B5EF4-FFF2-40B4-BE49-F238E27FC236}">
                <a16:creationId xmlns:a16="http://schemas.microsoft.com/office/drawing/2014/main" id="{7C2EDF1C-D1D6-401D-8132-9360832C80BA}"/>
              </a:ext>
            </a:extLst>
          </p:cNvPr>
          <p:cNvSpPr/>
          <p:nvPr/>
        </p:nvSpPr>
        <p:spPr>
          <a:xfrm>
            <a:off x="5384800" y="1417983"/>
            <a:ext cx="1930400" cy="1051339"/>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These parameters support notation like </a:t>
            </a:r>
            <a:r>
              <a:rPr lang="en-US" sz="1200" dirty="0">
                <a:solidFill>
                  <a:schemeClr val="tx1"/>
                </a:solidFill>
                <a:latin typeface="Courier New" panose="02070309020205020404" pitchFamily="49" charset="0"/>
                <a:cs typeface="Courier New" panose="02070309020205020404" pitchFamily="49" charset="0"/>
              </a:rPr>
              <a:t>1:00:00</a:t>
            </a:r>
            <a:r>
              <a:rPr lang="en-US" sz="1200" dirty="0">
                <a:solidFill>
                  <a:schemeClr val="tx1"/>
                </a:solidFill>
                <a:latin typeface="+mj-lt"/>
              </a:rPr>
              <a:t> (one hour),</a:t>
            </a:r>
            <a:br>
              <a:rPr lang="en-US" sz="1200" dirty="0">
                <a:solidFill>
                  <a:schemeClr val="tx1"/>
                </a:solidFill>
                <a:latin typeface="+mj-lt"/>
              </a:rPr>
            </a:br>
            <a:r>
              <a:rPr lang="en-US" sz="1200" dirty="0">
                <a:solidFill>
                  <a:schemeClr val="tx1"/>
                </a:solidFill>
                <a:latin typeface="+mj-lt"/>
              </a:rPr>
              <a:t>or </a:t>
            </a:r>
            <a:r>
              <a:rPr lang="en-US" sz="1200" dirty="0">
                <a:solidFill>
                  <a:schemeClr val="tx1"/>
                </a:solidFill>
                <a:latin typeface="Courier New" panose="02070309020205020404" pitchFamily="49" charset="0"/>
                <a:cs typeface="Courier New" panose="02070309020205020404" pitchFamily="49" charset="0"/>
              </a:rPr>
              <a:t>30:00</a:t>
            </a:r>
            <a:r>
              <a:rPr lang="en-US" sz="1200" dirty="0">
                <a:solidFill>
                  <a:schemeClr val="tx1"/>
                </a:solidFill>
                <a:latin typeface="+mj-lt"/>
              </a:rPr>
              <a:t> (30 minutes).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8808" y="2658270"/>
            <a:ext cx="8584006" cy="2447304"/>
          </a:xfrm>
        </p:spPr>
        <p:txBody>
          <a:bodyPr/>
          <a:lstStyle/>
          <a:p>
            <a:r>
              <a:rPr lang="en-US" sz="1200" dirty="0">
                <a:cs typeface="Courier New" panose="02070309020205020404" pitchFamily="49" charset="0"/>
              </a:rPr>
              <a:t>The ivy engine is written in C++ and can be operated directly via the ivy engine C++ API.</a:t>
            </a:r>
          </a:p>
          <a:p>
            <a:r>
              <a:rPr lang="en-US" sz="1200" dirty="0">
                <a:cs typeface="Courier New" panose="02070309020205020404" pitchFamily="49" charset="0"/>
              </a:rPr>
              <a:t>The ivy engine REST API and the ivyscript interpreter both let you “create workload”, “create rollup”, "go", etc.</a:t>
            </a:r>
          </a:p>
          <a:p>
            <a:r>
              <a:rPr lang="en-US" sz="1200" dirty="0">
                <a:cs typeface="Courier New" panose="02070309020205020404" pitchFamily="49" charset="0"/>
              </a:rPr>
              <a:t>In </a:t>
            </a:r>
            <a:r>
              <a:rPr lang="en-US" sz="1200" dirty="0" err="1">
                <a:cs typeface="Courier New" panose="02070309020205020404" pitchFamily="49" charset="0"/>
              </a:rPr>
              <a:t>ivyscript</a:t>
            </a:r>
            <a:r>
              <a:rPr lang="en-US" sz="1200" dirty="0">
                <a:cs typeface="Courier New" panose="02070309020205020404" pitchFamily="49" charset="0"/>
              </a:rPr>
              <a:t>, when you see a statement starting with a word in square brackets like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etc. this reflects an access to the corresponding underlying ivy engine C++ API call that you are making to operate the ivy engine, and the remainder of the statement shows which operands are being provided, e.g. </a:t>
            </a:r>
            <a:r>
              <a:rPr lang="en-US" sz="1200" dirty="0">
                <a:latin typeface="Courier New" panose="02070309020205020404" pitchFamily="49" charset="0"/>
                <a:cs typeface="Courier New" panose="02070309020205020404" pitchFamily="49" charset="0"/>
              </a:rPr>
              <a:t>[parameters]</a:t>
            </a:r>
            <a:r>
              <a:rPr lang="en-US" sz="1200" dirty="0">
                <a:cs typeface="Courier New" panose="02070309020205020404" pitchFamily="49" charset="0"/>
              </a:rPr>
              <a:t>.</a:t>
            </a:r>
          </a:p>
          <a:p>
            <a:pPr lvl="1"/>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CreateWorkload</a:t>
            </a:r>
            <a:r>
              <a:rPr lang="en-US" sz="1000" dirty="0">
                <a:latin typeface="Courier New" panose="02070309020205020404" pitchFamily="49" charset="0"/>
                <a:cs typeface="Courier New" panose="02070309020205020404" pitchFamily="49" charset="0"/>
              </a:rPr>
              <a:t>]</a:t>
            </a:r>
            <a:r>
              <a:rPr lang="en-US" sz="1000" dirty="0">
                <a:cs typeface="Courier New" panose="02070309020205020404" pitchFamily="49" charset="0"/>
              </a:rPr>
              <a:t> and </a:t>
            </a:r>
            <a:r>
              <a:rPr lang="en-US" sz="1000" dirty="0">
                <a:latin typeface="Courier New" panose="02070309020205020404" pitchFamily="49" charset="0"/>
                <a:cs typeface="Courier New" panose="02070309020205020404" pitchFamily="49" charset="0"/>
              </a:rPr>
              <a:t>[ create workload ]</a:t>
            </a:r>
            <a:r>
              <a:rPr lang="en-US" sz="1000" dirty="0">
                <a:cs typeface="Courier New" panose="02070309020205020404" pitchFamily="49" charset="0"/>
              </a:rPr>
              <a:t> are equivalent.</a:t>
            </a:r>
          </a:p>
          <a:p>
            <a:r>
              <a:rPr lang="en-US" sz="1200" dirty="0">
                <a:cs typeface="Courier New" panose="02070309020205020404" pitchFamily="49" charset="0"/>
              </a:rPr>
              <a:t>Every time you run an </a:t>
            </a:r>
            <a:r>
              <a:rPr lang="en-US" sz="1200" dirty="0" err="1">
                <a:cs typeface="Courier New" panose="02070309020205020404" pitchFamily="49" charset="0"/>
              </a:rPr>
              <a:t>ivyscript</a:t>
            </a:r>
            <a:r>
              <a:rPr lang="en-US" sz="1200" dirty="0">
                <a:cs typeface="Courier New" panose="02070309020205020404" pitchFamily="49" charset="0"/>
              </a:rPr>
              <a:t> program, you get a log file of all the underlying ivy engine C++ API calls that were performed in the course of running the </a:t>
            </a:r>
            <a:r>
              <a:rPr lang="en-US" sz="1200" dirty="0" err="1">
                <a:cs typeface="Courier New" panose="02070309020205020404" pitchFamily="49" charset="0"/>
              </a:rPr>
              <a:t>ivyscript</a:t>
            </a:r>
            <a:r>
              <a:rPr lang="en-US" sz="1200" dirty="0">
                <a:cs typeface="Courier New" panose="02070309020205020404" pitchFamily="49" charset="0"/>
              </a:rPr>
              <a:t> program.</a:t>
            </a:r>
          </a:p>
        </p:txBody>
      </p:sp>
      <p:sp>
        <p:nvSpPr>
          <p:cNvPr id="3" name="Title 2"/>
          <p:cNvSpPr>
            <a:spLocks noGrp="1"/>
          </p:cNvSpPr>
          <p:nvPr>
            <p:ph type="title"/>
          </p:nvPr>
        </p:nvSpPr>
        <p:spPr>
          <a:xfrm>
            <a:off x="264160" y="53113"/>
            <a:ext cx="7051040" cy="732441"/>
          </a:xfrm>
        </p:spPr>
        <p:txBody>
          <a:bodyPr>
            <a:normAutofit/>
          </a:bodyPr>
          <a:lstStyle/>
          <a:p>
            <a:r>
              <a:rPr lang="en-US" sz="2000" dirty="0">
                <a:latin typeface="Courier New" panose="02070309020205020404" pitchFamily="49" charset="0"/>
                <a:cs typeface="Courier New" panose="02070309020205020404" pitchFamily="49" charset="0"/>
              </a:rPr>
              <a:t>The ivy engine and </a:t>
            </a:r>
            <a:r>
              <a:rPr lang="en-US" sz="2000" dirty="0" err="1">
                <a:latin typeface="Courier New" panose="02070309020205020404" pitchFamily="49" charset="0"/>
                <a:cs typeface="Courier New" panose="02070309020205020404" pitchFamily="49" charset="0"/>
              </a:rPr>
              <a:t>ivyscript</a:t>
            </a:r>
            <a:endParaRPr lang="en-US" sz="2000" dirty="0">
              <a:latin typeface="Courier New" panose="02070309020205020404" pitchFamily="49" charset="0"/>
              <a:cs typeface="Courier New" panose="02070309020205020404" pitchFamily="49" charset="0"/>
            </a:endParaRPr>
          </a:p>
        </p:txBody>
      </p:sp>
      <p:cxnSp>
        <p:nvCxnSpPr>
          <p:cNvPr id="282" name="Straight Connector 281"/>
          <p:cNvCxnSpPr>
            <a:cxnSpLocks/>
            <a:stCxn id="62" idx="3"/>
            <a:endCxn id="113" idx="1"/>
          </p:cNvCxnSpPr>
          <p:nvPr/>
        </p:nvCxnSpPr>
        <p:spPr>
          <a:xfrm>
            <a:off x="4585489" y="1726245"/>
            <a:ext cx="438837" cy="3692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3E81D074-3E6B-48FA-97CB-6DD1ECB8F9AD}"/>
              </a:ext>
            </a:extLst>
          </p:cNvPr>
          <p:cNvGrpSpPr/>
          <p:nvPr/>
        </p:nvGrpSpPr>
        <p:grpSpPr>
          <a:xfrm>
            <a:off x="3596703" y="1268490"/>
            <a:ext cx="1209665" cy="976413"/>
            <a:chOff x="1161594" y="1085209"/>
            <a:chExt cx="1209665" cy="976413"/>
          </a:xfrm>
        </p:grpSpPr>
        <p:sp>
          <p:nvSpPr>
            <p:cNvPr id="62" name="Rectangle 61"/>
            <p:cNvSpPr/>
            <p:nvPr/>
          </p:nvSpPr>
          <p:spPr>
            <a:xfrm>
              <a:off x="1653275" y="1364703"/>
              <a:ext cx="497105" cy="3565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0" name="Rectangle 59"/>
            <p:cNvSpPr/>
            <p:nvPr/>
          </p:nvSpPr>
          <p:spPr>
            <a:xfrm>
              <a:off x="1161594" y="1085209"/>
              <a:ext cx="1209665" cy="976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1227638" y="1506481"/>
              <a:ext cx="278000"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p>
          </p:txBody>
        </p:sp>
        <p:cxnSp>
          <p:nvCxnSpPr>
            <p:cNvPr id="118" name="Straight Connector 117"/>
            <p:cNvCxnSpPr>
              <a:cxnSpLocks/>
              <a:stCxn id="112" idx="3"/>
              <a:endCxn id="62" idx="1"/>
            </p:cNvCxnSpPr>
            <p:nvPr/>
          </p:nvCxnSpPr>
          <p:spPr>
            <a:xfrm flipV="1">
              <a:off x="1505638" y="1542964"/>
              <a:ext cx="147637" cy="13361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cxnSpLocks/>
              <a:endCxn id="112" idx="3"/>
            </p:cNvCxnSpPr>
            <p:nvPr/>
          </p:nvCxnSpPr>
          <p:spPr>
            <a:xfrm flipH="1" flipV="1">
              <a:off x="1505638" y="1676578"/>
              <a:ext cx="161088" cy="1782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9" name="TextBox 98">
              <a:extLst>
                <a:ext uri="{FF2B5EF4-FFF2-40B4-BE49-F238E27FC236}">
                  <a16:creationId xmlns:a16="http://schemas.microsoft.com/office/drawing/2014/main" id="{F8DA4B42-75CC-48D6-9A20-751DD84FC1F1}"/>
                </a:ext>
              </a:extLst>
            </p:cNvPr>
            <p:cNvSpPr txBox="1"/>
            <p:nvPr/>
          </p:nvSpPr>
          <p:spPr>
            <a:xfrm>
              <a:off x="1448226" y="1683352"/>
              <a:ext cx="776834" cy="369332"/>
            </a:xfrm>
            <a:prstGeom prst="rect">
              <a:avLst/>
            </a:prstGeom>
            <a:noFill/>
          </p:spPr>
          <p:txBody>
            <a:bodyPr wrap="square" rtlCol="0">
              <a:spAutoFit/>
            </a:bodyPr>
            <a:lstStyle/>
            <a:p>
              <a:r>
                <a:rPr lang="en-US" dirty="0"/>
                <a:t>…</a:t>
              </a:r>
            </a:p>
          </p:txBody>
        </p:sp>
      </p:grpSp>
      <p:grpSp>
        <p:nvGrpSpPr>
          <p:cNvPr id="35" name="Group 34">
            <a:extLst>
              <a:ext uri="{FF2B5EF4-FFF2-40B4-BE49-F238E27FC236}">
                <a16:creationId xmlns:a16="http://schemas.microsoft.com/office/drawing/2014/main" id="{F25E926E-A362-438A-A9FB-976F222EBAD3}"/>
              </a:ext>
            </a:extLst>
          </p:cNvPr>
          <p:cNvGrpSpPr/>
          <p:nvPr/>
        </p:nvGrpSpPr>
        <p:grpSpPr>
          <a:xfrm>
            <a:off x="4946801" y="1259552"/>
            <a:ext cx="3367728" cy="985351"/>
            <a:chOff x="2511692" y="1076271"/>
            <a:chExt cx="3367728" cy="985351"/>
          </a:xfrm>
        </p:grpSpPr>
        <p:cxnSp>
          <p:nvCxnSpPr>
            <p:cNvPr id="286" name="Straight Connector 285"/>
            <p:cNvCxnSpPr>
              <a:cxnSpLocks/>
              <a:stCxn id="113" idx="3"/>
            </p:cNvCxnSpPr>
            <p:nvPr/>
          </p:nvCxnSpPr>
          <p:spPr>
            <a:xfrm>
              <a:off x="3241625" y="1579886"/>
              <a:ext cx="167558" cy="44836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511692" y="1076271"/>
              <a:ext cx="3367728" cy="985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7" name="Rectangle 166"/>
            <p:cNvSpPr/>
            <p:nvPr/>
          </p:nvSpPr>
          <p:spPr>
            <a:xfrm>
              <a:off x="3293367" y="1229013"/>
              <a:ext cx="790866" cy="732300"/>
            </a:xfrm>
            <a:prstGeom prst="rect">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3397691" y="138149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4183031" y="1309727"/>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172" idx="1"/>
            </p:cNvCxnSpPr>
            <p:nvPr/>
          </p:nvCxnSpPr>
          <p:spPr>
            <a:xfrm flipV="1">
              <a:off x="3933310" y="1502608"/>
              <a:ext cx="249721" cy="12111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3933310" y="1623723"/>
              <a:ext cx="255247" cy="3375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cxnSpLocks/>
              <a:stCxn id="113" idx="3"/>
              <a:endCxn id="169" idx="1"/>
            </p:cNvCxnSpPr>
            <p:nvPr/>
          </p:nvCxnSpPr>
          <p:spPr>
            <a:xfrm>
              <a:off x="3241625" y="1579886"/>
              <a:ext cx="156066" cy="438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3" name="Rectangle 112">
              <a:extLst>
                <a:ext uri="{FF2B5EF4-FFF2-40B4-BE49-F238E27FC236}">
                  <a16:creationId xmlns:a16="http://schemas.microsoft.com/office/drawing/2014/main" id="{88BC9D61-4F31-4A2B-BD49-0F7D1B88D62F}"/>
                </a:ext>
              </a:extLst>
            </p:cNvPr>
            <p:cNvSpPr/>
            <p:nvPr/>
          </p:nvSpPr>
          <p:spPr>
            <a:xfrm>
              <a:off x="2589217" y="1409789"/>
              <a:ext cx="652408"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endParaRPr lang="en-US" sz="800" dirty="0">
                <a:solidFill>
                  <a:schemeClr val="tx1"/>
                </a:solidFill>
                <a:latin typeface="Courier New" panose="02070309020205020404" pitchFamily="49" charset="0"/>
                <a:cs typeface="Courier New" panose="02070309020205020404" pitchFamily="49" charset="0"/>
              </a:endParaRPr>
            </a:p>
          </p:txBody>
        </p:sp>
      </p:grpSp>
      <p:sp>
        <p:nvSpPr>
          <p:cNvPr id="37" name="Left Brace 36">
            <a:extLst>
              <a:ext uri="{FF2B5EF4-FFF2-40B4-BE49-F238E27FC236}">
                <a16:creationId xmlns:a16="http://schemas.microsoft.com/office/drawing/2014/main" id="{27236782-3A42-4314-89B8-F45EDF2601D0}"/>
              </a:ext>
            </a:extLst>
          </p:cNvPr>
          <p:cNvSpPr/>
          <p:nvPr/>
        </p:nvSpPr>
        <p:spPr>
          <a:xfrm>
            <a:off x="3191624" y="1272413"/>
            <a:ext cx="243793" cy="965525"/>
          </a:xfrm>
          <a:prstGeom prst="leftBrace">
            <a:avLst>
              <a:gd name="adj1" fmla="val 40912"/>
              <a:gd name="adj2" fmla="val 52745"/>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6961574B-55FA-4DD2-B658-B355CF142711}"/>
              </a:ext>
            </a:extLst>
          </p:cNvPr>
          <p:cNvSpPr/>
          <p:nvPr/>
        </p:nvSpPr>
        <p:spPr>
          <a:xfrm>
            <a:off x="2412568" y="1539587"/>
            <a:ext cx="739046" cy="5096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C++ API</a:t>
            </a:r>
          </a:p>
        </p:txBody>
      </p:sp>
      <p:sp>
        <p:nvSpPr>
          <p:cNvPr id="125" name="Rectangle 124">
            <a:extLst>
              <a:ext uri="{FF2B5EF4-FFF2-40B4-BE49-F238E27FC236}">
                <a16:creationId xmlns:a16="http://schemas.microsoft.com/office/drawing/2014/main" id="{D3879AEF-E039-4A25-AF1E-A66C7C2560CA}"/>
              </a:ext>
            </a:extLst>
          </p:cNvPr>
          <p:cNvSpPr/>
          <p:nvPr/>
        </p:nvSpPr>
        <p:spPr>
          <a:xfrm>
            <a:off x="428786" y="1122021"/>
            <a:ext cx="1077405" cy="499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REST API</a:t>
            </a:r>
          </a:p>
        </p:txBody>
      </p:sp>
      <p:sp>
        <p:nvSpPr>
          <p:cNvPr id="126" name="Rectangle 125">
            <a:extLst>
              <a:ext uri="{FF2B5EF4-FFF2-40B4-BE49-F238E27FC236}">
                <a16:creationId xmlns:a16="http://schemas.microsoft.com/office/drawing/2014/main" id="{524371C6-6721-4C75-A2EE-A45F7BE5A822}"/>
              </a:ext>
            </a:extLst>
          </p:cNvPr>
          <p:cNvSpPr/>
          <p:nvPr/>
        </p:nvSpPr>
        <p:spPr>
          <a:xfrm>
            <a:off x="428786" y="1768345"/>
            <a:ext cx="1077406" cy="83362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ivy</a:t>
            </a:r>
            <a:r>
              <a:rPr lang="en-US" sz="1100" dirty="0">
                <a:solidFill>
                  <a:schemeClr val="tx1"/>
                </a:solidFill>
                <a:latin typeface="+mj-lt"/>
              </a:rPr>
              <a:t> executable using the</a:t>
            </a:r>
            <a:br>
              <a:rPr lang="en-US" sz="1100" dirty="0">
                <a:solidFill>
                  <a:schemeClr val="tx1"/>
                </a:solidFill>
                <a:latin typeface="+mj-lt"/>
              </a:rPr>
            </a:br>
            <a:r>
              <a:rPr lang="en-US" sz="1100" dirty="0" err="1">
                <a:solidFill>
                  <a:schemeClr val="tx1"/>
                </a:solidFill>
                <a:latin typeface="+mj-lt"/>
              </a:rPr>
              <a:t>ivyscript</a:t>
            </a:r>
            <a:r>
              <a:rPr lang="en-US" sz="1100" dirty="0">
                <a:solidFill>
                  <a:schemeClr val="tx1"/>
                </a:solidFill>
                <a:latin typeface="+mj-lt"/>
              </a:rPr>
              <a:t> interpreter</a:t>
            </a:r>
          </a:p>
        </p:txBody>
      </p:sp>
      <p:sp>
        <p:nvSpPr>
          <p:cNvPr id="39" name="Arrow: Right 38">
            <a:extLst>
              <a:ext uri="{FF2B5EF4-FFF2-40B4-BE49-F238E27FC236}">
                <a16:creationId xmlns:a16="http://schemas.microsoft.com/office/drawing/2014/main" id="{ABAACB8F-C536-4E4D-B05F-B1176E91CB4D}"/>
              </a:ext>
            </a:extLst>
          </p:cNvPr>
          <p:cNvSpPr/>
          <p:nvPr/>
        </p:nvSpPr>
        <p:spPr>
          <a:xfrm rot="1165506">
            <a:off x="1552836" y="1489697"/>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8" name="Arrow: Right 127">
            <a:extLst>
              <a:ext uri="{FF2B5EF4-FFF2-40B4-BE49-F238E27FC236}">
                <a16:creationId xmlns:a16="http://schemas.microsoft.com/office/drawing/2014/main" id="{32015DA4-DC89-4D01-8B4D-30DCC755C18E}"/>
              </a:ext>
            </a:extLst>
          </p:cNvPr>
          <p:cNvSpPr/>
          <p:nvPr/>
        </p:nvSpPr>
        <p:spPr>
          <a:xfrm rot="20434494" flipV="1">
            <a:off x="1571156" y="1953345"/>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0" name="Speech Bubble: Rectangle with Corners Rounded 39">
            <a:extLst>
              <a:ext uri="{FF2B5EF4-FFF2-40B4-BE49-F238E27FC236}">
                <a16:creationId xmlns:a16="http://schemas.microsoft.com/office/drawing/2014/main" id="{81B3F39D-D2A3-41FA-9686-11246E2C71ED}"/>
              </a:ext>
            </a:extLst>
          </p:cNvPr>
          <p:cNvSpPr/>
          <p:nvPr/>
        </p:nvSpPr>
        <p:spPr>
          <a:xfrm>
            <a:off x="2348138" y="936551"/>
            <a:ext cx="867905" cy="391953"/>
          </a:xfrm>
          <a:prstGeom prst="wedgeRoundRectCallout">
            <a:avLst>
              <a:gd name="adj1" fmla="val 3992"/>
              <a:gd name="adj2" fmla="val 1049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“Programming the ivy engine.pptx”</a:t>
            </a:r>
          </a:p>
        </p:txBody>
      </p:sp>
      <p:sp>
        <p:nvSpPr>
          <p:cNvPr id="130" name="Speech Bubble: Rectangle with Corners Rounded 129">
            <a:extLst>
              <a:ext uri="{FF2B5EF4-FFF2-40B4-BE49-F238E27FC236}">
                <a16:creationId xmlns:a16="http://schemas.microsoft.com/office/drawing/2014/main" id="{D62A697B-9EE6-4902-8B0E-CF23395A7D2A}"/>
              </a:ext>
            </a:extLst>
          </p:cNvPr>
          <p:cNvSpPr/>
          <p:nvPr/>
        </p:nvSpPr>
        <p:spPr>
          <a:xfrm>
            <a:off x="1837225" y="2329006"/>
            <a:ext cx="944866" cy="315889"/>
          </a:xfrm>
          <a:prstGeom prst="wedgeRoundRectCallout">
            <a:avLst>
              <a:gd name="adj1" fmla="val -84068"/>
              <a:gd name="adj2" fmla="val -8220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a:t>
            </a:r>
            <a:r>
              <a:rPr lang="en-US" sz="800" dirty="0" err="1">
                <a:solidFill>
                  <a:schemeClr val="tx1"/>
                </a:solidFill>
                <a:latin typeface="+mj-lt"/>
              </a:rPr>
              <a:t>ivyscript</a:t>
            </a:r>
            <a:r>
              <a:rPr lang="en-US" sz="800" dirty="0">
                <a:solidFill>
                  <a:schemeClr val="tx1"/>
                </a:solidFill>
                <a:latin typeface="+mj-lt"/>
              </a:rPr>
              <a:t> reference.pptx”</a:t>
            </a:r>
          </a:p>
        </p:txBody>
      </p:sp>
    </p:spTree>
    <p:extLst>
      <p:ext uri="{BB962C8B-B14F-4D97-AF65-F5344CB8AC3E}">
        <p14:creationId xmlns:p14="http://schemas.microsoft.com/office/powerpoint/2010/main" val="8014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351EDE-5337-4B07-A1C3-85CCD37518CB}"/>
              </a:ext>
            </a:extLst>
          </p:cNvPr>
          <p:cNvSpPr>
            <a:spLocks noGrp="1"/>
          </p:cNvSpPr>
          <p:nvPr>
            <p:ph idx="1"/>
          </p:nvPr>
        </p:nvSpPr>
        <p:spPr>
          <a:xfrm>
            <a:off x="264160" y="967575"/>
            <a:ext cx="8584006" cy="3556358"/>
          </a:xfrm>
        </p:spPr>
        <p:txBody>
          <a:bodyPr/>
          <a:lstStyle/>
          <a:p>
            <a:r>
              <a:rPr lang="en-US" sz="1600" dirty="0" err="1"/>
              <a:t>Ivyscript</a:t>
            </a:r>
            <a:r>
              <a:rPr lang="en-US" sz="1600" dirty="0"/>
              <a:t> is a bare-bones (very basic) scripting language that looks like C/C++.</a:t>
            </a:r>
          </a:p>
          <a:p>
            <a:r>
              <a:rPr lang="en-US" sz="1600" dirty="0"/>
              <a:t>Three types: </a:t>
            </a:r>
            <a:r>
              <a:rPr lang="en-US" sz="1600" dirty="0">
                <a:latin typeface="Courier New" panose="02070309020205020404" pitchFamily="49" charset="0"/>
                <a:cs typeface="Courier New" panose="02070309020205020404" pitchFamily="49" charset="0"/>
              </a:rPr>
              <a:t>string</a:t>
            </a:r>
            <a:r>
              <a:rPr lang="en-US" sz="1600" dirty="0"/>
              <a:t>, </a:t>
            </a:r>
            <a:r>
              <a:rPr lang="en-US" sz="1600" dirty="0">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double</a:t>
            </a:r>
            <a:r>
              <a:rPr lang="en-US" sz="1600" dirty="0"/>
              <a:t>.</a:t>
            </a:r>
          </a:p>
          <a:p>
            <a:r>
              <a:rPr lang="en-US" sz="1600" dirty="0"/>
              <a:t>The usual if statements, for loops, nested code blocks, user defined functions, etc.</a:t>
            </a:r>
          </a:p>
          <a:p>
            <a:r>
              <a:rPr lang="en-US" sz="1600" dirty="0"/>
              <a:t>Special statements starting with square-brackets tokens like </a:t>
            </a:r>
            <a:r>
              <a:rPr lang="en-US" sz="1600" dirty="0">
                <a:latin typeface="Courier New" panose="02070309020205020404" pitchFamily="49" charset="0"/>
                <a:cs typeface="Courier New" panose="02070309020205020404" pitchFamily="49" charset="0"/>
              </a:rPr>
              <a:t>[hosts]</a:t>
            </a:r>
            <a:r>
              <a:rPr lang="en-US" sz="1600" dirty="0"/>
              <a:t> are where ivyscript exposes the underlying ivy engine C++ API call.</a:t>
            </a:r>
          </a:p>
          <a:p>
            <a:r>
              <a:rPr lang="en-US" sz="1600" dirty="0"/>
              <a:t>ivyscript and the ivy engine C++ API now have </a:t>
            </a:r>
            <a:r>
              <a:rPr lang="en-US" sz="1600" dirty="0" err="1">
                <a:latin typeface="Courier New" panose="02070309020205020404" pitchFamily="49" charset="0"/>
                <a:cs typeface="Courier New" panose="02070309020205020404" pitchFamily="49" charset="0"/>
              </a:rPr>
              <a:t>ivy_engine_get</a:t>
            </a:r>
            <a:r>
              <a:rPr lang="en-US" sz="1600" dirty="0">
                <a:latin typeface="Courier New" panose="02070309020205020404" pitchFamily="49" charset="0"/>
                <a:cs typeface="Courier New" panose="02070309020205020404" pitchFamily="49" charset="0"/>
              </a:rPr>
              <a:t>()</a:t>
            </a:r>
            <a:r>
              <a:rPr lang="en-US" sz="1600" dirty="0"/>
              <a:t> and </a:t>
            </a:r>
            <a:r>
              <a:rPr lang="en-US" sz="1600" dirty="0" err="1">
                <a:latin typeface="Courier New" panose="02070309020205020404" pitchFamily="49" charset="0"/>
                <a:cs typeface="Courier New" panose="02070309020205020404" pitchFamily="49" charset="0"/>
              </a:rPr>
              <a:t>ivy_engine_set</a:t>
            </a:r>
            <a:r>
              <a:rPr lang="en-US" sz="1600" dirty="0"/>
              <a:t>() functions, but many older individual ivyscript ivy engine built-in accessor functions to get things from the ivy engine still work and now map onto the appropriate ivy engine C++ API </a:t>
            </a:r>
            <a:r>
              <a:rPr lang="en-US" sz="1600" dirty="0" err="1">
                <a:latin typeface="Courier New" panose="02070309020205020404" pitchFamily="49" charset="0"/>
                <a:cs typeface="Courier New" panose="02070309020205020404" pitchFamily="49" charset="0"/>
              </a:rPr>
              <a:t>ivy_engine_get</a:t>
            </a:r>
            <a:r>
              <a:rPr lang="en-US" sz="1600" dirty="0"/>
              <a:t>() call.</a:t>
            </a:r>
          </a:p>
          <a:p>
            <a:pPr lvl="1"/>
            <a:r>
              <a:rPr lang="en-US" sz="1400" dirty="0"/>
              <a:t>E.g.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summary_csv</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retrieves the filename of the summary csv file.</a:t>
            </a:r>
            <a:endParaRPr lang="en-US" sz="1400" dirty="0"/>
          </a:p>
        </p:txBody>
      </p:sp>
      <p:sp>
        <p:nvSpPr>
          <p:cNvPr id="3" name="Title 2">
            <a:extLst>
              <a:ext uri="{FF2B5EF4-FFF2-40B4-BE49-F238E27FC236}">
                <a16:creationId xmlns:a16="http://schemas.microsoft.com/office/drawing/2014/main" id="{4C2C51CB-B9DB-4A96-A9BB-686E39813D07}"/>
              </a:ext>
            </a:extLst>
          </p:cNvPr>
          <p:cNvSpPr>
            <a:spLocks noGrp="1"/>
          </p:cNvSpPr>
          <p:nvPr>
            <p:ph type="title"/>
          </p:nvPr>
        </p:nvSpPr>
        <p:spPr/>
        <p:txBody>
          <a:bodyPr/>
          <a:lstStyle/>
          <a:p>
            <a:r>
              <a:rPr lang="en-US" dirty="0" err="1"/>
              <a:t>ivyscript</a:t>
            </a:r>
            <a:endParaRPr lang="en-US" dirty="0"/>
          </a:p>
        </p:txBody>
      </p:sp>
      <p:sp>
        <p:nvSpPr>
          <p:cNvPr id="4" name="Speech Bubble: Rectangle with Corners Rounded 3">
            <a:extLst>
              <a:ext uri="{FF2B5EF4-FFF2-40B4-BE49-F238E27FC236}">
                <a16:creationId xmlns:a16="http://schemas.microsoft.com/office/drawing/2014/main" id="{DDA2EDCB-B068-4142-991D-DEB45B912702}"/>
              </a:ext>
            </a:extLst>
          </p:cNvPr>
          <p:cNvSpPr/>
          <p:nvPr/>
        </p:nvSpPr>
        <p:spPr>
          <a:xfrm>
            <a:off x="4717344" y="1320698"/>
            <a:ext cx="1294726" cy="278397"/>
          </a:xfrm>
          <a:prstGeom prst="wedgeRoundRectCallout">
            <a:avLst>
              <a:gd name="adj1" fmla="val -82887"/>
              <a:gd name="adj2" fmla="val 48404"/>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(floating point)</a:t>
            </a:r>
            <a:endParaRPr lang="en-US" sz="1400" dirty="0">
              <a:solidFill>
                <a:schemeClr val="tx1"/>
              </a:solidFill>
            </a:endParaRPr>
          </a:p>
        </p:txBody>
      </p:sp>
    </p:spTree>
    <p:extLst>
      <p:ext uri="{BB962C8B-B14F-4D97-AF65-F5344CB8AC3E}">
        <p14:creationId xmlns:p14="http://schemas.microsoft.com/office/powerpoint/2010/main" val="163594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FDA108-D7C0-4B74-9D84-A780FC05DDEE}"/>
              </a:ext>
            </a:extLst>
          </p:cNvPr>
          <p:cNvSpPr>
            <a:spLocks noGrp="1"/>
          </p:cNvSpPr>
          <p:nvPr>
            <p:ph idx="1"/>
          </p:nvPr>
        </p:nvSpPr>
        <p:spPr>
          <a:xfrm>
            <a:off x="264160" y="967575"/>
            <a:ext cx="8584006" cy="4045723"/>
          </a:xfrm>
        </p:spPr>
        <p:txBody>
          <a:bodyPr/>
          <a:lstStyle/>
          <a:p>
            <a:r>
              <a:rPr lang="en-US" sz="1600" dirty="0"/>
              <a:t>Recommended to go through the “Introduction to ivy” presentation first.</a:t>
            </a:r>
          </a:p>
          <a:p>
            <a:pPr lvl="1"/>
            <a:r>
              <a:rPr lang="en-US" sz="1400" dirty="0"/>
              <a:t>Management view - reduced cost, improved data quality, faster time-to-market, etc.</a:t>
            </a:r>
          </a:p>
          <a:p>
            <a:r>
              <a:rPr lang="en-US" sz="1600" dirty="0"/>
              <a:t>This presentation is intended to get new ivy users started.</a:t>
            </a:r>
          </a:p>
          <a:p>
            <a:pPr lvl="1"/>
            <a:r>
              <a:rPr lang="en-US" sz="1400" dirty="0"/>
              <a:t>Explain essential concepts</a:t>
            </a:r>
          </a:p>
          <a:p>
            <a:pPr lvl="1"/>
            <a:r>
              <a:rPr lang="en-US" sz="1400" dirty="0"/>
              <a:t>First look at ivy engine control statements</a:t>
            </a:r>
          </a:p>
          <a:p>
            <a:pPr lvl="2"/>
            <a:r>
              <a:rPr lang="en-US" sz="1200" dirty="0">
                <a:latin typeface="Courier New" panose="02070309020205020404" pitchFamily="49" charset="0"/>
                <a:cs typeface="Courier New" panose="02070309020205020404" pitchFamily="49" charset="0"/>
              </a:rPr>
              <a:t>[Hosts]</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[Go]</a:t>
            </a:r>
          </a:p>
          <a:p>
            <a:pPr lvl="1"/>
            <a:r>
              <a:rPr lang="en-US" sz="1400" dirty="0"/>
              <a:t>Guided tour of some key aspects of </a:t>
            </a:r>
            <a:r>
              <a:rPr lang="en-US" sz="1400" dirty="0" err="1"/>
              <a:t>ivyscript</a:t>
            </a:r>
            <a:r>
              <a:rPr lang="en-US" sz="1400" dirty="0"/>
              <a:t> programs.</a:t>
            </a:r>
          </a:p>
          <a:p>
            <a:r>
              <a:rPr lang="en-US" sz="1600" dirty="0"/>
              <a:t>After reviewing this material, the new user will be better prepared to start exploring existing </a:t>
            </a:r>
            <a:r>
              <a:rPr lang="en-US" sz="1600" dirty="0" err="1"/>
              <a:t>ivyscript</a:t>
            </a:r>
            <a:r>
              <a:rPr lang="en-US" sz="1600" dirty="0"/>
              <a:t> programs, and to start coding </a:t>
            </a:r>
            <a:r>
              <a:rPr lang="en-US" sz="1600" dirty="0" err="1"/>
              <a:t>ivyscript</a:t>
            </a:r>
            <a:r>
              <a:rPr lang="en-US" sz="1600" dirty="0"/>
              <a:t>.</a:t>
            </a:r>
          </a:p>
          <a:p>
            <a:r>
              <a:rPr lang="en-US" sz="1600" dirty="0"/>
              <a:t>To learn more, see the comprehensive “ivyscript reference” and “programming the ivy engine”, and "ivy adaptive PID" presentation materials.</a:t>
            </a:r>
          </a:p>
        </p:txBody>
      </p:sp>
      <p:sp>
        <p:nvSpPr>
          <p:cNvPr id="7" name="Title 6">
            <a:extLst>
              <a:ext uri="{FF2B5EF4-FFF2-40B4-BE49-F238E27FC236}">
                <a16:creationId xmlns:a16="http://schemas.microsoft.com/office/drawing/2014/main" id="{71DD41EE-8EC2-40D4-A524-123186D30923}"/>
              </a:ext>
            </a:extLst>
          </p:cNvPr>
          <p:cNvSpPr>
            <a:spLocks noGrp="1"/>
          </p:cNvSpPr>
          <p:nvPr>
            <p:ph type="title"/>
          </p:nvPr>
        </p:nvSpPr>
        <p:spPr/>
        <p:txBody>
          <a:bodyPr/>
          <a:lstStyle/>
          <a:p>
            <a:r>
              <a:rPr lang="en-US" dirty="0"/>
              <a:t>Audience – new ivy users</a:t>
            </a:r>
          </a:p>
        </p:txBody>
      </p:sp>
    </p:spTree>
    <p:extLst>
      <p:ext uri="{BB962C8B-B14F-4D97-AF65-F5344CB8AC3E}">
        <p14:creationId xmlns:p14="http://schemas.microsoft.com/office/powerpoint/2010/main" val="15242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3097043"/>
            <a:ext cx="8584006" cy="1963369"/>
          </a:xfrm>
        </p:spPr>
        <p:txBody>
          <a:bodyPr/>
          <a:lstStyle/>
          <a:p>
            <a:r>
              <a:rPr lang="en-US" sz="1600" dirty="0"/>
              <a:t>This starts </a:t>
            </a:r>
            <a:r>
              <a:rPr lang="en-US" sz="1600" dirty="0" err="1">
                <a:latin typeface="Courier New" panose="02070309020205020404" pitchFamily="49" charset="0"/>
                <a:cs typeface="Courier New" panose="02070309020205020404" pitchFamily="49" charset="0"/>
              </a:rPr>
              <a:t>ivydriver</a:t>
            </a:r>
            <a:r>
              <a:rPr lang="en-US" sz="1600" dirty="0"/>
              <a:t> on all the test hosts, and selects available test LUNs, and it makes csv files of all discovered LUNs and available test LUNs.</a:t>
            </a:r>
          </a:p>
          <a:p>
            <a:r>
              <a:rPr lang="en-US" sz="1600" dirty="0"/>
              <a:t>With a command device, you get subsystem configuration csv files, and the description of LUNs in available test LUNs will be augmented with config info from the subsystem.</a:t>
            </a:r>
          </a:p>
          <a:p>
            <a:r>
              <a:rPr lang="en-US" sz="1600" dirty="0"/>
              <a:t>It’s an easy way to confirm your test setup.</a:t>
            </a:r>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Our first “config discovery” </a:t>
            </a:r>
            <a:r>
              <a:rPr lang="en-US" dirty="0" err="1"/>
              <a:t>ivyscript</a:t>
            </a:r>
            <a:r>
              <a:rPr lang="en-US" dirty="0"/>
              <a:t> program</a:t>
            </a:r>
          </a:p>
        </p:txBody>
      </p:sp>
      <p:sp>
        <p:nvSpPr>
          <p:cNvPr id="4" name="Speech Bubble: Rectangle with Corners Rounded 3">
            <a:extLst>
              <a:ext uri="{FF2B5EF4-FFF2-40B4-BE49-F238E27FC236}">
                <a16:creationId xmlns:a16="http://schemas.microsoft.com/office/drawing/2014/main" id="{668DABC9-CA0A-4F2E-8C13-3C915D60F11B}"/>
              </a:ext>
            </a:extLst>
          </p:cNvPr>
          <p:cNvSpPr/>
          <p:nvPr/>
        </p:nvSpPr>
        <p:spPr>
          <a:xfrm>
            <a:off x="599024" y="951319"/>
            <a:ext cx="4086629" cy="612369"/>
          </a:xfrm>
          <a:prstGeom prst="wedgeRoundRectCallout">
            <a:avLst>
              <a:gd name="adj1" fmla="val -10328"/>
              <a:gd name="adj2" fmla="val 10257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string expression for set of test hosts.</a:t>
            </a:r>
            <a:br>
              <a:rPr lang="en-US" sz="1400" dirty="0">
                <a:solidFill>
                  <a:schemeClr val="tx1"/>
                </a:solidFill>
                <a:cs typeface="Courier New" panose="02070309020205020404" pitchFamily="49" charset="0"/>
              </a:rPr>
            </a:br>
            <a:r>
              <a:rPr lang="en-US" sz="1400" dirty="0">
                <a:solidFill>
                  <a:schemeClr val="tx1"/>
                </a:solidFill>
                <a:cs typeface="Courier New" panose="02070309020205020404" pitchFamily="49" charset="0"/>
              </a:rPr>
              <a:t>Here we are giving the ivy engine a string constant.</a:t>
            </a:r>
            <a:endParaRPr lang="en-US" sz="1400" dirty="0">
              <a:solidFill>
                <a:schemeClr val="tx1"/>
              </a:solidFill>
            </a:endParaRP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5282770" y="2332281"/>
            <a:ext cx="3778569" cy="667074"/>
          </a:xfrm>
          <a:prstGeom prst="wedgeRoundRectCallout">
            <a:avLst>
              <a:gd name="adj1" fmla="val 16396"/>
              <a:gd name="adj2" fmla="val -8012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An </a:t>
            </a: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program is a series of statements, and each statement ends with a semicolon ;</a:t>
            </a:r>
            <a:endParaRPr lang="en-US" sz="1400" dirty="0">
              <a:solidFill>
                <a:schemeClr val="tx1"/>
              </a:solidFill>
            </a:endParaRPr>
          </a:p>
        </p:txBody>
      </p:sp>
      <p:sp>
        <p:nvSpPr>
          <p:cNvPr id="6" name="Speech Bubble: Rectangle with Corners Rounded 5">
            <a:extLst>
              <a:ext uri="{FF2B5EF4-FFF2-40B4-BE49-F238E27FC236}">
                <a16:creationId xmlns:a16="http://schemas.microsoft.com/office/drawing/2014/main" id="{C3465D9F-D277-4D05-83D5-E244CC05142A}"/>
              </a:ext>
            </a:extLst>
          </p:cNvPr>
          <p:cNvSpPr/>
          <p:nvPr/>
        </p:nvSpPr>
        <p:spPr>
          <a:xfrm>
            <a:off x="1379349" y="2327129"/>
            <a:ext cx="3394595" cy="612369"/>
          </a:xfrm>
          <a:prstGeom prst="wedgeRoundRectCallout">
            <a:avLst>
              <a:gd name="adj1" fmla="val 53874"/>
              <a:gd name="adj2" fmla="val -872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string expression for select clause to pick </a:t>
            </a:r>
            <a:br>
              <a:rPr lang="en-US" sz="1400" dirty="0">
                <a:solidFill>
                  <a:schemeClr val="tx1"/>
                </a:solidFill>
                <a:cs typeface="Courier New" panose="02070309020205020404" pitchFamily="49" charset="0"/>
              </a:rPr>
            </a:br>
            <a:r>
              <a:rPr lang="en-US" sz="1400" b="1" dirty="0">
                <a:solidFill>
                  <a:schemeClr val="tx1"/>
                </a:solidFill>
                <a:cs typeface="Courier New" panose="02070309020205020404" pitchFamily="49" charset="0"/>
              </a:rPr>
              <a:t>available test LUNs</a:t>
            </a:r>
            <a:r>
              <a:rPr lang="en-US" sz="1400" dirty="0">
                <a:solidFill>
                  <a:schemeClr val="tx1"/>
                </a:solidFill>
                <a:cs typeface="Courier New" panose="02070309020205020404" pitchFamily="49" charset="0"/>
              </a:rPr>
              <a:t>.</a:t>
            </a:r>
            <a:endParaRPr lang="en-US" sz="1400" dirty="0">
              <a:solidFill>
                <a:schemeClr val="tx1"/>
              </a:solidFill>
            </a:endParaRPr>
          </a:p>
        </p:txBody>
      </p:sp>
      <p:sp>
        <p:nvSpPr>
          <p:cNvPr id="9" name="TextBox 8">
            <a:extLst>
              <a:ext uri="{FF2B5EF4-FFF2-40B4-BE49-F238E27FC236}">
                <a16:creationId xmlns:a16="http://schemas.microsoft.com/office/drawing/2014/main" id="{4309942A-849D-45E7-8580-5C9FDE91BA87}"/>
              </a:ext>
            </a:extLst>
          </p:cNvPr>
          <p:cNvSpPr txBox="1"/>
          <p:nvPr/>
        </p:nvSpPr>
        <p:spPr>
          <a:xfrm>
            <a:off x="207331" y="1831030"/>
            <a:ext cx="7820789"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[hosts] "table, chair[1-6]" [select] "</a:t>
            </a: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123456";</a:t>
            </a:r>
            <a:endParaRPr lang="en-US" sz="1600" dirty="0"/>
          </a:p>
        </p:txBody>
      </p:sp>
    </p:spTree>
    <p:extLst>
      <p:ext uri="{BB962C8B-B14F-4D97-AF65-F5344CB8AC3E}">
        <p14:creationId xmlns:p14="http://schemas.microsoft.com/office/powerpoint/2010/main" val="4737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2893100"/>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[Go!]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(4KiB, 8192, 16KiB, 32KiB, "64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 &gt;&gt;;</a:t>
            </a:r>
            <a:br>
              <a:rPr lang="en-US" sz="1200" dirty="0">
                <a:latin typeface="Courier New" panose="02070309020205020404" pitchFamily="49" charset="0"/>
                <a:cs typeface="Courier New" panose="02070309020205020404" pitchFamily="49" charset="0"/>
              </a:rPr>
            </a:br>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Looping over workload parameter settings</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4774990" y="3766585"/>
            <a:ext cx="2069947" cy="629037"/>
          </a:xfrm>
          <a:prstGeom prst="wedgeRoundRectCallout">
            <a:avLst>
              <a:gd name="adj1" fmla="val -31224"/>
              <a:gd name="adj2" fmla="val -9951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Example of embedded quotes inside a raw string.</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024840" y="1361737"/>
            <a:ext cx="3229555" cy="172050"/>
          </a:xfrm>
          <a:prstGeom prst="wedgeRoundRectCallout">
            <a:avLst>
              <a:gd name="adj1" fmla="val -60282"/>
              <a:gd name="adj2" fmla="val 23240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789680" y="1643319"/>
            <a:ext cx="3982580" cy="177073"/>
          </a:xfrm>
          <a:prstGeom prst="wedgeRoundRectCallout">
            <a:avLst>
              <a:gd name="adj1" fmla="val -91381"/>
              <a:gd name="adj2" fmla="val 18073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all </a:t>
            </a:r>
            <a:r>
              <a:rPr lang="en-US" sz="1100" b="1" dirty="0">
                <a:solidFill>
                  <a:schemeClr val="tx1"/>
                </a:solidFill>
                <a:cs typeface="Courier New" panose="02070309020205020404" pitchFamily="49" charset="0"/>
              </a:rPr>
              <a:t>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789680" y="2015949"/>
            <a:ext cx="4194609" cy="177074"/>
          </a:xfrm>
          <a:prstGeom prst="wedgeRoundRectCallout">
            <a:avLst>
              <a:gd name="adj1" fmla="val -60594"/>
              <a:gd name="adj2" fmla="val 7694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328141" y="3800500"/>
            <a:ext cx="1971792" cy="908384"/>
          </a:xfrm>
          <a:prstGeom prst="wedgeRoundRectCallout">
            <a:avLst>
              <a:gd name="adj1" fmla="val -16858"/>
              <a:gd name="adj2" fmla="val -8358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"raw strings" are character strings starting with &lt;&lt; and ending with &gt;&gt;, which makes it easy to have embedded quotes .</a:t>
            </a:r>
            <a:endParaRPr lang="en-US" sz="1200" dirty="0">
              <a:solidFill>
                <a:schemeClr val="tx1"/>
              </a:solidFill>
            </a:endParaRPr>
          </a:p>
        </p:txBody>
      </p:sp>
      <p:sp>
        <p:nvSpPr>
          <p:cNvPr id="13" name="Speech Bubble: Rectangle with Corners Rounded 12">
            <a:extLst>
              <a:ext uri="{FF2B5EF4-FFF2-40B4-BE49-F238E27FC236}">
                <a16:creationId xmlns:a16="http://schemas.microsoft.com/office/drawing/2014/main" id="{81ACF5D8-9894-4C71-8BB3-54A7E0B2A690}"/>
              </a:ext>
            </a:extLst>
          </p:cNvPr>
          <p:cNvSpPr/>
          <p:nvPr/>
        </p:nvSpPr>
        <p:spPr>
          <a:xfrm>
            <a:off x="2596976" y="3800500"/>
            <a:ext cx="1880971" cy="908385"/>
          </a:xfrm>
          <a:prstGeom prst="wedgeRoundRectCallout">
            <a:avLst>
              <a:gd name="adj1" fmla="val -46734"/>
              <a:gd name="adj2" fmla="val -8492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If there is no space between "4" and "KiB", then putting quotes around 4KiB is optional.</a:t>
            </a:r>
            <a:endParaRPr lang="en-US" sz="1200" dirty="0">
              <a:solidFill>
                <a:schemeClr val="tx1"/>
              </a:solidFill>
            </a:endParaRPr>
          </a:p>
        </p:txBody>
      </p:sp>
      <p:sp>
        <p:nvSpPr>
          <p:cNvPr id="14" name="Speech Bubble: Rectangle with Corners Rounded 13">
            <a:extLst>
              <a:ext uri="{FF2B5EF4-FFF2-40B4-BE49-F238E27FC236}">
                <a16:creationId xmlns:a16="http://schemas.microsoft.com/office/drawing/2014/main" id="{F68452BC-AD29-4452-8B6A-C4775097B11D}"/>
              </a:ext>
            </a:extLst>
          </p:cNvPr>
          <p:cNvSpPr/>
          <p:nvPr/>
        </p:nvSpPr>
        <p:spPr>
          <a:xfrm>
            <a:off x="3621466" y="2781105"/>
            <a:ext cx="4759662" cy="259898"/>
          </a:xfrm>
          <a:prstGeom prst="wedgeRoundRectCallout">
            <a:avLst>
              <a:gd name="adj1" fmla="val -32974"/>
              <a:gd name="adj2" fmla="val -1541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urier New" panose="02070309020205020404" pitchFamily="49" charset="0"/>
                <a:cs typeface="Courier New" panose="02070309020205020404" pitchFamily="49" charset="0"/>
              </a:rPr>
              <a:t>100%</a:t>
            </a:r>
            <a:r>
              <a:rPr lang="en-US" sz="1200" dirty="0">
                <a:solidFill>
                  <a:schemeClr val="tx1"/>
                </a:solidFill>
                <a:cs typeface="Courier New" panose="02070309020205020404" pitchFamily="49" charset="0"/>
              </a:rPr>
              <a:t> and </a:t>
            </a:r>
            <a:r>
              <a:rPr lang="en-US" sz="1200" dirty="0">
                <a:solidFill>
                  <a:schemeClr val="tx1"/>
                </a:solidFill>
                <a:latin typeface="Courier New" panose="02070309020205020404" pitchFamily="49" charset="0"/>
                <a:cs typeface="Courier New" panose="02070309020205020404" pitchFamily="49" charset="0"/>
              </a:rPr>
              <a:t>1.0</a:t>
            </a:r>
            <a:r>
              <a:rPr lang="en-US" sz="1200" dirty="0">
                <a:solidFill>
                  <a:schemeClr val="tx1"/>
                </a:solidFill>
                <a:cs typeface="Courier New" panose="02070309020205020404" pitchFamily="49" charset="0"/>
              </a:rPr>
              <a:t> mean the same thing and are interchangeable in ivy.</a:t>
            </a:r>
            <a:endParaRPr lang="en-US" sz="1200" dirty="0">
              <a:solidFill>
                <a:schemeClr val="tx1"/>
              </a:solidFill>
            </a:endParaRPr>
          </a:p>
        </p:txBody>
      </p:sp>
    </p:spTree>
    <p:extLst>
      <p:ext uri="{BB962C8B-B14F-4D97-AF65-F5344CB8AC3E}">
        <p14:creationId xmlns:p14="http://schemas.microsoft.com/office/powerpoint/2010/main" val="1405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3462486"/>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4, 8, 16, 32, 64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 "all=all" [parameters]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"KiB\""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Same thing but looping in ivyscript</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3536631" y="3911612"/>
            <a:ext cx="3323578" cy="844659"/>
          </a:xfrm>
          <a:prstGeom prst="wedgeRoundRectCallout">
            <a:avLst>
              <a:gd name="adj1" fmla="val -35011"/>
              <a:gd name="adj2" fmla="val -845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The </a:t>
            </a:r>
            <a:r>
              <a:rPr lang="en-US" sz="1200" dirty="0" err="1">
                <a:solidFill>
                  <a:schemeClr val="tx1"/>
                </a:solidFill>
                <a:latin typeface="Courier New" panose="02070309020205020404" pitchFamily="49" charset="0"/>
                <a:cs typeface="Courier New" panose="02070309020205020404" pitchFamily="49" charset="0"/>
              </a:rPr>
              <a:t>stepname</a:t>
            </a:r>
            <a:r>
              <a:rPr lang="en-US" sz="1200" dirty="0">
                <a:solidFill>
                  <a:schemeClr val="tx1"/>
                </a:solidFill>
                <a:cs typeface="Courier New" panose="02070309020205020404" pitchFamily="49" charset="0"/>
              </a:rPr>
              <a:t> shows up in the output csv files to auto-populate the legend for a data series.</a:t>
            </a:r>
            <a:br>
              <a:rPr lang="en-US" sz="1200" dirty="0">
                <a:solidFill>
                  <a:schemeClr val="tx1"/>
                </a:solidFill>
                <a:cs typeface="Courier New" panose="02070309020205020404" pitchFamily="49" charset="0"/>
              </a:rPr>
            </a:br>
            <a:endParaRPr lang="en-US" sz="1200" dirty="0">
              <a:solidFill>
                <a:schemeClr val="tx1"/>
              </a:solidFill>
              <a:cs typeface="Courier New" panose="02070309020205020404" pitchFamily="49" charset="0"/>
            </a:endParaRPr>
          </a:p>
          <a:p>
            <a:pPr algn="ctr"/>
            <a:r>
              <a:rPr lang="en-US" sz="1200" dirty="0">
                <a:solidFill>
                  <a:schemeClr val="tx1"/>
                </a:solidFill>
                <a:cs typeface="Courier New" panose="02070309020205020404" pitchFamily="49" charset="0"/>
              </a:rPr>
              <a:t>Makes it easy to make Excel charts.</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286097" y="1224238"/>
            <a:ext cx="3229555" cy="172050"/>
          </a:xfrm>
          <a:prstGeom prst="wedgeRoundRectCallout">
            <a:avLst>
              <a:gd name="adj1" fmla="val -67886"/>
              <a:gd name="adj2" fmla="val 5625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496063" y="1486041"/>
            <a:ext cx="3982580" cy="177073"/>
          </a:xfrm>
          <a:prstGeom prst="wedgeRoundRectCallout">
            <a:avLst>
              <a:gd name="adj1" fmla="val -84296"/>
              <a:gd name="adj2" fmla="val 420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853878" y="1720797"/>
            <a:ext cx="4194609" cy="177074"/>
          </a:xfrm>
          <a:prstGeom prst="wedgeRoundRectCallout">
            <a:avLst>
              <a:gd name="adj1" fmla="val -60968"/>
              <a:gd name="adj2" fmla="val 1202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9" name="Speech Bubble: Rectangle with Corners Rounded 8">
            <a:extLst>
              <a:ext uri="{FF2B5EF4-FFF2-40B4-BE49-F238E27FC236}">
                <a16:creationId xmlns:a16="http://schemas.microsoft.com/office/drawing/2014/main" id="{77E0E6D5-FA26-4D7E-83E3-6148927AEF20}"/>
              </a:ext>
            </a:extLst>
          </p:cNvPr>
          <p:cNvSpPr/>
          <p:nvPr/>
        </p:nvSpPr>
        <p:spPr>
          <a:xfrm>
            <a:off x="2243329" y="2250172"/>
            <a:ext cx="2995697" cy="206704"/>
          </a:xfrm>
          <a:prstGeom prst="wedgeRoundRectCallout">
            <a:avLst>
              <a:gd name="adj1" fmla="val -56034"/>
              <a:gd name="adj2" fmla="val 15375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Traditional C-style for loops are also supported</a:t>
            </a:r>
            <a:endParaRPr lang="en-US" sz="1100" dirty="0">
              <a:solidFill>
                <a:schemeClr val="tx1"/>
              </a:solidFill>
            </a:endParaRPr>
          </a:p>
        </p:txBody>
      </p:sp>
      <p:sp>
        <p:nvSpPr>
          <p:cNvPr id="10" name="Speech Bubble: Rectangle with Corners Rounded 9">
            <a:extLst>
              <a:ext uri="{FF2B5EF4-FFF2-40B4-BE49-F238E27FC236}">
                <a16:creationId xmlns:a16="http://schemas.microsoft.com/office/drawing/2014/main" id="{54D6036F-57F0-4CCC-852D-A5C5F2CCB4BE}"/>
              </a:ext>
            </a:extLst>
          </p:cNvPr>
          <p:cNvSpPr/>
          <p:nvPr/>
        </p:nvSpPr>
        <p:spPr>
          <a:xfrm>
            <a:off x="4200041" y="2563542"/>
            <a:ext cx="1904794" cy="206704"/>
          </a:xfrm>
          <a:prstGeom prst="wedgeRoundRectCallout">
            <a:avLst>
              <a:gd name="adj1" fmla="val -127709"/>
              <a:gd name="adj2" fmla="val 17378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“all=all” selects all workloads</a:t>
            </a:r>
            <a:endParaRPr lang="en-US" sz="1100" dirty="0">
              <a:solidFill>
                <a:schemeClr val="tx1"/>
              </a:solidFill>
            </a:endParaRPr>
          </a:p>
        </p:txBody>
      </p:sp>
      <p:sp>
        <p:nvSpPr>
          <p:cNvPr id="11" name="Speech Bubble: Rectangle with Corners Rounded 10">
            <a:extLst>
              <a:ext uri="{FF2B5EF4-FFF2-40B4-BE49-F238E27FC236}">
                <a16:creationId xmlns:a16="http://schemas.microsoft.com/office/drawing/2014/main" id="{0EA43B2C-666E-4C7A-B441-D6874A5562A2}"/>
              </a:ext>
            </a:extLst>
          </p:cNvPr>
          <p:cNvSpPr/>
          <p:nvPr/>
        </p:nvSpPr>
        <p:spPr>
          <a:xfrm>
            <a:off x="6592498" y="2320667"/>
            <a:ext cx="1990494" cy="485750"/>
          </a:xfrm>
          <a:prstGeom prst="wedgeRoundRectCallout">
            <a:avLst>
              <a:gd name="adj1" fmla="val -60580"/>
              <a:gd name="adj2" fmla="val 9039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Building a string that looks like </a:t>
            </a:r>
            <a:r>
              <a:rPr lang="en-US" sz="1050" dirty="0">
                <a:solidFill>
                  <a:schemeClr val="tx1"/>
                </a:solidFill>
              </a:rPr>
              <a:t>“</a:t>
            </a:r>
            <a:r>
              <a:rPr lang="en-US" sz="1050" dirty="0" err="1">
                <a:solidFill>
                  <a:schemeClr val="tx1"/>
                </a:solidFill>
                <a:latin typeface="Courier New" panose="02070309020205020404" pitchFamily="49" charset="0"/>
                <a:cs typeface="Courier New" panose="02070309020205020404" pitchFamily="49" charset="0"/>
              </a:rPr>
              <a:t>blocksize</a:t>
            </a:r>
            <a:r>
              <a:rPr lang="en-US" sz="1050" dirty="0">
                <a:solidFill>
                  <a:schemeClr val="tx1"/>
                </a:solidFill>
                <a:latin typeface="Courier New" panose="02070309020205020404" pitchFamily="49" charset="0"/>
                <a:cs typeface="Courier New" panose="02070309020205020404" pitchFamily="49" charset="0"/>
              </a:rPr>
              <a:t> = 4 KiB</a:t>
            </a:r>
            <a:r>
              <a:rPr lang="en-US" sz="1050" dirty="0">
                <a:solidFill>
                  <a:schemeClr val="tx1"/>
                </a:solidFill>
              </a:rPr>
              <a:t>”</a:t>
            </a:r>
            <a:endParaRPr lang="en-US" sz="1100" dirty="0">
              <a:solidFill>
                <a:schemeClr val="tx1"/>
              </a:solidFill>
            </a:endParaRP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232487" y="3987098"/>
            <a:ext cx="1971792" cy="693686"/>
          </a:xfrm>
          <a:prstGeom prst="wedgeRoundRectCallout">
            <a:avLst>
              <a:gd name="adj1" fmla="val -4668"/>
              <a:gd name="adj2" fmla="val -16411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EditRollup</a:t>
            </a:r>
            <a:r>
              <a:rPr lang="en-US" sz="11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cs typeface="Courier New" panose="02070309020205020404" pitchFamily="49" charset="0"/>
              </a:rPr>
              <a:t> sends a parameter update to selected workloads.</a:t>
            </a:r>
            <a:endParaRPr lang="en-US" sz="1200" dirty="0">
              <a:solidFill>
                <a:schemeClr val="tx1"/>
              </a:solidFill>
            </a:endParaRPr>
          </a:p>
        </p:txBody>
      </p:sp>
    </p:spTree>
    <p:extLst>
      <p:ext uri="{BB962C8B-B14F-4D97-AF65-F5344CB8AC3E}">
        <p14:creationId xmlns:p14="http://schemas.microsoft.com/office/powerpoint/2010/main" val="23653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FF7605-D830-4C48-9980-AECC978F9F7E}"/>
              </a:ext>
            </a:extLst>
          </p:cNvPr>
          <p:cNvSpPr>
            <a:spLocks noGrp="1"/>
          </p:cNvSpPr>
          <p:nvPr>
            <p:ph idx="1"/>
          </p:nvPr>
        </p:nvSpPr>
        <p:spPr>
          <a:xfrm>
            <a:off x="264160" y="967575"/>
            <a:ext cx="8584006" cy="3108543"/>
          </a:xfrm>
        </p:spPr>
        <p:txBody>
          <a:bodyPr/>
          <a:lstStyle/>
          <a:p>
            <a:pPr marL="0" indent="0">
              <a:buNone/>
            </a:pPr>
            <a:r>
              <a:rPr lang="en-US" sz="1400" dirty="0">
                <a:latin typeface="Courier New" panose="02070309020205020404" pitchFamily="49" charset="0"/>
                <a:cs typeface="Courier New" panose="02070309020205020404" pitchFamily="49" charset="0"/>
              </a:rPr>
              <a:t>[hosts] "table, chair[1-6]" [select] "</a:t>
            </a:r>
            <a:r>
              <a:rPr lang="en-US" sz="1400" dirty="0" err="1">
                <a:latin typeface="Courier New" panose="02070309020205020404" pitchFamily="49" charset="0"/>
                <a:cs typeface="Courier New" panose="02070309020205020404" pitchFamily="49" charset="0"/>
              </a:rPr>
              <a:t>serial_number</a:t>
            </a:r>
            <a:r>
              <a:rPr lang="en-US" sz="1400" dirty="0">
                <a:latin typeface="Courier New" panose="02070309020205020404" pitchFamily="49" charset="0"/>
                <a:cs typeface="Courier New" panose="02070309020205020404" pitchFamily="49" charset="0"/>
              </a:rPr>
              <a:t> : 123456";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CreateWorkload</a:t>
            </a:r>
            <a:r>
              <a:rPr lang="en-US" sz="1400" dirty="0">
                <a:latin typeface="Courier New" panose="02070309020205020404" pitchFamily="49" charset="0"/>
                <a:cs typeface="Courier New" panose="02070309020205020404" pitchFamily="49" charset="0"/>
              </a:rPr>
              <a:t>] "steady"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iosequencer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random_steady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[parameters]  "IOPS=100,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=32";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"MPU";  // only with a command device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host+LUN_name+workload</a:t>
            </a:r>
            <a:r>
              <a:rPr lang="en-US" sz="1400" dirty="0">
                <a:latin typeface="Courier New" panose="02070309020205020404" pitchFamily="49" charset="0"/>
                <a:cs typeface="Courier New" panose="02070309020205020404" pitchFamily="49" charset="0"/>
              </a:rPr>
              <a:t>";  // same as </a:t>
            </a:r>
            <a:r>
              <a:rPr lang="en-US" sz="1400" dirty="0" err="1">
                <a:latin typeface="Courier New" panose="02070309020205020404" pitchFamily="49" charset="0"/>
                <a:cs typeface="Courier New" panose="02070309020205020404" pitchFamily="49" charset="0"/>
              </a:rPr>
              <a:t>workloadID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workloadID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print("Rollup structure:\n" +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rollup_structure</a:t>
            </a:r>
            <a:r>
              <a:rPr lang="en-US" sz="1400" dirty="0">
                <a:latin typeface="Courier New" panose="02070309020205020404" pitchFamily="49" charset="0"/>
                <a:cs typeface="Courier New" panose="02070309020205020404" pitchFamily="49" charset="0"/>
              </a:rPr>
              <a:t>") + "\n");</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[Go]  "</a:t>
            </a:r>
            <a:r>
              <a:rPr lang="en-US" sz="1400" dirty="0" err="1">
                <a:latin typeface="Courier New" panose="02070309020205020404" pitchFamily="49" charset="0"/>
                <a:cs typeface="Courier New" panose="02070309020205020404" pitchFamily="49" charset="0"/>
              </a:rPr>
              <a:t>stepname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step_eh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 = 5, </a:t>
            </a:r>
            <a:r>
              <a:rPr lang="en-US" sz="1400" dirty="0" err="1">
                <a:latin typeface="Courier New" panose="02070309020205020404" pitchFamily="49" charset="0"/>
                <a:cs typeface="Courier New" panose="02070309020205020404" pitchFamily="49" charset="0"/>
              </a:rPr>
              <a:t>measure_seconds</a:t>
            </a:r>
            <a:r>
              <a:rPr lang="en-US" sz="1400" dirty="0">
                <a:latin typeface="Courier New" panose="02070309020205020404" pitchFamily="49" charset="0"/>
                <a:cs typeface="Courier New" panose="02070309020205020404" pitchFamily="49" charset="0"/>
              </a:rPr>
              <a:t> = 5";</a:t>
            </a:r>
          </a:p>
        </p:txBody>
      </p:sp>
      <p:sp>
        <p:nvSpPr>
          <p:cNvPr id="3" name="Title 2">
            <a:extLst>
              <a:ext uri="{FF2B5EF4-FFF2-40B4-BE49-F238E27FC236}">
                <a16:creationId xmlns:a16="http://schemas.microsoft.com/office/drawing/2014/main" id="{741DEDBF-09FF-4E40-990B-0BBA2987F90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examples</a:t>
            </a:r>
            <a:endParaRPr lang="en-US" dirty="0"/>
          </a:p>
        </p:txBody>
      </p:sp>
    </p:spTree>
    <p:extLst>
      <p:ext uri="{BB962C8B-B14F-4D97-AF65-F5344CB8AC3E}">
        <p14:creationId xmlns:p14="http://schemas.microsoft.com/office/powerpoint/2010/main" val="2039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C7A9E-23F9-4DFE-A59E-A544B00AF486}"/>
              </a:ext>
            </a:extLst>
          </p:cNvPr>
          <p:cNvSpPr>
            <a:spLocks noGrp="1"/>
          </p:cNvSpPr>
          <p:nvPr>
            <p:ph idx="1"/>
          </p:nvPr>
        </p:nvSpPr>
        <p:spPr>
          <a:xfrm>
            <a:off x="264160" y="967575"/>
            <a:ext cx="8584006" cy="3486083"/>
          </a:xfrm>
        </p:spPr>
        <p:txBody>
          <a:bodyPr/>
          <a:lstStyle/>
          <a:p>
            <a:r>
              <a:rPr lang="en-US" sz="1400" dirty="0">
                <a:cs typeface="Courier New" panose="02070309020205020404" pitchFamily="49" charset="0"/>
              </a:rPr>
              <a:t>Assume we would like to retrieve the overall IOPS value from test step 0, in order to decide what to do in step 1.</a:t>
            </a:r>
          </a:p>
          <a:p>
            <a:pPr marL="0"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summary_filename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ivy_engine_get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summary_csv</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double step0_IOPS = double(</a:t>
            </a:r>
            <a:r>
              <a:rPr lang="en-US" sz="1200" dirty="0" err="1">
                <a:latin typeface="Courier New" panose="02070309020205020404" pitchFamily="49" charset="0"/>
                <a:cs typeface="Courier New" panose="02070309020205020404" pitchFamily="49" charset="0"/>
              </a:rPr>
              <a:t>csv_cell_value</a:t>
            </a:r>
            <a:r>
              <a:rPr lang="en-US" sz="1200" dirty="0">
                <a:latin typeface="Courier New" panose="02070309020205020404" pitchFamily="49" charset="0"/>
                <a:cs typeface="Courier New" panose="02070309020205020404" pitchFamily="49" charset="0"/>
              </a:rPr>
              <a:t>(summary_filename,0,"Overall IOPS"));</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s = "step 0 result – overall IOPS = " + string(step0_IOPS) + "\n";</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print (s); log(</a:t>
            </a:r>
            <a:r>
              <a:rPr lang="en-US" sz="1200" dirty="0" err="1">
                <a:latin typeface="Courier New" panose="02070309020205020404" pitchFamily="49" charset="0"/>
                <a:cs typeface="Courier New" panose="02070309020205020404" pitchFamily="49" charset="0"/>
              </a:rPr>
              <a:t>masterlogfile</a:t>
            </a:r>
            <a:r>
              <a:rPr lang="en-US" sz="1200" dirty="0">
                <a:latin typeface="Courier New" panose="02070309020205020404" pitchFamily="49" charset="0"/>
                <a:cs typeface="Courier New" panose="02070309020205020404" pitchFamily="49" charset="0"/>
              </a:rPr>
              <a:t>(),s);</a:t>
            </a:r>
          </a:p>
          <a:p>
            <a:r>
              <a:rPr lang="en-US" sz="1400" dirty="0">
                <a:cs typeface="Courier New" panose="02070309020205020404" pitchFamily="49" charset="0"/>
              </a:rPr>
              <a:t>ivy csv utilities let you access a csv file like a spreadsheet.</a:t>
            </a:r>
          </a:p>
          <a:p>
            <a:pPr lvl="1"/>
            <a:r>
              <a:rPr lang="en-US" sz="1050" dirty="0">
                <a:cs typeface="Courier New" panose="02070309020205020404" pitchFamily="49" charset="0"/>
              </a:rPr>
              <a:t>ivy test steps ([Go] statements) are numbered from zero, and within a test step, subintervals are numbered from zero.</a:t>
            </a:r>
          </a:p>
          <a:p>
            <a:pPr lvl="1"/>
            <a:r>
              <a:rPr lang="en-US" sz="1050" dirty="0">
                <a:cs typeface="Courier New" panose="02070309020205020404" pitchFamily="49" charset="0"/>
              </a:rPr>
              <a:t>ivy csv utilities number the csv header line as line number -1 (minus one).  This means the row number is the test step number in summary csv files, and the row number is the subinterval number for by-subinterval test step detail csv files.</a:t>
            </a:r>
          </a:p>
          <a:p>
            <a:pPr lvl="1"/>
            <a:r>
              <a:rPr lang="en-US" sz="1050" dirty="0">
                <a:cs typeface="Courier New" panose="02070309020205020404" pitchFamily="49" charset="0"/>
              </a:rPr>
              <a:t>You typically refer to columns by the text used in the header line with column title text, but you can also retrieve by column number.</a:t>
            </a:r>
          </a:p>
        </p:txBody>
      </p:sp>
      <p:sp>
        <p:nvSpPr>
          <p:cNvPr id="3" name="Title 2">
            <a:extLst>
              <a:ext uri="{FF2B5EF4-FFF2-40B4-BE49-F238E27FC236}">
                <a16:creationId xmlns:a16="http://schemas.microsoft.com/office/drawing/2014/main" id="{0A03E6DC-5AC1-4D8E-A543-93FFDA75131C}"/>
              </a:ext>
            </a:extLst>
          </p:cNvPr>
          <p:cNvSpPr>
            <a:spLocks noGrp="1"/>
          </p:cNvSpPr>
          <p:nvPr>
            <p:ph type="title"/>
          </p:nvPr>
        </p:nvSpPr>
        <p:spPr/>
        <p:txBody>
          <a:bodyPr>
            <a:normAutofit/>
          </a:bodyPr>
          <a:lstStyle/>
          <a:p>
            <a:r>
              <a:rPr lang="en-US" sz="2000" dirty="0"/>
              <a:t>Retrieve result of a test step, to decide what to do next</a:t>
            </a:r>
          </a:p>
        </p:txBody>
      </p:sp>
      <p:sp>
        <p:nvSpPr>
          <p:cNvPr id="4" name="Speech Bubble: Rectangle with Corners Rounded 3">
            <a:extLst>
              <a:ext uri="{FF2B5EF4-FFF2-40B4-BE49-F238E27FC236}">
                <a16:creationId xmlns:a16="http://schemas.microsoft.com/office/drawing/2014/main" id="{2A649C6D-18B4-4F25-8CB0-DED6A36996F5}"/>
              </a:ext>
            </a:extLst>
          </p:cNvPr>
          <p:cNvSpPr/>
          <p:nvPr/>
        </p:nvSpPr>
        <p:spPr>
          <a:xfrm>
            <a:off x="1695379" y="1370845"/>
            <a:ext cx="5920204" cy="206704"/>
          </a:xfrm>
          <a:prstGeom prst="wedgeRoundRectCallout">
            <a:avLst>
              <a:gd name="adj1" fmla="val -37371"/>
              <a:gd name="adj2" fmla="val 10967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Always works to use ivy engine accessor built-in functions to generate summary csv file name.</a:t>
            </a:r>
            <a:endParaRPr lang="en-US" sz="1100" dirty="0">
              <a:solidFill>
                <a:schemeClr val="tx1"/>
              </a:solidFill>
            </a:endParaRPr>
          </a:p>
        </p:txBody>
      </p:sp>
      <p:sp>
        <p:nvSpPr>
          <p:cNvPr id="5" name="Speech Bubble: Rectangle with Corners Rounded 4">
            <a:extLst>
              <a:ext uri="{FF2B5EF4-FFF2-40B4-BE49-F238E27FC236}">
                <a16:creationId xmlns:a16="http://schemas.microsoft.com/office/drawing/2014/main" id="{700E4CA6-5F63-4FDE-8F98-79B3B54CC3F8}"/>
              </a:ext>
            </a:extLst>
          </p:cNvPr>
          <p:cNvSpPr/>
          <p:nvPr/>
        </p:nvSpPr>
        <p:spPr>
          <a:xfrm>
            <a:off x="6104835" y="2646751"/>
            <a:ext cx="2120348" cy="737704"/>
          </a:xfrm>
          <a:prstGeom prst="wedgeRoundRectCallout">
            <a:avLst>
              <a:gd name="adj1" fmla="val -143949"/>
              <a:gd name="adj2" fmla="val -11355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ivy csv utility returning string value of what was between the commas in the requested row and column of the csv file.</a:t>
            </a:r>
            <a:endParaRPr lang="en-US" sz="1100" dirty="0">
              <a:solidFill>
                <a:schemeClr val="tx1"/>
              </a:solidFill>
            </a:endParaRPr>
          </a:p>
        </p:txBody>
      </p:sp>
    </p:spTree>
    <p:extLst>
      <p:ext uri="{BB962C8B-B14F-4D97-AF65-F5344CB8AC3E}">
        <p14:creationId xmlns:p14="http://schemas.microsoft.com/office/powerpoint/2010/main" val="364765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FEF4F-4719-4D75-8D22-B778CA135DEB}"/>
              </a:ext>
            </a:extLst>
          </p:cNvPr>
          <p:cNvSpPr>
            <a:spLocks noGrp="1"/>
          </p:cNvSpPr>
          <p:nvPr>
            <p:ph idx="1"/>
          </p:nvPr>
        </p:nvSpPr>
        <p:spPr>
          <a:xfrm>
            <a:off x="264160" y="967575"/>
            <a:ext cx="8584006" cy="400110"/>
          </a:xfrm>
        </p:spPr>
        <p:txBody>
          <a:bodyPr/>
          <a:lstStyle/>
          <a:p>
            <a:r>
              <a:rPr lang="en-US" dirty="0"/>
              <a:t>Enjoy discovering the new things you can do in ivy.</a:t>
            </a:r>
          </a:p>
        </p:txBody>
      </p:sp>
      <p:sp>
        <p:nvSpPr>
          <p:cNvPr id="3" name="Title 2">
            <a:extLst>
              <a:ext uri="{FF2B5EF4-FFF2-40B4-BE49-F238E27FC236}">
                <a16:creationId xmlns:a16="http://schemas.microsoft.com/office/drawing/2014/main" id="{2CFFC194-8E07-4D76-8AFE-F1DBCB86EE84}"/>
              </a:ext>
            </a:extLst>
          </p:cNvPr>
          <p:cNvSpPr>
            <a:spLocks noGrp="1"/>
          </p:cNvSpPr>
          <p:nvPr>
            <p:ph type="title"/>
          </p:nvPr>
        </p:nvSpPr>
        <p:spPr/>
        <p:txBody>
          <a:bodyPr/>
          <a:lstStyle/>
          <a:p>
            <a:r>
              <a:rPr lang="en-US" dirty="0"/>
              <a:t>End of guided tour.</a:t>
            </a:r>
          </a:p>
        </p:txBody>
      </p:sp>
    </p:spTree>
    <p:extLst>
      <p:ext uri="{BB962C8B-B14F-4D97-AF65-F5344CB8AC3E}">
        <p14:creationId xmlns:p14="http://schemas.microsoft.com/office/powerpoint/2010/main" val="14115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43367-DC79-4A09-A00C-6702AD1C42EE}"/>
              </a:ext>
            </a:extLst>
          </p:cNvPr>
          <p:cNvSpPr>
            <a:spLocks noGrp="1"/>
          </p:cNvSpPr>
          <p:nvPr>
            <p:ph idx="1"/>
          </p:nvPr>
        </p:nvSpPr>
        <p:spPr>
          <a:xfrm>
            <a:off x="264160" y="967575"/>
            <a:ext cx="8584006" cy="4017510"/>
          </a:xfrm>
        </p:spPr>
        <p:txBody>
          <a:bodyPr/>
          <a:lstStyle/>
          <a:p>
            <a:r>
              <a:rPr lang="en-US" sz="1600" dirty="0"/>
              <a:t>ivy family executables were put in a folder somewhere.</a:t>
            </a:r>
          </a:p>
          <a:p>
            <a:r>
              <a:rPr lang="en-US" sz="1600" dirty="0"/>
              <a:t>This folder was put into the </a:t>
            </a:r>
            <a:r>
              <a:rPr lang="en-US" sz="1600" dirty="0">
                <a:latin typeface="Courier New" panose="02070309020205020404" pitchFamily="49" charset="0"/>
                <a:cs typeface="Courier New" panose="02070309020205020404" pitchFamily="49" charset="0"/>
              </a:rPr>
              <a:t>PATH</a:t>
            </a:r>
            <a:r>
              <a:rPr lang="en-US" sz="1600" dirty="0"/>
              <a:t> for both foreground and background processes in Linux using a script in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profile.d</a:t>
            </a:r>
            <a:endParaRPr lang="en-US" sz="16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starts on each test host via </a:t>
            </a:r>
            <a:r>
              <a:rPr lang="en-US" sz="1400" dirty="0" err="1">
                <a:latin typeface="Courier New" panose="02070309020205020404" pitchFamily="49" charset="0"/>
                <a:cs typeface="Courier New" panose="02070309020205020404" pitchFamily="49" charset="0"/>
              </a:rPr>
              <a:t>ssh</a:t>
            </a:r>
            <a:r>
              <a:rPr lang="en-US" sz="1400" dirty="0">
                <a:cs typeface="Courier New" panose="02070309020205020404" pitchFamily="49" charset="0"/>
              </a:rPr>
              <a:t> as a background process where “bash profile” type scripts don’t apply.</a:t>
            </a:r>
            <a:endParaRPr lang="en-US" sz="1400" dirty="0">
              <a:latin typeface="Courier New" panose="02070309020205020404" pitchFamily="49" charset="0"/>
              <a:cs typeface="Courier New" panose="02070309020205020404" pitchFamily="49" charset="0"/>
            </a:endParaRPr>
          </a:p>
          <a:p>
            <a:r>
              <a:rPr lang="en-US" sz="1600" dirty="0"/>
              <a:t>Certificate-based </a:t>
            </a:r>
            <a:r>
              <a:rPr lang="en-US" sz="1600" dirty="0" err="1">
                <a:latin typeface="Courier New" panose="02070309020205020404" pitchFamily="49" charset="0"/>
                <a:cs typeface="Courier New" panose="02070309020205020404" pitchFamily="49" charset="0"/>
              </a:rPr>
              <a:t>ssh</a:t>
            </a:r>
            <a:r>
              <a:rPr lang="en-US" sz="1600" dirty="0"/>
              <a:t> authentication as root was set up between the ivy central host and all test hosts.</a:t>
            </a:r>
          </a:p>
          <a:p>
            <a:r>
              <a:rPr lang="en-US" sz="1600" dirty="0"/>
              <a:t>The </a:t>
            </a:r>
            <a:r>
              <a:rPr lang="en-US" sz="1600" dirty="0" err="1">
                <a:latin typeface="Courier New" panose="02070309020205020404" pitchFamily="49" charset="0"/>
                <a:cs typeface="Courier New" panose="02070309020205020404" pitchFamily="49" charset="0"/>
              </a:rPr>
              <a:t>InquireAbout</a:t>
            </a:r>
            <a:r>
              <a:rPr lang="en-US" sz="1600" dirty="0"/>
              <a:t> executable was marked “</a:t>
            </a:r>
            <a:r>
              <a:rPr lang="en-US" sz="1600" dirty="0" err="1"/>
              <a:t>setuid</a:t>
            </a:r>
            <a:r>
              <a:rPr lang="en-US" sz="1600" dirty="0"/>
              <a:t>” and owned by root in order run as root to issue SCSI Inquiry commands to raw LUNs.  There is a handy script to do this.</a:t>
            </a:r>
          </a:p>
          <a:p>
            <a:pPr lvl="1"/>
            <a:r>
              <a:rPr lang="en-US" sz="1400" dirty="0"/>
              <a:t>This lets ordinary users use </a:t>
            </a:r>
            <a:r>
              <a:rPr lang="en-US" sz="1400" dirty="0">
                <a:latin typeface="Courier New" panose="02070309020205020404" pitchFamily="49" charset="0"/>
                <a:cs typeface="Courier New" panose="02070309020205020404" pitchFamily="49" charset="0"/>
              </a:rPr>
              <a:t>showluns.sh </a:t>
            </a:r>
            <a:r>
              <a:rPr lang="en-US" sz="1400" dirty="0">
                <a:cs typeface="Courier New" panose="02070309020205020404" pitchFamily="49" charset="0"/>
              </a:rPr>
              <a:t>independent of ivy.</a:t>
            </a:r>
            <a:endParaRPr lang="en-US" sz="1400" dirty="0"/>
          </a:p>
          <a:p>
            <a:r>
              <a:rPr lang="en-US" sz="1600" dirty="0"/>
              <a:t>Note: You must be root to run ivy, since it opens raw LUNs to do I/O.</a:t>
            </a:r>
          </a:p>
        </p:txBody>
      </p:sp>
      <p:sp>
        <p:nvSpPr>
          <p:cNvPr id="3" name="Title 2">
            <a:extLst>
              <a:ext uri="{FF2B5EF4-FFF2-40B4-BE49-F238E27FC236}">
                <a16:creationId xmlns:a16="http://schemas.microsoft.com/office/drawing/2014/main" id="{ED3374F6-849F-487F-8AE8-F5CD690C31D7}"/>
              </a:ext>
            </a:extLst>
          </p:cNvPr>
          <p:cNvSpPr>
            <a:spLocks noGrp="1"/>
          </p:cNvSpPr>
          <p:nvPr>
            <p:ph type="title"/>
          </p:nvPr>
        </p:nvSpPr>
        <p:spPr/>
        <p:txBody>
          <a:bodyPr/>
          <a:lstStyle/>
          <a:p>
            <a:r>
              <a:rPr lang="en-US" dirty="0"/>
              <a:t>How ivy was installed</a:t>
            </a:r>
          </a:p>
        </p:txBody>
      </p:sp>
    </p:spTree>
    <p:extLst>
      <p:ext uri="{BB962C8B-B14F-4D97-AF65-F5344CB8AC3E}">
        <p14:creationId xmlns:p14="http://schemas.microsoft.com/office/powerpoint/2010/main" val="16914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99CD8-D90F-4F77-AEB0-733758A12BA2}"/>
              </a:ext>
            </a:extLst>
          </p:cNvPr>
          <p:cNvSpPr>
            <a:spLocks noGrp="1"/>
          </p:cNvSpPr>
          <p:nvPr>
            <p:ph idx="1"/>
          </p:nvPr>
        </p:nvSpPr>
        <p:spPr>
          <a:xfrm>
            <a:off x="264160" y="967575"/>
            <a:ext cx="8584006" cy="3100336"/>
          </a:xfrm>
        </p:spPr>
        <p:txBody>
          <a:bodyPr/>
          <a:lstStyle/>
          <a:p>
            <a:pPr marL="457200" indent="-457200">
              <a:buFont typeface="+mj-lt"/>
              <a:buAutoNum type="arabicPeriod"/>
            </a:pPr>
            <a:r>
              <a:rPr lang="en-US" sz="1400" dirty="0" err="1">
                <a:latin typeface="Courier New" panose="02070309020205020404" pitchFamily="49" charset="0"/>
                <a:cs typeface="Courier New" panose="02070309020205020404" pitchFamily="49" charset="0"/>
              </a:rPr>
              <a:t>LUN_discovery</a:t>
            </a:r>
            <a:r>
              <a:rPr lang="en-US" sz="1400" dirty="0"/>
              <a:t> suite </a:t>
            </a:r>
            <a:r>
              <a:rPr lang="en-US" sz="1400" dirty="0">
                <a:latin typeface="Courier New" panose="02070309020205020404" pitchFamily="49" charset="0"/>
                <a:cs typeface="Courier New" panose="02070309020205020404" pitchFamily="49" charset="0"/>
              </a:rPr>
              <a:t>showluns.sh</a:t>
            </a:r>
            <a:r>
              <a:rPr lang="en-US" sz="1400" dirty="0"/>
              <a:t>, </a:t>
            </a:r>
            <a:r>
              <a:rPr lang="en-US" sz="1400" dirty="0" err="1">
                <a:latin typeface="Courier New" panose="02070309020205020404" pitchFamily="49" charset="0"/>
                <a:cs typeface="Courier New" panose="02070309020205020404" pitchFamily="49" charset="0"/>
              </a:rPr>
              <a:t>InquireAbout</a:t>
            </a:r>
            <a:r>
              <a:rPr lang="en-US" sz="1400" dirty="0"/>
              <a:t>, etc.</a:t>
            </a:r>
          </a:p>
          <a:p>
            <a:pPr marL="750887" lvl="1" indent="-457200"/>
            <a:r>
              <a:rPr lang="en-US" sz="1200" dirty="0"/>
              <a:t>Open source </a:t>
            </a:r>
            <a:r>
              <a:rPr lang="en-US" sz="1200" dirty="0">
                <a:hlinkClick r:id="rId2"/>
              </a:rPr>
              <a:t>https://github.com/Hitachi-Data-Systems/LUN_discovery</a:t>
            </a:r>
            <a:endParaRPr lang="en-US" sz="1200" dirty="0"/>
          </a:p>
          <a:p>
            <a:pPr marL="750887" lvl="1" indent="-457200"/>
            <a:r>
              <a:rPr lang="en-US" sz="1200" dirty="0"/>
              <a:t>Decodes Hitachi storage SCSI Inquiry attributes, e.g. </a:t>
            </a:r>
            <a:r>
              <a:rPr lang="en-US" sz="1200" dirty="0">
                <a:latin typeface="Courier New" panose="02070309020205020404" pitchFamily="49" charset="0"/>
                <a:cs typeface="Courier New" panose="02070309020205020404" pitchFamily="49" charset="0"/>
              </a:rPr>
              <a:t>port</a:t>
            </a:r>
            <a:r>
              <a:rPr lang="en-US" sz="1200" dirty="0"/>
              <a:t>, </a:t>
            </a:r>
            <a:r>
              <a:rPr lang="en-US" sz="1200" dirty="0">
                <a:latin typeface="Courier New" panose="02070309020205020404" pitchFamily="49" charset="0"/>
                <a:cs typeface="Courier New" panose="02070309020205020404" pitchFamily="49" charset="0"/>
              </a:rPr>
              <a:t>LDEV</a:t>
            </a:r>
            <a:r>
              <a:rPr lang="en-US" sz="1200" dirty="0"/>
              <a:t>, </a:t>
            </a:r>
            <a:r>
              <a:rPr lang="en-US" sz="1200" dirty="0" err="1">
                <a:latin typeface="Courier New" panose="02070309020205020404" pitchFamily="49" charset="0"/>
                <a:cs typeface="Courier New" panose="02070309020205020404" pitchFamily="49" charset="0"/>
              </a:rPr>
              <a:t>LDEV_type</a:t>
            </a:r>
            <a:r>
              <a:rPr lang="en-US" sz="1200" dirty="0"/>
              <a:t>, </a:t>
            </a:r>
            <a:r>
              <a:rPr lang="en-US" sz="1200" dirty="0" err="1">
                <a:latin typeface="Courier New" panose="02070309020205020404" pitchFamily="49" charset="0"/>
                <a:cs typeface="Courier New" panose="02070309020205020404" pitchFamily="49" charset="0"/>
              </a:rPr>
              <a:t>Pool_ID</a:t>
            </a:r>
            <a:r>
              <a:rPr lang="en-US" sz="1200" dirty="0"/>
              <a:t>, etc.</a:t>
            </a:r>
          </a:p>
          <a:p>
            <a:pPr marL="457200" indent="-457200">
              <a:buFont typeface="+mj-lt"/>
              <a:buAutoNum type="arabicPeriod"/>
            </a:pPr>
            <a:r>
              <a:rPr lang="en-US" sz="1400" dirty="0">
                <a:cs typeface="Courier New" panose="02070309020205020404" pitchFamily="49" charset="0"/>
              </a:rPr>
              <a:t>ivy </a:t>
            </a:r>
            <a:r>
              <a:rPr lang="en-US" sz="1400" dirty="0">
                <a:latin typeface="Courier New" panose="02070309020205020404" pitchFamily="49" charset="0"/>
                <a:cs typeface="Courier New" panose="02070309020205020404" pitchFamily="49" charset="0"/>
              </a:rPr>
              <a:t> ivy</a:t>
            </a:r>
            <a:r>
              <a:rPr lang="en-US" sz="1400" dirty="0"/>
              <a:t>, </a:t>
            </a:r>
            <a:r>
              <a:rPr lang="en-US" sz="1400" dirty="0" err="1">
                <a:latin typeface="Courier New" panose="02070309020205020404" pitchFamily="49" charset="0"/>
                <a:cs typeface="Courier New" panose="02070309020205020404" pitchFamily="49" charset="0"/>
              </a:rPr>
              <a:t>ivydriver</a:t>
            </a:r>
            <a:endParaRPr lang="en-US" sz="1400" dirty="0">
              <a:latin typeface="Courier New" panose="02070309020205020404" pitchFamily="49" charset="0"/>
              <a:cs typeface="Courier New" panose="02070309020205020404" pitchFamily="49" charset="0"/>
            </a:endParaRPr>
          </a:p>
          <a:p>
            <a:pPr marL="750887" lvl="1" indent="-457200"/>
            <a:r>
              <a:rPr lang="en-US" sz="1200" dirty="0"/>
              <a:t>Open source  </a:t>
            </a:r>
            <a:r>
              <a:rPr lang="en-US" sz="1200" dirty="0">
                <a:hlinkClick r:id="rId3"/>
              </a:rPr>
              <a:t>https://github.com/Hitachi-Data-Systems/ivy</a:t>
            </a:r>
            <a:endParaRPr lang="en-US" sz="1200" dirty="0"/>
          </a:p>
          <a:p>
            <a:pPr marL="457200" indent="-457200">
              <a:buFont typeface="+mj-lt"/>
              <a:buAutoNum type="arabicPeriod"/>
            </a:pPr>
            <a:r>
              <a:rPr lang="en-US" sz="1400" dirty="0">
                <a:cs typeface="Courier New" panose="02070309020205020404" pitchFamily="49" charset="0"/>
              </a:rPr>
              <a:t>ivy command device connector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ivy_cmdev</a:t>
            </a:r>
            <a:endParaRPr lang="en-US" sz="1400" dirty="0">
              <a:latin typeface="Courier New" panose="02070309020205020404" pitchFamily="49" charset="0"/>
              <a:cs typeface="Courier New" panose="02070309020205020404" pitchFamily="49" charset="0"/>
            </a:endParaRPr>
          </a:p>
          <a:p>
            <a:pPr marL="750887" lvl="1" indent="-457200"/>
            <a:r>
              <a:rPr lang="en-US" sz="1200" dirty="0"/>
              <a:t>Hitachi proprietary.  Not open source. Restricted to authorized internal Hitachi lab use with license key. </a:t>
            </a:r>
          </a:p>
          <a:p>
            <a:pPr marL="750887" lvl="1" indent="-457200"/>
            <a:r>
              <a:rPr lang="en-US" sz="1200" dirty="0"/>
              <a:t>Other storage vendors can see the interface in ivy’s source code to </a:t>
            </a:r>
            <a:r>
              <a:rPr lang="en-US" sz="1200" dirty="0" err="1">
                <a:latin typeface="Courier New" panose="02070309020205020404" pitchFamily="49" charset="0"/>
                <a:cs typeface="Courier New" panose="02070309020205020404" pitchFamily="49" charset="0"/>
              </a:rPr>
              <a:t>ivy_cmddev</a:t>
            </a:r>
            <a:r>
              <a:rPr lang="en-US" sz="1200" dirty="0"/>
              <a:t>, and are encouraged to develop a similar ivy configuration and real-time performance monitoring interface for their own products, and to contribute to the ivy project overall.</a:t>
            </a:r>
          </a:p>
        </p:txBody>
      </p:sp>
      <p:sp>
        <p:nvSpPr>
          <p:cNvPr id="3" name="Title 2">
            <a:extLst>
              <a:ext uri="{FF2B5EF4-FFF2-40B4-BE49-F238E27FC236}">
                <a16:creationId xmlns:a16="http://schemas.microsoft.com/office/drawing/2014/main" id="{66E2739A-3E45-4C11-A14F-82D100365215}"/>
              </a:ext>
            </a:extLst>
          </p:cNvPr>
          <p:cNvSpPr>
            <a:spLocks noGrp="1"/>
          </p:cNvSpPr>
          <p:nvPr>
            <p:ph type="title"/>
          </p:nvPr>
        </p:nvSpPr>
        <p:spPr/>
        <p:txBody>
          <a:bodyPr/>
          <a:lstStyle/>
          <a:p>
            <a:r>
              <a:rPr lang="en-US" dirty="0"/>
              <a:t>ivy family executables</a:t>
            </a:r>
          </a:p>
        </p:txBody>
      </p:sp>
    </p:spTree>
    <p:extLst>
      <p:ext uri="{BB962C8B-B14F-4D97-AF65-F5344CB8AC3E}">
        <p14:creationId xmlns:p14="http://schemas.microsoft.com/office/powerpoint/2010/main" val="12812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3531B-456D-4BEC-8743-3B85171C100A}"/>
              </a:ext>
            </a:extLst>
          </p:cNvPr>
          <p:cNvSpPr>
            <a:spLocks noGrp="1"/>
          </p:cNvSpPr>
          <p:nvPr>
            <p:ph idx="1"/>
          </p:nvPr>
        </p:nvSpPr>
        <p:spPr>
          <a:xfrm>
            <a:off x="264160" y="967576"/>
            <a:ext cx="8584006" cy="4110869"/>
          </a:xfrm>
        </p:spPr>
        <p:txBody>
          <a:bodyPr/>
          <a:lstStyle/>
          <a:p>
            <a:r>
              <a:rPr lang="en-US" sz="1400" dirty="0"/>
              <a:t>The </a:t>
            </a:r>
            <a:r>
              <a:rPr lang="en-US" sz="1400" dirty="0" err="1">
                <a:latin typeface="Courier New" panose="02070309020205020404" pitchFamily="49" charset="0"/>
                <a:cs typeface="Courier New" panose="02070309020205020404" pitchFamily="49" charset="0"/>
              </a:rPr>
              <a:t>LUN_discovery</a:t>
            </a:r>
            <a:r>
              <a:rPr lang="en-US" sz="1400" dirty="0"/>
              <a:t> SCSI Inquiry tool suite is its own separate open source project on </a:t>
            </a:r>
            <a:r>
              <a:rPr lang="en-US" sz="1400" dirty="0" err="1"/>
              <a:t>github</a:t>
            </a:r>
            <a:r>
              <a:rPr lang="en-US" sz="1400" dirty="0"/>
              <a:t>, but is installed along with, and serves as a front-end to ivy.</a:t>
            </a:r>
          </a:p>
          <a:p>
            <a:r>
              <a:rPr lang="en-US" sz="1400" dirty="0"/>
              <a:t>Try typing “</a:t>
            </a:r>
            <a:r>
              <a:rPr lang="en-US" sz="1400" dirty="0">
                <a:latin typeface="Courier New" panose="02070309020205020404" pitchFamily="49" charset="0"/>
                <a:cs typeface="Courier New" panose="02070309020205020404" pitchFamily="49" charset="0"/>
              </a:rPr>
              <a:t>showluns.sh</a:t>
            </a:r>
            <a:r>
              <a:rPr lang="en-US" sz="1400" dirty="0"/>
              <a:t>”, or type "</a:t>
            </a:r>
            <a:r>
              <a:rPr lang="en-US" sz="1400" dirty="0">
                <a:latin typeface="Courier New" panose="02070309020205020404" pitchFamily="49" charset="0"/>
                <a:cs typeface="Courier New" panose="02070309020205020404" pitchFamily="49" charset="0"/>
              </a:rPr>
              <a:t>showluns.sh &gt;x.csv</a:t>
            </a:r>
            <a:r>
              <a:rPr lang="en-US" sz="1400" dirty="0"/>
              <a:t>" and open </a:t>
            </a:r>
            <a:r>
              <a:rPr lang="en-US" sz="1400" dirty="0">
                <a:latin typeface="Courier New" panose="02070309020205020404" pitchFamily="49" charset="0"/>
                <a:cs typeface="Courier New" panose="02070309020205020404" pitchFamily="49" charset="0"/>
              </a:rPr>
              <a:t>x.csv</a:t>
            </a:r>
            <a:r>
              <a:rPr lang="en-US" sz="1400" dirty="0"/>
              <a:t> in Windows with Excel.</a:t>
            </a:r>
          </a:p>
          <a:p>
            <a:r>
              <a:rPr lang="en-US" sz="1400" dirty="0"/>
              <a:t>This produces a csv file with a header line with LUN SCSI Inquiry attribute names, and one data line for each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 with the corresponding attribute values for that LUN.</a:t>
            </a:r>
          </a:p>
          <a:p>
            <a:pPr marL="293687" lvl="1" indent="0">
              <a:buNone/>
            </a:pPr>
            <a:r>
              <a:rPr lang="en-US" sz="1200" dirty="0" err="1">
                <a:latin typeface="Courier New" panose="02070309020205020404" pitchFamily="49" charset="0"/>
                <a:cs typeface="Courier New" panose="02070309020205020404" pitchFamily="49" charset="0"/>
              </a:rPr>
              <a:t>hostname,LUN_name,LDEV,port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sun159,/dev/sdc,00:00,1A,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sun159,/dev/sdd,00:01,2A, …</a:t>
            </a:r>
            <a:endParaRPr lang="en-US" sz="1200" dirty="0"/>
          </a:p>
          <a:p>
            <a:r>
              <a:rPr lang="en-US" sz="1400" dirty="0"/>
              <a:t>The </a:t>
            </a:r>
            <a:r>
              <a:rPr lang="en-US" sz="1400" dirty="0">
                <a:latin typeface="Courier New" panose="02070309020205020404" pitchFamily="49" charset="0"/>
                <a:cs typeface="Courier New" panose="02070309020205020404" pitchFamily="49" charset="0"/>
              </a:rPr>
              <a:t>showluns.sh</a:t>
            </a:r>
            <a:r>
              <a:rPr lang="en-US" sz="1400" dirty="0"/>
              <a:t> output csv file only shows those attribute names for which at least one LUN provided a non-empty value.</a:t>
            </a:r>
          </a:p>
          <a:p>
            <a:pPr lvl="1"/>
            <a:r>
              <a:rPr lang="en-US" sz="1200" dirty="0"/>
              <a:t>And thus depending on what kinds of LUNs the SCSI Inquiry tool “sees”, you may get a different set of attribute names (csv columns) appearing/disappearing.</a:t>
            </a:r>
          </a:p>
          <a:p>
            <a:r>
              <a:rPr lang="en-US" sz="1400" u="sng" dirty="0"/>
              <a:t>To provide support for a different vendor’s architecture and terminology in ivy, all you need is a tool that provides the equivalent csv file.</a:t>
            </a:r>
          </a:p>
        </p:txBody>
      </p:sp>
      <p:sp>
        <p:nvSpPr>
          <p:cNvPr id="3" name="Title 2">
            <a:extLst>
              <a:ext uri="{FF2B5EF4-FFF2-40B4-BE49-F238E27FC236}">
                <a16:creationId xmlns:a16="http://schemas.microsoft.com/office/drawing/2014/main" id="{632E4E7E-F172-4660-A9C8-0CB5A0F0368A}"/>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showluns.sh</a:t>
            </a:r>
            <a:endParaRPr lang="en-US" dirty="0"/>
          </a:p>
        </p:txBody>
      </p:sp>
    </p:spTree>
    <p:extLst>
      <p:ext uri="{BB962C8B-B14F-4D97-AF65-F5344CB8AC3E}">
        <p14:creationId xmlns:p14="http://schemas.microsoft.com/office/powerpoint/2010/main" val="2171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B3DC4-4CA0-4AEA-BE23-6735EA7A56C9}"/>
              </a:ext>
            </a:extLst>
          </p:cNvPr>
          <p:cNvSpPr>
            <a:spLocks noGrp="1"/>
          </p:cNvSpPr>
          <p:nvPr>
            <p:ph idx="1"/>
          </p:nvPr>
        </p:nvSpPr>
        <p:spPr>
          <a:xfrm>
            <a:off x="264160" y="967575"/>
            <a:ext cx="8584006" cy="3600986"/>
          </a:xfrm>
        </p:spPr>
        <p:txBody>
          <a:bodyPr/>
          <a:lstStyle/>
          <a:p>
            <a:r>
              <a:rPr lang="en-US" sz="1600" dirty="0"/>
              <a:t>The attributes of the LUNs that were discovered using </a:t>
            </a:r>
            <a:r>
              <a:rPr lang="en-US" sz="1600" dirty="0">
                <a:latin typeface="Courier New" panose="02070309020205020404" pitchFamily="49" charset="0"/>
                <a:cs typeface="Courier New" panose="02070309020205020404" pitchFamily="49" charset="0"/>
              </a:rPr>
              <a:t>showluns.sh</a:t>
            </a:r>
            <a:r>
              <a:rPr lang="en-US" sz="1600" dirty="0"/>
              <a:t> become what you select on in ivy.</a:t>
            </a:r>
          </a:p>
          <a:p>
            <a:r>
              <a:rPr lang="en-US" sz="1600" dirty="0"/>
              <a:t>For the vast majority of attribute names, the stock ivy functionality is all you need to select test LUNs, e.g. </a:t>
            </a:r>
            <a:r>
              <a:rPr lang="en-US" sz="1800" dirty="0"/>
              <a:t> </a:t>
            </a:r>
            <a:r>
              <a:rPr lang="en-US" sz="1400" dirty="0">
                <a:latin typeface="Courier New" panose="02070309020205020404" pitchFamily="49" charset="0"/>
                <a:cs typeface="Courier New" panose="02070309020205020404" pitchFamily="49" charset="0"/>
              </a:rPr>
              <a:t>[select] &lt;&lt; { "port" : [ "1A", "3A" ] } &gt;&gt;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ivy also provides a couple of “specially implemented for Hitachi” attribute value matching functions to recognize shorthand for LDEV ranges and PG name ranges.</a:t>
            </a:r>
          </a:p>
        </p:txBody>
      </p:sp>
      <p:sp>
        <p:nvSpPr>
          <p:cNvPr id="3" name="Title 2">
            <a:extLst>
              <a:ext uri="{FF2B5EF4-FFF2-40B4-BE49-F238E27FC236}">
                <a16:creationId xmlns:a16="http://schemas.microsoft.com/office/drawing/2014/main" id="{17270358-C796-4E0D-80B1-843F846A7978}"/>
              </a:ext>
            </a:extLst>
          </p:cNvPr>
          <p:cNvSpPr>
            <a:spLocks noGrp="1"/>
          </p:cNvSpPr>
          <p:nvPr>
            <p:ph type="title"/>
          </p:nvPr>
        </p:nvSpPr>
        <p:spPr/>
        <p:txBody>
          <a:bodyPr/>
          <a:lstStyle/>
          <a:p>
            <a:r>
              <a:rPr lang="en-US" dirty="0"/>
              <a:t>LUN attributes</a:t>
            </a:r>
          </a:p>
        </p:txBody>
      </p:sp>
      <p:sp>
        <p:nvSpPr>
          <p:cNvPr id="4" name="Speech Bubble: Rectangle with Corners Rounded 3">
            <a:extLst>
              <a:ext uri="{FF2B5EF4-FFF2-40B4-BE49-F238E27FC236}">
                <a16:creationId xmlns:a16="http://schemas.microsoft.com/office/drawing/2014/main" id="{555CBFD7-914B-464B-AFC5-EF7330E49EEE}"/>
              </a:ext>
            </a:extLst>
          </p:cNvPr>
          <p:cNvSpPr/>
          <p:nvPr/>
        </p:nvSpPr>
        <p:spPr>
          <a:xfrm>
            <a:off x="665679" y="2718895"/>
            <a:ext cx="3609930" cy="720090"/>
          </a:xfrm>
          <a:prstGeom prst="wedgeRoundRectCallout">
            <a:avLst>
              <a:gd name="adj1" fmla="val 19873"/>
              <a:gd name="adj2" fmla="val -11652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“raw strings” start with &lt;&lt; and end with &gt;&gt;, making it easy to include quote marks within a string</a:t>
            </a:r>
          </a:p>
        </p:txBody>
      </p:sp>
      <p:sp>
        <p:nvSpPr>
          <p:cNvPr id="5" name="Speech Bubble: Rectangle with Corners Rounded 4">
            <a:extLst>
              <a:ext uri="{FF2B5EF4-FFF2-40B4-BE49-F238E27FC236}">
                <a16:creationId xmlns:a16="http://schemas.microsoft.com/office/drawing/2014/main" id="{79D8A288-D350-4D51-B2E9-01C8FDE4E226}"/>
              </a:ext>
            </a:extLst>
          </p:cNvPr>
          <p:cNvSpPr/>
          <p:nvPr/>
        </p:nvSpPr>
        <p:spPr>
          <a:xfrm>
            <a:off x="4572000" y="2933306"/>
            <a:ext cx="3609930" cy="720090"/>
          </a:xfrm>
          <a:prstGeom prst="wedgeRoundRectCallout">
            <a:avLst>
              <a:gd name="adj1" fmla="val -43714"/>
              <a:gd name="adj2" fmla="val -1025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clauses are in JSON format.  This is formal JSON, but ivy also supports simplified "ivy relaxed JSON"</a:t>
            </a:r>
          </a:p>
        </p:txBody>
      </p:sp>
      <p:sp>
        <p:nvSpPr>
          <p:cNvPr id="6" name="Right Brace 5">
            <a:extLst>
              <a:ext uri="{FF2B5EF4-FFF2-40B4-BE49-F238E27FC236}">
                <a16:creationId xmlns:a16="http://schemas.microsoft.com/office/drawing/2014/main" id="{310CB2C2-01A5-4475-8913-894443BD6743}"/>
              </a:ext>
            </a:extLst>
          </p:cNvPr>
          <p:cNvSpPr/>
          <p:nvPr/>
        </p:nvSpPr>
        <p:spPr>
          <a:xfrm rot="5400000">
            <a:off x="4698801" y="984598"/>
            <a:ext cx="235728" cy="2815120"/>
          </a:xfrm>
          <a:prstGeom prst="rightBrace">
            <a:avLst>
              <a:gd name="adj1" fmla="val 29487"/>
              <a:gd name="adj2" fmla="val 52648"/>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Tree>
    <p:extLst>
      <p:ext uri="{BB962C8B-B14F-4D97-AF65-F5344CB8AC3E}">
        <p14:creationId xmlns:p14="http://schemas.microsoft.com/office/powerpoint/2010/main" val="16131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292F8-BA7E-4E44-9D59-A72AE6DD0C38}"/>
              </a:ext>
            </a:extLst>
          </p:cNvPr>
          <p:cNvSpPr>
            <a:spLocks noGrp="1"/>
          </p:cNvSpPr>
          <p:nvPr>
            <p:ph idx="1"/>
          </p:nvPr>
        </p:nvSpPr>
        <p:spPr>
          <a:xfrm>
            <a:off x="264160" y="967575"/>
            <a:ext cx="8584006" cy="2231380"/>
          </a:xfrm>
        </p:spPr>
        <p:txBody>
          <a:bodyPr/>
          <a:lstStyle/>
          <a:p>
            <a:r>
              <a:rPr lang="en-US" sz="1800" dirty="0"/>
              <a:t>Nothing happens.</a:t>
            </a:r>
          </a:p>
          <a:p>
            <a:r>
              <a:rPr lang="en-US" sz="1800" dirty="0"/>
              <a:t>You don’t select your test configuration by LUN name, instead, you select by LUN attribute value.</a:t>
            </a:r>
          </a:p>
          <a:p>
            <a:r>
              <a:rPr lang="en-US" sz="1800" dirty="0"/>
              <a:t>But if you </a:t>
            </a:r>
            <a:r>
              <a:rPr lang="en-US" sz="1800" i="1" dirty="0"/>
              <a:t>really did</a:t>
            </a:r>
            <a:r>
              <a:rPr lang="en-US" sz="1800" dirty="0"/>
              <a:t> want to select on /dev name, you can do that:</a:t>
            </a:r>
          </a:p>
          <a:p>
            <a:pPr marL="0" indent="0">
              <a:buNone/>
            </a:pPr>
            <a:r>
              <a:rPr lang="en-US" sz="1800" dirty="0">
                <a:latin typeface="Courier New" panose="02070309020205020404" pitchFamily="49" charset="0"/>
                <a:cs typeface="Courier New" panose="02070309020205020404" pitchFamily="49" charset="0"/>
              </a:rPr>
              <a:t>  [select] &lt;&lt; { "</a:t>
            </a:r>
            <a:r>
              <a:rPr lang="en-US" sz="1800" dirty="0" err="1">
                <a:latin typeface="Courier New" panose="02070309020205020404" pitchFamily="49" charset="0"/>
                <a:cs typeface="Courier New" panose="02070309020205020404" pitchFamily="49" charset="0"/>
              </a:rPr>
              <a:t>LUN_name</a:t>
            </a:r>
            <a:r>
              <a:rPr lang="en-US" sz="1800" dirty="0">
                <a:latin typeface="Courier New" panose="02070309020205020404" pitchFamily="49" charset="0"/>
                <a:cs typeface="Courier New" panose="02070309020205020404" pitchFamily="49" charset="0"/>
              </a:rPr>
              <a:t>" : [ "/dev/</a:t>
            </a:r>
            <a:r>
              <a:rPr lang="en-US" sz="1800" dirty="0" err="1">
                <a:latin typeface="Courier New" panose="02070309020205020404" pitchFamily="49" charset="0"/>
                <a:cs typeface="Courier New" panose="02070309020205020404" pitchFamily="49" charset="0"/>
              </a:rPr>
              <a:t>sdb</a:t>
            </a:r>
            <a:r>
              <a:rPr lang="en-US" sz="1800" dirty="0">
                <a:latin typeface="Courier New" panose="02070309020205020404" pitchFamily="49" charset="0"/>
                <a:cs typeface="Courier New" panose="02070309020205020404" pitchFamily="49" charset="0"/>
              </a:rPr>
              <a:t>", "/dev/</a:t>
            </a:r>
            <a:r>
              <a:rPr lang="en-US" sz="1800" dirty="0" err="1">
                <a:latin typeface="Courier New" panose="02070309020205020404" pitchFamily="49" charset="0"/>
                <a:cs typeface="Courier New" panose="02070309020205020404" pitchFamily="49" charset="0"/>
              </a:rPr>
              <a:t>sdc</a:t>
            </a:r>
            <a:r>
              <a:rPr lang="en-US" sz="1800" dirty="0">
                <a:latin typeface="Courier New" panose="02070309020205020404" pitchFamily="49" charset="0"/>
                <a:cs typeface="Courier New" panose="02070309020205020404" pitchFamily="49" charset="0"/>
              </a:rPr>
              <a:t>" ] } &gt;&gt;</a:t>
            </a:r>
          </a:p>
        </p:txBody>
      </p:sp>
      <p:sp>
        <p:nvSpPr>
          <p:cNvPr id="3" name="Title 2">
            <a:extLst>
              <a:ext uri="{FF2B5EF4-FFF2-40B4-BE49-F238E27FC236}">
                <a16:creationId xmlns:a16="http://schemas.microsoft.com/office/drawing/2014/main" id="{2772393C-B98D-4902-8D2A-DEFDA4BB5566}"/>
              </a:ext>
            </a:extLst>
          </p:cNvPr>
          <p:cNvSpPr>
            <a:spLocks noGrp="1"/>
          </p:cNvSpPr>
          <p:nvPr>
            <p:ph type="title"/>
          </p:nvPr>
        </p:nvSpPr>
        <p:spPr/>
        <p:txBody>
          <a:bodyPr/>
          <a:lstStyle/>
          <a:p>
            <a:r>
              <a:rPr lang="en-US" dirty="0"/>
              <a:t>What if a Linux reboot changes </a:t>
            </a:r>
            <a:r>
              <a:rPr lang="en-US" dirty="0">
                <a:latin typeface="Courier New" panose="02070309020205020404" pitchFamily="49" charset="0"/>
                <a:cs typeface="Courier New" panose="02070309020205020404" pitchFamily="49" charset="0"/>
              </a:rPr>
              <a:t>/dev</a:t>
            </a:r>
            <a:r>
              <a:rPr lang="en-US" dirty="0"/>
              <a:t> names?</a:t>
            </a:r>
          </a:p>
        </p:txBody>
      </p:sp>
    </p:spTree>
    <p:extLst>
      <p:ext uri="{BB962C8B-B14F-4D97-AF65-F5344CB8AC3E}">
        <p14:creationId xmlns:p14="http://schemas.microsoft.com/office/powerpoint/2010/main" val="1792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93811-4F22-44DD-A9FA-0C33DDE9B6A1}"/>
              </a:ext>
            </a:extLst>
          </p:cNvPr>
          <p:cNvSpPr>
            <a:spLocks noGrp="1"/>
          </p:cNvSpPr>
          <p:nvPr>
            <p:ph idx="1"/>
          </p:nvPr>
        </p:nvSpPr>
        <p:spPr>
          <a:xfrm>
            <a:off x="264160" y="967575"/>
            <a:ext cx="8584006" cy="3724096"/>
          </a:xfrm>
        </p:spPr>
        <p:txBody>
          <a:bodyPr/>
          <a:lstStyle/>
          <a:p>
            <a:r>
              <a:rPr lang="en-US" sz="1600" dirty="0"/>
              <a:t>Each test host, when it first wakes up, runs </a:t>
            </a:r>
            <a:r>
              <a:rPr lang="en-US" sz="1600" dirty="0">
                <a:latin typeface="Courier New" panose="02070309020205020404" pitchFamily="49" charset="0"/>
                <a:cs typeface="Courier New" panose="02070309020205020404" pitchFamily="49" charset="0"/>
              </a:rPr>
              <a:t>showluns.sh</a:t>
            </a:r>
            <a:r>
              <a:rPr lang="en-US" sz="1600" dirty="0"/>
              <a:t>, and sends the output to the central host.  The aggregated data from all test hosts forms </a:t>
            </a:r>
            <a:r>
              <a:rPr lang="en-US" sz="1600" b="1" dirty="0"/>
              <a:t>all discovered LUNs</a:t>
            </a:r>
            <a:r>
              <a:rPr lang="en-US" sz="1600" dirty="0"/>
              <a:t>.</a:t>
            </a:r>
          </a:p>
          <a:p>
            <a:r>
              <a:rPr lang="en-US" sz="1600" b="1" dirty="0"/>
              <a:t>All discovered LUNs</a:t>
            </a:r>
            <a:r>
              <a:rPr lang="en-US" sz="1600" dirty="0"/>
              <a:t> includes information on all </a:t>
            </a:r>
            <a:r>
              <a:rPr lang="en-US" sz="1600" dirty="0">
                <a:latin typeface="Courier New" panose="02070309020205020404" pitchFamily="49" charset="0"/>
                <a:cs typeface="Courier New" panose="02070309020205020404" pitchFamily="49" charset="0"/>
              </a:rPr>
              <a:t>/dev/</a:t>
            </a:r>
            <a:r>
              <a:rPr lang="en-US" sz="1600" dirty="0" err="1">
                <a:latin typeface="Courier New" panose="02070309020205020404" pitchFamily="49" charset="0"/>
                <a:cs typeface="Courier New" panose="02070309020205020404" pitchFamily="49" charset="0"/>
              </a:rPr>
              <a:t>sd</a:t>
            </a:r>
            <a:r>
              <a:rPr lang="en-US" sz="1200" dirty="0" err="1">
                <a:latin typeface="Courier New" panose="02070309020205020404" pitchFamily="49" charset="0"/>
                <a:cs typeface="Courier New" panose="02070309020205020404" pitchFamily="49" charset="0"/>
              </a:rPr>
              <a:t>xx</a:t>
            </a:r>
            <a:r>
              <a:rPr lang="en-US" sz="1600" dirty="0"/>
              <a:t> LUNs, including test host boot volumes.  This goes in the output folder as </a:t>
            </a:r>
            <a:r>
              <a:rPr lang="en-US" sz="1600" dirty="0">
                <a:latin typeface="Courier New" panose="02070309020205020404" pitchFamily="49" charset="0"/>
                <a:cs typeface="Courier New" panose="02070309020205020404" pitchFamily="49" charset="0"/>
              </a:rPr>
              <a:t>all_discovered_LUNs.csv</a:t>
            </a:r>
            <a:r>
              <a:rPr lang="en-US" sz="1600" dirty="0"/>
              <a:t>.</a:t>
            </a:r>
          </a:p>
          <a:p>
            <a:r>
              <a:rPr lang="en-US" sz="1600" dirty="0"/>
              <a:t>On the </a:t>
            </a:r>
            <a:r>
              <a:rPr lang="en-US" sz="1600" dirty="0">
                <a:latin typeface="Courier New" panose="02070309020205020404" pitchFamily="49" charset="0"/>
                <a:cs typeface="Courier New" panose="02070309020205020404" pitchFamily="49" charset="0"/>
              </a:rPr>
              <a:t>[hosts]</a:t>
            </a:r>
            <a:r>
              <a:rPr lang="en-US" sz="1600" dirty="0"/>
              <a:t> statement, there must be a </a:t>
            </a:r>
            <a:r>
              <a:rPr lang="en-US" sz="1600" dirty="0">
                <a:latin typeface="Courier New" panose="02070309020205020404" pitchFamily="49" charset="0"/>
                <a:cs typeface="Courier New" panose="02070309020205020404" pitchFamily="49" charset="0"/>
              </a:rPr>
              <a:t>[select]</a:t>
            </a:r>
            <a:r>
              <a:rPr lang="en-US" sz="1600" dirty="0"/>
              <a:t> clause that specifies at least one of </a:t>
            </a:r>
            <a:r>
              <a:rPr lang="en-US" sz="1600" dirty="0" err="1">
                <a:latin typeface="Courier New" panose="02070309020205020404" pitchFamily="49" charset="0"/>
                <a:cs typeface="Courier New" panose="02070309020205020404" pitchFamily="49" charset="0"/>
              </a:rPr>
              <a:t>serial_number</a:t>
            </a:r>
            <a:r>
              <a:rPr lang="en-US" sz="1600" dirty="0"/>
              <a:t> or </a:t>
            </a:r>
            <a:r>
              <a:rPr lang="en-US" sz="1600" dirty="0">
                <a:latin typeface="Courier New" panose="02070309020205020404" pitchFamily="49" charset="0"/>
                <a:cs typeface="Courier New" panose="02070309020205020404" pitchFamily="49" charset="0"/>
              </a:rPr>
              <a:t>vendor</a:t>
            </a:r>
            <a:r>
              <a:rPr lang="en-US" sz="1600" dirty="0"/>
              <a:t>.  This is intended to prevent accidentally writing on test host boot volumes.</a:t>
            </a:r>
          </a:p>
          <a:p>
            <a:r>
              <a:rPr lang="en-US" sz="1600" b="1" dirty="0"/>
              <a:t>All discovered LUNs</a:t>
            </a:r>
            <a:r>
              <a:rPr lang="en-US" sz="1600" dirty="0"/>
              <a:t> is filtered and LUNs matching the </a:t>
            </a:r>
            <a:r>
              <a:rPr lang="en-US" sz="1600" dirty="0">
                <a:latin typeface="Courier New" panose="02070309020205020404" pitchFamily="49" charset="0"/>
                <a:cs typeface="Courier New" panose="02070309020205020404" pitchFamily="49" charset="0"/>
              </a:rPr>
              <a:t>[hosts]</a:t>
            </a:r>
            <a:r>
              <a:rPr lang="en-US" sz="1600" dirty="0"/>
              <a:t> statement </a:t>
            </a:r>
            <a:r>
              <a:rPr lang="en-US" sz="1600" dirty="0">
                <a:latin typeface="Courier New" panose="02070309020205020404" pitchFamily="49" charset="0"/>
                <a:cs typeface="Courier New" panose="02070309020205020404" pitchFamily="49" charset="0"/>
              </a:rPr>
              <a:t>[select]</a:t>
            </a:r>
            <a:r>
              <a:rPr lang="en-US" sz="1600" dirty="0"/>
              <a:t> clause form “</a:t>
            </a:r>
            <a:r>
              <a:rPr lang="en-US" sz="1600" b="1" dirty="0"/>
              <a:t>available test LUNs</a:t>
            </a:r>
            <a:r>
              <a:rPr lang="en-US" sz="1600" dirty="0"/>
              <a:t>”.  This goes in </a:t>
            </a:r>
            <a:r>
              <a:rPr lang="en-US" sz="1600" dirty="0">
                <a:latin typeface="Courier New" panose="02070309020205020404" pitchFamily="49" charset="0"/>
                <a:cs typeface="Courier New" panose="02070309020205020404" pitchFamily="49" charset="0"/>
              </a:rPr>
              <a:t>available_test_LUNs.csv</a:t>
            </a:r>
            <a:r>
              <a:rPr lang="en-US" sz="1600" dirty="0"/>
              <a:t>.</a:t>
            </a:r>
          </a:p>
          <a:p>
            <a:r>
              <a:rPr lang="en-US" sz="1600" b="1" dirty="0"/>
              <a:t>All discovered LUNs</a:t>
            </a:r>
            <a:r>
              <a:rPr lang="en-US" sz="1600" dirty="0"/>
              <a:t> is never used again.  Later when we create workloads, this selects from </a:t>
            </a:r>
            <a:r>
              <a:rPr lang="en-US" sz="1600" b="1" dirty="0"/>
              <a:t>available test LUNs</a:t>
            </a:r>
            <a:r>
              <a:rPr lang="en-US" sz="1600" dirty="0"/>
              <a:t>.</a:t>
            </a:r>
          </a:p>
        </p:txBody>
      </p:sp>
      <p:sp>
        <p:nvSpPr>
          <p:cNvPr id="3" name="Title 2">
            <a:extLst>
              <a:ext uri="{FF2B5EF4-FFF2-40B4-BE49-F238E27FC236}">
                <a16:creationId xmlns:a16="http://schemas.microsoft.com/office/drawing/2014/main" id="{625FE17F-CF70-4295-A96A-90838AD7D986}"/>
              </a:ext>
            </a:extLst>
          </p:cNvPr>
          <p:cNvSpPr>
            <a:spLocks noGrp="1"/>
          </p:cNvSpPr>
          <p:nvPr>
            <p:ph type="title"/>
          </p:nvPr>
        </p:nvSpPr>
        <p:spPr/>
        <p:txBody>
          <a:bodyPr/>
          <a:lstStyle/>
          <a:p>
            <a:r>
              <a:rPr lang="en-US" dirty="0"/>
              <a:t>All discovered LUNs -&gt; available test LUNs</a:t>
            </a:r>
          </a:p>
        </p:txBody>
      </p:sp>
    </p:spTree>
    <p:extLst>
      <p:ext uri="{BB962C8B-B14F-4D97-AF65-F5344CB8AC3E}">
        <p14:creationId xmlns:p14="http://schemas.microsoft.com/office/powerpoint/2010/main" val="27373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400B7-28B1-4529-8DE2-905669052756}"/>
              </a:ext>
            </a:extLst>
          </p:cNvPr>
          <p:cNvSpPr>
            <a:spLocks noGrp="1"/>
          </p:cNvSpPr>
          <p:nvPr>
            <p:ph idx="1"/>
          </p:nvPr>
        </p:nvSpPr>
        <p:spPr>
          <a:xfrm>
            <a:off x="295964" y="2073749"/>
            <a:ext cx="8587409" cy="2816156"/>
          </a:xfrm>
        </p:spPr>
        <p:txBody>
          <a:bodyPr/>
          <a:lstStyle/>
          <a:p>
            <a:pPr marL="0" indent="0">
              <a:buNone/>
            </a:pPr>
            <a:r>
              <a:rPr lang="en-US" sz="1800" dirty="0">
                <a:latin typeface="Courier New" pitchFamily="49" charset="0"/>
                <a:cs typeface="Courier New" pitchFamily="49" charset="0"/>
              </a:rPr>
              <a:t>[Hosts] "sun159, </a:t>
            </a:r>
            <a:r>
              <a:rPr lang="en-US" sz="1800" dirty="0" err="1">
                <a:latin typeface="Courier New" pitchFamily="49" charset="0"/>
                <a:cs typeface="Courier New" pitchFamily="49" charset="0"/>
              </a:rPr>
              <a:t>testhost</a:t>
            </a:r>
            <a:r>
              <a:rPr lang="en-US" sz="1800" dirty="0">
                <a:latin typeface="Courier New" pitchFamily="49" charset="0"/>
                <a:cs typeface="Courier New" pitchFamily="49" charset="0"/>
              </a:rPr>
              <a:t>[1-8]"</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[Select] "</a:t>
            </a:r>
            <a:r>
              <a:rPr lang="en-US" sz="1800" dirty="0" err="1">
                <a:latin typeface="Courier New" pitchFamily="49" charset="0"/>
                <a:cs typeface="Courier New" pitchFamily="49" charset="0"/>
              </a:rPr>
              <a:t>serial_number</a:t>
            </a:r>
            <a:r>
              <a:rPr lang="en-US" sz="1800" dirty="0">
                <a:latin typeface="Courier New" pitchFamily="49" charset="0"/>
                <a:cs typeface="Courier New" pitchFamily="49" charset="0"/>
              </a:rPr>
              <a:t> : 123456, LDEV : 00:00-01:FF";</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a:p>
            <a:r>
              <a:rPr lang="en-US" sz="1800" dirty="0">
                <a:cs typeface="Courier New" pitchFamily="49" charset="0"/>
              </a:rPr>
              <a:t>Select clauses accept official well-formed JSON, but ivy relaxed JSON lets you omit outer braces {}, omit quote marks around things ivy recognizes.</a:t>
            </a:r>
          </a:p>
        </p:txBody>
      </p:sp>
      <p:sp>
        <p:nvSpPr>
          <p:cNvPr id="3" name="Title 2">
            <a:extLst>
              <a:ext uri="{FF2B5EF4-FFF2-40B4-BE49-F238E27FC236}">
                <a16:creationId xmlns:a16="http://schemas.microsoft.com/office/drawing/2014/main" id="{B264B504-1B98-4279-8D47-8A1449708A2C}"/>
              </a:ext>
            </a:extLst>
          </p:cNvPr>
          <p:cNvSpPr>
            <a:spLocks noGrp="1"/>
          </p:cNvSpPr>
          <p:nvPr>
            <p:ph type="title"/>
          </p:nvPr>
        </p:nvSpPr>
        <p:spPr/>
        <p:txBody>
          <a:bodyPr>
            <a:normAutofit/>
          </a:bodyPr>
          <a:lstStyle/>
          <a:p>
            <a:r>
              <a:rPr lang="en-US" sz="2000" dirty="0" err="1"/>
              <a:t>ivyscript</a:t>
            </a:r>
            <a:r>
              <a:rPr lang="en-US" sz="2000" dirty="0"/>
              <a:t> programs start with the </a:t>
            </a:r>
            <a:r>
              <a:rPr lang="en-US" sz="2000" dirty="0">
                <a:latin typeface="Courier New" panose="02070309020205020404" pitchFamily="49" charset="0"/>
                <a:cs typeface="Courier New" panose="02070309020205020404" pitchFamily="49" charset="0"/>
              </a:rPr>
              <a:t>[hosts]</a:t>
            </a:r>
            <a:r>
              <a:rPr lang="en-US" sz="2000" dirty="0"/>
              <a:t> statement</a:t>
            </a:r>
          </a:p>
        </p:txBody>
      </p:sp>
      <p:sp>
        <p:nvSpPr>
          <p:cNvPr id="4" name="Speech Bubble: Rectangle with Corners Rounded 3">
            <a:extLst>
              <a:ext uri="{FF2B5EF4-FFF2-40B4-BE49-F238E27FC236}">
                <a16:creationId xmlns:a16="http://schemas.microsoft.com/office/drawing/2014/main" id="{6AB399AC-3C86-4DBF-9AD6-AD3DFB722136}"/>
              </a:ext>
            </a:extLst>
          </p:cNvPr>
          <p:cNvSpPr/>
          <p:nvPr/>
        </p:nvSpPr>
        <p:spPr>
          <a:xfrm>
            <a:off x="70678" y="1051338"/>
            <a:ext cx="4549913" cy="636104"/>
          </a:xfrm>
          <a:prstGeom prst="wedgeRoundRectCallout">
            <a:avLst>
              <a:gd name="adj1" fmla="val 13873"/>
              <a:gd name="adj2" fmla="val 12013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List of test host hostnames</a:t>
            </a:r>
          </a:p>
          <a:p>
            <a:pPr algn="ctr"/>
            <a:r>
              <a:rPr lang="en-US" sz="1400" dirty="0">
                <a:solidFill>
                  <a:schemeClr val="tx1"/>
                </a:solidFill>
                <a:latin typeface="Courier New" panose="02070309020205020404" pitchFamily="49" charset="0"/>
                <a:cs typeface="Courier New" panose="02070309020205020404" pitchFamily="49" charset="0"/>
              </a:rPr>
              <a:t>sun159</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testhost1</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testhost2</a:t>
            </a:r>
            <a:r>
              <a:rPr lang="en-US" sz="1400" dirty="0">
                <a:solidFill>
                  <a:schemeClr val="tx1"/>
                </a:solidFill>
                <a:latin typeface="+mj-lt"/>
              </a:rPr>
              <a:t>, …, </a:t>
            </a:r>
            <a:r>
              <a:rPr lang="en-US" sz="1400" dirty="0">
                <a:solidFill>
                  <a:schemeClr val="tx1"/>
                </a:solidFill>
                <a:latin typeface="Courier New" panose="02070309020205020404" pitchFamily="49" charset="0"/>
                <a:cs typeface="Courier New" panose="02070309020205020404" pitchFamily="49" charset="0"/>
              </a:rPr>
              <a:t>testhost8</a:t>
            </a:r>
            <a:endParaRPr lang="en-US" dirty="0">
              <a:solidFill>
                <a:schemeClr val="tx1"/>
              </a:solidFill>
              <a:latin typeface="Courier New" panose="02070309020205020404" pitchFamily="49" charset="0"/>
              <a:cs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0A354013-228C-4CA8-9E9A-77F711A554AA}"/>
              </a:ext>
            </a:extLst>
          </p:cNvPr>
          <p:cNvSpPr/>
          <p:nvPr/>
        </p:nvSpPr>
        <p:spPr>
          <a:xfrm>
            <a:off x="569844" y="3005009"/>
            <a:ext cx="3768034" cy="1036388"/>
          </a:xfrm>
          <a:prstGeom prst="wedgeRoundRectCallout">
            <a:avLst>
              <a:gd name="adj1" fmla="val -20469"/>
              <a:gd name="adj2" fmla="val -7999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The </a:t>
            </a:r>
            <a:r>
              <a:rPr lang="en-US"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mj-lt"/>
              </a:rPr>
              <a:t> query is used to filter </a:t>
            </a:r>
            <a:r>
              <a:rPr lang="en-US" b="1" dirty="0">
                <a:solidFill>
                  <a:schemeClr val="tx1"/>
                </a:solidFill>
                <a:latin typeface="+mj-lt"/>
              </a:rPr>
              <a:t>all discovered LUNs</a:t>
            </a:r>
            <a:r>
              <a:rPr lang="en-US" dirty="0">
                <a:solidFill>
                  <a:schemeClr val="tx1"/>
                </a:solidFill>
                <a:latin typeface="+mj-lt"/>
              </a:rPr>
              <a:t> to arrive at </a:t>
            </a:r>
            <a:r>
              <a:rPr lang="en-US" b="1" dirty="0">
                <a:solidFill>
                  <a:schemeClr val="tx1"/>
                </a:solidFill>
                <a:latin typeface="+mj-lt"/>
              </a:rPr>
              <a:t>available test LUNs</a:t>
            </a:r>
            <a:r>
              <a:rPr lang="en-US" dirty="0">
                <a:solidFill>
                  <a:schemeClr val="tx1"/>
                </a:solidFill>
                <a:latin typeface="+mj-lt"/>
              </a:rPr>
              <a:t>.</a:t>
            </a:r>
          </a:p>
        </p:txBody>
      </p:sp>
      <p:sp>
        <p:nvSpPr>
          <p:cNvPr id="6" name="Speech Bubble: Rectangle with Corners Rounded 5">
            <a:extLst>
              <a:ext uri="{FF2B5EF4-FFF2-40B4-BE49-F238E27FC236}">
                <a16:creationId xmlns:a16="http://schemas.microsoft.com/office/drawing/2014/main" id="{A6FE036F-B609-458A-A552-A8941C34BCDB}"/>
              </a:ext>
            </a:extLst>
          </p:cNvPr>
          <p:cNvSpPr/>
          <p:nvPr/>
        </p:nvSpPr>
        <p:spPr>
          <a:xfrm>
            <a:off x="4887909" y="1336043"/>
            <a:ext cx="4117009" cy="636104"/>
          </a:xfrm>
          <a:prstGeom prst="wedgeRoundRectCallout">
            <a:avLst>
              <a:gd name="adj1" fmla="val -41574"/>
              <a:gd name="adj2" fmla="val 11944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urier New" panose="02070309020205020404" pitchFamily="49" charset="0"/>
                <a:cs typeface="Courier New" panose="02070309020205020404" pitchFamily="49" charset="0"/>
              </a:rPr>
              <a:t>serial_number</a:t>
            </a:r>
            <a:r>
              <a:rPr lang="en-US" dirty="0">
                <a:solidFill>
                  <a:schemeClr val="tx1"/>
                </a:solidFill>
                <a:latin typeface="+mj-lt"/>
              </a:rPr>
              <a:t> uses the default built-in attribute matcher</a:t>
            </a:r>
          </a:p>
        </p:txBody>
      </p:sp>
      <p:sp>
        <p:nvSpPr>
          <p:cNvPr id="7" name="Speech Bubble: Rectangle with Corners Rounded 6">
            <a:extLst>
              <a:ext uri="{FF2B5EF4-FFF2-40B4-BE49-F238E27FC236}">
                <a16:creationId xmlns:a16="http://schemas.microsoft.com/office/drawing/2014/main" id="{719165CB-5068-4D35-BFB2-EADD539711A9}"/>
              </a:ext>
            </a:extLst>
          </p:cNvPr>
          <p:cNvSpPr/>
          <p:nvPr/>
        </p:nvSpPr>
        <p:spPr>
          <a:xfrm>
            <a:off x="4766364" y="3038133"/>
            <a:ext cx="4117009" cy="970141"/>
          </a:xfrm>
          <a:prstGeom prst="wedgeRoundRectCallout">
            <a:avLst>
              <a:gd name="adj1" fmla="val -17755"/>
              <a:gd name="adj2" fmla="val -9212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panose="02070309020205020404" pitchFamily="49" charset="0"/>
                <a:cs typeface="Courier New" panose="02070309020205020404" pitchFamily="49" charset="0"/>
              </a:rPr>
              <a:t>LDEV</a:t>
            </a:r>
            <a:r>
              <a:rPr lang="en-US" dirty="0">
                <a:solidFill>
                  <a:schemeClr val="tx1"/>
                </a:solidFill>
                <a:latin typeface="+mj-lt"/>
              </a:rPr>
              <a:t> uses a special case Hitachi specific attribute matcher that recognizes LDEV ranges.</a:t>
            </a:r>
          </a:p>
        </p:txBody>
      </p:sp>
    </p:spTree>
    <p:extLst>
      <p:ext uri="{BB962C8B-B14F-4D97-AF65-F5344CB8AC3E}">
        <p14:creationId xmlns:p14="http://schemas.microsoft.com/office/powerpoint/2010/main" val="13129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2019</TotalTime>
  <Words>3079</Words>
  <Application>Microsoft Office PowerPoint</Application>
  <PresentationFormat>On-screen Show (16:9)</PresentationFormat>
  <Paragraphs>260</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HelveticaNeueLT Std</vt:lpstr>
      <vt:lpstr>Arial</vt:lpstr>
      <vt:lpstr>Courier New</vt:lpstr>
      <vt:lpstr>Wingdings</vt:lpstr>
      <vt:lpstr>Blank</vt:lpstr>
      <vt:lpstr>Getting started with ivy</vt:lpstr>
      <vt:lpstr>Audience – new ivy users</vt:lpstr>
      <vt:lpstr>How ivy was installed</vt:lpstr>
      <vt:lpstr>ivy family executables</vt:lpstr>
      <vt:lpstr>showluns.sh</vt:lpstr>
      <vt:lpstr>LUN attributes</vt:lpstr>
      <vt:lpstr>What if a Linux reboot changes /dev names?</vt:lpstr>
      <vt:lpstr>All discovered LUNs -&gt; available test LUNs</vt:lpstr>
      <vt:lpstr>ivyscript programs start with the [hosts] statement</vt:lpstr>
      <vt:lpstr>[CreateWorkload]</vt:lpstr>
      <vt:lpstr>WorkloadID, e.g. sun159+/dev/sdc+frantic</vt:lpstr>
      <vt:lpstr>Rollups are key to how the ivy engine works</vt:lpstr>
      <vt:lpstr>You make rollups for four reasons</vt:lpstr>
      <vt:lpstr>Statements – [CreateRollup]</vt:lpstr>
      <vt:lpstr>[EditRollup]</vt:lpstr>
      <vt:lpstr>An ivy test step – a series of subintervals</vt:lpstr>
      <vt:lpstr>The default [Go] statement</vt:lpstr>
      <vt:lpstr>The ivy engine and ivyscript</vt:lpstr>
      <vt:lpstr>ivyscript</vt:lpstr>
      <vt:lpstr>Our first “config discovery” ivyscript program</vt:lpstr>
      <vt:lpstr>Looping over workload parameter settings</vt:lpstr>
      <vt:lpstr>Same thing but looping in ivyscript</vt:lpstr>
      <vt:lpstr>[CreateRollup] examples</vt:lpstr>
      <vt:lpstr>Retrieve result of a test step, to decide what to do next</vt:lpstr>
      <vt:lpstr>End of guided tour.</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343</cp:revision>
  <dcterms:created xsi:type="dcterms:W3CDTF">2016-01-18T17:54:10Z</dcterms:created>
  <dcterms:modified xsi:type="dcterms:W3CDTF">2019-10-16T17:06:44Z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2018-09-19T11:40:12.2929464-07:00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