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438" r:id="rId2"/>
    <p:sldId id="441" r:id="rId3"/>
    <p:sldId id="442" r:id="rId4"/>
    <p:sldId id="443" r:id="rId5"/>
    <p:sldId id="444" r:id="rId6"/>
    <p:sldId id="445" r:id="rId7"/>
    <p:sldId id="471" r:id="rId8"/>
    <p:sldId id="470" r:id="rId9"/>
  </p:sldIdLst>
  <p:sldSz cx="9144000" cy="5143500" type="screen16x9"/>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varScale="1">
        <p:scale>
          <a:sx n="107" d="100"/>
          <a:sy n="107" d="100"/>
        </p:scale>
        <p:origin x="-186" y="-90"/>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5/23/2016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2015.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7" r:id="rId1"/>
    <p:sldLayoutId id="2147483712" r:id="rId2"/>
    <p:sldLayoutId id="2147483650" r:id="rId3"/>
    <p:sldLayoutId id="2147483691" r:id="rId4"/>
    <p:sldLayoutId id="2147483654" r:id="rId5"/>
    <p:sldLayoutId id="2147483669" r:id="rId6"/>
    <p:sldLayoutId id="214748371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5496" y="967575"/>
            <a:ext cx="5332608" cy="3959532"/>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a:t>E</a:t>
            </a:r>
            <a:r>
              <a:rPr lang="en-US" sz="1400" dirty="0" smtClean="0"/>
              <a:t>.g.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a:t>
            </a:r>
            <a:r>
              <a:rPr lang="en-US" sz="1800" dirty="0" smtClean="0">
                <a:latin typeface="Courier New" panose="02070309020205020404" pitchFamily="49" charset="0"/>
                <a:cs typeface="Courier New" panose="02070309020205020404" pitchFamily="49" charset="0"/>
              </a:rPr>
              <a:t>P</a:t>
            </a:r>
            <a:r>
              <a:rPr lang="en-US" sz="1800" dirty="0" smtClean="0"/>
              <a:t>”, “</a:t>
            </a:r>
            <a:r>
              <a:rPr lang="en-US" sz="1800" dirty="0">
                <a:latin typeface="Courier New" panose="02070309020205020404" pitchFamily="49" charset="0"/>
                <a:cs typeface="Courier New" panose="02070309020205020404" pitchFamily="49" charset="0"/>
              </a:rPr>
              <a:t>I</a:t>
            </a:r>
            <a:r>
              <a:rPr lang="en-US" sz="1800" dirty="0" smtClean="0"/>
              <a:t>”, and “</a:t>
            </a:r>
            <a:r>
              <a:rPr lang="en-US" sz="1800" dirty="0" smtClean="0">
                <a:latin typeface="Courier New" panose="02070309020205020404" pitchFamily="49" charset="0"/>
                <a:cs typeface="Courier New" panose="02070309020205020404" pitchFamily="49" charset="0"/>
              </a:rPr>
              <a:t>D</a:t>
            </a:r>
            <a:r>
              <a:rPr lang="en-US" sz="1800" dirty="0" smtClean="0"/>
              <a:t>”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a:t>
            </a:r>
            <a:r>
              <a:rPr lang="en-US" sz="1600" dirty="0" smtClean="0">
                <a:latin typeface="Courier New" panose="02070309020205020404" pitchFamily="49" charset="0"/>
                <a:cs typeface="Courier New" panose="02070309020205020404" pitchFamily="49" charset="0"/>
              </a:rPr>
              <a:t>P</a:t>
            </a:r>
            <a:r>
              <a:rPr lang="en-US" sz="1600" dirty="0" smtClean="0"/>
              <a:t>"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smtClean="0">
                <a:latin typeface="Courier New" panose="02070309020205020404" pitchFamily="49" charset="0"/>
                <a:cs typeface="Courier New" panose="02070309020205020404" pitchFamily="49" charset="0"/>
              </a:rPr>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a:t>
            </a:r>
            <a:r>
              <a:rPr lang="en-US" sz="1600" dirty="0" smtClean="0">
                <a:latin typeface="Courier New" panose="02070309020205020404" pitchFamily="49" charset="0"/>
                <a:cs typeface="Courier New" panose="02070309020205020404" pitchFamily="49" charset="0"/>
              </a:rPr>
              <a:t>D</a:t>
            </a:r>
            <a:r>
              <a:rPr lang="en-US" sz="1600" dirty="0" smtClean="0"/>
              <a:t>"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400" dirty="0" smtClean="0"/>
              <a:t>The PID loop mechanism works fine, but there's no guidance on how to program the </a:t>
            </a:r>
            <a:r>
              <a:rPr lang="en-US" sz="1400" dirty="0" smtClean="0">
                <a:latin typeface="Courier New" panose="02070309020205020404" pitchFamily="49" charset="0"/>
                <a:cs typeface="Courier New" panose="02070309020205020404" pitchFamily="49" charset="0"/>
              </a:rPr>
              <a:t>P, I, D </a:t>
            </a:r>
            <a:r>
              <a:rPr lang="en-US" sz="1400" dirty="0" smtClean="0"/>
              <a:t>constants.</a:t>
            </a:r>
          </a:p>
          <a:p>
            <a:r>
              <a:rPr lang="en-US" sz="1400" dirty="0" smtClean="0"/>
              <a:t>Brief experimentation revealed that to plot a 20% busy something requires using different PID constants from plotting an 80% busy something.</a:t>
            </a:r>
          </a:p>
          <a:p>
            <a:r>
              <a:rPr lang="en-US" sz="1400" dirty="0" smtClean="0"/>
              <a:t>For </a:t>
            </a:r>
            <a:r>
              <a:rPr lang="en-US" sz="1400" dirty="0" err="1" smtClean="0">
                <a:latin typeface="Courier New" panose="02070309020205020404" pitchFamily="49" charset="0"/>
                <a:cs typeface="Courier New" panose="02070309020205020404" pitchFamily="49" charset="0"/>
              </a:rPr>
              <a:t>busy_percent</a:t>
            </a:r>
            <a:r>
              <a:rPr lang="en-US" sz="1400" dirty="0" smtClean="0"/>
              <a:t> or </a:t>
            </a:r>
            <a:r>
              <a:rPr lang="en-US" sz="1400" dirty="0" err="1" smtClean="0">
                <a:latin typeface="Courier New" panose="02070309020205020404" pitchFamily="49" charset="0"/>
                <a:cs typeface="Courier New" panose="02070309020205020404" pitchFamily="49" charset="0"/>
              </a:rPr>
              <a:t>service_time</a:t>
            </a:r>
            <a:r>
              <a:rPr lang="en-US" sz="1400" dirty="0" smtClean="0"/>
              <a:t> "</a:t>
            </a:r>
            <a:r>
              <a:rPr lang="en-US" sz="1400" dirty="0" smtClean="0">
                <a:latin typeface="Courier New" panose="02070309020205020404" pitchFamily="49" charset="0"/>
                <a:cs typeface="Courier New" panose="02070309020205020404" pitchFamily="49" charset="0"/>
              </a:rPr>
              <a:t>I</a:t>
            </a:r>
            <a:r>
              <a:rPr lang="en-US" sz="1400" dirty="0" smtClean="0"/>
              <a:t>" constant alone gives good results.</a:t>
            </a:r>
          </a:p>
          <a:p>
            <a:r>
              <a:rPr lang="en-US" sz="1400" dirty="0" smtClean="0"/>
              <a:t>Anticipate that for </a:t>
            </a:r>
            <a:r>
              <a:rPr lang="en-US" sz="1400" dirty="0" err="1" smtClean="0">
                <a:latin typeface="Courier New" panose="02070309020205020404" pitchFamily="49" charset="0"/>
                <a:cs typeface="Courier New" panose="02070309020205020404" pitchFamily="49" charset="0"/>
              </a:rPr>
              <a:t>WP_percent</a:t>
            </a:r>
            <a:r>
              <a:rPr lang="en-US" sz="1400" dirty="0" smtClean="0"/>
              <a:t>, would need to add use of "</a:t>
            </a:r>
            <a:r>
              <a:rPr lang="en-US" sz="1400" dirty="0" smtClean="0">
                <a:latin typeface="Courier New" panose="02070309020205020404" pitchFamily="49" charset="0"/>
                <a:cs typeface="Courier New" panose="02070309020205020404" pitchFamily="49" charset="0"/>
              </a:rPr>
              <a:t>D</a:t>
            </a:r>
            <a:r>
              <a:rPr lang="en-US" sz="1400" dirty="0" smtClean="0"/>
              <a:t>" constant to gate speed of approach to WP target.</a:t>
            </a:r>
          </a:p>
          <a:p>
            <a:r>
              <a:rPr lang="en-US" sz="1400" dirty="0" smtClean="0"/>
              <a:t>Constants work over a broad range, but tuning constant values optimizes speed of "locking on" but with reasonable stability.</a:t>
            </a:r>
          </a:p>
          <a:p>
            <a:r>
              <a:rPr lang="en-US" sz="1400" dirty="0" smtClean="0"/>
              <a:t>Future idea: automatic gain control of PID constants</a:t>
            </a:r>
          </a:p>
        </p:txBody>
      </p:sp>
      <p:sp>
        <p:nvSpPr>
          <p:cNvPr id="3" name="Title 2"/>
          <p:cNvSpPr>
            <a:spLocks noGrp="1"/>
          </p:cNvSpPr>
          <p:nvPr>
            <p:ph type="title"/>
          </p:nvPr>
        </p:nvSpPr>
        <p:spPr/>
        <p:txBody>
          <a:bodyPr/>
          <a:lstStyle/>
          <a:p>
            <a:r>
              <a:rPr lang="en-US" dirty="0" smtClean="0"/>
              <a:t>Tuning PID loop</a:t>
            </a: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 y="1003885"/>
            <a:ext cx="3444240" cy="170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 y="2852682"/>
            <a:ext cx="3456940" cy="197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useBgFill="1">
        <p:nvSpPr>
          <p:cNvPr id="7" name="Rounded Rectangular Callout 6"/>
          <p:cNvSpPr/>
          <p:nvPr/>
        </p:nvSpPr>
        <p:spPr>
          <a:xfrm>
            <a:off x="1752600" y="2051050"/>
            <a:ext cx="1720850" cy="431800"/>
          </a:xfrm>
          <a:prstGeom prst="wedgeRoundRectCallout">
            <a:avLst>
              <a:gd name="adj1" fmla="val -2833"/>
              <a:gd name="adj2" fmla="val -16544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PID gain too high, overcorrection oscillation</a:t>
            </a:r>
          </a:p>
        </p:txBody>
      </p:sp>
      <p:sp useBgFill="1">
        <p:nvSpPr>
          <p:cNvPr id="10" name="Rounded Rectangular Callout 9"/>
          <p:cNvSpPr/>
          <p:nvPr/>
        </p:nvSpPr>
        <p:spPr>
          <a:xfrm>
            <a:off x="1752600" y="3524250"/>
            <a:ext cx="1720850" cy="431800"/>
          </a:xfrm>
          <a:prstGeom prst="wedgeRoundRectCallout">
            <a:avLst>
              <a:gd name="adj1" fmla="val 39233"/>
              <a:gd name="adj2" fmla="val 130147"/>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PID gain too low, times out before getting there</a:t>
            </a:r>
          </a:p>
        </p:txBody>
      </p:sp>
      <p:sp useBgFill="1">
        <p:nvSpPr>
          <p:cNvPr id="11" name="Rounded Rectangular Callout 10"/>
          <p:cNvSpPr/>
          <p:nvPr/>
        </p:nvSpPr>
        <p:spPr>
          <a:xfrm>
            <a:off x="793750" y="2184400"/>
            <a:ext cx="590550" cy="234950"/>
          </a:xfrm>
          <a:prstGeom prst="wedgeRoundRectCallout">
            <a:avLst>
              <a:gd name="adj1" fmla="val 33857"/>
              <a:gd name="adj2" fmla="val -91475"/>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Good</a:t>
            </a:r>
          </a:p>
        </p:txBody>
      </p:sp>
      <p:sp useBgFill="1">
        <p:nvSpPr>
          <p:cNvPr id="12" name="Rounded Rectangular Callout 11"/>
          <p:cNvSpPr/>
          <p:nvPr/>
        </p:nvSpPr>
        <p:spPr>
          <a:xfrm>
            <a:off x="264160" y="3327700"/>
            <a:ext cx="590550" cy="234950"/>
          </a:xfrm>
          <a:prstGeom prst="wedgeRoundRectCallout">
            <a:avLst>
              <a:gd name="adj1" fmla="val 99449"/>
              <a:gd name="adj2" fmla="val -42827"/>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Good</a:t>
            </a:r>
          </a:p>
        </p:txBody>
      </p:sp>
      <p:sp useBgFill="1">
        <p:nvSpPr>
          <p:cNvPr id="13" name="Rounded Rectangular Callout 12"/>
          <p:cNvSpPr/>
          <p:nvPr/>
        </p:nvSpPr>
        <p:spPr>
          <a:xfrm>
            <a:off x="2667000" y="2908900"/>
            <a:ext cx="901700" cy="336250"/>
          </a:xfrm>
          <a:prstGeom prst="wedgeRoundRectCallout">
            <a:avLst>
              <a:gd name="adj1" fmla="val -88277"/>
              <a:gd name="adj2" fmla="val 4652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Trifle high, but OK</a:t>
            </a:r>
          </a:p>
        </p:txBody>
      </p:sp>
    </p:spTree>
    <p:extLst>
      <p:ext uri="{BB962C8B-B14F-4D97-AF65-F5344CB8AC3E}">
        <p14:creationId xmlns:p14="http://schemas.microsoft.com/office/powerpoint/2010/main" val="358450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Subinterval_seconds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measure_seconds</a:t>
            </a:r>
            <a:r>
              <a:rPr lang="en-US" sz="1200" dirty="0" smtClean="0">
                <a:latin typeface="Courier New" pitchFamily="49" charset="0"/>
                <a:cs typeface="Courier New" pitchFamily="49" charset="0"/>
              </a:rPr>
              <a:t> = 60</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"3%"</a:t>
            </a: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755</Words>
  <Application>Microsoft Office PowerPoint</Application>
  <PresentationFormat>On-screen Show (16:9)</PresentationFormat>
  <Paragraphs>87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hitachi-corporate-powerpoint-template-2015</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Tuning PID loop</vt:lpstr>
      <vt:lpstr>[Go] parameter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287</cp:revision>
  <dcterms:created xsi:type="dcterms:W3CDTF">2015-10-27T23:46:57Z</dcterms:created>
  <dcterms:modified xsi:type="dcterms:W3CDTF">2016-05-23T21:32:57Z</dcterms:modified>
</cp:coreProperties>
</file>