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309" r:id="rId2"/>
    <p:sldId id="310" r:id="rId3"/>
    <p:sldId id="490" r:id="rId4"/>
    <p:sldId id="494" r:id="rId5"/>
    <p:sldId id="456" r:id="rId6"/>
    <p:sldId id="457" r:id="rId7"/>
    <p:sldId id="455" r:id="rId8"/>
    <p:sldId id="343" r:id="rId9"/>
    <p:sldId id="383" r:id="rId10"/>
    <p:sldId id="356" r:id="rId11"/>
    <p:sldId id="362" r:id="rId12"/>
    <p:sldId id="346" r:id="rId13"/>
    <p:sldId id="350" r:id="rId14"/>
    <p:sldId id="347" r:id="rId15"/>
    <p:sldId id="496" r:id="rId16"/>
    <p:sldId id="348" r:id="rId17"/>
    <p:sldId id="373" r:id="rId18"/>
    <p:sldId id="371" r:id="rId19"/>
    <p:sldId id="372" r:id="rId20"/>
    <p:sldId id="481" r:id="rId21"/>
    <p:sldId id="482" r:id="rId22"/>
    <p:sldId id="483" r:id="rId23"/>
    <p:sldId id="484" r:id="rId24"/>
    <p:sldId id="495" r:id="rId25"/>
    <p:sldId id="474" r:id="rId26"/>
    <p:sldId id="475" r:id="rId27"/>
    <p:sldId id="476" r:id="rId28"/>
    <p:sldId id="477" r:id="rId29"/>
    <p:sldId id="478" r:id="rId30"/>
    <p:sldId id="479" r:id="rId31"/>
    <p:sldId id="480" r:id="rId32"/>
    <p:sldId id="473" r:id="rId33"/>
    <p:sldId id="467" r:id="rId34"/>
    <p:sldId id="352" r:id="rId35"/>
    <p:sldId id="361" r:id="rId36"/>
    <p:sldId id="353" r:id="rId37"/>
    <p:sldId id="466" r:id="rId38"/>
    <p:sldId id="472" r:id="rId39"/>
    <p:sldId id="354" r:id="rId40"/>
    <p:sldId id="357" r:id="rId41"/>
    <p:sldId id="486" r:id="rId42"/>
    <p:sldId id="417" r:id="rId43"/>
    <p:sldId id="415" r:id="rId44"/>
    <p:sldId id="423" r:id="rId45"/>
    <p:sldId id="418" r:id="rId46"/>
    <p:sldId id="439" r:id="rId47"/>
    <p:sldId id="489" r:id="rId48"/>
    <p:sldId id="487" r:id="rId49"/>
    <p:sldId id="488" r:id="rId50"/>
    <p:sldId id="419" r:id="rId51"/>
    <p:sldId id="420" r:id="rId52"/>
    <p:sldId id="469" r:id="rId53"/>
    <p:sldId id="424" r:id="rId54"/>
    <p:sldId id="425" r:id="rId55"/>
    <p:sldId id="426" r:id="rId56"/>
    <p:sldId id="427" r:id="rId57"/>
    <p:sldId id="428" r:id="rId58"/>
    <p:sldId id="429" r:id="rId59"/>
    <p:sldId id="430" r:id="rId60"/>
    <p:sldId id="431" r:id="rId61"/>
    <p:sldId id="433" r:id="rId62"/>
    <p:sldId id="416" r:id="rId63"/>
    <p:sldId id="436" r:id="rId64"/>
    <p:sldId id="434" r:id="rId65"/>
    <p:sldId id="446" r:id="rId66"/>
    <p:sldId id="468" r:id="rId67"/>
    <p:sldId id="447" r:id="rId68"/>
    <p:sldId id="438" r:id="rId69"/>
    <p:sldId id="441" r:id="rId70"/>
    <p:sldId id="442" r:id="rId71"/>
    <p:sldId id="443" r:id="rId72"/>
    <p:sldId id="444" r:id="rId73"/>
    <p:sldId id="445" r:id="rId74"/>
    <p:sldId id="470" r:id="rId75"/>
    <p:sldId id="306" r:id="rId76"/>
  </p:sldIdLst>
  <p:sldSz cx="9144000" cy="5143500" type="screen16x9"/>
  <p:notesSz cx="6858000" cy="9144000"/>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p:scale>
          <a:sx n="100" d="100"/>
          <a:sy n="100" d="100"/>
        </p:scale>
        <p:origin x="-5333" y="-2453"/>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11/8/2016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xmlns=""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xmlns="" val="42438643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xmlns=""/>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xmlns="" val="19396189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xmlns=""/>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xmlns="" val="26530280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xmlns="" val="2526734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xmlns="" val="22592354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xmlns="" val="5148312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xmlns="" val="1381498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xmlns="" val="74031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xmlns=""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Programming </a:t>
            </a:r>
            <a:r>
              <a:rPr lang="en-US" sz="3200" dirty="0" smtClean="0"/>
              <a:t>the ivy engine</a:t>
            </a:r>
            <a:endParaRPr lang="en-US" sz="3200" dirty="0"/>
          </a:p>
        </p:txBody>
      </p:sp>
      <p:sp>
        <p:nvSpPr>
          <p:cNvPr id="3" name="Subtitle 2"/>
          <p:cNvSpPr>
            <a:spLocks noGrp="1"/>
          </p:cNvSpPr>
          <p:nvPr>
            <p:ph type="subTitle" idx="1"/>
          </p:nvPr>
        </p:nvSpPr>
        <p:spPr>
          <a:xfrm>
            <a:off x="4047076" y="3299833"/>
            <a:ext cx="4939975" cy="584775"/>
          </a:xfrm>
        </p:spPr>
        <p:txBody>
          <a:bodyPr/>
          <a:lstStyle/>
          <a:p>
            <a:r>
              <a:rPr lang="en-US" dirty="0" smtClean="0"/>
              <a:t>November </a:t>
            </a:r>
            <a:r>
              <a:rPr lang="en-US" dirty="0" smtClean="0"/>
              <a:t>8, </a:t>
            </a:r>
            <a:r>
              <a:rPr lang="en-US" dirty="0"/>
              <a:t>2016</a:t>
            </a:r>
          </a:p>
          <a:p>
            <a:r>
              <a:rPr lang="en-US" sz="1400" dirty="0" smtClean="0"/>
              <a:t>Allart Ian Vogelesang  </a:t>
            </a:r>
            <a:r>
              <a:rPr lang="en-US" sz="1200" dirty="0" smtClean="0">
                <a:hlinkClick r:id="rId3"/>
              </a:rPr>
              <a:t>ian.vogelesang@hds.com</a:t>
            </a:r>
            <a:endParaRPr lang="en-US" sz="1600" dirty="0"/>
          </a:p>
        </p:txBody>
      </p:sp>
    </p:spTree>
    <p:extLst>
      <p:ext uri="{BB962C8B-B14F-4D97-AF65-F5344CB8AC3E}">
        <p14:creationId xmlns:p14="http://schemas.microsoft.com/office/powerpoint/2010/main" xmlns="" val="1745473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smtClean="0"/>
              <a:t>There are more attributes on newer subsystem types.</a:t>
            </a:r>
            <a:br>
              <a:rPr lang="en-US" sz="1100" dirty="0" smtClean="0"/>
            </a:br>
            <a:r>
              <a:rPr lang="en-US" sz="1100" dirty="0" smtClean="0"/>
              <a:t/>
            </a:r>
            <a:br>
              <a:rPr lang="en-US" sz="1100" dirty="0" smtClean="0"/>
            </a:br>
            <a:r>
              <a:rPr lang="en-US" sz="1100" dirty="0" smtClean="0"/>
              <a:t> Get the latest version of the Hitachi LUN discovery tool, open source software, found at </a:t>
            </a:r>
            <a:r>
              <a:rPr lang="en-US" sz="1100" dirty="0" smtClean="0">
                <a:hlinkClick r:id="rId2"/>
              </a:rPr>
              <a:t>https://github.com/Hitachi-Data-Systems/LUN_discovery</a:t>
            </a:r>
            <a:r>
              <a:rPr lang="en-US" sz="1100" dirty="0" smtClean="0"/>
              <a:t> </a:t>
            </a:r>
            <a:endParaRPr lang="en-US" sz="1100" dirty="0"/>
          </a:p>
        </p:txBody>
      </p:sp>
    </p:spTree>
    <p:extLst>
      <p:ext uri="{BB962C8B-B14F-4D97-AF65-F5344CB8AC3E}">
        <p14:creationId xmlns:p14="http://schemas.microsoft.com/office/powerpoint/2010/main" xmlns="" val="18444857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 "</a:t>
            </a:r>
            <a:r>
              <a:rPr lang="en-US" sz="1600" dirty="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LDEV</a:t>
            </a:r>
            <a:r>
              <a:rPr lang="en-US" sz="1600" dirty="0" smtClean="0">
                <a:latin typeface="Courier New" pitchFamily="49" charset="0"/>
                <a:cs typeface="Courier New" pitchFamily="49" charset="0"/>
              </a:rPr>
              <a:t>,...</a:t>
            </a:r>
            <a:r>
              <a:rPr lang="en-US" sz="1600" dirty="0" smtClean="0"/>
              <a:t>"</a:t>
            </a:r>
          </a:p>
          <a:p>
            <a:r>
              <a:rPr lang="en-US" sz="1800" dirty="0" smtClean="0"/>
              <a:t>Each header line csv column title automatically becomes selectable as a LUN attribute in ivy.</a:t>
            </a:r>
            <a:endParaRPr lang="en-US" sz="1600" dirty="0" smtClean="0"/>
          </a:p>
          <a:p>
            <a:r>
              <a:rPr lang="en-US" sz="1800" dirty="0"/>
              <a:t>There are a </a:t>
            </a:r>
            <a:r>
              <a:rPr lang="en-US" sz="1800" dirty="0" smtClean="0"/>
              <a:t>handful of "</a:t>
            </a:r>
            <a:r>
              <a:rPr lang="en-US" sz="1800" dirty="0"/>
              <a:t>custom" attribute </a:t>
            </a:r>
            <a:r>
              <a:rPr lang="en-US" sz="1800" dirty="0" smtClean="0"/>
              <a:t>value matchers </a:t>
            </a:r>
            <a:r>
              <a:rPr lang="en-US" sz="1800" dirty="0"/>
              <a:t>matching </a:t>
            </a:r>
            <a:r>
              <a:rPr lang="en-US" sz="1800" dirty="0" smtClean="0"/>
              <a:t>specific token types for Hitachi subsystems, shown in the following charts.</a:t>
            </a:r>
          </a:p>
          <a:p>
            <a:pPr lvl="1"/>
            <a:r>
              <a:rPr lang="en-US" sz="1600" i="1" dirty="0" smtClean="0"/>
              <a:t>Other </a:t>
            </a:r>
            <a:r>
              <a:rPr lang="en-US" sz="1600" i="1" dirty="0"/>
              <a:t>vendors are encouraged to write their own</a:t>
            </a:r>
            <a:r>
              <a:rPr lang="en-US" sz="1600" i="1" dirty="0" smtClean="0"/>
              <a:t>.</a:t>
            </a:r>
            <a:endParaRPr lang="en-US" sz="1600" i="1" dirty="0"/>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740"/>
          </a:xfrm>
        </p:spPr>
        <p:txBody>
          <a:bodyPr/>
          <a:lstStyle/>
          <a:p>
            <a:r>
              <a:rPr lang="en-US" sz="1800" dirty="0" smtClean="0"/>
              <a:t>JSON format is used to describe attribute names and selected values</a:t>
            </a:r>
          </a:p>
          <a:p>
            <a:pPr lvl="1"/>
            <a:r>
              <a:rPr lang="en-US" sz="1600" dirty="0" smtClean="0">
                <a:latin typeface="Courier New" panose="02070309020205020404" pitchFamily="49" charset="0"/>
                <a:cs typeface="Courier New" pitchFamily="49" charset="0"/>
              </a:rPr>
              <a:t>{ "</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 "DP-Vol", "port" : [ "1A", "3A", "5A", "7A" ] </a:t>
            </a:r>
            <a:r>
              <a:rPr lang="en-US" sz="1600" dirty="0" smtClean="0">
                <a:latin typeface="Courier New" pitchFamily="49" charset="0"/>
                <a:cs typeface="Courier New" pitchFamily="49" charset="0"/>
              </a:rPr>
              <a:t>}</a:t>
            </a:r>
          </a:p>
          <a:p>
            <a:r>
              <a:rPr lang="en-US" sz="1800" dirty="0" smtClean="0">
                <a:cs typeface="Courier New" pitchFamily="49" charset="0"/>
              </a:rPr>
              <a:t>Strict JSON format is welcome, but to spare some typing and make ivy a little friendlier, some types of things don't have to be in quotes.</a:t>
            </a:r>
          </a:p>
          <a:p>
            <a:pPr lvl="1"/>
            <a:r>
              <a:rPr lang="en-US" sz="1600" dirty="0" err="1" smtClean="0">
                <a:latin typeface="Courier New" pitchFamily="49" charset="0"/>
                <a:cs typeface="Courier New" pitchFamily="49" charset="0"/>
              </a:rPr>
              <a:t>robert</a:t>
            </a:r>
            <a:endParaRPr lang="en-US" sz="16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00:00</a:t>
            </a:r>
          </a:p>
          <a:p>
            <a:pPr lvl="1"/>
            <a:r>
              <a:rPr lang="en-US" sz="1600" dirty="0" smtClean="0">
                <a:latin typeface="Courier New" pitchFamily="49" charset="0"/>
                <a:cs typeface="Courier New" pitchFamily="49" charset="0"/>
              </a:rPr>
              <a:t>00:00-01:FF</a:t>
            </a:r>
          </a:p>
          <a:p>
            <a:pPr lvl="1"/>
            <a:r>
              <a:rPr lang="en-US" sz="1600" dirty="0" smtClean="0">
                <a:latin typeface="Courier New" pitchFamily="49" charset="0"/>
                <a:cs typeface="Courier New" pitchFamily="49" charset="0"/>
              </a:rPr>
              <a:t>horde32-63</a:t>
            </a:r>
          </a:p>
          <a:p>
            <a:pPr lvl="1"/>
            <a:r>
              <a:rPr lang="en-US" sz="1600" dirty="0" smtClean="0">
                <a:latin typeface="Courier New" pitchFamily="49" charset="0"/>
                <a:cs typeface="Courier New" pitchFamily="49" charset="0"/>
              </a:rPr>
              <a:t>1-1</a:t>
            </a:r>
          </a:p>
          <a:p>
            <a:pPr lvl="1"/>
            <a:r>
              <a:rPr lang="en-US" sz="1600" dirty="0" smtClean="0">
                <a:cs typeface="Courier New" pitchFamily="49" charset="0"/>
              </a:rPr>
              <a:t>All integer/floating point values (not just JSON-specific numeric values)</a:t>
            </a:r>
            <a:endParaRPr lang="en-US" sz="1600" dirty="0" smtClean="0">
              <a:cs typeface="Courier New" pitchFamily="49" charset="0"/>
            </a:endParaRPr>
          </a:p>
        </p:txBody>
      </p:sp>
      <p:sp>
        <p:nvSpPr>
          <p:cNvPr id="3" name="Title 2"/>
          <p:cNvSpPr>
            <a:spLocks noGrp="1"/>
          </p:cNvSpPr>
          <p:nvPr>
            <p:ph type="title"/>
          </p:nvPr>
        </p:nvSpPr>
        <p:spPr/>
        <p:txBody>
          <a:bodyPr/>
          <a:lstStyle/>
          <a:p>
            <a:r>
              <a:rPr lang="en-US" dirty="0" smtClean="0"/>
              <a:t>LUN attribute </a:t>
            </a:r>
            <a:r>
              <a:rPr lang="en-US" dirty="0" smtClean="0">
                <a:latin typeface="Courier New" pitchFamily="49" charset="0"/>
                <a:cs typeface="Courier New" pitchFamily="49" charset="0"/>
              </a:rPr>
              <a:t>[Select</a:t>
            </a:r>
            <a:r>
              <a:rPr lang="en-US" dirty="0" smtClean="0">
                <a:latin typeface="Courier New" pitchFamily="49" charset="0"/>
                <a:cs typeface="Courier New" pitchFamily="49" charset="0"/>
              </a:rPr>
              <a:t>]</a:t>
            </a:r>
            <a:r>
              <a:rPr lang="en-US" dirty="0" smtClean="0"/>
              <a:t> uses JSON syntax</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r>
              <a:rPr lang="en-US" sz="1800" dirty="0" smtClean="0"/>
              <a:t>There is a custom matcher for LDEV which understands </a:t>
            </a:r>
          </a:p>
          <a:p>
            <a:pPr lvl="1"/>
            <a:r>
              <a:rPr lang="en-US" sz="1600" dirty="0" smtClean="0">
                <a:latin typeface="Courier New" pitchFamily="49" charset="0"/>
                <a:cs typeface="Courier New" pitchFamily="49" charset="0"/>
              </a:rPr>
              <a:t>00:1A-00:3F</a:t>
            </a:r>
          </a:p>
          <a:p>
            <a:pPr lvl="1"/>
            <a:r>
              <a:rPr lang="en-US" sz="1600" dirty="0" smtClean="0">
                <a:latin typeface="Courier New" pitchFamily="49" charset="0"/>
                <a:cs typeface="Courier New" pitchFamily="49" charset="0"/>
              </a:rPr>
              <a:t>01:FF</a:t>
            </a:r>
            <a:endParaRPr lang="en-US" sz="1600" dirty="0"/>
          </a:p>
          <a:p>
            <a:pPr lvl="1"/>
            <a:r>
              <a:rPr lang="en-US" sz="1600" dirty="0" smtClean="0"/>
              <a:t>These LDEV specifications don't need to be in quotes</a:t>
            </a:r>
            <a:endParaRPr lang="en-US" sz="1600" dirty="0" smtClean="0"/>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a:t>
            </a:r>
            <a:r>
              <a:rPr lang="en-US" sz="1600" dirty="0"/>
              <a:t>1-4 </a:t>
            </a:r>
            <a:r>
              <a:rPr lang="en-US" sz="1600" dirty="0" smtClean="0"/>
              <a:t>(or 01-02</a:t>
            </a:r>
            <a:r>
              <a:rPr lang="en-US" sz="1600" dirty="0"/>
              <a:t>, </a:t>
            </a:r>
            <a:r>
              <a:rPr lang="en-US" sz="1600" dirty="0" smtClean="0"/>
              <a:t>01-03</a:t>
            </a:r>
            <a:r>
              <a:rPr lang="en-US" sz="1600" dirty="0"/>
              <a:t>, </a:t>
            </a:r>
            <a:r>
              <a:rPr lang="en-US" sz="1600" dirty="0" smtClean="0"/>
              <a:t>01-04)</a:t>
            </a:r>
            <a:endParaRPr lang="en-US" sz="1600" dirty="0" smtClean="0"/>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a:t>
            </a:r>
            <a:r>
              <a:rPr lang="en-US" sz="1600" dirty="0" smtClean="0"/>
              <a:t>1-2</a:t>
            </a:r>
          </a:p>
          <a:p>
            <a:pPr lvl="1"/>
            <a:r>
              <a:rPr lang="en-US" sz="1600" dirty="0" smtClean="0"/>
              <a:t>These special matching ranges do need to be in quotes, unlike a PG constant like </a:t>
            </a:r>
            <a:r>
              <a:rPr lang="en-US" sz="1600" dirty="0" smtClean="0">
                <a:latin typeface="Courier New" pitchFamily="49" charset="0"/>
                <a:cs typeface="Courier New" pitchFamily="49" charset="0"/>
              </a:rPr>
              <a:t>1-1</a:t>
            </a:r>
            <a:r>
              <a:rPr lang="en-US" sz="1600" dirty="0" smtClean="0"/>
              <a:t>.</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8276"/>
          </a:xfrm>
        </p:spPr>
        <p:txBody>
          <a:bodyPr/>
          <a:lstStyle/>
          <a:p>
            <a:r>
              <a:rPr lang="en-US" sz="1400" dirty="0" smtClean="0"/>
              <a:t>After we have "available test LUNs", (which excludes command devices)</a:t>
            </a:r>
          </a:p>
          <a:p>
            <a:pPr lvl="1"/>
            <a:r>
              <a:rPr lang="en-US" sz="1050" dirty="0" smtClean="0"/>
              <a:t>The [hosts] statement looks through the command devices that were part of "all discovered LUNs</a:t>
            </a:r>
            <a:r>
              <a:rPr lang="en-US" sz="1050" dirty="0" smtClean="0"/>
              <a:t>".</a:t>
            </a:r>
          </a:p>
          <a:p>
            <a:pPr lvl="1"/>
            <a:r>
              <a:rPr lang="en-US" sz="1050" dirty="0"/>
              <a:t>For each unique subsystem serial number </a:t>
            </a:r>
            <a:r>
              <a:rPr lang="en-US" sz="1050" dirty="0" smtClean="0"/>
              <a:t>represented in </a:t>
            </a:r>
            <a:r>
              <a:rPr lang="en-US" sz="1050" dirty="0"/>
              <a:t>available test LUNs, </a:t>
            </a:r>
          </a:p>
          <a:p>
            <a:pPr lvl="1"/>
            <a:r>
              <a:rPr lang="en-US" sz="1050" dirty="0" smtClean="0"/>
              <a:t>for </a:t>
            </a:r>
            <a:r>
              <a:rPr lang="en-US" sz="1050" dirty="0"/>
              <a:t>the first command device found that goes to that subsystem, </a:t>
            </a:r>
          </a:p>
          <a:p>
            <a:pPr lvl="1"/>
            <a:r>
              <a:rPr lang="en-US" sz="1050" dirty="0" smtClean="0"/>
              <a:t>if </a:t>
            </a:r>
            <a:r>
              <a:rPr lang="en-US" sz="1050" dirty="0"/>
              <a:t>the Hitachi proprietary command device connector "</a:t>
            </a:r>
            <a:r>
              <a:rPr lang="en-US" sz="1050" dirty="0" err="1"/>
              <a:t>ivy_cmddev</a:t>
            </a:r>
            <a:r>
              <a:rPr lang="en-US" sz="1050" dirty="0"/>
              <a:t>" (not part of the ivy open source project) is available on the test host with the command device, and the license key and RMLIB are installed</a:t>
            </a:r>
          </a:p>
          <a:p>
            <a:pPr lvl="1"/>
            <a:r>
              <a:rPr lang="en-US" sz="1050" dirty="0" smtClean="0"/>
              <a:t>we </a:t>
            </a:r>
            <a:r>
              <a:rPr lang="en-US" sz="1050" dirty="0"/>
              <a:t>fire the ivy command device connector </a:t>
            </a:r>
            <a:r>
              <a:rPr lang="en-US" sz="1050" dirty="0" err="1"/>
              <a:t>ivy_cmddev</a:t>
            </a:r>
            <a:r>
              <a:rPr lang="en-US" sz="1050" dirty="0"/>
              <a:t> up remotely on the test host that has the command device, and retrieve the RMLIB API data on the configuration of the subsystem.</a:t>
            </a:r>
          </a:p>
          <a:p>
            <a:r>
              <a:rPr lang="en-US" sz="1400" dirty="0" smtClean="0"/>
              <a:t>For each available test LUN, if we have </a:t>
            </a:r>
            <a:r>
              <a:rPr lang="en-US" sz="1400" dirty="0" smtClean="0"/>
              <a:t>subsystem configuration </a:t>
            </a:r>
            <a:r>
              <a:rPr lang="en-US" sz="1400" dirty="0" smtClean="0"/>
              <a:t>data for the LDEV behind that LUN, the </a:t>
            </a:r>
            <a:r>
              <a:rPr lang="en-US" sz="1400" dirty="0" smtClean="0"/>
              <a:t>subsystem LDEV </a:t>
            </a:r>
            <a:r>
              <a:rPr lang="en-US" sz="1400" dirty="0" smtClean="0"/>
              <a:t>configuration attribute value pairs are merged into the LUN’s </a:t>
            </a:r>
            <a:r>
              <a:rPr lang="en-US" sz="1400" dirty="0" smtClean="0"/>
              <a:t>attributes – add attribute name suffix upon collision with different attribute value.</a:t>
            </a:r>
            <a:endParaRPr lang="en-US" sz="1400" dirty="0" smtClean="0"/>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r>
              <a:rPr lang="en-US" sz="1200" dirty="0" smtClean="0"/>
              <a:t>.</a:t>
            </a:r>
          </a:p>
          <a:p>
            <a:pPr lvl="1"/>
            <a:r>
              <a:rPr lang="en-US" sz="1200" dirty="0" smtClean="0"/>
              <a:t>"</a:t>
            </a:r>
            <a:r>
              <a:rPr lang="en-US" sz="1200" dirty="0" err="1" smtClean="0">
                <a:latin typeface="Courier New" pitchFamily="49" charset="0"/>
                <a:cs typeface="Courier New" pitchFamily="49" charset="0"/>
              </a:rPr>
              <a:t>drive_type</a:t>
            </a:r>
            <a:r>
              <a:rPr lang="en-US" sz="1200" dirty="0" smtClean="0"/>
              <a:t>" even works for DP-</a:t>
            </a:r>
            <a:r>
              <a:rPr lang="en-US" sz="1200" dirty="0" err="1" smtClean="0"/>
              <a:t>Vols</a:t>
            </a:r>
            <a:r>
              <a:rPr lang="en-US" sz="1200" dirty="0" smtClean="0"/>
              <a:t>, as ivy follows the config info to find the pool </a:t>
            </a:r>
            <a:r>
              <a:rPr lang="en-US" sz="1200" dirty="0" err="1" smtClean="0"/>
              <a:t>vols</a:t>
            </a:r>
            <a:r>
              <a:rPr lang="en-US" sz="1200" dirty="0" smtClean="0"/>
              <a:t> and use their drive type.</a:t>
            </a:r>
            <a:endParaRPr lang="en-US" sz="1200" dirty="0" smtClean="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smtClean="0"/>
              <a:t>Later we will show you how to perform dynamic feedback control at the granularity of each instance of a rollup</a:t>
            </a:r>
          </a:p>
          <a:p>
            <a:pPr lvl="1"/>
            <a:r>
              <a:rPr lang="en-US" sz="1600" dirty="0" smtClean="0"/>
              <a:t>DFC can be performed on real-time subsystem data at the granularity of the rollup instance using "subsystem </a:t>
            </a:r>
            <a:r>
              <a:rPr lang="en-US" sz="1600" dirty="0"/>
              <a:t>component filters</a:t>
            </a:r>
            <a:r>
              <a:rPr lang="en-US" sz="1600" dirty="0" smtClean="0"/>
              <a:t>", which list the names of each port, each </a:t>
            </a:r>
            <a:r>
              <a:rPr lang="en-US" sz="1600" dirty="0" err="1" smtClean="0"/>
              <a:t>MP_core</a:t>
            </a:r>
            <a:r>
              <a:rPr lang="en-US" sz="1600" dirty="0" smtClean="0"/>
              <a:t>, each PG, etc. that are associated with the workloads and their underlying LUNs that comprise the rollup instance.</a:t>
            </a:r>
          </a:p>
          <a:p>
            <a:r>
              <a:rPr lang="en-US" sz="1800" dirty="0" smtClean="0"/>
              <a:t>This is done with a combination of having the configuration data and knowing the fixed relationships in all instances of a subsystem model.</a:t>
            </a:r>
          </a:p>
          <a:p>
            <a:pPr lvl="1"/>
            <a:r>
              <a:rPr lang="en-US" sz="1600" dirty="0" smtClean="0"/>
              <a:t>The knowledge of which </a:t>
            </a:r>
            <a:r>
              <a:rPr lang="en-US" sz="1600" dirty="0" err="1" smtClean="0"/>
              <a:t>MP_cores</a:t>
            </a:r>
            <a:r>
              <a:rPr lang="en-US" sz="1600" dirty="0" smtClean="0"/>
              <a:t> comprise an MPU together with the LDEV MPU assignment allow us to filter </a:t>
            </a:r>
            <a:r>
              <a:rPr lang="en-US" sz="1600" dirty="0" err="1" smtClean="0"/>
              <a:t>MP_core</a:t>
            </a:r>
            <a:r>
              <a:rPr lang="en-US" sz="1600" dirty="0" smtClean="0"/>
              <a:t> data by rollup instance.</a:t>
            </a:r>
          </a:p>
        </p:txBody>
      </p:sp>
      <p:sp>
        <p:nvSpPr>
          <p:cNvPr id="3" name="Title 2"/>
          <p:cNvSpPr>
            <a:spLocks noGrp="1"/>
          </p:cNvSpPr>
          <p:nvPr>
            <p:ph type="title"/>
          </p:nvPr>
        </p:nvSpPr>
        <p:spPr/>
        <p:txBody>
          <a:bodyPr>
            <a:normAutofit/>
          </a:bodyPr>
          <a:lstStyle/>
          <a:p>
            <a:r>
              <a:rPr lang="en-US" sz="2000" dirty="0" smtClean="0"/>
              <a:t>Real time subsystem data filtered by rollup instance</a:t>
            </a:r>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9261"/>
          </a:xfrm>
        </p:spPr>
        <p:txBody>
          <a:bodyPr/>
          <a:lstStyle/>
          <a:p>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a:t>
            </a:r>
            <a:r>
              <a:rPr lang="en-US" altLang="zh-CN" sz="1400" dirty="0" smtClean="0">
                <a:latin typeface="Courier New" pitchFamily="49" charset="0"/>
                <a:cs typeface="Courier New" pitchFamily="49" charset="0"/>
              </a:rPr>
              <a:t>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endParaRPr lang="zh-CN" altLang="en-US" sz="1400" dirty="0">
              <a:latin typeface="Courier New" pitchFamily="49" charset="0"/>
              <a:cs typeface="Courier New" pitchFamily="49" charset="0"/>
            </a:endParaRPr>
          </a:p>
          <a:p>
            <a:r>
              <a:rPr lang="en-US" sz="1600" dirty="0" smtClean="0"/>
              <a:t>Sets the defaults for the specified I/O </a:t>
            </a:r>
            <a:r>
              <a:rPr lang="en-US" sz="1600" dirty="0" smtClean="0"/>
              <a:t>sequencer.</a:t>
            </a:r>
            <a:endParaRPr lang="en-US" sz="1600" dirty="0" smtClean="0"/>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r>
              <a:rPr lang="en-US" sz="1400" dirty="0" smtClean="0"/>
              <a:t>.</a:t>
            </a:r>
            <a:endParaRPr lang="en-US" sz="1400" dirty="0" smtClean="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smtClean="0">
                <a:latin typeface="Courier New" pitchFamily="49" charset="0"/>
                <a:cs typeface="Courier New" pitchFamily="49" charset="0"/>
              </a:rPr>
              <a:t>SetIosequencerTemplate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iosequencer</a:t>
            </a:r>
            <a:r>
              <a:rPr lang="en-US" dirty="0" smtClean="0">
                <a:latin typeface="Courier New" pitchFamily="49" charset="0"/>
                <a:cs typeface="Courier New" pitchFamily="49" charset="0"/>
              </a:rPr>
              <a:t>]</a:t>
            </a:r>
            <a:r>
              <a:rPr lang="en-US" dirty="0" smtClean="0"/>
              <a:t> </a:t>
            </a:r>
            <a:r>
              <a:rPr lang="en-US" dirty="0" smtClean="0"/>
              <a:t>random – two types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smtClean="0"/>
              <a:t>In ivy, a sequential workload must be all reads </a:t>
            </a:r>
            <a:r>
              <a:rPr lang="en-US" sz="1800" dirty="0"/>
              <a:t>(</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 </a:t>
            </a:r>
            <a:r>
              <a:rPr lang="en-US" sz="1800" dirty="0"/>
              <a:t>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=100%</a:t>
            </a:r>
            <a:r>
              <a:rPr lang="en-US" sz="1800" dirty="0" smtClean="0"/>
              <a:t>) or all writes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=0%</a:t>
            </a:r>
            <a:r>
              <a:rPr lang="en-US" sz="1800" dirty="0" smtClean="0"/>
              <a:t>).</a:t>
            </a:r>
          </a:p>
          <a:p>
            <a:r>
              <a:rPr lang="en-US" sz="1800" dirty="0" smtClean="0"/>
              <a:t>But, you can use a for loop to create a series of sequential threads starting at different points along the LUN, where each of the threads is either a read thread or a write thread</a:t>
            </a:r>
          </a:p>
          <a:p>
            <a:pPr lvl="1"/>
            <a:r>
              <a:rPr lang="en-US" sz="1600" dirty="0" err="1" smtClean="0">
                <a:latin typeface="Courier New" pitchFamily="49" charset="0"/>
                <a:cs typeface="Courier New" pitchFamily="49" charset="0"/>
              </a:rPr>
              <a:t>SeqStartFractionOfCoverage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0.23</a:t>
            </a:r>
          </a:p>
          <a:p>
            <a:pPr lvl="1"/>
            <a:r>
              <a:rPr lang="en-US" sz="1600" dirty="0" smtClean="0"/>
              <a:t>Range </a:t>
            </a:r>
            <a:r>
              <a:rPr lang="en-US" sz="1600" dirty="0"/>
              <a:t>is from 0.0 to less than 1.0  - this is </a:t>
            </a:r>
            <a:r>
              <a:rPr lang="en-US" sz="1600" dirty="0" smtClean="0"/>
              <a:t>relative to the volume coverage zone </a:t>
            </a:r>
            <a:r>
              <a:rPr lang="en-US" sz="1600" dirty="0"/>
              <a:t>defined from </a:t>
            </a:r>
            <a:r>
              <a:rPr lang="en-US" sz="1600" dirty="0" err="1" smtClean="0">
                <a:latin typeface="Courier New" pitchFamily="49" charset="0"/>
                <a:cs typeface="Courier New" pitchFamily="49" charset="0"/>
              </a:rPr>
              <a:t>VolumeCoverageFractionStart</a:t>
            </a:r>
            <a:r>
              <a:rPr lang="en-US" sz="1600" dirty="0"/>
              <a:t> to </a:t>
            </a:r>
            <a:r>
              <a:rPr lang="en-US" sz="1600" dirty="0" err="1" smtClean="0">
                <a:latin typeface="Courier New" pitchFamily="49" charset="0"/>
                <a:cs typeface="Courier New" pitchFamily="49" charset="0"/>
              </a:rPr>
              <a:t>VolumeCoverageFractionEnd</a:t>
            </a:r>
            <a:r>
              <a:rPr lang="en-US" sz="1600" dirty="0" smtClean="0"/>
              <a:t>.</a:t>
            </a:r>
          </a:p>
          <a:p>
            <a:pPr lvl="1"/>
            <a:r>
              <a:rPr lang="en-US" sz="1600" dirty="0" smtClean="0"/>
              <a:t>More </a:t>
            </a:r>
            <a:r>
              <a:rPr lang="en-US" sz="1600" dirty="0"/>
              <a:t>commonly use the volume coverage parameters to have sequential threads </a:t>
            </a:r>
            <a:r>
              <a:rPr lang="en-US" sz="1600" dirty="0" smtClean="0"/>
              <a:t>wrap around in their own areas. </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iosequencer</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smtClean="0"/>
              <a:t>ivyscript programming language wrapper and </a:t>
            </a:r>
            <a:r>
              <a:rPr lang="en-US" sz="1800" dirty="0" smtClean="0"/>
              <a:t>library (separate presentation)</a:t>
            </a:r>
            <a:endParaRPr lang="en-US" sz="1800" dirty="0" smtClean="0"/>
          </a:p>
          <a:p>
            <a:pPr lvl="2"/>
            <a:r>
              <a:rPr lang="en-US" sz="1400" dirty="0" smtClean="0"/>
              <a:t>Automate workflow, embody expertise in code library</a:t>
            </a:r>
          </a:p>
          <a:p>
            <a:pPr lvl="3"/>
            <a:r>
              <a:rPr lang="en-US" sz="1400" dirty="0" smtClean="0"/>
              <a:t>Do </a:t>
            </a:r>
            <a:r>
              <a:rPr lang="en-US" sz="1400" dirty="0"/>
              <a:t>something, analyze what happened, decide what to do next</a:t>
            </a:r>
          </a:p>
          <a:p>
            <a:pPr lvl="2"/>
            <a:r>
              <a:rPr lang="en-US" sz="1400" dirty="0" smtClean="0"/>
              <a:t>Similar to a subset of C/C++, with some minor differences. </a:t>
            </a:r>
          </a:p>
          <a:p>
            <a:pPr lvl="2"/>
            <a:r>
              <a:rPr lang="en-US" sz="1400" dirty="0" smtClean="0"/>
              <a:t>Extensible - parser auto-generated from language grammar. (</a:t>
            </a:r>
            <a:r>
              <a:rPr lang="en-US" sz="1400" dirty="0" err="1" smtClean="0"/>
              <a:t>Flex+Bison</a:t>
            </a:r>
            <a:r>
              <a:rPr lang="en-US" sz="1400" dirty="0" smtClean="0"/>
              <a:t>)</a:t>
            </a:r>
          </a:p>
          <a:p>
            <a:pPr lvl="2"/>
            <a:r>
              <a:rPr lang="en-US" sz="1400" dirty="0" smtClean="0"/>
              <a:t>Each </a:t>
            </a:r>
            <a:r>
              <a:rPr lang="en-US" sz="1400" dirty="0" err="1" smtClean="0"/>
              <a:t>ivyscript</a:t>
            </a:r>
            <a:r>
              <a:rPr lang="en-US" sz="1400" dirty="0" smtClean="0"/>
              <a:t> engine </a:t>
            </a:r>
            <a:r>
              <a:rPr lang="en-US" sz="1400" dirty="0" smtClean="0"/>
              <a:t>control statement </a:t>
            </a:r>
            <a:r>
              <a:rPr lang="en-US" sz="1400" dirty="0" smtClean="0"/>
              <a:t>maps to an underlying </a:t>
            </a:r>
            <a:r>
              <a:rPr lang="en-US" sz="1400" dirty="0" smtClean="0"/>
              <a:t>ivy engine control API </a:t>
            </a:r>
            <a:r>
              <a:rPr lang="en-US" sz="1400" dirty="0" smtClean="0"/>
              <a:t>call.</a:t>
            </a:r>
            <a:endParaRPr lang="en-US" sz="1400" dirty="0" smtClean="0"/>
          </a:p>
          <a:p>
            <a:pPr marL="457200" indent="-457200">
              <a:buFont typeface="+mj-lt"/>
              <a:buAutoNum type="arabicPeriod"/>
            </a:pPr>
            <a:r>
              <a:rPr lang="en-US" sz="1800" dirty="0" err="1" smtClean="0"/>
              <a:t>ivyscript</a:t>
            </a:r>
            <a:r>
              <a:rPr lang="en-US" sz="1800" dirty="0" smtClean="0"/>
              <a:t> ivy engine control statements (this material)</a:t>
            </a:r>
            <a:endParaRPr lang="en-US" sz="1800" dirty="0" smtClean="0"/>
          </a:p>
          <a:p>
            <a:pPr marL="750887" lvl="1" indent="-457200"/>
            <a:r>
              <a:rPr lang="en-US" sz="1400" dirty="0" smtClean="0"/>
              <a:t>Each </a:t>
            </a:r>
            <a:r>
              <a:rPr lang="en-US" sz="1400" dirty="0" err="1" smtClean="0"/>
              <a:t>ivyscript</a:t>
            </a:r>
            <a:r>
              <a:rPr lang="en-US" sz="1400" dirty="0" smtClean="0"/>
              <a:t> engine control statement maps to an underlying ivy engine control C++ API.</a:t>
            </a:r>
          </a:p>
          <a:p>
            <a:pPr marL="1031875" lvl="2" indent="-457200"/>
            <a:r>
              <a:rPr lang="en-US" sz="1200" dirty="0" smtClean="0"/>
              <a:t>See "ivy_engine_API.txt" output file to see what calls to the ivy engine API your </a:t>
            </a:r>
            <a:r>
              <a:rPr lang="en-US" sz="1200" dirty="0" err="1" smtClean="0"/>
              <a:t>ivyscript</a:t>
            </a:r>
            <a:r>
              <a:rPr lang="en-US" sz="1200" dirty="0" smtClean="0"/>
              <a:t> program makes.</a:t>
            </a:r>
            <a:endParaRPr lang="en-US" sz="1200" dirty="0" smtClean="0"/>
          </a:p>
          <a:p>
            <a:pPr marL="750887" lvl="1" indent="-457200"/>
            <a:r>
              <a:rPr lang="en-US" sz="1400" dirty="0" smtClean="0"/>
              <a:t>Future intent for the ivy engine C++ API</a:t>
            </a:r>
          </a:p>
          <a:p>
            <a:pPr marL="1031875" lvl="2" indent="-457200"/>
            <a:r>
              <a:rPr lang="en-US" sz="1200" dirty="0" smtClean="0"/>
              <a:t>to </a:t>
            </a:r>
            <a:r>
              <a:rPr lang="en-US" sz="1200" dirty="0"/>
              <a:t>layer a REST API on </a:t>
            </a:r>
            <a:r>
              <a:rPr lang="en-US" sz="1200" dirty="0" smtClean="0"/>
              <a:t>top</a:t>
            </a:r>
          </a:p>
          <a:p>
            <a:pPr marL="1031875" lvl="2" indent="-457200"/>
            <a:r>
              <a:rPr lang="en-US" sz="1200" dirty="0" smtClean="0"/>
              <a:t>to layer a CLI on top, to enable scripting in any </a:t>
            </a:r>
            <a:r>
              <a:rPr lang="en-US" sz="1200" dirty="0" smtClean="0"/>
              <a:t>language – long term may phase out </a:t>
            </a:r>
            <a:r>
              <a:rPr lang="en-US" sz="1200" dirty="0" err="1" smtClean="0"/>
              <a:t>ivyscript</a:t>
            </a:r>
            <a:r>
              <a:rPr lang="en-US" sz="1200" dirty="0" smtClean="0"/>
              <a:t>.</a:t>
            </a:r>
            <a:endParaRPr lang="en-US" sz="1200" dirty="0"/>
          </a:p>
        </p:txBody>
      </p:sp>
      <p:sp>
        <p:nvSpPr>
          <p:cNvPr id="3" name="Title 2"/>
          <p:cNvSpPr>
            <a:spLocks noGrp="1"/>
          </p:cNvSpPr>
          <p:nvPr>
            <p:ph type="title"/>
          </p:nvPr>
        </p:nvSpPr>
        <p:spPr/>
        <p:txBody>
          <a:bodyPr/>
          <a:lstStyle/>
          <a:p>
            <a:r>
              <a:rPr lang="en-US" dirty="0" smtClean="0"/>
              <a:t>The ivyscript wrapper and the ivy engine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10 threads </a:t>
            </a:r>
            <a:r>
              <a:rPr lang="en-US" sz="1400" dirty="0" smtClean="0"/>
              <a:t>operates </a:t>
            </a:r>
            <a:r>
              <a:rPr lang="en-US" sz="1400" dirty="0"/>
              <a:t>within its own 1/10</a:t>
            </a:r>
            <a:r>
              <a:rPr lang="en-US" sz="1400" baseline="30000" dirty="0"/>
              <a:t>th</a:t>
            </a:r>
            <a:r>
              <a:rPr lang="en-US" sz="1400" dirty="0"/>
              <a:t> of the LUN – its own “zone”, so that when it gets to the end of its own zone, it should wrap around to the beginning of that </a:t>
            </a:r>
            <a:r>
              <a:rPr lang="en-US" sz="1400" dirty="0" smtClean="0"/>
              <a:t>zone</a:t>
            </a:r>
            <a:r>
              <a:rPr lang="en-US" sz="1400" dirty="0" smtClean="0"/>
              <a:t>.  You can layer different workload types in different parts of a LUN.</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a:t>
            </a:r>
            <a:r>
              <a:rPr lang="fr-FR" sz="1000" dirty="0" err="1" smtClean="0">
                <a:latin typeface="Courier New" panose="02070309020205020404" pitchFamily="49" charset="0"/>
                <a:cs typeface="Courier New" panose="02070309020205020404" pitchFamily="49" charset="0"/>
              </a:rPr>
              <a:t>serial_number</a:t>
            </a:r>
            <a:r>
              <a:rPr lang="fr-FR" sz="1000" dirty="0" smtClean="0">
                <a:latin typeface="Courier New" panose="02070309020205020404" pitchFamily="49" charset="0"/>
                <a:cs typeface="Courier New" panose="02070309020205020404" pitchFamily="49" charset="0"/>
              </a:rPr>
              <a:t> : 83011441";</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a:t>
            </a:r>
            <a:r>
              <a:rPr lang="en-US" dirty="0" smtClean="0"/>
              <a:t>orkload placement in part of the LUN</a:t>
            </a:r>
            <a:endParaRPr lang="en-US" dirty="0"/>
          </a:p>
        </p:txBody>
      </p:sp>
    </p:spTree>
    <p:extLst>
      <p:ext uri="{BB962C8B-B14F-4D97-AF65-F5344CB8AC3E}">
        <p14:creationId xmlns:p14="http://schemas.microsoft.com/office/powerpoint/2010/main" xmlns="" val="22341933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threads </a:t>
            </a:r>
            <a:r>
              <a:rPr lang="en-US" sz="1400" dirty="0" smtClean="0"/>
              <a:t>covers </a:t>
            </a:r>
            <a:r>
              <a:rPr lang="en-US" sz="1400" dirty="0"/>
              <a:t>the entire LUN, wrapping around from the end of the entire LUN to the beginning of the LUN, but </a:t>
            </a:r>
            <a:r>
              <a:rPr lang="en-US" sz="1400" dirty="0" smtClean="0"/>
              <a:t>where </a:t>
            </a:r>
            <a:r>
              <a:rPr lang="en-US" sz="1400" dirty="0"/>
              <a:t>each thread </a:t>
            </a:r>
            <a:r>
              <a:rPr lang="en-US" sz="1400" dirty="0" smtClean="0"/>
              <a:t>starts </a:t>
            </a:r>
            <a:r>
              <a:rPr lang="en-US" sz="1400" dirty="0"/>
              <a:t>at a different equally spaced point</a:t>
            </a:r>
            <a:r>
              <a:rPr lang="en-US" sz="1400" dirty="0" smtClean="0"/>
              <a:t>.</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"83011441" ;</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r>
              <a:rPr lang="en-US" b="0" dirty="0" smtClean="0">
                <a:latin typeface="Courier New" pitchFamily="49" charset="0"/>
                <a:cs typeface="Courier New" pitchFamily="49" charset="0"/>
              </a:rPr>
              <a:t/>
            </a:r>
            <a:br>
              <a:rPr lang="en-US" b="0" dirty="0" smtClean="0">
                <a:latin typeface="Courier New" pitchFamily="49" charset="0"/>
                <a:cs typeface="Courier New" pitchFamily="49" charset="0"/>
              </a:rPr>
            </a:br>
            <a:r>
              <a:rPr lang="en-US" sz="2000"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xmlns="" val="1921464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65215"/>
          </a:xfrm>
        </p:spPr>
        <p:txBody>
          <a:bodyPr/>
          <a:lstStyle/>
          <a:p>
            <a:r>
              <a:rPr lang="en-US" sz="1400" dirty="0" smtClean="0"/>
              <a:t>Use a loop to create a group of sequential workload threads each operating within its own "zone", and where some threads do writes and some do reads.</a:t>
            </a:r>
          </a:p>
          <a:p>
            <a:pPr lvl="1"/>
            <a:r>
              <a:rPr lang="fr-FR" sz="1000" dirty="0" smtClean="0">
                <a:latin typeface="Courier New" pitchFamily="49" charset="0"/>
                <a:cs typeface="Courier New" pitchFamily="49" charset="0"/>
              </a:rPr>
              <a:t>[hosts] "sun159" [select] "</a:t>
            </a:r>
            <a:r>
              <a:rPr lang="fr-FR" sz="1000" dirty="0" err="1" smtClean="0">
                <a:latin typeface="Courier New" pitchFamily="49" charset="0"/>
                <a:cs typeface="Courier New" pitchFamily="49" charset="0"/>
              </a:rPr>
              <a:t>serial_number</a:t>
            </a:r>
            <a:r>
              <a:rPr lang="fr-FR" sz="1000" dirty="0" smtClean="0">
                <a:latin typeface="Courier New" pitchFamily="49" charset="0"/>
                <a:cs typeface="Courier New" pitchFamily="49" charset="0"/>
              </a:rPr>
              <a:t> : 83011441";</a:t>
            </a:r>
            <a:br>
              <a:rPr lang="fr-FR" sz="1000" dirty="0" smtClean="0">
                <a:latin typeface="Courier New" pitchFamily="49" charset="0"/>
                <a:cs typeface="Courier New" pitchFamily="49" charset="0"/>
              </a:rPr>
            </a:b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zones = 12;  </a:t>
            </a: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 double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end; double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75%;</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for (zone = 0; zone &lt; zones; zone = zone + 1)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 double(zone)/double(zones); end = double(zone+1)/double(zones);</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double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string p;</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if (  ( double(zone) / double(zones) ) &lt;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100%; p = "</a:t>
            </a:r>
            <a:r>
              <a:rPr lang="fr-FR" sz="1000" dirty="0" err="1" smtClean="0">
                <a:latin typeface="Courier New" pitchFamily="49" charset="0"/>
                <a:cs typeface="Courier New" pitchFamily="49" charset="0"/>
              </a:rPr>
              <a:t>read_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else</a:t>
            </a: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0%;   p = "</a:t>
            </a:r>
            <a:r>
              <a:rPr lang="fr-FR" sz="1000" dirty="0" err="1" smtClean="0">
                <a:latin typeface="Courier New" pitchFamily="49" charset="0"/>
                <a:cs typeface="Courier New" pitchFamily="49" charset="0"/>
              </a:rPr>
              <a:t>write_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CreateWorkload</a:t>
            </a:r>
            <a:r>
              <a:rPr lang="fr-FR" sz="1000" dirty="0" smtClean="0">
                <a:latin typeface="Courier New" pitchFamily="49" charset="0"/>
                <a:cs typeface="Courier New" pitchFamily="49" charset="0"/>
              </a:rPr>
              <a:t>] p + "zone" + string(zone)</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iosequencer</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sequential</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parameters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VolumeCoverageFractionStart</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VolumeCoverageFractionEnd</a:t>
            </a:r>
            <a:r>
              <a:rPr lang="fr-FR" sz="1000" dirty="0" smtClean="0">
                <a:latin typeface="Courier New" pitchFamily="49" charset="0"/>
                <a:cs typeface="Courier New" pitchFamily="49" charset="0"/>
              </a:rPr>
              <a:t>=" + string(end)</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",IOPS=max, </a:t>
            </a:r>
            <a:r>
              <a:rPr lang="fr-FR" sz="1000" dirty="0" err="1" smtClean="0">
                <a:latin typeface="Courier New" pitchFamily="49" charset="0"/>
                <a:cs typeface="Courier New" pitchFamily="49" charset="0"/>
              </a:rPr>
              <a:t>blocksize</a:t>
            </a:r>
            <a:r>
              <a:rPr lang="fr-FR" sz="1000" dirty="0" smtClean="0">
                <a:latin typeface="Courier New" pitchFamily="49" charset="0"/>
                <a:cs typeface="Courier New" pitchFamily="49" charset="0"/>
              </a:rPr>
              <a:t>=64KiB, </a:t>
            </a:r>
            <a:r>
              <a:rPr lang="fr-FR" sz="1000" dirty="0" err="1" smtClean="0">
                <a:latin typeface="Courier New" pitchFamily="49" charset="0"/>
                <a:cs typeface="Courier New" pitchFamily="49" charset="0"/>
              </a:rPr>
              <a:t>maxTags</a:t>
            </a:r>
            <a:r>
              <a:rPr lang="fr-FR" sz="1000" dirty="0" smtClean="0">
                <a:latin typeface="Courier New" pitchFamily="49" charset="0"/>
                <a:cs typeface="Courier New" pitchFamily="49" charset="0"/>
              </a:rPr>
              <a:t>=1"</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fractionRead</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[Go] "</a:t>
            </a:r>
            <a:r>
              <a:rPr lang="fr-FR" sz="1000" dirty="0" err="1" smtClean="0">
                <a:latin typeface="Courier New" pitchFamily="49" charset="0"/>
                <a:cs typeface="Courier New" pitchFamily="49" charset="0"/>
              </a:rPr>
              <a:t>stepname</a:t>
            </a:r>
            <a:r>
              <a:rPr lang="fr-FR" sz="1000" dirty="0" smtClean="0">
                <a:latin typeface="Courier New" pitchFamily="49" charset="0"/>
                <a:cs typeface="Courier New" pitchFamily="49" charset="0"/>
              </a:rPr>
              <a:t>=</a:t>
            </a:r>
            <a:r>
              <a:rPr lang="fr-FR" sz="1000" dirty="0" err="1" smtClean="0">
                <a:latin typeface="Courier New" pitchFamily="49" charset="0"/>
                <a:cs typeface="Courier New" pitchFamily="49" charset="0"/>
              </a:rPr>
              <a:t>read_and_write_zones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measure_seconds</a:t>
            </a:r>
            <a:r>
              <a:rPr lang="fr-FR" sz="1000" dirty="0" smtClean="0">
                <a:latin typeface="Courier New" pitchFamily="49" charset="0"/>
                <a:cs typeface="Courier New" pitchFamily="49" charset="0"/>
              </a:rPr>
              <a:t> = 60";</a:t>
            </a:r>
            <a:endParaRPr lang="fr-FR" sz="1600" dirty="0" smtClean="0">
              <a:latin typeface="Courier New" pitchFamily="49" charset="0"/>
              <a:cs typeface="Courier New" pitchFamily="49" charset="0"/>
            </a:endParaRPr>
          </a:p>
          <a:p>
            <a:r>
              <a:rPr lang="fr-FR" sz="1800" dirty="0" smtClean="0"/>
              <a:t>ff</a:t>
            </a:r>
            <a:endParaRPr lang="fr-FR" sz="1800" dirty="0"/>
          </a:p>
        </p:txBody>
      </p:sp>
      <p:sp>
        <p:nvSpPr>
          <p:cNvPr id="3" name="Title 2"/>
          <p:cNvSpPr>
            <a:spLocks noGrp="1"/>
          </p:cNvSpPr>
          <p:nvPr>
            <p:ph type="title"/>
          </p:nvPr>
        </p:nvSpPr>
        <p:spPr/>
        <p:txBody>
          <a:bodyPr>
            <a:normAutofit/>
          </a:bodyPr>
          <a:lstStyle/>
          <a:p>
            <a:r>
              <a:rPr lang="en-US" sz="2000" dirty="0" smtClean="0"/>
              <a:t>Sequential – mixing read threads &amp; write threads</a:t>
            </a:r>
            <a:endParaRPr lang="en-US" sz="2000" dirty="0"/>
          </a:p>
        </p:txBody>
      </p:sp>
    </p:spTree>
    <p:extLst>
      <p:ext uri="{BB962C8B-B14F-4D97-AF65-F5344CB8AC3E}">
        <p14:creationId xmlns:p14="http://schemas.microsoft.com/office/powerpoint/2010/main" xmlns="" val="3127670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iosequencers</a:t>
            </a:r>
            <a:r>
              <a:rPr lang="en-US" sz="2000" dirty="0" smtClean="0"/>
              <a:t> </a:t>
            </a:r>
            <a:r>
              <a:rPr lang="en-US" sz="2000" dirty="0" smtClean="0"/>
              <a:t>generate a sequence of I/Os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iosequencers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I/Os when it's </a:t>
            </a:r>
            <a:r>
              <a:rPr lang="en-US" sz="2000" dirty="0" smtClean="0"/>
              <a:t>their </a:t>
            </a:r>
            <a:r>
              <a:rPr lang="en-US" sz="2000" dirty="0" smtClean="0"/>
              <a:t>scheduled time, except wait to start the next I/O if there are already 4 I/Os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4219854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05186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CreateWorkload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[select] "</a:t>
            </a:r>
            <a:r>
              <a:rPr lang="en-US" altLang="zh-CN" sz="1400" dirty="0" smtClean="0">
                <a:latin typeface="Courier New" pitchFamily="49" charset="0"/>
                <a:cs typeface="Courier New" pitchFamily="49" charset="0"/>
              </a:rPr>
              <a:t>LDEV : 00:00-00:1F"</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iosequencer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thread with the specified workload </a:t>
            </a:r>
            <a:r>
              <a:rPr lang="en-US" sz="1200" dirty="0" smtClean="0"/>
              <a:t>name.</a:t>
            </a:r>
            <a:endParaRPr lang="en-US" sz="1200" dirty="0"/>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a:p>
            <a:r>
              <a:rPr lang="en-US" sz="1200" dirty="0"/>
              <a:t>The newly created workload threads will be in "waiting for command" state</a:t>
            </a:r>
            <a:r>
              <a:rPr lang="en-US" sz="1200" dirty="0" smtClean="0"/>
              <a:t>.</a:t>
            </a:r>
            <a:endParaRPr lang="en-US" sz="1200" dirty="0"/>
          </a:p>
        </p:txBody>
      </p:sp>
      <p:sp>
        <p:nvSpPr>
          <p:cNvPr id="3" name="Title 2"/>
          <p:cNvSpPr>
            <a:spLocks noGrp="1"/>
          </p:cNvSpPr>
          <p:nvPr>
            <p:ph type="title"/>
          </p:nvPr>
        </p:nvSpPr>
        <p:spPr/>
        <p:txBody>
          <a:bodyPr>
            <a:normAutofit/>
          </a:bodyPr>
          <a:lstStyle/>
          <a:p>
            <a:r>
              <a:rPr lang="en-US" sz="2000" dirty="0" smtClean="0"/>
              <a:t>Statements –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CreateWorkload</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32547" y="310482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380138" y="3171493"/>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327729" y="3238159"/>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927775" y="317864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875366" y="324531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822957" y="325246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41575" y="311702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73782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xmlns="" val="17810317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xmlns="" val="11154034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xmlns="" val="2130091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xmlns="" val="337614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xmlns="" val="22097985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ivy_output</a:t>
            </a:r>
            <a:r>
              <a:rPr lang="en-US" altLang="zh-CN" sz="1200" dirty="0">
                <a:latin typeface="Courier New" pitchFamily="49" charset="0"/>
                <a:cs typeface="Courier New" pitchFamily="49" charset="0"/>
              </a:rPr>
              <a:t>"</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r>
              <a:rPr lang="en-US" sz="1200" dirty="0">
                <a:latin typeface="Courier New" pitchFamily="49" charset="0"/>
                <a:cs typeface="Courier New" pitchFamily="49" charset="0"/>
              </a:rPr>
              <a:t>[Hosts] "sun159, cb24-31" [Select] </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serial_number</a:t>
            </a:r>
            <a:r>
              <a:rPr lang="en-US" sz="1200" dirty="0" smtClean="0">
                <a:latin typeface="Courier New" pitchFamily="49" charset="0"/>
                <a:cs typeface="Courier New" pitchFamily="49" charset="0"/>
              </a:rPr>
              <a:t> : 123456, LDEV : 00:00-01:FF";</a:t>
            </a:r>
            <a:endParaRPr lang="en-US" altLang="zh-CN" sz="1200" dirty="0" smtClean="0">
              <a:latin typeface="Courier New" pitchFamily="49" charset="0"/>
              <a:cs typeface="Courier New" pitchFamily="49" charset="0"/>
            </a:endParaRPr>
          </a:p>
          <a:p>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"cat" </a:t>
            </a:r>
            <a:r>
              <a:rPr lang="fr-FR" sz="1200" dirty="0">
                <a:latin typeface="Courier New" pitchFamily="49" charset="0"/>
                <a:cs typeface="Courier New" pitchFamily="49" charset="0"/>
              </a:rPr>
              <a:t>[</a:t>
            </a:r>
            <a:r>
              <a:rPr lang="fr-FR" sz="1200" dirty="0" err="1" smtClean="0">
                <a:latin typeface="Courier New" pitchFamily="49" charset="0"/>
                <a:cs typeface="Courier New" pitchFamily="49" charset="0"/>
              </a:rPr>
              <a:t>iosequencer</a:t>
            </a:r>
            <a:r>
              <a:rPr lang="fr-FR" sz="1200" dirty="0" smtClean="0">
                <a:latin typeface="Courier New" pitchFamily="49" charset="0"/>
                <a:cs typeface="Courier New" pitchFamily="49" charset="0"/>
              </a:rPr>
              <a:t>] </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IOPS=max, </a:t>
            </a:r>
            <a:r>
              <a:rPr lang="fr-FR" sz="1200" dirty="0" err="1" smtClean="0">
                <a:latin typeface="Courier New" pitchFamily="49" charset="0"/>
                <a:cs typeface="Courier New" pitchFamily="49" charset="0"/>
              </a:rPr>
              <a:t>maxTags</a:t>
            </a:r>
            <a:r>
              <a:rPr lang="fr-FR" sz="1200" dirty="0" smtClean="0">
                <a:latin typeface="Courier New" pitchFamily="49" charset="0"/>
                <a:cs typeface="Courier New" pitchFamily="49" charset="0"/>
              </a:rPr>
              <a:t>=1";</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a:t>
            </a:r>
            <a:r>
              <a:rPr lang="en-US" altLang="zh-CN" sz="1200" dirty="0" smtClean="0">
                <a:latin typeface="Courier New" pitchFamily="49" charset="0"/>
                <a:cs typeface="Courier New" pitchFamily="49" charset="0"/>
              </a:rPr>
              <a:t>"LDEV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00:04";</a:t>
            </a:r>
            <a:endParaRPr lang="en-US" sz="1200" dirty="0"/>
          </a:p>
          <a:p>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25%;</a:t>
            </a:r>
            <a:endParaRPr lang="fr-FR" sz="1200" dirty="0" smtClean="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a:t>
            </a:r>
            <a:r>
              <a:rPr lang="en-US" altLang="zh-CN" sz="1200" dirty="0" smtClean="0">
                <a:latin typeface="Courier New" pitchFamily="49" charset="0"/>
                <a:cs typeface="Courier New" pitchFamily="49" charset="0"/>
              </a:rPr>
              <a:t>410123+1A, 410123+2A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a:latin typeface="Courier New" pitchFamily="49" charset="0"/>
                <a:cs typeface="Courier New" pitchFamily="49" charset="0"/>
              </a:rPr>
              <a:t>parameters]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maxTags</a:t>
            </a:r>
            <a:r>
              <a:rPr lang="en-US" altLang="zh-CN" sz="1200" dirty="0" smtClean="0">
                <a:latin typeface="Courier New" pitchFamily="49" charset="0"/>
                <a:cs typeface="Courier New" pitchFamily="49" charset="0"/>
              </a:rPr>
              <a:t>=128";</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smtClean="0">
                <a:latin typeface="Courier New" pitchFamily="49" charset="0"/>
                <a:cs typeface="Courier New" pitchFamily="49" charset="0"/>
              </a:rPr>
              <a:t>[Go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r>
              <a:rPr lang="fr-FR" sz="12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i</a:t>
            </a:r>
            <a:r>
              <a:rPr lang="en-US" dirty="0" smtClean="0"/>
              <a:t>vyscript engine control statements </a:t>
            </a:r>
            <a:r>
              <a:rPr lang="en-US" sz="1600" dirty="0" smtClean="0"/>
              <a:t>(each =&gt;API call)</a:t>
            </a:r>
            <a:endParaRPr lang="en-US" dirty="0"/>
          </a:p>
        </p:txBody>
      </p:sp>
    </p:spTree>
    <p:extLst>
      <p:ext uri="{BB962C8B-B14F-4D97-AF65-F5344CB8AC3E}">
        <p14:creationId xmlns:p14="http://schemas.microsoft.com/office/powerpoint/2010/main" xmlns="" val="2587334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xmlns="" val="4994059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xmlns="" val="2319987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a:t>
            </a:r>
            <a:r>
              <a:rPr lang="en-US" altLang="zh-CN" sz="1800" dirty="0" smtClean="0">
                <a:latin typeface="Courier New" pitchFamily="49" charset="0"/>
                <a:cs typeface="Courier New" pitchFamily="49" charset="0"/>
              </a:rPr>
              <a:t>"LDEV : 00:04";</a:t>
            </a:r>
            <a:endParaRPr lang="en-US" altLang="zh-CN" sz="1800" dirty="0" smtClean="0">
              <a:latin typeface="Courier New" pitchFamily="49" charset="0"/>
              <a:cs typeface="Courier New" pitchFamily="49" charset="0"/>
            </a:endParaRP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xmlns="" val="23944852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xmlns="" val="19123319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xmlns="" val="23900985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iosequencer</a:t>
            </a:r>
            <a:r>
              <a:rPr lang="en-US" sz="1800" dirty="0" smtClean="0"/>
              <a:t> </a:t>
            </a:r>
            <a:r>
              <a:rPr lang="en-US" sz="1800" dirty="0" smtClean="0"/>
              <a:t>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xmlns="" val="9431908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smtClean="0">
                <a:solidFill>
                  <a:srgbClr val="0070C0"/>
                </a:solidFill>
                <a:latin typeface="Courier New" pitchFamily="49" charset="0"/>
                <a:cs typeface="Courier New" pitchFamily="49" charset="0"/>
              </a:rPr>
              <a:t>"testhost1-8"</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r>
              <a:rPr lang="en-US" sz="1200" b="1" dirty="0" smtClean="0">
                <a:solidFill>
                  <a:srgbClr val="0070C0"/>
                </a:solidFill>
                <a:latin typeface="Courier New" pitchFamily="49" charset="0"/>
                <a:cs typeface="Courier New" pitchFamily="49" charset="0"/>
              </a:rPr>
              <a:t>,</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LDEV </a:t>
            </a:r>
            <a:r>
              <a:rPr lang="en-US" sz="1200" b="1" dirty="0">
                <a:solidFill>
                  <a:srgbClr val="0070C0"/>
                </a:solidFill>
                <a:latin typeface="Courier New" pitchFamily="49" charset="0"/>
                <a:cs typeface="Courier New" pitchFamily="49" charset="0"/>
              </a:rPr>
              <a:t>: 00:00-01:FF";</a:t>
            </a:r>
            <a:endParaRPr lang="en-US" altLang="zh-CN" sz="1200" b="1" dirty="0">
              <a:solidFill>
                <a:srgbClr val="0070C0"/>
              </a:solidFill>
              <a:latin typeface="Courier New" pitchFamily="49" charset="0"/>
              <a:cs typeface="Courier New" pitchFamily="49" charset="0"/>
            </a:endParaRPr>
          </a:p>
          <a:p>
            <a:r>
              <a:rPr lang="en-US" sz="1200" dirty="0" smtClean="0"/>
              <a:t>Executing the </a:t>
            </a:r>
            <a:r>
              <a:rPr lang="en-US" sz="1200" dirty="0" err="1" smtClean="0"/>
              <a:t>ivyscript</a:t>
            </a:r>
            <a:r>
              <a:rPr lang="en-US" sz="1200" dirty="0" smtClean="0"/>
              <a:t> </a:t>
            </a:r>
            <a:r>
              <a:rPr lang="en-US" sz="1200" dirty="0" smtClean="0">
                <a:latin typeface="Courier New" pitchFamily="49" charset="0"/>
                <a:cs typeface="Courier New" pitchFamily="49" charset="0"/>
              </a:rPr>
              <a:t>[Hosts]</a:t>
            </a:r>
            <a:r>
              <a:rPr lang="en-US" sz="1200" dirty="0" smtClean="0"/>
              <a:t> statement invokes the ivy engine API startup() method to use </a:t>
            </a:r>
            <a:r>
              <a:rPr lang="en-US" sz="1200" dirty="0" err="1" smtClean="0"/>
              <a:t>ssh</a:t>
            </a:r>
            <a:r>
              <a:rPr lang="en-US" sz="1200" dirty="0" smtClean="0"/>
              <a:t> to fire up the </a:t>
            </a:r>
            <a:r>
              <a:rPr lang="en-US" sz="1200" dirty="0" err="1" smtClean="0">
                <a:latin typeface="Courier New" pitchFamily="49" charset="0"/>
                <a:cs typeface="Courier New" pitchFamily="49" charset="0"/>
              </a:rPr>
              <a:t>ivyslave</a:t>
            </a:r>
            <a:r>
              <a:rPr lang="en-US" sz="1200" dirty="0" smtClean="0"/>
              <a:t> executable remotely on the test hosts .</a:t>
            </a:r>
          </a:p>
          <a:p>
            <a:r>
              <a:rPr lang="en-US" sz="1200" dirty="0" smtClean="0"/>
              <a:t>Each test host runs a SCSI Inquiry tool to report back the decoded attributes of "all discovered LUNs". </a:t>
            </a:r>
          </a:p>
          <a:p>
            <a:pPr lvl="1"/>
            <a:r>
              <a:rPr lang="en-US" sz="1100" dirty="0" smtClean="0"/>
              <a:t>The master "all discovered LUNs" LUN attribute list is written as a csv file with a header line for attribute names, and a detail line for each host LUN.  Look here to see what you can select from.</a:t>
            </a:r>
          </a:p>
          <a:p>
            <a:r>
              <a:rPr lang="en-US" sz="1200" dirty="0" smtClean="0"/>
              <a:t>The </a:t>
            </a:r>
            <a:r>
              <a:rPr lang="en-US" sz="1200" dirty="0" smtClean="0">
                <a:latin typeface="Courier New" pitchFamily="49" charset="0"/>
                <a:cs typeface="Courier New" pitchFamily="49" charset="0"/>
              </a:rPr>
              <a:t>[select]</a:t>
            </a:r>
            <a:r>
              <a:rPr lang="en-US" sz="1200" dirty="0" smtClean="0"/>
              <a:t> clause specifies a JSON-format* LUN attribute value filter to select "available test LUNs" from "all discovered LUNs".</a:t>
            </a:r>
          </a:p>
          <a:p>
            <a:pPr lvl="1"/>
            <a:r>
              <a:rPr lang="en-US" sz="1100" dirty="0" smtClean="0"/>
              <a:t>Must specify at least "</a:t>
            </a:r>
            <a:r>
              <a:rPr lang="en-US" sz="1100" dirty="0" err="1" smtClean="0">
                <a:latin typeface="Courier New" pitchFamily="49" charset="0"/>
                <a:cs typeface="Courier New" pitchFamily="49" charset="0"/>
              </a:rPr>
              <a:t>serial_number</a:t>
            </a:r>
            <a:r>
              <a:rPr lang="en-US" sz="1100" dirty="0" smtClean="0"/>
              <a:t>" or "</a:t>
            </a:r>
            <a:r>
              <a:rPr lang="en-US" sz="1100" dirty="0" smtClean="0">
                <a:latin typeface="Courier New" pitchFamily="49" charset="0"/>
                <a:cs typeface="Courier New" pitchFamily="49" charset="0"/>
              </a:rPr>
              <a:t>vendor</a:t>
            </a:r>
            <a:r>
              <a:rPr lang="en-US" sz="1100" dirty="0" smtClean="0"/>
              <a:t>" for safety reasons.</a:t>
            </a:r>
          </a:p>
          <a:p>
            <a:pPr lvl="1"/>
            <a:r>
              <a:rPr lang="en-US" sz="1000" dirty="0" smtClean="0"/>
              <a:t>* ivy relaxes JSON – OK to omit surrounding braces {}, OK to omit double quotes around identifiers, LDEV ranges, parity group names, etc.</a:t>
            </a:r>
            <a:endParaRPr lang="en-US" sz="1100" dirty="0" smtClean="0"/>
          </a:p>
        </p:txBody>
      </p:sp>
      <p:sp>
        <p:nvSpPr>
          <p:cNvPr id="3" name="Title 2"/>
          <p:cNvSpPr>
            <a:spLocks noGrp="1"/>
          </p:cNvSpPr>
          <p:nvPr>
            <p:ph type="title"/>
          </p:nvPr>
        </p:nvSpPr>
        <p:spPr>
          <a:xfrm>
            <a:off x="264159" y="53113"/>
            <a:ext cx="7269981" cy="732441"/>
          </a:xfrm>
        </p:spPr>
        <p:txBody>
          <a:bodyPr>
            <a:normAutofit/>
          </a:bodyPr>
          <a:lstStyle/>
          <a:p>
            <a:r>
              <a:rPr lang="en-US" sz="2000" dirty="0"/>
              <a:t>i</a:t>
            </a:r>
            <a:r>
              <a:rPr lang="en-US" sz="2000" dirty="0" smtClean="0"/>
              <a:t>vy engine startup – specify test host names, select LUNs</a:t>
            </a:r>
            <a:endParaRPr lang="en-US" sz="2000" dirty="0"/>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rgbClr val="0070C0"/>
                </a:solidFill>
                <a:latin typeface="+mj-lt"/>
              </a:rPr>
              <a:t>Ivyslave</a:t>
            </a:r>
            <a:r>
              <a:rPr lang="en-US" sz="800" dirty="0" smtClean="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a:t>
            </a:r>
            <a:r>
              <a:rPr lang="en-US" sz="800" dirty="0" smtClean="0">
                <a:solidFill>
                  <a:srgbClr val="0070C0"/>
                </a:solidFill>
                <a:latin typeface="+mj-lt"/>
              </a:rPr>
              <a:t>y-host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3782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994668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1.2,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 …"</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992294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400" dirty="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xmlns="" val="15440882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xmlns="" val="31189739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smtClean="0"/>
              <a:t>The ivy engine was designed to offer the user access to its mechanisms for flexibility.</a:t>
            </a:r>
          </a:p>
          <a:p>
            <a:r>
              <a:rPr lang="en-US" sz="2000" dirty="0" smtClean="0"/>
              <a:t>To make things easier for the user that only needs to measure on things like "overall service time", some shorthand settings were added.</a:t>
            </a:r>
          </a:p>
          <a:p>
            <a:r>
              <a:rPr lang="en-US" sz="2000" dirty="0" smtClean="0"/>
              <a:t>Using the shorthand, you don't need to know about the ivy internal mechanisms.</a:t>
            </a:r>
          </a:p>
          <a:p>
            <a:r>
              <a:rPr lang="en-US" sz="2000" dirty="0" smtClean="0"/>
              <a:t>The next two charts show you the shorthand settings, but the remainder of this presentation discusses the detailed settings that the shorthand settings stand for.</a:t>
            </a:r>
            <a:endParaRPr lang="en-US" sz="20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xmlns="" val="1457039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smtClean="0">
                <a:latin typeface="Courier New" panose="02070309020205020404" pitchFamily="49" charset="0"/>
                <a:cs typeface="Courier New" panose="02070309020205020404" pitchFamily="49" charset="0"/>
              </a:rPr>
              <a:t>MB_per_second</a:t>
            </a:r>
            <a:r>
              <a:rPr lang="en-US" sz="1800" dirty="0" smtClean="0">
                <a:latin typeface="Courier New" panose="02070309020205020404" pitchFamily="49" charset="0"/>
                <a:cs typeface="Courier New" panose="02070309020205020404" pitchFamily="49" charset="0"/>
              </a:rPr>
              <a:t>           </a:t>
            </a:r>
            <a:r>
              <a:rPr lang="en-US" sz="1800" dirty="0" smtClean="0"/>
              <a:t>is short 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accessor=sum</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IOPS                    </a:t>
            </a:r>
            <a:r>
              <a:rPr lang="en-US" sz="1800" dirty="0" smtClean="0"/>
              <a:t>is </a:t>
            </a:r>
            <a:r>
              <a:rPr lang="en-US" sz="1800" dirty="0"/>
              <a:t>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accessor=count</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xmlns="" val="36412477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endParaRPr lang="en-US" sz="16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r>
              <a:rPr lang="en-US" sz="1600" dirty="0" smtClean="0">
                <a:latin typeface="Courier New" panose="02070309020205020404" pitchFamily="49" charset="0"/>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endParaRPr lang="en-US" sz="1800" dirty="0" smtClean="0"/>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 – with command device</a:t>
            </a:r>
            <a:endParaRPr lang="en-US" dirty="0"/>
          </a:p>
        </p:txBody>
      </p:sp>
    </p:spTree>
    <p:extLst>
      <p:ext uri="{BB962C8B-B14F-4D97-AF65-F5344CB8AC3E}">
        <p14:creationId xmlns:p14="http://schemas.microsoft.com/office/powerpoint/2010/main" xmlns="" val="1230456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4186"/>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dirty="0" smtClean="0"/>
              <a:t>The </a:t>
            </a:r>
            <a:r>
              <a:rPr lang="en-US" altLang="zh-CN" dirty="0" smtClean="0"/>
              <a:t>part </a:t>
            </a:r>
            <a:r>
              <a:rPr lang="en-US" altLang="zh-CN" dirty="0"/>
              <a:t>of the </a:t>
            </a:r>
            <a:r>
              <a:rPr lang="en-US" altLang="zh-CN" dirty="0" err="1"/>
              <a:t>ivyscript</a:t>
            </a:r>
            <a:r>
              <a:rPr lang="en-US" altLang="zh-CN" dirty="0"/>
              <a:t> </a:t>
            </a:r>
            <a:r>
              <a:rPr lang="en-US" altLang="zh-CN" dirty="0" smtClean="0"/>
              <a:t>filename discarding the path and the .</a:t>
            </a:r>
            <a:r>
              <a:rPr lang="en-US" altLang="zh-CN" dirty="0" err="1" smtClean="0"/>
              <a:t>ivyscript</a:t>
            </a:r>
            <a:r>
              <a:rPr lang="en-US" altLang="zh-CN" dirty="0" smtClean="0"/>
              <a:t> suffix, is called the "</a:t>
            </a:r>
            <a:r>
              <a:rPr lang="en-US" altLang="zh-CN" b="1" dirty="0" smtClean="0"/>
              <a:t>test name</a:t>
            </a:r>
            <a:r>
              <a:rPr lang="en-US" altLang="zh-CN" dirty="0" smtClean="0"/>
              <a:t>".</a:t>
            </a:r>
          </a:p>
          <a:p>
            <a:r>
              <a:rPr lang="en-US" altLang="zh-CN" sz="2000" dirty="0" smtClean="0"/>
              <a:t>The test name is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a:p>
            <a:pPr>
              <a:buNone/>
            </a:pPr>
            <a:endParaRPr lang="en-US" altLang="zh-CN" sz="2000" dirty="0" smtClean="0"/>
          </a:p>
        </p:txBody>
      </p:sp>
      <p:sp>
        <p:nvSpPr>
          <p:cNvPr id="3" name="Title 2"/>
          <p:cNvSpPr>
            <a:spLocks noGrp="1"/>
          </p:cNvSpPr>
          <p:nvPr>
            <p:ph type="title"/>
          </p:nvPr>
        </p:nvSpPr>
        <p:spPr/>
        <p:txBody>
          <a:bodyPr/>
          <a:lstStyle/>
          <a:p>
            <a:r>
              <a:rPr lang="en-US" dirty="0"/>
              <a:t>i</a:t>
            </a:r>
            <a:r>
              <a:rPr lang="en-US" dirty="0" smtClean="0"/>
              <a:t>vy engine </a:t>
            </a:r>
            <a:r>
              <a:rPr lang="en-US" dirty="0" smtClean="0"/>
              <a:t>startup </a:t>
            </a:r>
            <a:r>
              <a:rPr lang="en-US" dirty="0" smtClean="0"/>
              <a:t>- the "test name"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3379"/>
          </a:xfrm>
        </p:spPr>
        <p:txBody>
          <a:bodyPr/>
          <a:lstStyle/>
          <a:p>
            <a:r>
              <a:rPr lang="en-US" altLang="zh-CN" sz="2000" dirty="0" smtClean="0"/>
              <a:t>The test name is also used as part of the prefix of ivy output filenames.</a:t>
            </a:r>
          </a:p>
          <a:p>
            <a:pPr lvl="1"/>
            <a:r>
              <a:rPr lang="en-US" altLang="zh-CN" sz="1800" dirty="0" smtClean="0"/>
              <a:t>Fully qualified csv files names incorporat</a:t>
            </a:r>
            <a:r>
              <a:rPr lang="en-US" altLang="zh-CN" sz="1800" dirty="0" smtClean="0"/>
              <a:t>e test name, and other fields so </a:t>
            </a:r>
            <a:r>
              <a:rPr lang="en-US" altLang="zh-CN" sz="1800" dirty="0" smtClean="0"/>
              <a:t>you </a:t>
            </a:r>
            <a:r>
              <a:rPr lang="en-US" altLang="zh-CN" sz="1800" dirty="0" smtClean="0"/>
              <a:t>can combine together in one folder any files from multiple ivy runs </a:t>
            </a:r>
            <a:r>
              <a:rPr lang="en-US" altLang="zh-CN" sz="1800" dirty="0" smtClean="0"/>
              <a:t>without name </a:t>
            </a:r>
            <a:r>
              <a:rPr lang="en-US" altLang="zh-CN" sz="1800" dirty="0" smtClean="0"/>
              <a:t>collisions as long as the test names </a:t>
            </a:r>
            <a:r>
              <a:rPr lang="en-US" altLang="zh-CN" sz="1800" dirty="0" smtClean="0"/>
              <a:t>are different.</a:t>
            </a:r>
            <a:endParaRPr lang="en-US" altLang="zh-CN" sz="1800" dirty="0" smtClean="0"/>
          </a:p>
          <a:p>
            <a:r>
              <a:rPr lang="en-US" altLang="zh-CN" sz="2000" dirty="0"/>
              <a:t>Later we'll also see </a:t>
            </a:r>
            <a:r>
              <a:rPr lang="en-US" altLang="zh-CN" sz="2000" dirty="0" smtClean="0"/>
              <a:t>things like "</a:t>
            </a:r>
            <a:r>
              <a:rPr lang="en-US" altLang="zh-CN" sz="2000" dirty="0"/>
              <a:t>step name" and "step number".</a:t>
            </a:r>
          </a:p>
          <a:p>
            <a:pPr lvl="1"/>
            <a:r>
              <a:rPr lang="en-US" altLang="zh-CN" sz="1800" dirty="0" err="1"/>
              <a:t>Ivyscript</a:t>
            </a:r>
            <a:r>
              <a:rPr lang="en-US" altLang="zh-CN" sz="1800" dirty="0"/>
              <a:t> has some handy </a:t>
            </a:r>
            <a:r>
              <a:rPr lang="en-US" altLang="zh-CN" sz="1800" dirty="0" err="1"/>
              <a:t>builtin</a:t>
            </a:r>
            <a:r>
              <a:rPr lang="en-US" altLang="zh-CN" sz="1800" dirty="0"/>
              <a:t> functions to retrieve things like this to build csv file names and then load a csv file into an object to retrieve rows, columns, and cells including identifying columns by column header title.</a:t>
            </a:r>
          </a:p>
          <a:p>
            <a:pPr lvl="1"/>
            <a:r>
              <a:rPr lang="en-US" altLang="zh-CN" sz="1800" dirty="0"/>
              <a:t>This is how you retrieve the result of a previous test step to see what happened and decide what to do next. </a:t>
            </a:r>
            <a:endParaRPr lang="en-US" altLang="zh-CN" sz="1800" dirty="0" smtClean="0"/>
          </a:p>
          <a:p>
            <a:pPr lvl="1"/>
            <a:r>
              <a:rPr lang="en-US" altLang="zh-CN" sz="1800" dirty="0" smtClean="0"/>
              <a:t>There's also a built-in function to let you write to ivy master log file.</a:t>
            </a:r>
            <a:endParaRPr lang="zh-CN" altLang="en-US" sz="1800" dirty="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xmlns="" val="18706935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14933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426869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xmlns="" val="5073296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xmlns="" val="16981553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smtClean="0">
                <a:latin typeface="Courier New" pitchFamily="49" charset="0"/>
                <a:cs typeface="Courier New" pitchFamily="49" charset="0"/>
              </a:rPr>
              <a:t>element_metric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Thank </a:t>
            </a:r>
            <a:r>
              <a:rPr lang="en-US" dirty="0" smtClean="0"/>
              <a:t>You</a:t>
            </a:r>
            <a:endParaRPr lang="en-US" dirty="0"/>
          </a:p>
        </p:txBody>
      </p:sp>
    </p:spTree>
    <p:extLst>
      <p:ext uri="{BB962C8B-B14F-4D97-AF65-F5344CB8AC3E}">
        <p14:creationId xmlns:p14="http://schemas.microsoft.com/office/powerpoint/2010/main" xmlns="" val="17222273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smtClean="0">
                <a:latin typeface="Courier New" pitchFamily="49" charset="0"/>
                <a:cs typeface="Courier New" pitchFamily="49" charset="0"/>
              </a:rPr>
              <a:t>[Hosts] </a:t>
            </a:r>
            <a:r>
              <a:rPr lang="en-US" sz="2000" dirty="0" smtClean="0">
                <a:latin typeface="Courier New" pitchFamily="49" charset="0"/>
                <a:cs typeface="Courier New" pitchFamily="49" charset="0"/>
              </a:rPr>
              <a:t>"sun159, horde33-64, 192.168.0.0"</a:t>
            </a:r>
            <a:r>
              <a:rPr lang="en-US" sz="2000" dirty="0" smtClean="0"/>
              <a:t/>
            </a:r>
            <a:br>
              <a:rPr lang="en-US" sz="2000" dirty="0" smtClean="0"/>
            </a:br>
            <a:r>
              <a:rPr lang="en-US" sz="2000" dirty="0" smtClean="0"/>
              <a:t>	</a:t>
            </a:r>
            <a:r>
              <a:rPr lang="en-US" sz="2000" dirty="0" smtClean="0">
                <a:latin typeface="Courier New" pitchFamily="49" charset="0"/>
                <a:cs typeface="Courier New" pitchFamily="49" charset="0"/>
              </a:rPr>
              <a:t>[</a:t>
            </a:r>
            <a:r>
              <a:rPr lang="en-US" sz="2000" dirty="0" smtClean="0">
                <a:latin typeface="Courier New" pitchFamily="49" charset="0"/>
                <a:cs typeface="Courier New" pitchFamily="49" charset="0"/>
              </a:rPr>
              <a:t>Select] </a:t>
            </a:r>
            <a:r>
              <a:rPr lang="en-US" sz="2000" dirty="0" smtClean="0">
                <a:latin typeface="Courier New" pitchFamily="49" charset="0"/>
                <a:cs typeface="Courier New" pitchFamily="49" charset="0"/>
              </a:rPr>
              <a:t>"</a:t>
            </a:r>
            <a:r>
              <a:rPr lang="en-US" sz="2000" dirty="0" smtClean="0">
                <a:cs typeface="Courier New" pitchFamily="49" charset="0"/>
              </a:rPr>
              <a:t>xxx</a:t>
            </a:r>
            <a:r>
              <a:rPr lang="en-US" sz="2000" dirty="0" smtClean="0">
                <a:latin typeface="Courier New" pitchFamily="49" charset="0"/>
                <a:cs typeface="Courier New" pitchFamily="49" charset="0"/>
              </a:rPr>
              <a:t>"</a:t>
            </a:r>
            <a:r>
              <a:rPr lang="en-US" sz="2000" dirty="0" smtClean="0"/>
              <a:t>;</a:t>
            </a:r>
            <a:endParaRPr lang="en-US" sz="2000" dirty="0" smtClean="0"/>
          </a:p>
          <a:p>
            <a:r>
              <a:rPr lang="en-US" dirty="0" smtClean="0">
                <a:cs typeface="Courier New" panose="02070309020205020404" pitchFamily="49" charset="0"/>
              </a:rPr>
              <a:t>Host name forms</a:t>
            </a:r>
          </a:p>
          <a:p>
            <a:pPr lvl="1">
              <a:tabLst>
                <a:tab pos="2743200" algn="l"/>
              </a:tabLst>
            </a:pPr>
            <a:r>
              <a:rPr lang="en-US" dirty="0" smtClean="0">
                <a:latin typeface="Courier New" panose="02070309020205020404" pitchFamily="49" charset="0"/>
                <a:cs typeface="Courier New" panose="02070309020205020404" pitchFamily="49" charset="0"/>
              </a:rPr>
              <a:t>sun159</a:t>
            </a:r>
            <a:r>
              <a:rPr lang="en-US" dirty="0">
                <a:latin typeface="Courier New" panose="02070309020205020404" pitchFamily="49" charset="0"/>
                <a:cs typeface="Courier New" panose="02070309020205020404" pitchFamily="49" charset="0"/>
              </a:rPr>
              <a:t>	</a:t>
            </a:r>
            <a:r>
              <a:rPr lang="en-US" dirty="0" smtClean="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endParaRPr lang="en-US" dirty="0" smtClean="0"/>
          </a:p>
          <a:p>
            <a:pPr lvl="1"/>
            <a:r>
              <a:rPr lang="en-US" dirty="0" smtClean="0">
                <a:latin typeface="Courier New" panose="02070309020205020404" pitchFamily="49" charset="0"/>
                <a:cs typeface="Courier New" panose="02070309020205020404" pitchFamily="49" charset="0"/>
              </a:rPr>
              <a:t>192.168.0.0</a:t>
            </a:r>
            <a:r>
              <a:rPr lang="en-US" dirty="0" smtClean="0"/>
              <a:t>	IPV4 dotted quad</a:t>
            </a:r>
            <a:endParaRPr lang="en-US" dirty="0" smtClean="0"/>
          </a:p>
          <a:p>
            <a:pPr lvl="1">
              <a:tabLst>
                <a:tab pos="2743200" algn="l"/>
              </a:tabLst>
            </a:pPr>
            <a:endParaRPr lang="en-US" sz="2000" dirty="0"/>
          </a:p>
        </p:txBody>
      </p:sp>
      <p:sp>
        <p:nvSpPr>
          <p:cNvPr id="3" name="Title 2"/>
          <p:cNvSpPr>
            <a:spLocks noGrp="1"/>
          </p:cNvSpPr>
          <p:nvPr>
            <p:ph type="title"/>
          </p:nvPr>
        </p:nvSpPr>
        <p:spPr/>
        <p:txBody>
          <a:bodyPr/>
          <a:lstStyle/>
          <a:p>
            <a:r>
              <a:rPr lang="en-US" dirty="0" smtClean="0">
                <a:cs typeface="Courier New" pitchFamily="49" charset="0"/>
              </a:rPr>
              <a:t>Specifying host names</a:t>
            </a:r>
            <a:endParaRPr lang="en-US" dirty="0">
              <a:cs typeface="Courier New"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Courier New" pitchFamily="49" charset="0"/>
                <a:cs typeface="Courier New" pitchFamily="49" charset="0"/>
              </a:rPr>
              <a:t>[hosts] "</a:t>
            </a:r>
            <a:r>
              <a:rPr lang="en-US" sz="1600" dirty="0" smtClean="0">
                <a:solidFill>
                  <a:schemeClr val="tx1"/>
                </a:solidFill>
                <a:latin typeface="Courier New" pitchFamily="49" charset="0"/>
                <a:cs typeface="Courier New" pitchFamily="49" charset="0"/>
              </a:rPr>
              <a:t>testhost1-3"</a:t>
            </a:r>
            <a:endParaRPr lang="en-US" sz="16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xmlns="" val="13968905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245</TotalTime>
  <Words>5983</Words>
  <Application>Microsoft Office PowerPoint</Application>
  <PresentationFormat>On-screen Show (16:9)</PresentationFormat>
  <Paragraphs>619</Paragraphs>
  <Slides>75</Slides>
  <Notes>8</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hitachi-corporate-powerpoint-template-2015</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cp:lastModifiedBy>
  <cp:revision>372</cp:revision>
  <dcterms:created xsi:type="dcterms:W3CDTF">2015-10-27T23:46:57Z</dcterms:created>
  <dcterms:modified xsi:type="dcterms:W3CDTF">2016-11-09T01:40:51Z</dcterms:modified>
</cp:coreProperties>
</file>