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09" r:id="rId2"/>
    <p:sldId id="310" r:id="rId3"/>
    <p:sldId id="312" r:id="rId4"/>
    <p:sldId id="485" r:id="rId5"/>
    <p:sldId id="324" r:id="rId6"/>
    <p:sldId id="313" r:id="rId7"/>
    <p:sldId id="323" r:id="rId8"/>
    <p:sldId id="315" r:id="rId9"/>
    <p:sldId id="314" r:id="rId10"/>
    <p:sldId id="316" r:id="rId11"/>
    <p:sldId id="331" r:id="rId12"/>
    <p:sldId id="317" r:id="rId13"/>
    <p:sldId id="318" r:id="rId14"/>
    <p:sldId id="319" r:id="rId15"/>
    <p:sldId id="320" r:id="rId16"/>
    <p:sldId id="330" r:id="rId17"/>
    <p:sldId id="334" r:id="rId18"/>
    <p:sldId id="332" r:id="rId19"/>
    <p:sldId id="325" r:id="rId20"/>
    <p:sldId id="327" r:id="rId21"/>
    <p:sldId id="393" r:id="rId22"/>
    <p:sldId id="328" r:id="rId23"/>
    <p:sldId id="391" r:id="rId24"/>
    <p:sldId id="437" r:id="rId25"/>
    <p:sldId id="395" r:id="rId26"/>
    <p:sldId id="397" r:id="rId27"/>
    <p:sldId id="392" r:id="rId28"/>
    <p:sldId id="396" r:id="rId29"/>
    <p:sldId id="326" r:id="rId30"/>
    <p:sldId id="394" r:id="rId31"/>
    <p:sldId id="471" r:id="rId32"/>
    <p:sldId id="329" r:id="rId33"/>
    <p:sldId id="333" r:id="rId34"/>
    <p:sldId id="335" r:id="rId35"/>
    <p:sldId id="336" r:id="rId36"/>
    <p:sldId id="337" r:id="rId37"/>
    <p:sldId id="338" r:id="rId38"/>
    <p:sldId id="339" r:id="rId39"/>
    <p:sldId id="306" r:id="rId40"/>
  </p:sldIdLst>
  <p:sldSz cx="9144000" cy="5143500" type="screen16x9"/>
  <p:notesSz cx="6858000" cy="9144000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4CE4E"/>
    <a:srgbClr val="414141"/>
    <a:srgbClr val="DB2E16"/>
    <a:srgbClr val="F9E547"/>
    <a:srgbClr val="00C8DC"/>
    <a:srgbClr val="000000"/>
    <a:srgbClr val="731A7F"/>
    <a:srgbClr val="8F1A95"/>
    <a:srgbClr val="737373"/>
    <a:srgbClr val="4C4C4C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7" autoAdjust="0"/>
    <p:restoredTop sz="94660"/>
  </p:normalViewPr>
  <p:slideViewPr>
    <p:cSldViewPr snapToGrid="0" snapToObjects="1" showGuides="1">
      <p:cViewPr>
        <p:scale>
          <a:sx n="118" d="100"/>
          <a:sy n="118" d="100"/>
        </p:scale>
        <p:origin x="-667" y="-250"/>
      </p:cViewPr>
      <p:guideLst>
        <p:guide orient="horz" pos="226"/>
        <p:guide orient="horz" pos="150"/>
        <p:guide orient="horz" pos="1278"/>
        <p:guide orient="horz" pos="2844"/>
        <p:guide orient="horz" pos="696"/>
        <p:guide orient="horz" pos="2423"/>
        <p:guide orient="horz" pos="2960"/>
        <p:guide pos="2932"/>
        <p:guide pos="372"/>
        <p:guide pos="4638"/>
        <p:guide pos="56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  <p:guide pos="173"/>
        <p:guide pos="414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5748942" y="566532"/>
            <a:ext cx="1109058" cy="11642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3201" y="566532"/>
            <a:ext cx="5745740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67808" y="232999"/>
            <a:ext cx="873369" cy="251284"/>
            <a:chOff x="7823590" y="310702"/>
            <a:chExt cx="1164628" cy="335085"/>
          </a:xfrm>
        </p:grpSpPr>
        <p:grpSp>
          <p:nvGrpSpPr>
            <p:cNvPr id="15" name="Group 5"/>
            <p:cNvGrpSpPr>
              <a:grpSpLocks noChangeAspect="1"/>
            </p:cNvGrpSpPr>
            <p:nvPr userDrawn="1"/>
          </p:nvGrpSpPr>
          <p:grpSpPr bwMode="auto">
            <a:xfrm>
              <a:off x="7823590" y="310702"/>
              <a:ext cx="1164628" cy="335085"/>
              <a:chOff x="3182" y="1394"/>
              <a:chExt cx="855" cy="246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close/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957" y="1397"/>
                <a:ext cx="30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385" y="1397"/>
                <a:ext cx="31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3664" y="1394"/>
                <a:ext cx="130" cy="121"/>
              </a:xfrm>
              <a:custGeom>
                <a:avLst/>
                <a:gdLst>
                  <a:gd name="T0" fmla="*/ 2 w 55"/>
                  <a:gd name="T1" fmla="*/ 36 h 51"/>
                  <a:gd name="T2" fmla="*/ 0 w 55"/>
                  <a:gd name="T3" fmla="*/ 26 h 51"/>
                  <a:gd name="T4" fmla="*/ 4 w 55"/>
                  <a:gd name="T5" fmla="*/ 12 h 51"/>
                  <a:gd name="T6" fmla="*/ 15 w 55"/>
                  <a:gd name="T7" fmla="*/ 2 h 51"/>
                  <a:gd name="T8" fmla="*/ 29 w 55"/>
                  <a:gd name="T9" fmla="*/ 0 h 51"/>
                  <a:gd name="T10" fmla="*/ 45 w 55"/>
                  <a:gd name="T11" fmla="*/ 3 h 51"/>
                  <a:gd name="T12" fmla="*/ 55 w 55"/>
                  <a:gd name="T13" fmla="*/ 15 h 51"/>
                  <a:gd name="T14" fmla="*/ 55 w 55"/>
                  <a:gd name="T15" fmla="*/ 18 h 51"/>
                  <a:gd name="T16" fmla="*/ 41 w 55"/>
                  <a:gd name="T17" fmla="*/ 18 h 51"/>
                  <a:gd name="T18" fmla="*/ 41 w 55"/>
                  <a:gd name="T19" fmla="*/ 14 h 51"/>
                  <a:gd name="T20" fmla="*/ 35 w 55"/>
                  <a:gd name="T21" fmla="*/ 8 h 51"/>
                  <a:gd name="T22" fmla="*/ 29 w 55"/>
                  <a:gd name="T23" fmla="*/ 7 h 51"/>
                  <a:gd name="T24" fmla="*/ 23 w 55"/>
                  <a:gd name="T25" fmla="*/ 9 h 51"/>
                  <a:gd name="T26" fmla="*/ 16 w 55"/>
                  <a:gd name="T27" fmla="*/ 16 h 51"/>
                  <a:gd name="T28" fmla="*/ 14 w 55"/>
                  <a:gd name="T29" fmla="*/ 26 h 51"/>
                  <a:gd name="T30" fmla="*/ 15 w 55"/>
                  <a:gd name="T31" fmla="*/ 35 h 51"/>
                  <a:gd name="T32" fmla="*/ 22 w 55"/>
                  <a:gd name="T33" fmla="*/ 42 h 51"/>
                  <a:gd name="T34" fmla="*/ 29 w 55"/>
                  <a:gd name="T35" fmla="*/ 44 h 51"/>
                  <a:gd name="T36" fmla="*/ 35 w 55"/>
                  <a:gd name="T37" fmla="*/ 43 h 51"/>
                  <a:gd name="T38" fmla="*/ 41 w 55"/>
                  <a:gd name="T39" fmla="*/ 38 h 51"/>
                  <a:gd name="T40" fmla="*/ 42 w 55"/>
                  <a:gd name="T41" fmla="*/ 32 h 51"/>
                  <a:gd name="T42" fmla="*/ 55 w 55"/>
                  <a:gd name="T43" fmla="*/ 32 h 51"/>
                  <a:gd name="T44" fmla="*/ 55 w 55"/>
                  <a:gd name="T45" fmla="*/ 37 h 51"/>
                  <a:gd name="T46" fmla="*/ 46 w 55"/>
                  <a:gd name="T47" fmla="*/ 48 h 51"/>
                  <a:gd name="T48" fmla="*/ 29 w 55"/>
                  <a:gd name="T49" fmla="*/ 51 h 51"/>
                  <a:gd name="T50" fmla="*/ 16 w 55"/>
                  <a:gd name="T51" fmla="*/ 49 h 51"/>
                  <a:gd name="T52" fmla="*/ 2 w 55"/>
                  <a:gd name="T53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1">
                    <a:moveTo>
                      <a:pt x="2" y="36"/>
                    </a:moveTo>
                    <a:cubicBezTo>
                      <a:pt x="1" y="33"/>
                      <a:pt x="0" y="30"/>
                      <a:pt x="0" y="26"/>
                    </a:cubicBezTo>
                    <a:cubicBezTo>
                      <a:pt x="0" y="21"/>
                      <a:pt x="1" y="16"/>
                      <a:pt x="4" y="12"/>
                    </a:cubicBezTo>
                    <a:cubicBezTo>
                      <a:pt x="6" y="8"/>
                      <a:pt x="10" y="4"/>
                      <a:pt x="15" y="2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5" y="0"/>
                      <a:pt x="40" y="1"/>
                      <a:pt x="45" y="3"/>
                    </a:cubicBezTo>
                    <a:cubicBezTo>
                      <a:pt x="50" y="5"/>
                      <a:pt x="54" y="10"/>
                      <a:pt x="55" y="15"/>
                    </a:cubicBezTo>
                    <a:cubicBezTo>
                      <a:pt x="55" y="16"/>
                      <a:pt x="55" y="17"/>
                      <a:pt x="55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6"/>
                      <a:pt x="41" y="15"/>
                      <a:pt x="41" y="14"/>
                    </a:cubicBezTo>
                    <a:cubicBezTo>
                      <a:pt x="40" y="11"/>
                      <a:pt x="38" y="9"/>
                      <a:pt x="35" y="8"/>
                    </a:cubicBezTo>
                    <a:cubicBezTo>
                      <a:pt x="33" y="8"/>
                      <a:pt x="31" y="7"/>
                      <a:pt x="29" y="7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19" y="10"/>
                      <a:pt x="17" y="12"/>
                      <a:pt x="16" y="16"/>
                    </a:cubicBezTo>
                    <a:cubicBezTo>
                      <a:pt x="14" y="19"/>
                      <a:pt x="14" y="22"/>
                      <a:pt x="14" y="26"/>
                    </a:cubicBezTo>
                    <a:cubicBezTo>
                      <a:pt x="14" y="29"/>
                      <a:pt x="14" y="32"/>
                      <a:pt x="15" y="35"/>
                    </a:cubicBezTo>
                    <a:cubicBezTo>
                      <a:pt x="16" y="38"/>
                      <a:pt x="19" y="41"/>
                      <a:pt x="22" y="42"/>
                    </a:cubicBezTo>
                    <a:cubicBezTo>
                      <a:pt x="24" y="43"/>
                      <a:pt x="27" y="44"/>
                      <a:pt x="29" y="44"/>
                    </a:cubicBezTo>
                    <a:cubicBezTo>
                      <a:pt x="31" y="44"/>
                      <a:pt x="33" y="43"/>
                      <a:pt x="35" y="43"/>
                    </a:cubicBezTo>
                    <a:cubicBezTo>
                      <a:pt x="38" y="42"/>
                      <a:pt x="40" y="40"/>
                      <a:pt x="41" y="38"/>
                    </a:cubicBezTo>
                    <a:cubicBezTo>
                      <a:pt x="41" y="36"/>
                      <a:pt x="42" y="34"/>
                      <a:pt x="42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4"/>
                      <a:pt x="55" y="36"/>
                      <a:pt x="55" y="37"/>
                    </a:cubicBezTo>
                    <a:cubicBezTo>
                      <a:pt x="54" y="42"/>
                      <a:pt x="50" y="46"/>
                      <a:pt x="46" y="48"/>
                    </a:cubicBezTo>
                    <a:cubicBezTo>
                      <a:pt x="41" y="50"/>
                      <a:pt x="35" y="51"/>
                      <a:pt x="29" y="51"/>
                    </a:cubicBezTo>
                    <a:cubicBezTo>
                      <a:pt x="24" y="51"/>
                      <a:pt x="20" y="50"/>
                      <a:pt x="16" y="49"/>
                    </a:cubicBezTo>
                    <a:cubicBezTo>
                      <a:pt x="10" y="47"/>
                      <a:pt x="4" y="43"/>
                      <a:pt x="2" y="3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3182" y="1546"/>
                <a:ext cx="29" cy="73"/>
              </a:xfrm>
              <a:custGeom>
                <a:avLst/>
                <a:gdLst>
                  <a:gd name="T0" fmla="*/ 12 w 12"/>
                  <a:gd name="T1" fmla="*/ 0 h 31"/>
                  <a:gd name="T2" fmla="*/ 0 w 12"/>
                  <a:gd name="T3" fmla="*/ 1 h 31"/>
                  <a:gd name="T4" fmla="*/ 0 w 12"/>
                  <a:gd name="T5" fmla="*/ 2 h 31"/>
                  <a:gd name="T6" fmla="*/ 1 w 12"/>
                  <a:gd name="T7" fmla="*/ 2 h 31"/>
                  <a:gd name="T8" fmla="*/ 5 w 12"/>
                  <a:gd name="T9" fmla="*/ 6 h 31"/>
                  <a:gd name="T10" fmla="*/ 5 w 12"/>
                  <a:gd name="T11" fmla="*/ 31 h 31"/>
                  <a:gd name="T12" fmla="*/ 12 w 12"/>
                  <a:gd name="T13" fmla="*/ 31 h 31"/>
                  <a:gd name="T14" fmla="*/ 12 w 12"/>
                  <a:gd name="T15" fmla="*/ 0 h 31"/>
                  <a:gd name="T16" fmla="*/ 12 w 1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1">
                    <a:moveTo>
                      <a:pt x="1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3227" y="1567"/>
                <a:ext cx="57" cy="52"/>
              </a:xfrm>
              <a:custGeom>
                <a:avLst/>
                <a:gdLst>
                  <a:gd name="T0" fmla="*/ 17 w 24"/>
                  <a:gd name="T1" fmla="*/ 0 h 22"/>
                  <a:gd name="T2" fmla="*/ 9 w 24"/>
                  <a:gd name="T3" fmla="*/ 4 h 22"/>
                  <a:gd name="T4" fmla="*/ 9 w 24"/>
                  <a:gd name="T5" fmla="*/ 0 h 22"/>
                  <a:gd name="T6" fmla="*/ 9 w 24"/>
                  <a:gd name="T7" fmla="*/ 0 h 22"/>
                  <a:gd name="T8" fmla="*/ 0 w 24"/>
                  <a:gd name="T9" fmla="*/ 1 h 22"/>
                  <a:gd name="T10" fmla="*/ 0 w 24"/>
                  <a:gd name="T11" fmla="*/ 3 h 22"/>
                  <a:gd name="T12" fmla="*/ 0 w 24"/>
                  <a:gd name="T13" fmla="*/ 3 h 22"/>
                  <a:gd name="T14" fmla="*/ 4 w 24"/>
                  <a:gd name="T15" fmla="*/ 6 h 22"/>
                  <a:gd name="T16" fmla="*/ 4 w 24"/>
                  <a:gd name="T17" fmla="*/ 22 h 22"/>
                  <a:gd name="T18" fmla="*/ 9 w 24"/>
                  <a:gd name="T19" fmla="*/ 22 h 22"/>
                  <a:gd name="T20" fmla="*/ 9 w 24"/>
                  <a:gd name="T21" fmla="*/ 10 h 22"/>
                  <a:gd name="T22" fmla="*/ 15 w 24"/>
                  <a:gd name="T23" fmla="*/ 4 h 22"/>
                  <a:gd name="T24" fmla="*/ 18 w 24"/>
                  <a:gd name="T25" fmla="*/ 10 h 22"/>
                  <a:gd name="T26" fmla="*/ 18 w 24"/>
                  <a:gd name="T27" fmla="*/ 22 h 22"/>
                  <a:gd name="T28" fmla="*/ 24 w 24"/>
                  <a:gd name="T29" fmla="*/ 22 h 22"/>
                  <a:gd name="T30" fmla="*/ 24 w 24"/>
                  <a:gd name="T31" fmla="*/ 6 h 22"/>
                  <a:gd name="T32" fmla="*/ 17 w 24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22">
                    <a:moveTo>
                      <a:pt x="17" y="0"/>
                    </a:moveTo>
                    <a:cubicBezTo>
                      <a:pt x="13" y="0"/>
                      <a:pt x="11" y="3"/>
                      <a:pt x="9" y="4"/>
                    </a:cubicBezTo>
                    <a:cubicBezTo>
                      <a:pt x="9" y="3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7"/>
                      <a:pt x="12" y="4"/>
                      <a:pt x="15" y="4"/>
                    </a:cubicBezTo>
                    <a:cubicBezTo>
                      <a:pt x="18" y="4"/>
                      <a:pt x="18" y="6"/>
                      <a:pt x="18" y="10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2"/>
                      <a:pt x="22" y="0"/>
                      <a:pt x="17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3300" y="1567"/>
                <a:ext cx="38" cy="52"/>
              </a:xfrm>
              <a:custGeom>
                <a:avLst/>
                <a:gdLst>
                  <a:gd name="T0" fmla="*/ 9 w 16"/>
                  <a:gd name="T1" fmla="*/ 8 h 22"/>
                  <a:gd name="T2" fmla="*/ 5 w 16"/>
                  <a:gd name="T3" fmla="*/ 5 h 22"/>
                  <a:gd name="T4" fmla="*/ 8 w 16"/>
                  <a:gd name="T5" fmla="*/ 3 h 22"/>
                  <a:gd name="T6" fmla="*/ 14 w 16"/>
                  <a:gd name="T7" fmla="*/ 4 h 22"/>
                  <a:gd name="T8" fmla="*/ 14 w 16"/>
                  <a:gd name="T9" fmla="*/ 5 h 22"/>
                  <a:gd name="T10" fmla="*/ 14 w 16"/>
                  <a:gd name="T11" fmla="*/ 1 h 22"/>
                  <a:gd name="T12" fmla="*/ 14 w 16"/>
                  <a:gd name="T13" fmla="*/ 0 h 22"/>
                  <a:gd name="T14" fmla="*/ 8 w 16"/>
                  <a:gd name="T15" fmla="*/ 0 h 22"/>
                  <a:gd name="T16" fmla="*/ 0 w 16"/>
                  <a:gd name="T17" fmla="*/ 6 h 22"/>
                  <a:gd name="T18" fmla="*/ 6 w 16"/>
                  <a:gd name="T19" fmla="*/ 13 h 22"/>
                  <a:gd name="T20" fmla="*/ 11 w 16"/>
                  <a:gd name="T21" fmla="*/ 17 h 22"/>
                  <a:gd name="T22" fmla="*/ 7 w 16"/>
                  <a:gd name="T23" fmla="*/ 19 h 22"/>
                  <a:gd name="T24" fmla="*/ 0 w 16"/>
                  <a:gd name="T25" fmla="*/ 17 h 22"/>
                  <a:gd name="T26" fmla="*/ 0 w 16"/>
                  <a:gd name="T27" fmla="*/ 17 h 22"/>
                  <a:gd name="T28" fmla="*/ 0 w 16"/>
                  <a:gd name="T29" fmla="*/ 21 h 22"/>
                  <a:gd name="T30" fmla="*/ 0 w 16"/>
                  <a:gd name="T31" fmla="*/ 21 h 22"/>
                  <a:gd name="T32" fmla="*/ 7 w 16"/>
                  <a:gd name="T33" fmla="*/ 22 h 22"/>
                  <a:gd name="T34" fmla="*/ 16 w 16"/>
                  <a:gd name="T35" fmla="*/ 16 h 22"/>
                  <a:gd name="T36" fmla="*/ 9 w 16"/>
                  <a:gd name="T3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2">
                    <a:moveTo>
                      <a:pt x="9" y="8"/>
                    </a:moveTo>
                    <a:cubicBezTo>
                      <a:pt x="7" y="7"/>
                      <a:pt x="5" y="6"/>
                      <a:pt x="5" y="5"/>
                    </a:cubicBezTo>
                    <a:cubicBezTo>
                      <a:pt x="5" y="3"/>
                      <a:pt x="7" y="3"/>
                      <a:pt x="8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1"/>
                      <a:pt x="6" y="13"/>
                    </a:cubicBezTo>
                    <a:cubicBezTo>
                      <a:pt x="8" y="14"/>
                      <a:pt x="11" y="15"/>
                      <a:pt x="11" y="17"/>
                    </a:cubicBezTo>
                    <a:cubicBezTo>
                      <a:pt x="11" y="18"/>
                      <a:pt x="9" y="19"/>
                      <a:pt x="7" y="19"/>
                    </a:cubicBezTo>
                    <a:cubicBezTo>
                      <a:pt x="4" y="19"/>
                      <a:pt x="2" y="18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4" y="22"/>
                      <a:pt x="7" y="22"/>
                    </a:cubicBezTo>
                    <a:cubicBezTo>
                      <a:pt x="12" y="22"/>
                      <a:pt x="16" y="20"/>
                      <a:pt x="16" y="16"/>
                    </a:cubicBezTo>
                    <a:cubicBezTo>
                      <a:pt x="16" y="12"/>
                      <a:pt x="12" y="10"/>
                      <a:pt x="9" y="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3345" y="1567"/>
                <a:ext cx="59" cy="73"/>
              </a:xfrm>
              <a:custGeom>
                <a:avLst/>
                <a:gdLst>
                  <a:gd name="T0" fmla="*/ 16 w 25"/>
                  <a:gd name="T1" fmla="*/ 0 h 31"/>
                  <a:gd name="T2" fmla="*/ 10 w 25"/>
                  <a:gd name="T3" fmla="*/ 3 h 31"/>
                  <a:gd name="T4" fmla="*/ 10 w 25"/>
                  <a:gd name="T5" fmla="*/ 0 h 31"/>
                  <a:gd name="T6" fmla="*/ 9 w 25"/>
                  <a:gd name="T7" fmla="*/ 0 h 31"/>
                  <a:gd name="T8" fmla="*/ 0 w 25"/>
                  <a:gd name="T9" fmla="*/ 1 h 31"/>
                  <a:gd name="T10" fmla="*/ 0 w 25"/>
                  <a:gd name="T11" fmla="*/ 3 h 31"/>
                  <a:gd name="T12" fmla="*/ 0 w 25"/>
                  <a:gd name="T13" fmla="*/ 3 h 31"/>
                  <a:gd name="T14" fmla="*/ 4 w 25"/>
                  <a:gd name="T15" fmla="*/ 6 h 31"/>
                  <a:gd name="T16" fmla="*/ 4 w 25"/>
                  <a:gd name="T17" fmla="*/ 31 h 31"/>
                  <a:gd name="T18" fmla="*/ 10 w 25"/>
                  <a:gd name="T19" fmla="*/ 31 h 31"/>
                  <a:gd name="T20" fmla="*/ 10 w 25"/>
                  <a:gd name="T21" fmla="*/ 20 h 31"/>
                  <a:gd name="T22" fmla="*/ 16 w 25"/>
                  <a:gd name="T23" fmla="*/ 22 h 31"/>
                  <a:gd name="T24" fmla="*/ 25 w 25"/>
                  <a:gd name="T25" fmla="*/ 11 h 31"/>
                  <a:gd name="T26" fmla="*/ 16 w 25"/>
                  <a:gd name="T27" fmla="*/ 0 h 31"/>
                  <a:gd name="T28" fmla="*/ 14 w 25"/>
                  <a:gd name="T29" fmla="*/ 3 h 31"/>
                  <a:gd name="T30" fmla="*/ 19 w 25"/>
                  <a:gd name="T31" fmla="*/ 11 h 31"/>
                  <a:gd name="T32" fmla="*/ 14 w 25"/>
                  <a:gd name="T33" fmla="*/ 19 h 31"/>
                  <a:gd name="T34" fmla="*/ 10 w 25"/>
                  <a:gd name="T35" fmla="*/ 12 h 31"/>
                  <a:gd name="T36" fmla="*/ 10 w 25"/>
                  <a:gd name="T37" fmla="*/ 10 h 31"/>
                  <a:gd name="T38" fmla="*/ 14 w 25"/>
                  <a:gd name="T3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31">
                    <a:moveTo>
                      <a:pt x="16" y="0"/>
                    </a:moveTo>
                    <a:cubicBezTo>
                      <a:pt x="14" y="0"/>
                      <a:pt x="12" y="1"/>
                      <a:pt x="10" y="3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21"/>
                      <a:pt x="10" y="20"/>
                    </a:cubicBezTo>
                    <a:cubicBezTo>
                      <a:pt x="11" y="21"/>
                      <a:pt x="13" y="22"/>
                      <a:pt x="16" y="22"/>
                    </a:cubicBezTo>
                    <a:cubicBezTo>
                      <a:pt x="22" y="22"/>
                      <a:pt x="25" y="18"/>
                      <a:pt x="25" y="11"/>
                    </a:cubicBezTo>
                    <a:cubicBezTo>
                      <a:pt x="25" y="4"/>
                      <a:pt x="22" y="0"/>
                      <a:pt x="16" y="0"/>
                    </a:cubicBezTo>
                    <a:moveTo>
                      <a:pt x="14" y="3"/>
                    </a:moveTo>
                    <a:cubicBezTo>
                      <a:pt x="18" y="3"/>
                      <a:pt x="19" y="7"/>
                      <a:pt x="19" y="11"/>
                    </a:cubicBezTo>
                    <a:cubicBezTo>
                      <a:pt x="19" y="16"/>
                      <a:pt x="17" y="19"/>
                      <a:pt x="14" y="19"/>
                    </a:cubicBezTo>
                    <a:cubicBezTo>
                      <a:pt x="11" y="19"/>
                      <a:pt x="10" y="15"/>
                      <a:pt x="10" y="1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8"/>
                      <a:pt x="10" y="3"/>
                      <a:pt x="14" y="3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3414" y="1567"/>
                <a:ext cx="23" cy="52"/>
              </a:xfrm>
              <a:custGeom>
                <a:avLst/>
                <a:gdLst>
                  <a:gd name="T0" fmla="*/ 0 w 10"/>
                  <a:gd name="T1" fmla="*/ 1 h 22"/>
                  <a:gd name="T2" fmla="*/ 0 w 10"/>
                  <a:gd name="T3" fmla="*/ 3 h 22"/>
                  <a:gd name="T4" fmla="*/ 1 w 10"/>
                  <a:gd name="T5" fmla="*/ 3 h 22"/>
                  <a:gd name="T6" fmla="*/ 4 w 10"/>
                  <a:gd name="T7" fmla="*/ 6 h 22"/>
                  <a:gd name="T8" fmla="*/ 4 w 10"/>
                  <a:gd name="T9" fmla="*/ 22 h 22"/>
                  <a:gd name="T10" fmla="*/ 10 w 10"/>
                  <a:gd name="T11" fmla="*/ 22 h 22"/>
                  <a:gd name="T12" fmla="*/ 10 w 10"/>
                  <a:gd name="T13" fmla="*/ 0 h 22"/>
                  <a:gd name="T14" fmla="*/ 9 w 10"/>
                  <a:gd name="T15" fmla="*/ 0 h 22"/>
                  <a:gd name="T16" fmla="*/ 0 w 10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2">
                    <a:moveTo>
                      <a:pt x="0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3421" y="1546"/>
                <a:ext cx="19" cy="14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3449" y="1567"/>
                <a:ext cx="45" cy="52"/>
              </a:xfrm>
              <a:custGeom>
                <a:avLst/>
                <a:gdLst>
                  <a:gd name="T0" fmla="*/ 19 w 19"/>
                  <a:gd name="T1" fmla="*/ 5 h 22"/>
                  <a:gd name="T2" fmla="*/ 19 w 19"/>
                  <a:gd name="T3" fmla="*/ 0 h 22"/>
                  <a:gd name="T4" fmla="*/ 19 w 19"/>
                  <a:gd name="T5" fmla="*/ 0 h 22"/>
                  <a:gd name="T6" fmla="*/ 16 w 19"/>
                  <a:gd name="T7" fmla="*/ 0 h 22"/>
                  <a:gd name="T8" fmla="*/ 10 w 19"/>
                  <a:gd name="T9" fmla="*/ 4 h 22"/>
                  <a:gd name="T10" fmla="*/ 10 w 19"/>
                  <a:gd name="T11" fmla="*/ 0 h 22"/>
                  <a:gd name="T12" fmla="*/ 10 w 19"/>
                  <a:gd name="T13" fmla="*/ 0 h 22"/>
                  <a:gd name="T14" fmla="*/ 0 w 19"/>
                  <a:gd name="T15" fmla="*/ 1 h 22"/>
                  <a:gd name="T16" fmla="*/ 0 w 19"/>
                  <a:gd name="T17" fmla="*/ 3 h 22"/>
                  <a:gd name="T18" fmla="*/ 1 w 19"/>
                  <a:gd name="T19" fmla="*/ 3 h 22"/>
                  <a:gd name="T20" fmla="*/ 4 w 19"/>
                  <a:gd name="T21" fmla="*/ 6 h 22"/>
                  <a:gd name="T22" fmla="*/ 4 w 19"/>
                  <a:gd name="T23" fmla="*/ 22 h 22"/>
                  <a:gd name="T24" fmla="*/ 10 w 19"/>
                  <a:gd name="T25" fmla="*/ 22 h 22"/>
                  <a:gd name="T26" fmla="*/ 10 w 19"/>
                  <a:gd name="T27" fmla="*/ 11 h 22"/>
                  <a:gd name="T28" fmla="*/ 16 w 19"/>
                  <a:gd name="T29" fmla="*/ 4 h 22"/>
                  <a:gd name="T30" fmla="*/ 18 w 19"/>
                  <a:gd name="T31" fmla="*/ 5 h 22"/>
                  <a:gd name="T32" fmla="*/ 19 w 19"/>
                  <a:gd name="T33" fmla="*/ 5 h 22"/>
                  <a:gd name="T34" fmla="*/ 19 w 19"/>
                  <a:gd name="T35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2">
                    <a:moveTo>
                      <a:pt x="1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3" y="0"/>
                      <a:pt x="11" y="2"/>
                      <a:pt x="10" y="4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9"/>
                      <a:pt x="11" y="4"/>
                      <a:pt x="16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3501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3633" y="1543"/>
                <a:ext cx="57" cy="76"/>
              </a:xfrm>
              <a:custGeom>
                <a:avLst/>
                <a:gdLst>
                  <a:gd name="T0" fmla="*/ 18 w 24"/>
                  <a:gd name="T1" fmla="*/ 10 h 32"/>
                  <a:gd name="T2" fmla="*/ 10 w 24"/>
                  <a:gd name="T3" fmla="*/ 14 h 32"/>
                  <a:gd name="T4" fmla="*/ 10 w 24"/>
                  <a:gd name="T5" fmla="*/ 0 h 32"/>
                  <a:gd name="T6" fmla="*/ 9 w 24"/>
                  <a:gd name="T7" fmla="*/ 0 h 32"/>
                  <a:gd name="T8" fmla="*/ 0 w 24"/>
                  <a:gd name="T9" fmla="*/ 1 h 32"/>
                  <a:gd name="T10" fmla="*/ 0 w 24"/>
                  <a:gd name="T11" fmla="*/ 3 h 32"/>
                  <a:gd name="T12" fmla="*/ 0 w 24"/>
                  <a:gd name="T13" fmla="*/ 3 h 32"/>
                  <a:gd name="T14" fmla="*/ 4 w 24"/>
                  <a:gd name="T15" fmla="*/ 6 h 32"/>
                  <a:gd name="T16" fmla="*/ 4 w 24"/>
                  <a:gd name="T17" fmla="*/ 32 h 32"/>
                  <a:gd name="T18" fmla="*/ 10 w 24"/>
                  <a:gd name="T19" fmla="*/ 32 h 32"/>
                  <a:gd name="T20" fmla="*/ 10 w 24"/>
                  <a:gd name="T21" fmla="*/ 21 h 32"/>
                  <a:gd name="T22" fmla="*/ 15 w 24"/>
                  <a:gd name="T23" fmla="*/ 14 h 32"/>
                  <a:gd name="T24" fmla="*/ 18 w 24"/>
                  <a:gd name="T25" fmla="*/ 18 h 32"/>
                  <a:gd name="T26" fmla="*/ 18 w 24"/>
                  <a:gd name="T27" fmla="*/ 32 h 32"/>
                  <a:gd name="T28" fmla="*/ 24 w 24"/>
                  <a:gd name="T29" fmla="*/ 32 h 32"/>
                  <a:gd name="T30" fmla="*/ 24 w 24"/>
                  <a:gd name="T31" fmla="*/ 18 h 32"/>
                  <a:gd name="T32" fmla="*/ 18 w 24"/>
                  <a:gd name="T33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8" y="10"/>
                    </a:moveTo>
                    <a:cubicBezTo>
                      <a:pt x="13" y="10"/>
                      <a:pt x="11" y="12"/>
                      <a:pt x="10" y="14"/>
                    </a:cubicBezTo>
                    <a:cubicBezTo>
                      <a:pt x="10" y="1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7"/>
                      <a:pt x="13" y="14"/>
                      <a:pt x="15" y="14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5"/>
                      <a:pt x="24" y="10"/>
                      <a:pt x="18" y="1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3704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3588" y="1553"/>
                <a:ext cx="38" cy="66"/>
              </a:xfrm>
              <a:custGeom>
                <a:avLst/>
                <a:gdLst>
                  <a:gd name="T0" fmla="*/ 4 w 16"/>
                  <a:gd name="T1" fmla="*/ 0 h 28"/>
                  <a:gd name="T2" fmla="*/ 4 w 16"/>
                  <a:gd name="T3" fmla="*/ 6 h 28"/>
                  <a:gd name="T4" fmla="*/ 0 w 16"/>
                  <a:gd name="T5" fmla="*/ 6 h 28"/>
                  <a:gd name="T6" fmla="*/ 0 w 16"/>
                  <a:gd name="T7" fmla="*/ 9 h 28"/>
                  <a:gd name="T8" fmla="*/ 4 w 16"/>
                  <a:gd name="T9" fmla="*/ 9 h 28"/>
                  <a:gd name="T10" fmla="*/ 4 w 16"/>
                  <a:gd name="T11" fmla="*/ 22 h 28"/>
                  <a:gd name="T12" fmla="*/ 12 w 16"/>
                  <a:gd name="T13" fmla="*/ 28 h 28"/>
                  <a:gd name="T14" fmla="*/ 15 w 16"/>
                  <a:gd name="T15" fmla="*/ 28 h 28"/>
                  <a:gd name="T16" fmla="*/ 16 w 16"/>
                  <a:gd name="T17" fmla="*/ 28 h 28"/>
                  <a:gd name="T18" fmla="*/ 16 w 16"/>
                  <a:gd name="T19" fmla="*/ 25 h 28"/>
                  <a:gd name="T20" fmla="*/ 15 w 16"/>
                  <a:gd name="T21" fmla="*/ 25 h 28"/>
                  <a:gd name="T22" fmla="*/ 13 w 16"/>
                  <a:gd name="T23" fmla="*/ 25 h 28"/>
                  <a:gd name="T24" fmla="*/ 10 w 16"/>
                  <a:gd name="T25" fmla="*/ 21 h 28"/>
                  <a:gd name="T26" fmla="*/ 10 w 16"/>
                  <a:gd name="T27" fmla="*/ 9 h 28"/>
                  <a:gd name="T28" fmla="*/ 16 w 16"/>
                  <a:gd name="T29" fmla="*/ 9 h 28"/>
                  <a:gd name="T30" fmla="*/ 16 w 16"/>
                  <a:gd name="T31" fmla="*/ 6 h 28"/>
                  <a:gd name="T32" fmla="*/ 10 w 16"/>
                  <a:gd name="T33" fmla="*/ 6 h 28"/>
                  <a:gd name="T34" fmla="*/ 10 w 16"/>
                  <a:gd name="T35" fmla="*/ 0 h 28"/>
                  <a:gd name="T36" fmla="*/ 4 w 16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3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3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7" y="28"/>
                      <a:pt x="12" y="28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0" y="9"/>
                      <a:pt x="16" y="9"/>
                      <a:pt x="16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0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3787" y="1546"/>
                <a:ext cx="82" cy="73"/>
              </a:xfrm>
              <a:custGeom>
                <a:avLst/>
                <a:gdLst>
                  <a:gd name="T0" fmla="*/ 35 w 35"/>
                  <a:gd name="T1" fmla="*/ 0 h 31"/>
                  <a:gd name="T2" fmla="*/ 29 w 35"/>
                  <a:gd name="T3" fmla="*/ 0 h 31"/>
                  <a:gd name="T4" fmla="*/ 29 w 35"/>
                  <a:gd name="T5" fmla="*/ 23 h 31"/>
                  <a:gd name="T6" fmla="*/ 14 w 35"/>
                  <a:gd name="T7" fmla="*/ 0 h 31"/>
                  <a:gd name="T8" fmla="*/ 0 w 35"/>
                  <a:gd name="T9" fmla="*/ 0 h 31"/>
                  <a:gd name="T10" fmla="*/ 0 w 35"/>
                  <a:gd name="T11" fmla="*/ 2 h 31"/>
                  <a:gd name="T12" fmla="*/ 1 w 35"/>
                  <a:gd name="T13" fmla="*/ 2 h 31"/>
                  <a:gd name="T14" fmla="*/ 5 w 35"/>
                  <a:gd name="T15" fmla="*/ 6 h 31"/>
                  <a:gd name="T16" fmla="*/ 5 w 35"/>
                  <a:gd name="T17" fmla="*/ 31 h 31"/>
                  <a:gd name="T18" fmla="*/ 11 w 35"/>
                  <a:gd name="T19" fmla="*/ 31 h 31"/>
                  <a:gd name="T20" fmla="*/ 11 w 35"/>
                  <a:gd name="T21" fmla="*/ 6 h 31"/>
                  <a:gd name="T22" fmla="*/ 27 w 35"/>
                  <a:gd name="T23" fmla="*/ 31 h 31"/>
                  <a:gd name="T24" fmla="*/ 35 w 35"/>
                  <a:gd name="T25" fmla="*/ 31 h 31"/>
                  <a:gd name="T26" fmla="*/ 35 w 35"/>
                  <a:gd name="T27" fmla="*/ 0 h 31"/>
                  <a:gd name="T28" fmla="*/ 35 w 35"/>
                  <a:gd name="T2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1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21"/>
                      <a:pt x="29" y="23"/>
                    </a:cubicBezTo>
                    <a:cubicBezTo>
                      <a:pt x="28" y="21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9"/>
                      <a:pt x="11" y="6"/>
                    </a:cubicBezTo>
                    <a:cubicBezTo>
                      <a:pt x="13" y="8"/>
                      <a:pt x="27" y="31"/>
                      <a:pt x="27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3883" y="1567"/>
                <a:ext cx="48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19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8" y="21"/>
                      <a:pt x="19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8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3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3997" y="1553"/>
                <a:ext cx="40" cy="66"/>
              </a:xfrm>
              <a:custGeom>
                <a:avLst/>
                <a:gdLst>
                  <a:gd name="T0" fmla="*/ 4 w 17"/>
                  <a:gd name="T1" fmla="*/ 0 h 28"/>
                  <a:gd name="T2" fmla="*/ 4 w 17"/>
                  <a:gd name="T3" fmla="*/ 6 h 28"/>
                  <a:gd name="T4" fmla="*/ 0 w 17"/>
                  <a:gd name="T5" fmla="*/ 6 h 28"/>
                  <a:gd name="T6" fmla="*/ 0 w 17"/>
                  <a:gd name="T7" fmla="*/ 9 h 28"/>
                  <a:gd name="T8" fmla="*/ 4 w 17"/>
                  <a:gd name="T9" fmla="*/ 9 h 28"/>
                  <a:gd name="T10" fmla="*/ 4 w 17"/>
                  <a:gd name="T11" fmla="*/ 22 h 28"/>
                  <a:gd name="T12" fmla="*/ 12 w 17"/>
                  <a:gd name="T13" fmla="*/ 28 h 28"/>
                  <a:gd name="T14" fmla="*/ 16 w 17"/>
                  <a:gd name="T15" fmla="*/ 28 h 28"/>
                  <a:gd name="T16" fmla="*/ 16 w 17"/>
                  <a:gd name="T17" fmla="*/ 28 h 28"/>
                  <a:gd name="T18" fmla="*/ 16 w 17"/>
                  <a:gd name="T19" fmla="*/ 25 h 28"/>
                  <a:gd name="T20" fmla="*/ 16 w 17"/>
                  <a:gd name="T21" fmla="*/ 25 h 28"/>
                  <a:gd name="T22" fmla="*/ 14 w 17"/>
                  <a:gd name="T23" fmla="*/ 25 h 28"/>
                  <a:gd name="T24" fmla="*/ 10 w 17"/>
                  <a:gd name="T25" fmla="*/ 21 h 28"/>
                  <a:gd name="T26" fmla="*/ 10 w 17"/>
                  <a:gd name="T27" fmla="*/ 9 h 28"/>
                  <a:gd name="T28" fmla="*/ 17 w 17"/>
                  <a:gd name="T29" fmla="*/ 9 h 28"/>
                  <a:gd name="T30" fmla="*/ 17 w 17"/>
                  <a:gd name="T31" fmla="*/ 6 h 28"/>
                  <a:gd name="T32" fmla="*/ 10 w 17"/>
                  <a:gd name="T33" fmla="*/ 6 h 28"/>
                  <a:gd name="T34" fmla="*/ 10 w 17"/>
                  <a:gd name="T35" fmla="*/ 0 h 28"/>
                  <a:gd name="T36" fmla="*/ 4 w 17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4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8" y="28"/>
                      <a:pt x="12" y="28"/>
                    </a:cubicBezTo>
                    <a:cubicBezTo>
                      <a:pt x="14" y="28"/>
                      <a:pt x="15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1" y="9"/>
                      <a:pt x="17" y="9"/>
                      <a:pt x="17" y="9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1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3933" y="1567"/>
                <a:ext cx="61" cy="52"/>
              </a:xfrm>
              <a:custGeom>
                <a:avLst/>
                <a:gdLst>
                  <a:gd name="T0" fmla="*/ 20 w 26"/>
                  <a:gd name="T1" fmla="*/ 7 h 22"/>
                  <a:gd name="T2" fmla="*/ 26 w 26"/>
                  <a:gd name="T3" fmla="*/ 0 h 22"/>
                  <a:gd name="T4" fmla="*/ 19 w 26"/>
                  <a:gd name="T5" fmla="*/ 0 h 22"/>
                  <a:gd name="T6" fmla="*/ 14 w 26"/>
                  <a:gd name="T7" fmla="*/ 7 h 22"/>
                  <a:gd name="T8" fmla="*/ 9 w 26"/>
                  <a:gd name="T9" fmla="*/ 0 h 22"/>
                  <a:gd name="T10" fmla="*/ 0 w 26"/>
                  <a:gd name="T11" fmla="*/ 0 h 22"/>
                  <a:gd name="T12" fmla="*/ 0 w 26"/>
                  <a:gd name="T13" fmla="*/ 2 h 22"/>
                  <a:gd name="T14" fmla="*/ 0 w 26"/>
                  <a:gd name="T15" fmla="*/ 2 h 22"/>
                  <a:gd name="T16" fmla="*/ 6 w 26"/>
                  <a:gd name="T17" fmla="*/ 5 h 22"/>
                  <a:gd name="T18" fmla="*/ 9 w 26"/>
                  <a:gd name="T19" fmla="*/ 10 h 22"/>
                  <a:gd name="T20" fmla="*/ 3 w 26"/>
                  <a:gd name="T21" fmla="*/ 17 h 22"/>
                  <a:gd name="T22" fmla="*/ 10 w 26"/>
                  <a:gd name="T23" fmla="*/ 17 h 22"/>
                  <a:gd name="T24" fmla="*/ 12 w 26"/>
                  <a:gd name="T25" fmla="*/ 14 h 22"/>
                  <a:gd name="T26" fmla="*/ 18 w 26"/>
                  <a:gd name="T27" fmla="*/ 22 h 22"/>
                  <a:gd name="T28" fmla="*/ 25 w 26"/>
                  <a:gd name="T29" fmla="*/ 22 h 22"/>
                  <a:gd name="T30" fmla="*/ 14 w 26"/>
                  <a:gd name="T31" fmla="*/ 7 h 22"/>
                  <a:gd name="T32" fmla="*/ 20 w 26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0" y="7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4" y="3"/>
                      <a:pt x="6" y="5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26922" y="497314"/>
              <a:ext cx="44951" cy="29967"/>
            </a:xfrm>
            <a:custGeom>
              <a:avLst/>
              <a:gdLst>
                <a:gd name="T0" fmla="*/ 14 w 33"/>
                <a:gd name="T1" fmla="*/ 22 h 22"/>
                <a:gd name="T2" fmla="*/ 0 w 33"/>
                <a:gd name="T3" fmla="*/ 22 h 22"/>
                <a:gd name="T4" fmla="*/ 19 w 33"/>
                <a:gd name="T5" fmla="*/ 0 h 22"/>
                <a:gd name="T6" fmla="*/ 33 w 33"/>
                <a:gd name="T7" fmla="*/ 0 h 22"/>
                <a:gd name="T8" fmla="*/ 14 w 3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4" y="22"/>
                  </a:moveTo>
                  <a:lnTo>
                    <a:pt x="0" y="22"/>
                  </a:lnTo>
                  <a:lnTo>
                    <a:pt x="19" y="0"/>
                  </a:lnTo>
                  <a:lnTo>
                    <a:pt x="33" y="0"/>
                  </a:lnTo>
                  <a:lnTo>
                    <a:pt x="14" y="22"/>
                  </a:ln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8402" y="210790"/>
            <a:ext cx="1745946" cy="17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verimag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1611" y="0"/>
            <a:ext cx="3706789" cy="5197840"/>
          </a:xfrm>
          <a:prstGeom prst="rect">
            <a:avLst/>
          </a:prstGeom>
        </p:spPr>
      </p:pic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47076" y="3299833"/>
            <a:ext cx="463315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1627166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63" name="Group 62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6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"/>
          <p:cNvGrpSpPr>
            <a:grpSpLocks noChangeAspect="1"/>
          </p:cNvGrpSpPr>
          <p:nvPr userDrawn="1"/>
        </p:nvGrpSpPr>
        <p:grpSpPr bwMode="auto">
          <a:xfrm>
            <a:off x="4130762" y="4494539"/>
            <a:ext cx="2404872" cy="238881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18" name="Freeform 117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9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0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1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4386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-8465" y="-7717"/>
            <a:ext cx="3716866" cy="3953882"/>
          </a:xfrm>
          <a:prstGeom prst="rect">
            <a:avLst/>
          </a:prstGeom>
          <a:solidFill>
            <a:srgbClr val="C2C2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-8465" y="3946165"/>
            <a:ext cx="3716866" cy="1251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pic>
        <p:nvPicPr>
          <p:cNvPr id="48" name="Picture 47" descr="datacent_icon_texture.png"/>
          <p:cNvPicPr>
            <a:picLocks noChangeAspect="1"/>
          </p:cNvPicPr>
          <p:nvPr userDrawn="1"/>
        </p:nvPicPr>
        <p:blipFill rotWithShape="1">
          <a:blip r:embed="rId2" cstate="screen">
            <a:alphaModFix amt="53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8466" y="-11688"/>
            <a:ext cx="3716867" cy="3957854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grpSp>
        <p:nvGrpSpPr>
          <p:cNvPr id="107" name="Group 1"/>
          <p:cNvGrpSpPr>
            <a:grpSpLocks noChangeAspect="1"/>
          </p:cNvGrpSpPr>
          <p:nvPr userDrawn="1"/>
        </p:nvGrpSpPr>
        <p:grpSpPr bwMode="auto">
          <a:xfrm>
            <a:off x="4130762" y="4494539"/>
            <a:ext cx="2404872" cy="238881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08" name="Freeform 107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9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0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1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6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939618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-8465" y="-7717"/>
            <a:ext cx="3716866" cy="3953882"/>
          </a:xfrm>
          <a:prstGeom prst="rect">
            <a:avLst/>
          </a:prstGeom>
          <a:solidFill>
            <a:srgbClr val="C2C2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pic>
        <p:nvPicPr>
          <p:cNvPr id="2" name="Picture 1" descr="IoT_icon_texture.png"/>
          <p:cNvPicPr>
            <a:picLocks noChangeAspect="1"/>
          </p:cNvPicPr>
          <p:nvPr userDrawn="1"/>
        </p:nvPicPr>
        <p:blipFill rotWithShape="1">
          <a:blip r:embed="rId2" cstate="screen">
            <a:alphaModFix amt="55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8465" y="-11688"/>
            <a:ext cx="3716866" cy="3957852"/>
          </a:xfrm>
          <a:prstGeom prst="rect">
            <a:avLst/>
          </a:prstGeom>
        </p:spPr>
      </p:pic>
      <p:sp>
        <p:nvSpPr>
          <p:cNvPr id="35" name="Rectangle 34"/>
          <p:cNvSpPr/>
          <p:nvPr userDrawn="1"/>
        </p:nvSpPr>
        <p:spPr>
          <a:xfrm>
            <a:off x="-8465" y="3946165"/>
            <a:ext cx="3716866" cy="125167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" name="Group 1"/>
          <p:cNvGrpSpPr>
            <a:grpSpLocks noChangeAspect="1"/>
          </p:cNvGrpSpPr>
          <p:nvPr userDrawn="1"/>
        </p:nvGrpSpPr>
        <p:grpSpPr bwMode="auto">
          <a:xfrm>
            <a:off x="4130762" y="4494539"/>
            <a:ext cx="2404872" cy="238881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06" name="Freeform 10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53028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673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9235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4831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1498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coverimag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1611" y="0"/>
            <a:ext cx="3706789" cy="5197840"/>
          </a:xfrm>
          <a:prstGeom prst="rect">
            <a:avLst/>
          </a:prstGeom>
        </p:spPr>
      </p:pic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grpSp>
        <p:nvGrpSpPr>
          <p:cNvPr id="103" name="Group 1"/>
          <p:cNvGrpSpPr>
            <a:grpSpLocks noChangeAspect="1"/>
          </p:cNvGrpSpPr>
          <p:nvPr userDrawn="1"/>
        </p:nvGrpSpPr>
        <p:grpSpPr bwMode="auto">
          <a:xfrm>
            <a:off x="4130762" y="4494539"/>
            <a:ext cx="2404872" cy="238881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04" name="Freeform 103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5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6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7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8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9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0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1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6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7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8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9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0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1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40310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45613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7" r:id="rId2"/>
    <p:sldLayoutId id="2147483712" r:id="rId3"/>
    <p:sldLayoutId id="2147483650" r:id="rId4"/>
    <p:sldLayoutId id="2147483691" r:id="rId5"/>
    <p:sldLayoutId id="2147483654" r:id="rId6"/>
    <p:sldLayoutId id="2147483669" r:id="rId7"/>
    <p:sldLayoutId id="2147483711" r:id="rId8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an.vogelesang@hd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ivyscript</a:t>
            </a:r>
            <a:r>
              <a:rPr lang="en-US" dirty="0" smtClean="0"/>
              <a:t> </a:t>
            </a:r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7076" y="3299833"/>
            <a:ext cx="4939975" cy="584775"/>
          </a:xfrm>
        </p:spPr>
        <p:txBody>
          <a:bodyPr/>
          <a:lstStyle/>
          <a:p>
            <a:r>
              <a:rPr lang="en-US" dirty="0" smtClean="0"/>
              <a:t>November</a:t>
            </a:r>
            <a:r>
              <a:rPr lang="en-US" dirty="0" smtClean="0"/>
              <a:t> 8, </a:t>
            </a:r>
            <a:r>
              <a:rPr lang="en-US" dirty="0"/>
              <a:t>2016</a:t>
            </a:r>
          </a:p>
          <a:p>
            <a:r>
              <a:rPr lang="en-US" sz="1400" dirty="0" smtClean="0"/>
              <a:t>Allart Ian Vogelesang  </a:t>
            </a:r>
            <a:r>
              <a:rPr lang="en-US" sz="1200" dirty="0" smtClean="0">
                <a:hlinkClick r:id="rId3"/>
              </a:rPr>
              <a:t>ian.vogelesang@hds.com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74547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47207"/>
          </a:xfrm>
        </p:spPr>
        <p:txBody>
          <a:bodyPr/>
          <a:lstStyle/>
          <a:p>
            <a:r>
              <a:rPr lang="en-US" dirty="0" smtClean="0"/>
              <a:t>A constant (a literal of one of the types) is an expression</a:t>
            </a:r>
          </a:p>
          <a:p>
            <a:pPr lvl="1"/>
            <a:r>
              <a:rPr lang="en-US" dirty="0" smtClean="0"/>
              <a:t>e.g</a:t>
            </a:r>
            <a:r>
              <a:rPr lang="en-US" smtClean="0"/>
              <a:t>.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"constant"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 variable reference is an expression</a:t>
            </a:r>
          </a:p>
          <a:p>
            <a:pPr lvl="1"/>
            <a:r>
              <a:rPr lang="en-US" dirty="0" smtClean="0"/>
              <a:t>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</a:p>
          <a:p>
            <a:r>
              <a:rPr lang="en-US" dirty="0" smtClean="0"/>
              <a:t>Expressions may be combined together with operators, which operate the same as in C/C++:</a:t>
            </a:r>
          </a:p>
          <a:p>
            <a:pPr lvl="1"/>
            <a:r>
              <a:rPr lang="en-US" dirty="0" smtClean="0"/>
              <a:t>+, -, *, /, %, &gt;, &lt;, &gt;=, &lt;=, ==, !=, =, |, &amp;, ^, &amp;&amp;, || </a:t>
            </a:r>
          </a:p>
          <a:p>
            <a:r>
              <a:rPr lang="en-US" dirty="0" smtClean="0"/>
              <a:t>Expressions have a type,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/>
              <a:t>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5597"/>
          </a:xfrm>
        </p:spPr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( &lt;expression&gt; )</a:t>
            </a:r>
            <a:br>
              <a:rPr lang="en-US" dirty="0" smtClean="0"/>
            </a:br>
            <a:r>
              <a:rPr lang="en-US" dirty="0" smtClean="0"/>
              <a:t>double( &lt;expression&gt; )</a:t>
            </a:r>
            <a:br>
              <a:rPr lang="en-US" dirty="0" smtClean="0"/>
            </a:br>
            <a:r>
              <a:rPr lang="en-US" dirty="0" smtClean="0"/>
              <a:t>string( &lt;expression&gt; )</a:t>
            </a:r>
          </a:p>
          <a:p>
            <a:r>
              <a:rPr lang="en-US" dirty="0" smtClean="0"/>
              <a:t>Some times called a "cast".</a:t>
            </a:r>
          </a:p>
          <a:p>
            <a:r>
              <a:rPr lang="en-US" dirty="0" smtClean="0"/>
              <a:t>The expression is evaluated and the result is converted to the target type.</a:t>
            </a:r>
          </a:p>
          <a:p>
            <a:r>
              <a:rPr lang="en-US" dirty="0" smtClean="0"/>
              <a:t>Can result in a run time error</a:t>
            </a:r>
          </a:p>
          <a:p>
            <a:pPr lvl="1"/>
            <a:r>
              <a:rPr lang="en-US" dirty="0" smtClean="0"/>
              <a:t>E.g. evaluating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("cow")</a:t>
            </a:r>
            <a:r>
              <a:rPr lang="en-US" dirty="0" smtClean="0"/>
              <a:t> would cause a run-time error.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an expression to a different type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785104"/>
          </a:xfrm>
        </p:spPr>
        <p:txBody>
          <a:bodyPr/>
          <a:lstStyle/>
          <a:p>
            <a:r>
              <a:rPr lang="en-US" dirty="0" smtClean="0"/>
              <a:t>+  	plus – for numbers, adds, for strings, concatenates</a:t>
            </a:r>
            <a:br>
              <a:rPr lang="en-US" dirty="0" smtClean="0"/>
            </a:br>
            <a:r>
              <a:rPr lang="en-US" dirty="0" smtClean="0"/>
              <a:t>- 	minus</a:t>
            </a:r>
            <a:br>
              <a:rPr lang="en-US" dirty="0" smtClean="0"/>
            </a:br>
            <a:r>
              <a:rPr lang="en-US" dirty="0" smtClean="0"/>
              <a:t>*	multiply</a:t>
            </a:r>
            <a:br>
              <a:rPr lang="en-US" dirty="0" smtClean="0"/>
            </a:br>
            <a:r>
              <a:rPr lang="en-US" dirty="0" smtClean="0"/>
              <a:t>/	divide</a:t>
            </a:r>
            <a:br>
              <a:rPr lang="en-US" dirty="0" smtClean="0"/>
            </a:br>
            <a:r>
              <a:rPr lang="en-US" dirty="0" smtClean="0"/>
              <a:t>%	remainder from integer division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- arithmetic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65161"/>
          </a:xfrm>
        </p:spPr>
        <p:txBody>
          <a:bodyPr/>
          <a:lstStyle/>
          <a:p>
            <a:pPr>
              <a:tabLst>
                <a:tab pos="803275" algn="l"/>
                <a:tab pos="4572000" algn="l"/>
                <a:tab pos="5256213" algn="l"/>
              </a:tabLst>
            </a:pPr>
            <a:r>
              <a:rPr lang="en-US" sz="2000" dirty="0" smtClean="0"/>
              <a:t>&gt;	greater than</a:t>
            </a:r>
            <a:br>
              <a:rPr lang="en-US" sz="2000" dirty="0" smtClean="0"/>
            </a:br>
            <a:r>
              <a:rPr lang="en-US" sz="2000" dirty="0" smtClean="0"/>
              <a:t>&lt;	less than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&gt;=	greater than or equal to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&lt;=	less than or equal to</a:t>
            </a:r>
            <a:br>
              <a:rPr lang="en-US" sz="2000" dirty="0" smtClean="0"/>
            </a:br>
            <a:r>
              <a:rPr lang="en-US" sz="2000" dirty="0" smtClean="0"/>
              <a:t>==	equal to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!=	not equal to</a:t>
            </a:r>
          </a:p>
          <a:p>
            <a:r>
              <a:rPr lang="en-US" sz="2000" dirty="0" smtClean="0"/>
              <a:t>There is no true/false type.  Logical operators evaluate to an integer value just like the old C language before there was a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dirty="0" smtClean="0"/>
              <a:t> type.</a:t>
            </a:r>
          </a:p>
          <a:p>
            <a:pPr lvl="1"/>
            <a:r>
              <a:rPr lang="en-US" sz="1800" dirty="0" smtClean="0"/>
              <a:t>An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/>
              <a:t> or a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800" dirty="0" smtClean="0"/>
              <a:t> value used as a logical expression </a:t>
            </a:r>
            <a:r>
              <a:rPr lang="en-US" sz="1800" smtClean="0"/>
              <a:t>means "false" </a:t>
            </a:r>
            <a:r>
              <a:rPr lang="en-US" sz="1800" dirty="0" smtClean="0"/>
              <a:t>if the numeric value is zero, and </a:t>
            </a:r>
            <a:r>
              <a:rPr lang="en-US" sz="1800" smtClean="0"/>
              <a:t>means "true" </a:t>
            </a:r>
            <a:r>
              <a:rPr lang="en-US" sz="1800" dirty="0" smtClean="0"/>
              <a:t>for any non-zero value.</a:t>
            </a:r>
          </a:p>
          <a:p>
            <a:pPr lvl="1"/>
            <a:r>
              <a:rPr lang="en-US" sz="1800" dirty="0" smtClean="0"/>
              <a:t>Use of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/>
              <a:t> logical values is transparent – it works the way you expect it to.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 - comparison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15936"/>
          </a:xfrm>
        </p:spPr>
        <p:txBody>
          <a:bodyPr/>
          <a:lstStyle/>
          <a:p>
            <a:r>
              <a:rPr lang="en-US" dirty="0" smtClean="0"/>
              <a:t>The bitwise operators operate on the individual bits in an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value, exactly like in C/C++.</a:t>
            </a:r>
          </a:p>
          <a:p>
            <a:r>
              <a:rPr lang="en-US" dirty="0" smtClean="0"/>
              <a:t>| 	bitwise or</a:t>
            </a:r>
            <a:br>
              <a:rPr lang="en-US" dirty="0" smtClean="0"/>
            </a:br>
            <a:r>
              <a:rPr lang="en-US" dirty="0" smtClean="0"/>
              <a:t>&amp;	bitwise and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^	bitwise exclusive 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or, bitwise and, bitwise exclusive or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36490"/>
          </a:xfrm>
        </p:spPr>
        <p:txBody>
          <a:bodyPr/>
          <a:lstStyle/>
          <a:p>
            <a:r>
              <a:rPr lang="en-US" sz="1600" dirty="0" smtClean="0"/>
              <a:t>These operate on logical expressions, which evaluate to an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/>
              <a:t> interpreted to </a:t>
            </a:r>
            <a:r>
              <a:rPr lang="en-US" sz="1600" smtClean="0"/>
              <a:t>mean "false" </a:t>
            </a:r>
            <a:r>
              <a:rPr lang="en-US" sz="1600" dirty="0" smtClean="0"/>
              <a:t>if the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/>
              <a:t> value is zero</a:t>
            </a:r>
            <a:r>
              <a:rPr lang="en-US" sz="1600" smtClean="0"/>
              <a:t>, "true" </a:t>
            </a:r>
            <a:r>
              <a:rPr lang="en-US" sz="1600" dirty="0" smtClean="0"/>
              <a:t>otherwise.</a:t>
            </a:r>
          </a:p>
          <a:p>
            <a:pPr lvl="1"/>
            <a:r>
              <a:rPr lang="en-US" sz="1400" dirty="0" smtClean="0"/>
              <a:t>Like in C/C++ the second expression after the operator is not evaluated if the result is known from evaluating the first expression before the operator.</a:t>
            </a:r>
          </a:p>
          <a:p>
            <a:r>
              <a:rPr lang="en-US" sz="1600" dirty="0" smtClean="0"/>
              <a:t>||	logical or</a:t>
            </a:r>
          </a:p>
          <a:p>
            <a:pPr lvl="1"/>
            <a:r>
              <a:rPr lang="en-US" sz="1400" dirty="0" smtClean="0"/>
              <a:t>Evaluates the first expression, and if true, returns true.  Otherwise, it evaluates the second expression and returns its true/false value.</a:t>
            </a:r>
          </a:p>
          <a:p>
            <a:r>
              <a:rPr lang="en-US" sz="1600" dirty="0" smtClean="0"/>
              <a:t>&amp;&amp;	logical and</a:t>
            </a:r>
          </a:p>
          <a:p>
            <a:pPr lvl="1"/>
            <a:r>
              <a:rPr lang="en-US" sz="1400" dirty="0" smtClean="0"/>
              <a:t>Evaluates the first expression, and if false, returns false.  Otherwise it evaluates the second expression and returns its true/false value.</a:t>
            </a:r>
          </a:p>
          <a:p>
            <a:r>
              <a:rPr lang="en-US" sz="1600" dirty="0" smtClean="0"/>
              <a:t>!	</a:t>
            </a:r>
            <a:r>
              <a:rPr lang="en-US" sz="1600" dirty="0"/>
              <a:t>n</a:t>
            </a:r>
            <a:r>
              <a:rPr lang="en-US" sz="1600" dirty="0" smtClean="0"/>
              <a:t>ot</a:t>
            </a:r>
          </a:p>
          <a:p>
            <a:pPr lvl="1"/>
            <a:r>
              <a:rPr lang="en-US" sz="1400" dirty="0" smtClean="0"/>
              <a:t>Evaluates a logical expression and returns the opposite.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or, and, not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23877"/>
          </a:xfrm>
        </p:spPr>
        <p:txBody>
          <a:bodyPr/>
          <a:lstStyle/>
          <a:p>
            <a:r>
              <a:rPr lang="en-US" dirty="0" smtClean="0"/>
              <a:t>&lt;identifier&gt; = &lt;expression&gt;</a:t>
            </a:r>
          </a:p>
          <a:p>
            <a:r>
              <a:rPr lang="en-US" dirty="0" smtClean="0"/>
              <a:t>The identifier is looked up in the symbol table at compile time, and if it’s valid, at execution the expression is evaluated and the variable is set to that value.</a:t>
            </a:r>
          </a:p>
          <a:p>
            <a:r>
              <a:rPr lang="en-US" dirty="0" smtClean="0"/>
              <a:t>If the expression is not of the same type as the variable, the value may be coerced / converted, or in some cases a compile time error occurs.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expression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14131"/>
          </a:xfrm>
        </p:spPr>
        <p:txBody>
          <a:bodyPr/>
          <a:lstStyle/>
          <a:p>
            <a:r>
              <a:rPr lang="en-US" sz="2000" dirty="0" smtClean="0"/>
              <a:t>&lt;identifier&gt; ( &lt;comma separated list of zero or more expressions&gt; ) </a:t>
            </a:r>
          </a:p>
          <a:p>
            <a:pPr lvl="1"/>
            <a:r>
              <a:rPr lang="en-US" sz="1800" dirty="0" smtClean="0"/>
              <a:t>E.g.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sin(.5)</a:t>
            </a:r>
          </a:p>
          <a:p>
            <a:r>
              <a:rPr lang="en-US" sz="2000" dirty="0" smtClean="0"/>
              <a:t>Identifier and parameter list signature are looked up at compile time to and if valid, a function call is built.</a:t>
            </a:r>
          </a:p>
          <a:p>
            <a:r>
              <a:rPr lang="en-US" sz="2000" dirty="0" smtClean="0"/>
              <a:t>At run time, the expressions are evaluated and the resulting parameter values are passed to the function, the function is executed, and the result is returned.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expression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369880"/>
          </a:xfrm>
        </p:spPr>
        <p:txBody>
          <a:bodyPr/>
          <a:lstStyle/>
          <a:p>
            <a:r>
              <a:rPr lang="en-US" dirty="0" smtClean="0"/>
              <a:t>Same as C/C++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 ( 3*4+5*6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|| ! Person == Nancy = 4)</a:t>
            </a:r>
          </a:p>
          <a:p>
            <a:pPr lvl="1"/>
            <a:r>
              <a:rPr lang="en-US" dirty="0" smtClean="0"/>
              <a:t>Means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((((3*4)+(5*6))==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)||(!(Person==(Nancy=4))))</a:t>
            </a:r>
            <a:endParaRPr lang="en-US" dirty="0" smtClean="0"/>
          </a:p>
          <a:p>
            <a:r>
              <a:rPr lang="en-US" dirty="0" smtClean="0"/>
              <a:t>If you are not sure, group with parentheses ().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0467"/>
          </a:xfrm>
        </p:spPr>
        <p:txBody>
          <a:bodyPr/>
          <a:lstStyle/>
          <a:p>
            <a:r>
              <a:rPr lang="en-US" dirty="0" smtClean="0"/>
              <a:t>E.g.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add_three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i+3;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dirty="0" smtClean="0"/>
              <a:t>Functions have a type, which is the type of the object they return to the caller.</a:t>
            </a:r>
          </a:p>
          <a:p>
            <a:r>
              <a:rPr lang="en-US" dirty="0" smtClean="0"/>
              <a:t>Functions can </a:t>
            </a:r>
            <a:r>
              <a:rPr lang="en-US" smtClean="0"/>
              <a:t>be "declared" </a:t>
            </a:r>
            <a:r>
              <a:rPr lang="en-US" dirty="0" smtClean="0"/>
              <a:t>without being defined yet: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add_three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459112" y="2103929"/>
            <a:ext cx="3883378" cy="571537"/>
          </a:xfrm>
          <a:prstGeom prst="wedgeRoundRectCallout">
            <a:avLst>
              <a:gd name="adj1" fmla="val -133291"/>
              <a:gd name="adj2" fmla="val 23325"/>
              <a:gd name="adj3" fmla="val 16667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Semicolon needed for function definitions, unlike C/C++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61570"/>
          </a:xfrm>
        </p:spPr>
        <p:txBody>
          <a:bodyPr/>
          <a:lstStyle/>
          <a:p>
            <a:r>
              <a:rPr lang="en-US" dirty="0" err="1" smtClean="0"/>
              <a:t>Ivyscript</a:t>
            </a:r>
            <a:r>
              <a:rPr lang="en-US" dirty="0" smtClean="0"/>
              <a:t> is a programming language wrapper around the ivy engine control API.</a:t>
            </a:r>
          </a:p>
          <a:p>
            <a:pPr lvl="1"/>
            <a:r>
              <a:rPr lang="en-US" dirty="0" smtClean="0"/>
              <a:t>See "programming the ivy engine"</a:t>
            </a:r>
          </a:p>
          <a:p>
            <a:r>
              <a:rPr lang="en-US" dirty="0" err="1" smtClean="0"/>
              <a:t>Ivyscript</a:t>
            </a:r>
            <a:r>
              <a:rPr lang="en-US" dirty="0" smtClean="0"/>
              <a:t> – for scripting test workflow</a:t>
            </a:r>
          </a:p>
          <a:p>
            <a:pPr lvl="2"/>
            <a:r>
              <a:rPr lang="en-US" dirty="0" smtClean="0"/>
              <a:t>The only way to operate ivy, for now.</a:t>
            </a:r>
          </a:p>
          <a:p>
            <a:pPr lvl="2"/>
            <a:r>
              <a:rPr lang="en-US" dirty="0" smtClean="0"/>
              <a:t>Similar to a subset of C/C++, with some minor differences. </a:t>
            </a:r>
          </a:p>
          <a:p>
            <a:pPr lvl="2"/>
            <a:r>
              <a:rPr lang="en-US" dirty="0" smtClean="0"/>
              <a:t>Extensible - parser auto-generated from language grammar. (</a:t>
            </a:r>
            <a:r>
              <a:rPr lang="en-US" dirty="0" err="1" smtClean="0"/>
              <a:t>flex+bison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Longer term</a:t>
            </a:r>
          </a:p>
          <a:p>
            <a:pPr lvl="3"/>
            <a:r>
              <a:rPr lang="en-US" dirty="0" smtClean="0"/>
              <a:t>If we build either a CLI or a REST API on top of the ivy engine C++ API, the </a:t>
            </a:r>
            <a:r>
              <a:rPr lang="en-US" dirty="0" err="1" smtClean="0"/>
              <a:t>ivyscript</a:t>
            </a:r>
            <a:r>
              <a:rPr lang="en-US" dirty="0" smtClean="0"/>
              <a:t> programming language may cease being further enhanced.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ivyscript programming language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15936"/>
          </a:xfrm>
        </p:spPr>
        <p:txBody>
          <a:bodyPr/>
          <a:lstStyle/>
          <a:p>
            <a:r>
              <a:rPr lang="en-US" dirty="0" smtClean="0"/>
              <a:t>It’s OK to have different functions with the same name as long as the sequence of types of the parameters is different so the compiler can tell them apart.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{ return i+2;}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addtwo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(string s) { return 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+ "two";}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70208"/>
          </a:xfrm>
        </p:spPr>
        <p:txBody>
          <a:bodyPr/>
          <a:lstStyle/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400" dirty="0" smtClean="0"/>
              <a:t>from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 smtClean="0"/>
              <a:t> statement – default 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smtClean="0"/>
              <a:t>"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testName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400" dirty="0" smtClean="0"/>
              <a:t>root part of </a:t>
            </a:r>
            <a:r>
              <a:rPr lang="en-US" sz="1400" dirty="0" err="1" smtClean="0"/>
              <a:t>ivyscript</a:t>
            </a:r>
            <a:r>
              <a:rPr lang="en-US" sz="1400" dirty="0" smtClean="0"/>
              <a:t> file without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ivyscript</a:t>
            </a:r>
            <a:r>
              <a:rPr lang="en-US" sz="1400" dirty="0" smtClean="0"/>
              <a:t> suffix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400" dirty="0" smtClean="0"/>
              <a:t>you can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(), "message\n");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testFolder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400" dirty="0" smtClean="0"/>
              <a:t>root folder for output from this run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stepNNNN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400" dirty="0" smtClean="0"/>
              <a:t>from most recent [Go!], e.g. step0002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stepName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400" dirty="0" smtClean="0"/>
              <a:t>from most recent [Go]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stepFolder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400" dirty="0" smtClean="0"/>
              <a:t>subfolder for most recent [go] within </a:t>
            </a:r>
            <a:r>
              <a:rPr lang="en-US" sz="1400" dirty="0" err="1" smtClean="0"/>
              <a:t>testFolder</a:t>
            </a:r>
            <a:r>
              <a:rPr lang="en-US" sz="1400" dirty="0" smtClean="0"/>
              <a:t>()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/>
              <a:t>for most recent [Go], returns 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400" dirty="0"/>
              <a:t>" or 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en-US" sz="1400" dirty="0"/>
              <a:t>"</a:t>
            </a:r>
            <a:endParaRPr lang="en-US" sz="1600" dirty="0"/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show_rollup_structure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400" dirty="0" smtClean="0"/>
              <a:t>shows type / instance / workload thread hierarchy.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Ivy-specific builtin functions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93319"/>
          </a:xfrm>
        </p:spPr>
        <p:txBody>
          <a:bodyPr/>
          <a:lstStyle/>
          <a:p>
            <a:r>
              <a:rPr lang="en-US" sz="1600" dirty="0">
                <a:latin typeface="Courier New" panose="02070309020205020404" pitchFamily="49" charset="0"/>
                <a:cs typeface="Courier New" pitchFamily="49" charset="0"/>
              </a:rPr>
              <a:t>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ouble sin(double),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(double), double tan(double)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sinh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cosh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(double),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tanh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asin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(double),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atan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(double), double atan2(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double,double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ouble log(double),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log10(double)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exp(double),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double,double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abs(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smtClean="0">
                <a:cs typeface="Courier New" pitchFamily="49" charset="0"/>
              </a:rPr>
              <a:t>- absolute value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pi(), double 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160" y="53113"/>
            <a:ext cx="7236894" cy="732441"/>
          </a:xfrm>
        </p:spPr>
        <p:txBody>
          <a:bodyPr>
            <a:normAutofit/>
          </a:bodyPr>
          <a:lstStyle/>
          <a:p>
            <a:r>
              <a:rPr lang="en-US" dirty="0" smtClean="0"/>
              <a:t>Math builtin functions – same as C/C++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31763"/>
          </a:xfrm>
        </p:spPr>
        <p:txBody>
          <a:bodyPr/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substring(string s,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begin_index_from_zero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number_of_chars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80988" lvl="1" indent="-2809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tabLst>
                <a:tab pos="36576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left(string s,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n);	</a:t>
            </a:r>
            <a:r>
              <a:rPr lang="en-US" sz="1200" dirty="0">
                <a:cs typeface="Courier New" pitchFamily="49" charset="0"/>
              </a:rPr>
              <a:t>like in BASIC, gives you leftmost / rightmost </a:t>
            </a:r>
            <a:r>
              <a:rPr lang="en-US" sz="1200" dirty="0" smtClean="0">
                <a:cs typeface="Courier New" pitchFamily="49" charset="0"/>
              </a:rPr>
              <a:t>characters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right(string s,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>
              <a:tabLst>
                <a:tab pos="36576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trim(string s);	</a:t>
            </a:r>
            <a:r>
              <a:rPr lang="en-US" sz="1200" dirty="0" smtClean="0">
                <a:cs typeface="Courier New" pitchFamily="49" charset="0"/>
              </a:rPr>
              <a:t>removes leading / trailing whitespace</a:t>
            </a:r>
            <a:endParaRPr lang="en-US" sz="1400" dirty="0"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to_lower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s);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to_upper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stringCaseInsensitiveEquality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s1, string s2);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int_to_ldev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n);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int_to_ldev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(0xFF) </a:t>
            </a:r>
            <a:r>
              <a:rPr lang="en-US" sz="1400" dirty="0" smtClean="0">
                <a:cs typeface="Courier New" pitchFamily="49" charset="0"/>
              </a:rPr>
              <a:t>returns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"00:FF"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to_string_with_decimal_places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(double 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to_string_decimal_places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(3.1415,2) </a:t>
            </a:r>
            <a:r>
              <a:rPr lang="en-US" sz="1400" dirty="0">
                <a:cs typeface="Courier New" pitchFamily="49" charset="0"/>
              </a:rPr>
              <a:t>returns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"3.14"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builtin</a:t>
            </a:r>
            <a:r>
              <a:rPr lang="en-US" dirty="0" smtClean="0"/>
              <a:t> functions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5597"/>
          </a:xfrm>
        </p:spPr>
        <p:txBody>
          <a:bodyPr/>
          <a:lstStyle/>
          <a:p>
            <a:r>
              <a:rPr lang="en-US" sz="1400" dirty="0" smtClean="0">
                <a:cs typeface="Courier New" pitchFamily="49" charset="0"/>
              </a:rPr>
              <a:t>ivy uses the default flavour of C++ std::</a:t>
            </a:r>
            <a:r>
              <a:rPr lang="en-US" sz="1400" dirty="0" err="1" smtClean="0">
                <a:cs typeface="Courier New" pitchFamily="49" charset="0"/>
              </a:rPr>
              <a:t>regex</a:t>
            </a:r>
            <a:r>
              <a:rPr lang="en-US" sz="1400" dirty="0" smtClean="0">
                <a:cs typeface="Courier New" pitchFamily="49" charset="0"/>
              </a:rPr>
              <a:t>, which I think uses the </a:t>
            </a:r>
            <a:r>
              <a:rPr lang="en-US" sz="1400" dirty="0" err="1" smtClean="0">
                <a:cs typeface="Courier New" pitchFamily="49" charset="0"/>
              </a:rPr>
              <a:t>ECMAscript</a:t>
            </a:r>
            <a:r>
              <a:rPr lang="en-US" sz="1400" dirty="0" smtClean="0">
                <a:cs typeface="Courier New" pitchFamily="49" charset="0"/>
              </a:rPr>
              <a:t> dialect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(std::string s,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cs typeface="Courier New" pitchFamily="49" charset="0"/>
              </a:rPr>
              <a:t>E.g.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("horse","(horse)|(cow)") ) then print("animal\n");</a:t>
            </a:r>
          </a:p>
          <a:p>
            <a:pPr>
              <a:spcBef>
                <a:spcPts val="600"/>
              </a:spcBef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regex_sub_match_count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regex_sub_match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n</a:t>
            </a:r>
            <a:r>
              <a:rPr lang="en-US" sz="1200" dirty="0" smtClean="0">
                <a:cs typeface="Courier New" pitchFamily="49" charset="0"/>
              </a:rPr>
              <a:t> must be less than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regex_sub_match_count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matches_digits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matches_float_number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matches_float_number_optional_trailing_percent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cs typeface="Courier New" pitchFamily="49" charset="0"/>
              </a:rPr>
              <a:t>some ivy parameters can be set to these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matches_identifier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cs typeface="Courier New" pitchFamily="49" charset="0"/>
              </a:rPr>
              <a:t>alphabetic, continued with alphanumeric and underscores _</a:t>
            </a:r>
            <a:br>
              <a:rPr lang="en-US" sz="1400" dirty="0" smtClean="0"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matches_IPv4_dotted_quad(string s);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regex</a:t>
            </a:r>
            <a:r>
              <a:rPr lang="en-US" dirty="0" smtClean="0"/>
              <a:t> </a:t>
            </a:r>
            <a:r>
              <a:rPr lang="en-US" dirty="0" err="1" smtClean="0"/>
              <a:t>builtin</a:t>
            </a:r>
            <a:r>
              <a:rPr lang="en-US" dirty="0" smtClean="0"/>
              <a:t> functions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csv files – row and column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992" y="1060427"/>
            <a:ext cx="7804998" cy="368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1464417" y="1584731"/>
            <a:ext cx="1340660" cy="745957"/>
          </a:xfrm>
          <a:prstGeom prst="wedgeRoundRectCallout">
            <a:avLst>
              <a:gd name="adj1" fmla="val -35612"/>
              <a:gd name="adj2" fmla="val 140396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Row 0 is </a:t>
            </a:r>
            <a:br>
              <a:rPr lang="en-US" sz="120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test step 0 or</a:t>
            </a:r>
            <a:br>
              <a:rPr lang="en-US" sz="120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subinterval 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1880" y="1369882"/>
            <a:ext cx="1186505" cy="58782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Header row is row -1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795104" y="1643170"/>
            <a:ext cx="2206935" cy="629080"/>
          </a:xfrm>
          <a:prstGeom prst="wedgeRoundRectCallout">
            <a:avLst>
              <a:gd name="adj1" fmla="val 30334"/>
              <a:gd name="adj2" fmla="val 114117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 column number from 0, or </a:t>
            </a:r>
            <a:r>
              <a:rPr lang="en-US" sz="1200" smtClean="0">
                <a:solidFill>
                  <a:schemeClr val="tx1"/>
                </a:solidFill>
                <a:latin typeface="+mj-lt"/>
              </a:rPr>
              <a:t>say "Overall IOPS"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6428301" y="886899"/>
            <a:ext cx="2495693" cy="1244410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Test step csv files (not shown) have one line per subinterval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(both host &amp; subsystem data)</a:t>
            </a:r>
            <a:br>
              <a:rPr lang="en-US" sz="120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Summary csv files like this one have one line per test step.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51796"/>
          </a:xfrm>
        </p:spPr>
        <p:txBody>
          <a:bodyPr/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set_csvfile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Loads </a:t>
            </a:r>
            <a:r>
              <a:rPr lang="en-US" sz="1200" dirty="0">
                <a:cs typeface="Courier New" pitchFamily="49" charset="0"/>
              </a:rPr>
              <a:t>csv file into a kind of spreadsheet object, if it's not already loaded into memory</a:t>
            </a:r>
            <a:r>
              <a:rPr lang="en-US" sz="1200" dirty="0" smtClean="0">
                <a:cs typeface="Courier New" pitchFamily="49" charset="0"/>
              </a:rPr>
              <a:t>.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You </a:t>
            </a:r>
            <a:r>
              <a:rPr lang="en-US" sz="1200" dirty="0">
                <a:cs typeface="Courier New" pitchFamily="49" charset="0"/>
              </a:rPr>
              <a:t>can load multiple csv files and switch back and </a:t>
            </a:r>
            <a:r>
              <a:rPr lang="en-US" sz="1200" dirty="0" smtClean="0">
                <a:cs typeface="Courier New" pitchFamily="49" charset="0"/>
              </a:rPr>
              <a:t>forth.  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All </a:t>
            </a:r>
            <a:r>
              <a:rPr lang="en-US" sz="1200" dirty="0">
                <a:cs typeface="Courier New" pitchFamily="49" charset="0"/>
              </a:rPr>
              <a:t>subsequent </a:t>
            </a:r>
            <a:r>
              <a:rPr lang="en-US" sz="1200" dirty="0" err="1">
                <a:cs typeface="Courier New" pitchFamily="49" charset="0"/>
              </a:rPr>
              <a:t>csvfile</a:t>
            </a:r>
            <a:r>
              <a:rPr lang="en-US" sz="1200" dirty="0">
                <a:cs typeface="Courier New" pitchFamily="49" charset="0"/>
              </a:rPr>
              <a:t> calls refer to the currently set </a:t>
            </a:r>
            <a:r>
              <a:rPr lang="en-US" sz="1200" dirty="0" err="1" smtClean="0">
                <a:cs typeface="Courier New" pitchFamily="49" charset="0"/>
              </a:rPr>
              <a:t>csvfile</a:t>
            </a:r>
            <a:r>
              <a:rPr lang="en-US" sz="1200" dirty="0" smtClean="0">
                <a:cs typeface="Courier New" pitchFamily="49" charset="0"/>
              </a:rPr>
              <a:t>.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drop_csvfile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If </a:t>
            </a:r>
            <a:r>
              <a:rPr lang="en-US" sz="1200" dirty="0">
                <a:cs typeface="Courier New" pitchFamily="49" charset="0"/>
              </a:rPr>
              <a:t>you are done with it and you would like to release the space</a:t>
            </a:r>
            <a:r>
              <a:rPr lang="en-US" sz="1200" dirty="0" smtClean="0">
                <a:cs typeface="Courier New" pitchFamily="49" charset="0"/>
              </a:rPr>
              <a:t>.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csvfile_rows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Number </a:t>
            </a:r>
            <a:r>
              <a:rPr lang="en-US" sz="1200" dirty="0">
                <a:cs typeface="Courier New" pitchFamily="49" charset="0"/>
              </a:rPr>
              <a:t>of rows following the header row. </a:t>
            </a:r>
            <a:endParaRPr lang="en-US" sz="1200" dirty="0" smtClean="0">
              <a:cs typeface="Courier New" pitchFamily="49" charset="0"/>
            </a:endParaRPr>
          </a:p>
          <a:p>
            <a:pPr lvl="1"/>
            <a:r>
              <a:rPr lang="en-US" sz="1200" dirty="0" smtClean="0">
                <a:cs typeface="Courier New" pitchFamily="49" charset="0"/>
              </a:rPr>
              <a:t>Returns </a:t>
            </a:r>
            <a:r>
              <a:rPr lang="en-US" sz="1200" dirty="0">
                <a:cs typeface="Courier New" pitchFamily="49" charset="0"/>
              </a:rPr>
              <a:t>-1 if </a:t>
            </a:r>
            <a:r>
              <a:rPr lang="en-US" sz="1200" dirty="0" smtClean="0">
                <a:cs typeface="Courier New" pitchFamily="49" charset="0"/>
              </a:rPr>
              <a:t>invalid </a:t>
            </a:r>
            <a:r>
              <a:rPr lang="en-US" sz="1200" dirty="0">
                <a:cs typeface="Courier New" pitchFamily="49" charset="0"/>
              </a:rPr>
              <a:t>file or file </a:t>
            </a:r>
            <a:r>
              <a:rPr lang="en-US" sz="1200" dirty="0" smtClean="0">
                <a:cs typeface="Courier New" pitchFamily="49" charset="0"/>
              </a:rPr>
              <a:t>empty.  Returns 0 if there was only a header row.</a:t>
            </a:r>
            <a:endParaRPr lang="en-US" sz="1200" dirty="0">
              <a:cs typeface="Courier New" pitchFamily="49" charset="0"/>
            </a:endParaRPr>
          </a:p>
          <a:p>
            <a:pPr>
              <a:tabLst>
                <a:tab pos="4114800" algn="l"/>
              </a:tabLst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csvfile_columns_in_row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csvfile_header_columns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400" dirty="0" smtClean="0">
                <a:cs typeface="Courier New" pitchFamily="49" charset="0"/>
              </a:rPr>
              <a:t>same as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csvfile_columns_in_row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(-1)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file </a:t>
            </a:r>
            <a:r>
              <a:rPr lang="en-US" dirty="0" err="1" smtClean="0"/>
              <a:t>builtin</a:t>
            </a:r>
            <a:r>
              <a:rPr lang="en-US" dirty="0" smtClean="0"/>
              <a:t> functions 1/3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172920"/>
          </a:xfrm>
        </p:spPr>
        <p:txBody>
          <a:bodyPr/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row,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column);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row,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column_header_text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You </a:t>
            </a:r>
            <a:r>
              <a:rPr lang="en-US" sz="1200" dirty="0">
                <a:cs typeface="Courier New" pitchFamily="49" charset="0"/>
              </a:rPr>
              <a:t>can refer to a column using an </a:t>
            </a:r>
            <a:r>
              <a:rPr lang="en-US" sz="1200" dirty="0" err="1">
                <a:cs typeface="Courier New" pitchFamily="49" charset="0"/>
              </a:rPr>
              <a:t>int</a:t>
            </a:r>
            <a:r>
              <a:rPr lang="en-US" sz="1200" dirty="0">
                <a:cs typeface="Courier New" pitchFamily="49" charset="0"/>
              </a:rPr>
              <a:t>, the column index from zero</a:t>
            </a:r>
            <a:r>
              <a:rPr lang="en-US" sz="1200" dirty="0" smtClean="0">
                <a:cs typeface="Courier New" pitchFamily="49" charset="0"/>
              </a:rPr>
              <a:t>.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 You </a:t>
            </a:r>
            <a:r>
              <a:rPr lang="en-US" sz="1200" dirty="0">
                <a:cs typeface="Courier New" pitchFamily="49" charset="0"/>
              </a:rPr>
              <a:t>can refer to a column using a string, the column header </a:t>
            </a:r>
            <a:r>
              <a:rPr lang="en-US" sz="1200" dirty="0" smtClean="0">
                <a:cs typeface="Courier New" pitchFamily="49" charset="0"/>
              </a:rPr>
              <a:t>text.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csvfile_raw_cell_value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row,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column);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csvfile_raw_cell_value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row,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column_header_text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i</a:t>
            </a:r>
            <a:r>
              <a:rPr lang="en-US" sz="1200" dirty="0" smtClean="0">
                <a:cs typeface="Courier New" pitchFamily="49" charset="0"/>
              </a:rPr>
              <a:t>vy "wraps" text fields as a formula with a string constant, e.g.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="horse"</a:t>
            </a:r>
          </a:p>
          <a:p>
            <a:pPr lvl="2"/>
            <a:r>
              <a:rPr lang="en-US" sz="1100" dirty="0" smtClean="0">
                <a:cs typeface="Courier New" pitchFamily="49" charset="0"/>
              </a:rPr>
              <a:t>This stops Excel from interpreting 1-1 as January 1</a:t>
            </a:r>
            <a:r>
              <a:rPr lang="en-US" sz="1100" baseline="30000" dirty="0" smtClean="0">
                <a:cs typeface="Courier New" pitchFamily="49" charset="0"/>
              </a:rPr>
              <a:t>st</a:t>
            </a:r>
            <a:r>
              <a:rPr lang="en-US" sz="1100" dirty="0" smtClean="0">
                <a:cs typeface="Courier New" pitchFamily="49" charset="0"/>
              </a:rPr>
              <a:t>, and 00:00 from interpreting as a time.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The csv file functions normally "unwrap" </a:t>
            </a:r>
            <a:r>
              <a:rPr lang="en-US" sz="1200" dirty="0">
                <a:cs typeface="Courier New" pitchFamily="49" charset="0"/>
              </a:rPr>
              <a:t>csv column values, </a:t>
            </a:r>
            <a:r>
              <a:rPr lang="en-US" sz="1200" dirty="0" smtClean="0">
                <a:cs typeface="Courier New" pitchFamily="49" charset="0"/>
              </a:rPr>
              <a:t>removing this kind of wrapper or removing simple double quotes surrounding a value, to treat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="horse", "horse"</a:t>
            </a:r>
            <a:r>
              <a:rPr lang="en-US" sz="1200" dirty="0" smtClean="0">
                <a:cs typeface="Courier New" pitchFamily="49" charset="0"/>
              </a:rPr>
              <a:t>  and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horse </a:t>
            </a:r>
            <a:r>
              <a:rPr lang="en-US" sz="1200" dirty="0" smtClean="0">
                <a:cs typeface="Courier New" pitchFamily="49" charset="0"/>
              </a:rPr>
              <a:t>the same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Retrieving the </a:t>
            </a:r>
            <a:r>
              <a:rPr lang="en-US" sz="1200" dirty="0">
                <a:cs typeface="Courier New" pitchFamily="49" charset="0"/>
              </a:rPr>
              <a:t>raw value </a:t>
            </a:r>
            <a:r>
              <a:rPr lang="en-US" sz="1200" dirty="0" smtClean="0">
                <a:cs typeface="Courier New" pitchFamily="49" charset="0"/>
              </a:rPr>
              <a:t>give you exactly </a:t>
            </a:r>
            <a:r>
              <a:rPr lang="en-US" sz="1200" dirty="0">
                <a:cs typeface="Courier New" pitchFamily="49" charset="0"/>
              </a:rPr>
              <a:t>what was between the commas in the csv file</a:t>
            </a:r>
            <a:r>
              <a:rPr lang="en-US" sz="1200" dirty="0" smtClean="0">
                <a:cs typeface="Courier New" pitchFamily="49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file </a:t>
            </a:r>
            <a:r>
              <a:rPr lang="en-US" dirty="0" err="1" smtClean="0"/>
              <a:t>builtin</a:t>
            </a:r>
            <a:r>
              <a:rPr lang="en-US" dirty="0" smtClean="0"/>
              <a:t> functions 2/3 – individual cells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483005"/>
          </a:xfrm>
        </p:spPr>
        <p:txBody>
          <a:bodyPr/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csvfile_column_header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Give you the text of the column header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Gives </a:t>
            </a:r>
            <a:r>
              <a:rPr lang="en-US" sz="1200" dirty="0">
                <a:cs typeface="Courier New" pitchFamily="49" charset="0"/>
              </a:rPr>
              <a:t>you </a:t>
            </a:r>
            <a:r>
              <a:rPr lang="en-US" sz="1200">
                <a:cs typeface="Courier New" pitchFamily="49" charset="0"/>
              </a:rPr>
              <a:t>a </a:t>
            </a:r>
            <a:r>
              <a:rPr lang="en-US" sz="1200" smtClean="0">
                <a:cs typeface="Courier New" pitchFamily="49" charset="0"/>
              </a:rPr>
              <a:t>"column slice" </a:t>
            </a:r>
            <a:r>
              <a:rPr lang="en-US" sz="1200" dirty="0">
                <a:cs typeface="Courier New" pitchFamily="49" charset="0"/>
              </a:rPr>
              <a:t>of the spreadsheet </a:t>
            </a:r>
            <a:r>
              <a:rPr lang="en-US" sz="1200">
                <a:cs typeface="Courier New" pitchFamily="49" charset="0"/>
              </a:rPr>
              <a:t>showing </a:t>
            </a:r>
            <a:r>
              <a:rPr lang="en-US" sz="1200" smtClean="0">
                <a:cs typeface="Courier New" pitchFamily="49" charset="0"/>
              </a:rPr>
              <a:t>"raw" </a:t>
            </a:r>
            <a:r>
              <a:rPr lang="en-US" sz="1200" dirty="0" smtClean="0">
                <a:cs typeface="Courier New" pitchFamily="49" charset="0"/>
              </a:rPr>
              <a:t>values</a:t>
            </a:r>
            <a:r>
              <a:rPr lang="en-US" sz="1400" dirty="0">
                <a:cs typeface="Courier New" pitchFamily="49" charset="0"/>
              </a:rPr>
              <a:t>.</a:t>
            </a:r>
            <a:endParaRPr lang="en-US" sz="1400" dirty="0" smtClean="0">
              <a:cs typeface="Courier New" pitchFamily="49" charset="0"/>
            </a:endParaRPr>
          </a:p>
          <a:p>
            <a:pPr lvl="1"/>
            <a:r>
              <a:rPr lang="en-US" sz="1200" dirty="0" smtClean="0">
                <a:cs typeface="Courier New" pitchFamily="49" charset="0"/>
              </a:rPr>
              <a:t>E.g</a:t>
            </a:r>
            <a:r>
              <a:rPr lang="en-US" sz="1200">
                <a:cs typeface="Courier New" pitchFamily="49" charset="0"/>
              </a:rPr>
              <a:t>.</a:t>
            </a:r>
            <a:r>
              <a:rPr lang="en-US" sz="1400">
                <a:cs typeface="Courier New" pitchFamily="49" charset="0"/>
              </a:rPr>
              <a:t>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"IOPS,55,66,55,44"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dirty="0" smtClean="0">
                <a:cs typeface="Courier New" pitchFamily="49" charset="0"/>
              </a:rPr>
              <a:t>Demo number 8 shows iterating through the column slices to write out the transpose of a csv file.</a:t>
            </a:r>
            <a:endParaRPr lang="en-US" sz="1400" dirty="0" smtClean="0"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row);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Gives you </a:t>
            </a:r>
            <a:r>
              <a:rPr lang="en-US" sz="1200" smtClean="0">
                <a:cs typeface="Courier New" pitchFamily="49" charset="0"/>
              </a:rPr>
              <a:t>a "row slice" </a:t>
            </a:r>
            <a:r>
              <a:rPr lang="en-US" sz="1200" dirty="0" smtClean="0">
                <a:cs typeface="Courier New" pitchFamily="49" charset="0"/>
              </a:rPr>
              <a:t>of the spreadsheet showing </a:t>
            </a:r>
            <a:r>
              <a:rPr lang="en-US" sz="1200" smtClean="0">
                <a:cs typeface="Courier New" pitchFamily="49" charset="0"/>
              </a:rPr>
              <a:t>the "raw" </a:t>
            </a:r>
            <a:r>
              <a:rPr lang="en-US" sz="1200" dirty="0" smtClean="0">
                <a:cs typeface="Courier New" pitchFamily="49" charset="0"/>
              </a:rPr>
              <a:t>values.</a:t>
            </a:r>
          </a:p>
          <a:p>
            <a:pPr lvl="1"/>
            <a:r>
              <a:rPr lang="en-US" sz="1200" dirty="0" smtClean="0">
                <a:cs typeface="Courier New" pitchFamily="49" charset="0"/>
              </a:rPr>
              <a:t>E.g</a:t>
            </a:r>
            <a:r>
              <a:rPr lang="en-US" sz="1200" smtClean="0">
                <a:cs typeface="Courier New" pitchFamily="49" charset="0"/>
              </a:rPr>
              <a:t>.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="random_independent",="4 KiB",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32,2601.7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file </a:t>
            </a:r>
            <a:r>
              <a:rPr lang="en-US" dirty="0" err="1" smtClean="0"/>
              <a:t>builtin</a:t>
            </a:r>
            <a:r>
              <a:rPr lang="en-US" dirty="0" smtClean="0"/>
              <a:t> functions 3/3 – headers &amp; slices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06711"/>
          </a:xfrm>
        </p:spPr>
        <p:txBody>
          <a:bodyPr/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print(string), double print(double),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print(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1600" dirty="0" smtClean="0"/>
              <a:t>Prints the specified value to </a:t>
            </a:r>
            <a:r>
              <a:rPr lang="en-US" sz="1600" dirty="0" err="1" smtClean="0"/>
              <a:t>stdout</a:t>
            </a:r>
            <a:r>
              <a:rPr lang="en-US" sz="1600" dirty="0" smtClean="0"/>
              <a:t> and then returns that value.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(string filename, string s)</a:t>
            </a:r>
          </a:p>
          <a:p>
            <a:pPr lvl="1"/>
            <a:r>
              <a:rPr lang="en-US" sz="1600" dirty="0" smtClean="0"/>
              <a:t>One way to write </a:t>
            </a:r>
            <a:r>
              <a:rPr lang="en-US" sz="1600" dirty="0"/>
              <a:t>output</a:t>
            </a:r>
            <a:r>
              <a:rPr lang="en-US" sz="1600" dirty="0" smtClean="0"/>
              <a:t>.  Does not append a newline to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 smtClean="0"/>
              <a:t>.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log(string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filename, string 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 smtClean="0"/>
              <a:t>Writes a timestamp prefix before the string, and adds terminating newline if the last line in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 smtClean="0"/>
              <a:t> doesn't already have one.</a:t>
            </a:r>
          </a:p>
          <a:p>
            <a:pPr lvl="1"/>
            <a:r>
              <a:rPr lang="en-US" sz="1600" dirty="0" smtClean="0"/>
              <a:t>E.g.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log(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(),"message");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trace_evaluate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1600" dirty="0" smtClean="0"/>
              <a:t>Turns execution tracing on/off.  Zero means off, otherwise on.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functions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985980"/>
          </a:xfrm>
        </p:spPr>
        <p:txBody>
          <a:bodyPr/>
          <a:lstStyle/>
          <a:p>
            <a:r>
              <a:rPr lang="en-US" dirty="0" smtClean="0"/>
              <a:t>Statements in the programming language end with a semi-colon, like C / C++ / Java.</a:t>
            </a:r>
          </a:p>
          <a:p>
            <a:r>
              <a:rPr lang="en-US" dirty="0"/>
              <a:t>C style comments are supported</a:t>
            </a:r>
          </a:p>
          <a:p>
            <a:pPr lvl="1"/>
            <a:r>
              <a:rPr lang="en-US" dirty="0"/>
              <a:t>The part from   /*   to   */   is ignored</a:t>
            </a:r>
          </a:p>
          <a:p>
            <a:r>
              <a:rPr lang="en-US" dirty="0"/>
              <a:t>C++ style comments are supported</a:t>
            </a:r>
          </a:p>
          <a:p>
            <a:pPr lvl="1"/>
            <a:r>
              <a:rPr lang="en-US" dirty="0"/>
              <a:t>From   //    to the end of the line is ignored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# style comments are supported</a:t>
            </a:r>
          </a:p>
          <a:p>
            <a:pPr lvl="1"/>
            <a:r>
              <a:rPr lang="en-US" dirty="0" smtClean="0"/>
              <a:t>From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dirty="0" smtClean="0"/>
              <a:t>to the end of the line is ignored.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vyscript</a:t>
            </a:r>
            <a:r>
              <a:rPr lang="en-US" dirty="0" smtClean="0"/>
              <a:t> programming language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73341"/>
          </a:xfrm>
        </p:spPr>
        <p:txBody>
          <a:bodyPr/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shell_command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(string)</a:t>
            </a:r>
          </a:p>
          <a:p>
            <a:pPr lvl="1"/>
            <a:r>
              <a:rPr lang="en-US" sz="1800" dirty="0" smtClean="0"/>
              <a:t>Executes </a:t>
            </a:r>
            <a:r>
              <a:rPr lang="en-US" sz="1800" dirty="0"/>
              <a:t>the shell command </a:t>
            </a:r>
            <a:r>
              <a:rPr lang="en-US" sz="1800" dirty="0" smtClean="0"/>
              <a:t>and </a:t>
            </a:r>
            <a:r>
              <a:rPr lang="en-US" sz="1800" dirty="0"/>
              <a:t>returns its output</a:t>
            </a:r>
            <a:r>
              <a:rPr lang="en-US" sz="1800" dirty="0" smtClean="0"/>
              <a:t>.</a:t>
            </a:r>
          </a:p>
          <a:p>
            <a:pPr lvl="2"/>
            <a:r>
              <a:rPr lang="en-US" sz="1600" dirty="0" smtClean="0">
                <a:solidFill>
                  <a:srgbClr val="FF0000"/>
                </a:solidFill>
              </a:rPr>
              <a:t>Runs as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 smtClean="0">
                <a:solidFill>
                  <a:srgbClr val="FF0000"/>
                </a:solidFill>
              </a:rPr>
              <a:t>.  You have been warned.  </a:t>
            </a:r>
          </a:p>
          <a:p>
            <a:pPr lvl="2"/>
            <a:r>
              <a:rPr lang="en-US" sz="1600" dirty="0" smtClean="0"/>
              <a:t>Ivy runs as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 smtClean="0"/>
              <a:t> in our lab because ivy uses </a:t>
            </a:r>
            <a:r>
              <a:rPr lang="en-US" sz="1600" dirty="0" err="1" smtClean="0"/>
              <a:t>ssh</a:t>
            </a:r>
            <a:r>
              <a:rPr lang="en-US" sz="1600" dirty="0" smtClean="0"/>
              <a:t> to fire up </a:t>
            </a:r>
            <a:r>
              <a:rPr lang="en-US" sz="1600" dirty="0" err="1" smtClean="0"/>
              <a:t>ivyslave</a:t>
            </a:r>
            <a:r>
              <a:rPr lang="en-US" sz="1600" dirty="0" smtClean="0"/>
              <a:t> and </a:t>
            </a:r>
            <a:r>
              <a:rPr lang="en-US" sz="1600" dirty="0" err="1" smtClean="0"/>
              <a:t>ivy_cmddev</a:t>
            </a:r>
            <a:r>
              <a:rPr lang="en-US" sz="1600" dirty="0" smtClean="0"/>
              <a:t> on test hosts, and 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 smtClean="0"/>
              <a:t>" has been set up to not require a password to </a:t>
            </a:r>
            <a:r>
              <a:rPr lang="en-US" sz="1600" dirty="0" err="1" smtClean="0"/>
              <a:t>ssh</a:t>
            </a:r>
            <a:r>
              <a:rPr lang="en-US" sz="1600" dirty="0" smtClean="0"/>
              <a:t>.  Ivy may also need to run as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 smtClean="0"/>
              <a:t> to do I/O to raw LUNs – not sure.</a:t>
            </a:r>
          </a:p>
          <a:p>
            <a:pPr lvl="2"/>
            <a:r>
              <a:rPr lang="en-US" sz="1600" dirty="0" smtClean="0"/>
              <a:t>The only ivy component that definitely requires to run as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 smtClean="0"/>
              <a:t> is the SCSI Inquiry tool, which has the executable that issues "SCSI Inquiry" marked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setuid</a:t>
            </a:r>
            <a:r>
              <a:rPr lang="en-US" sz="1600" dirty="0" smtClean="0"/>
              <a:t> as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 smtClean="0"/>
              <a:t>, and thus works for any user.</a:t>
            </a:r>
          </a:p>
          <a:p>
            <a:pPr lvl="1"/>
            <a:r>
              <a:rPr lang="en-US" sz="1800" dirty="0" smtClean="0"/>
              <a:t>Use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shell_command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 smtClean="0"/>
              <a:t> to do almost anything</a:t>
            </a:r>
          </a:p>
          <a:p>
            <a:pPr lvl="2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600" dirty="0" smtClean="0"/>
              <a:t> in an ivy output folder to find a csv file name</a:t>
            </a:r>
          </a:p>
          <a:p>
            <a:pPr lvl="2"/>
            <a:r>
              <a:rPr lang="en-US" sz="1600" dirty="0" smtClean="0"/>
              <a:t>Get a time or date stamp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Builtin</a:t>
            </a:r>
            <a:r>
              <a:rPr lang="en-US" dirty="0" smtClean="0"/>
              <a:t> functions –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shell_command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627625"/>
          </a:xfrm>
        </p:spPr>
        <p:txBody>
          <a:bodyPr/>
          <a:lstStyle/>
          <a:p>
            <a:pPr lvl="1"/>
            <a:r>
              <a:rPr lang="en-US" sz="1800" dirty="0" smtClean="0"/>
              <a:t>As in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 (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!= "success" 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print "timed out without making a valid measurement.\n";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exit();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Builtin functions –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exit()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2257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000274"/>
          </a:xfrm>
        </p:spPr>
        <p:txBody>
          <a:bodyPr/>
          <a:lstStyle/>
          <a:p>
            <a:r>
              <a:rPr lang="en-US" dirty="0" smtClean="0"/>
              <a:t>&lt;expression&gt; ;</a:t>
            </a:r>
          </a:p>
          <a:p>
            <a:r>
              <a:rPr lang="en-US" dirty="0" smtClean="0"/>
              <a:t>Executes the expression and discards the result.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Statements: expression statement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308598"/>
          </a:xfrm>
        </p:spPr>
        <p:txBody>
          <a:bodyPr/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800" dirty="0" smtClean="0">
                <a:cs typeface="Courier New" pitchFamily="49" charset="0"/>
              </a:rPr>
              <a:t>&lt;logical expression&gt;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1800" dirty="0" smtClean="0">
                <a:cs typeface="Courier New" pitchFamily="49" charset="0"/>
              </a:rPr>
              <a:t>&lt;statement&gt;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800" dirty="0">
                <a:cs typeface="Courier New" pitchFamily="49" charset="0"/>
              </a:rPr>
              <a:t>&lt;logical expression&gt;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1800" dirty="0" smtClean="0">
                <a:cs typeface="Courier New" pitchFamily="49" charset="0"/>
              </a:rPr>
              <a:t>&lt;</a:t>
            </a:r>
            <a:r>
              <a:rPr lang="en-US" sz="1800" dirty="0">
                <a:cs typeface="Courier New" pitchFamily="49" charset="0"/>
              </a:rPr>
              <a:t>statement</a:t>
            </a:r>
            <a:r>
              <a:rPr lang="en-US" sz="1800" dirty="0" smtClean="0">
                <a:cs typeface="Courier New" pitchFamily="49" charset="0"/>
              </a:rPr>
              <a:t>&gt;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else </a:t>
            </a:r>
            <a:r>
              <a:rPr lang="en-US" sz="1800" dirty="0" smtClean="0">
                <a:cs typeface="Courier New" pitchFamily="49" charset="0"/>
              </a:rPr>
              <a:t>&lt;statement&gt;</a:t>
            </a:r>
            <a:endParaRPr lang="en-US" sz="1800" dirty="0">
              <a:cs typeface="Courier New" pitchFamily="49" charset="0"/>
            </a:endParaRPr>
          </a:p>
          <a:p>
            <a:r>
              <a:rPr lang="en-US" dirty="0" smtClean="0"/>
              <a:t>&lt;statement&gt; can be a single statement, or it can be a nested block starting with { and ending with }.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 x &gt;= 0 ) print( "x is greater than or equal to zero.\n");</a:t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         print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"x is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less than zero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.\n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 x &gt;= 0 )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print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"x is greater than or equal to zero.\n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x = x + 1; }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{ print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"x is less than zero.\n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               x = x – 1;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– if / then / else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154710"/>
          </a:xfrm>
        </p:spPr>
        <p:txBody>
          <a:bodyPr/>
          <a:lstStyle/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1700" dirty="0" smtClean="0">
                <a:cs typeface="Courier New" pitchFamily="49" charset="0"/>
              </a:rPr>
              <a:t>&lt;initializer expression&gt;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; </a:t>
            </a:r>
            <a:r>
              <a:rPr lang="en-US" sz="1700" dirty="0" smtClean="0">
                <a:cs typeface="Courier New" pitchFamily="49" charset="0"/>
              </a:rPr>
              <a:t>&lt;logical expression&gt;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700" dirty="0" smtClean="0">
                <a:cs typeface="Courier New" pitchFamily="49" charset="0"/>
              </a:rPr>
              <a:t>&lt;epilogue expression&gt;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) </a:t>
            </a:r>
            <a:br>
              <a:rPr lang="en-US" sz="17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 smtClean="0">
                <a:cs typeface="Courier New" pitchFamily="49" charset="0"/>
              </a:rPr>
              <a:t>&lt;loop body statement&gt;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initializer</a:t>
            </a:r>
            <a:r>
              <a:rPr lang="en-US" sz="2000" dirty="0" smtClean="0"/>
              <a:t> expression is run.</a:t>
            </a:r>
          </a:p>
          <a:p>
            <a:r>
              <a:rPr lang="en-US" sz="2000" dirty="0" smtClean="0"/>
              <a:t>Then the logical expression is evaluated, if false, execution of the statement is complete.</a:t>
            </a:r>
          </a:p>
          <a:p>
            <a:r>
              <a:rPr lang="en-US" sz="2000" dirty="0" smtClean="0"/>
              <a:t>Otherwise, the loop body statement is run, then the epilogue expression is run, then we loop back to where we will evaluate the logical expression.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– traditional C style for loop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129336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=i+1 )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print(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 + string(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+ "\n");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Note that it’s not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738187" lvl="1" indent="-457200">
              <a:buFont typeface="+mj-lt"/>
              <a:buAutoNum type="arabicPeriod"/>
            </a:pPr>
            <a:r>
              <a:rPr lang="en-US" dirty="0" smtClean="0">
                <a:cs typeface="Courier New" pitchFamily="49" charset="0"/>
              </a:rPr>
              <a:t>The initializer is an expression, not a statement, so can’t declare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itchFamily="49" charset="0"/>
              </a:rPr>
              <a:t> to be 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.</a:t>
            </a:r>
          </a:p>
          <a:p>
            <a:pPr marL="738187" lvl="1" indent="-457200">
              <a:buFont typeface="+mj-lt"/>
              <a:buAutoNum type="arabicPeriod"/>
            </a:pPr>
            <a:r>
              <a:rPr lang="en-US" dirty="0" smtClean="0">
                <a:cs typeface="Courier New" pitchFamily="49" charset="0"/>
              </a:rPr>
              <a:t>There is no C++ increment operator ++.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traditional for loop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70263"/>
          </a:xfrm>
        </p:spPr>
        <p:txBody>
          <a:bodyPr/>
          <a:lstStyle/>
          <a:p>
            <a:r>
              <a:rPr lang="en-US" dirty="0" smtClean="0"/>
              <a:t>For &lt;identifier&gt; = { &lt;list of expressions&gt; } statement</a:t>
            </a:r>
          </a:p>
          <a:p>
            <a:r>
              <a:rPr lang="en-US" dirty="0" smtClean="0"/>
              <a:t>E.g.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{ 0, 1, 2 }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" + string(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+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"\n");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 s;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for s = { "cat", "dog", "mouse" }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print ( "A " + s + " has four legs.\n");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– list-style for loop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816156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hile</a:t>
            </a:r>
            <a:r>
              <a:rPr lang="en-US" dirty="0" smtClean="0"/>
              <a:t> ( &lt;logical expression&gt; ) &lt;loop body statement&gt;</a:t>
            </a:r>
          </a:p>
          <a:p>
            <a:r>
              <a:rPr lang="en-US" dirty="0" smtClean="0"/>
              <a:t>The logical expression is evaluated, and if false, execution of the statement is complete.</a:t>
            </a:r>
          </a:p>
          <a:p>
            <a:r>
              <a:rPr lang="en-US" dirty="0" smtClean="0"/>
              <a:t>Otherwise, the loop body statement is executed and then we loop back to evaluating the logical expression again.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– while loop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154710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en-US" dirty="0"/>
              <a:t>&lt;loop body statement&gt;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while</a:t>
            </a:r>
            <a:r>
              <a:rPr lang="en-US" dirty="0" smtClean="0"/>
              <a:t> ( &lt;logical expression&gt; ) ;</a:t>
            </a:r>
          </a:p>
          <a:p>
            <a:r>
              <a:rPr lang="en-US" dirty="0" smtClean="0"/>
              <a:t>The </a:t>
            </a:r>
            <a:r>
              <a:rPr lang="en-US" dirty="0"/>
              <a:t>loop body statement is </a:t>
            </a:r>
            <a:r>
              <a:rPr lang="en-US" dirty="0" smtClean="0"/>
              <a:t>executed, and then the logical expression is evaluated, and if the result </a:t>
            </a:r>
            <a:r>
              <a:rPr lang="en-US" smtClean="0"/>
              <a:t>was "false", </a:t>
            </a:r>
            <a:r>
              <a:rPr lang="en-US" dirty="0" smtClean="0"/>
              <a:t>execution of the statement is complete.</a:t>
            </a:r>
          </a:p>
          <a:p>
            <a:r>
              <a:rPr lang="en-US" dirty="0" smtClean="0"/>
              <a:t>Otherwise, and then we loop back to running the loop body statement again.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– do - while loop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47067" y="1957366"/>
            <a:ext cx="4813594" cy="1453141"/>
          </a:xfrm>
        </p:spPr>
        <p:txBody>
          <a:bodyPr anchor="ctr" anchorCtr="0"/>
          <a:lstStyle/>
          <a:p>
            <a:pPr>
              <a:lnSpc>
                <a:spcPts val="5100"/>
              </a:lnSpc>
            </a:pPr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2227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31818"/>
          </a:xfrm>
        </p:spPr>
        <p:txBody>
          <a:bodyPr/>
          <a:lstStyle/>
          <a:p>
            <a:r>
              <a:rPr lang="en-US" dirty="0" smtClean="0"/>
              <a:t>So-called "</a:t>
            </a:r>
            <a:r>
              <a:rPr lang="en-US" dirty="0" err="1" smtClean="0"/>
              <a:t>sha</a:t>
            </a:r>
            <a:r>
              <a:rPr lang="en-US" dirty="0" smtClean="0"/>
              <a:t>-bang" lines work.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sha</a:t>
            </a:r>
            <a:r>
              <a:rPr lang="en-US" dirty="0" smtClean="0"/>
              <a:t>-bang line is when you start a script with a line that specifies a path to the program used to interpret the script.</a:t>
            </a:r>
          </a:p>
          <a:p>
            <a:r>
              <a:rPr lang="en-US" dirty="0" smtClean="0"/>
              <a:t>For example, as the first line of an .ivyscript program: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path_to_ivy_executables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/ivy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(followed by remainder of ivyscript program)</a:t>
            </a:r>
          </a:p>
          <a:p>
            <a:r>
              <a:rPr lang="en-US" dirty="0" smtClean="0"/>
              <a:t>Then you can invoke the .ivyscript file as a program itself.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Make .ivyscript programs executable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9928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85323"/>
          </a:xfrm>
        </p:spPr>
        <p:txBody>
          <a:bodyPr/>
          <a:lstStyle/>
          <a:p>
            <a:r>
              <a:rPr lang="en-US" dirty="0" smtClean="0"/>
              <a:t>Anywhere you can put a statement, you can put a nested block, which starts </a:t>
            </a:r>
            <a:r>
              <a:rPr lang="en-US" dirty="0"/>
              <a:t> with </a:t>
            </a:r>
            <a:r>
              <a:rPr lang="en-US" dirty="0" smtClean="0"/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smtClean="0"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and ends with 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"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Any variable or function declarations made inside a nested block are not "visible" to code outside the nested block.</a:t>
            </a:r>
          </a:p>
          <a:p>
            <a:r>
              <a:rPr lang="en-US" dirty="0" smtClean="0"/>
              <a:t>Nested blocks are typically used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</a:t>
            </a:r>
            <a:r>
              <a:rPr lang="en-US" dirty="0" smtClean="0"/>
              <a:t>statements, looping constructs, etc.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blocks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31223"/>
          </a:xfrm>
        </p:spPr>
        <p:txBody>
          <a:bodyPr/>
          <a:lstStyle/>
          <a:p>
            <a:r>
              <a:rPr lang="en-US" sz="2000" dirty="0" smtClean="0"/>
              <a:t>There are 3 types: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dirty="0" smtClean="0"/>
              <a:t>,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Examples of constants, also called literals: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    0       -5    12345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double:  5.      .5    5.5     5E-2    5%  5.5%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string:  "house"       ""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There is also a hex form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literal (constant)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  <a:r>
              <a:rPr lang="en-US" dirty="0" smtClean="0">
                <a:cs typeface="Courier New" pitchFamily="49" charset="0"/>
              </a:rPr>
              <a:t>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0x7FFFFFFF</a:t>
            </a:r>
          </a:p>
          <a:p>
            <a:pPr lvl="3"/>
            <a:r>
              <a:rPr lang="en-US" dirty="0" smtClean="0">
                <a:cs typeface="Courier New" pitchFamily="49" charset="0"/>
              </a:rPr>
              <a:t>The hex form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literal only supports non-negative values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5%</a:t>
            </a:r>
            <a:r>
              <a:rPr lang="en-US" dirty="0" smtClean="0">
                <a:cs typeface="Courier New" pitchFamily="49" charset="0"/>
              </a:rPr>
              <a:t> means the same thing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0.05</a:t>
            </a:r>
            <a:r>
              <a:rPr lang="en-US" dirty="0" smtClean="0">
                <a:cs typeface="Courier New" pitchFamily="49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237296"/>
          </a:xfrm>
        </p:spPr>
        <p:txBody>
          <a:bodyPr/>
          <a:lstStyle/>
          <a:p>
            <a:r>
              <a:rPr lang="en-US" dirty="0" smtClean="0"/>
              <a:t>To include a double quote character in a string constant, escape it with a backslash:</a:t>
            </a:r>
          </a:p>
          <a:p>
            <a:pPr lvl="1"/>
            <a:r>
              <a:rPr lang="en-US" sz="1800" smtClean="0">
                <a:latin typeface="Courier New" pitchFamily="49" charset="0"/>
                <a:cs typeface="Courier New" pitchFamily="49" charset="0"/>
              </a:rPr>
              <a:t>"the word \"house\" is double-quoted"</a:t>
            </a:r>
            <a:r>
              <a:rPr lang="en-US" sz="1800" smtClean="0"/>
              <a:t>    </a:t>
            </a:r>
            <a:endParaRPr lang="en-US" sz="1800" dirty="0" smtClean="0"/>
          </a:p>
          <a:p>
            <a:r>
              <a:rPr lang="en-US" dirty="0" smtClean="0"/>
              <a:t>Other escaped characters: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\r, \n, \t</a:t>
            </a:r>
          </a:p>
          <a:p>
            <a:r>
              <a:rPr lang="en-US" dirty="0" smtClean="0"/>
              <a:t>An escaped octal character value has 3 digits, 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\001</a:t>
            </a:r>
          </a:p>
          <a:p>
            <a:r>
              <a:rPr lang="en-US" dirty="0" smtClean="0"/>
              <a:t>An escaped hex character value has one or two digits, </a:t>
            </a:r>
            <a:br>
              <a:rPr lang="en-US" dirty="0" smtClean="0"/>
            </a:br>
            <a:r>
              <a:rPr lang="en-US" dirty="0" smtClean="0"/>
              <a:t>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\x0f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string literals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6462" y="967575"/>
            <a:ext cx="8584006" cy="1677382"/>
          </a:xfrm>
        </p:spPr>
        <p:txBody>
          <a:bodyPr/>
          <a:lstStyle/>
          <a:p>
            <a:r>
              <a:rPr lang="en-US" smtClean="0"/>
              <a:t>"identifiers" </a:t>
            </a:r>
            <a:r>
              <a:rPr lang="en-US" dirty="0" smtClean="0"/>
              <a:t>are eligible to serve as the name of a variable or function.</a:t>
            </a:r>
          </a:p>
          <a:p>
            <a:r>
              <a:rPr lang="en-US" dirty="0" smtClean="0"/>
              <a:t>An identifier begins with an alphabetic character (a letter), and continues with letters, digits, and underscore _ characters.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dentifiers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293209"/>
          </a:xfrm>
        </p:spPr>
        <p:txBody>
          <a:bodyPr/>
          <a:lstStyle/>
          <a:p>
            <a:r>
              <a:rPr lang="en-US" dirty="0" smtClean="0"/>
              <a:t>&lt;type&gt; &lt;list of identifiers with optional = &lt;</a:t>
            </a:r>
            <a:r>
              <a:rPr lang="en-US" dirty="0" err="1" smtClean="0"/>
              <a:t>initializer</a:t>
            </a:r>
            <a:r>
              <a:rPr lang="en-US" dirty="0" smtClean="0"/>
              <a:t> expression&gt;&gt;;</a:t>
            </a:r>
          </a:p>
          <a:p>
            <a:r>
              <a:rPr lang="en-US" dirty="0" smtClean="0"/>
              <a:t>Examples: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k = -1;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c;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d = 1.5;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s;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name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"bert";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– variable declaration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hitachi-corporate-powerpoint-template-2015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hitachi-corporate-powerpoint-template-2015</Template>
  <TotalTime>9</TotalTime>
  <Words>1649</Words>
  <Application>Microsoft Office PowerPoint</Application>
  <PresentationFormat>On-screen Show (16:9)</PresentationFormat>
  <Paragraphs>227</Paragraphs>
  <Slides>39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hitachi-corporate-powerpoint-template-2015</vt:lpstr>
      <vt:lpstr>ivyscript reference</vt:lpstr>
      <vt:lpstr>The ivyscript programming language</vt:lpstr>
      <vt:lpstr>ivyscript programming language</vt:lpstr>
      <vt:lpstr>Make .ivyscript programs executable</vt:lpstr>
      <vt:lpstr>Nested blocks</vt:lpstr>
      <vt:lpstr>Types</vt:lpstr>
      <vt:lpstr>More on string literals</vt:lpstr>
      <vt:lpstr>Identifiers</vt:lpstr>
      <vt:lpstr>Statement – variable declaration</vt:lpstr>
      <vt:lpstr>Expressions</vt:lpstr>
      <vt:lpstr>Converting an expression to a different type</vt:lpstr>
      <vt:lpstr>Operators - arithmetic</vt:lpstr>
      <vt:lpstr>Logical operators - comparison</vt:lpstr>
      <vt:lpstr>Bitwise or, bitwise and, bitwise exclusive or</vt:lpstr>
      <vt:lpstr>Logical or, and, not</vt:lpstr>
      <vt:lpstr>Assignment expression</vt:lpstr>
      <vt:lpstr>Function call expression</vt:lpstr>
      <vt:lpstr>Operator precedence</vt:lpstr>
      <vt:lpstr>User-defined functions</vt:lpstr>
      <vt:lpstr>Function overloading</vt:lpstr>
      <vt:lpstr>Ivy-specific builtin functions</vt:lpstr>
      <vt:lpstr>Math builtin functions – same as C/C++</vt:lpstr>
      <vt:lpstr>String builtin functions</vt:lpstr>
      <vt:lpstr>regex builtin functions</vt:lpstr>
      <vt:lpstr>Accessing csv files – row and column</vt:lpstr>
      <vt:lpstr>Csv file builtin functions 1/3</vt:lpstr>
      <vt:lpstr>Csv file builtin functions 2/3 – individual cells</vt:lpstr>
      <vt:lpstr>Csv file builtin functions 3/3 – headers &amp; slices</vt:lpstr>
      <vt:lpstr>utility functions</vt:lpstr>
      <vt:lpstr>Builtin functions – shell_command</vt:lpstr>
      <vt:lpstr>Builtin functions – exit()</vt:lpstr>
      <vt:lpstr>Statements: expression statement </vt:lpstr>
      <vt:lpstr>Statements – if / then / else </vt:lpstr>
      <vt:lpstr>Statements – traditional C style for loop</vt:lpstr>
      <vt:lpstr>Example of traditional for loop</vt:lpstr>
      <vt:lpstr>Statement – list-style for loop</vt:lpstr>
      <vt:lpstr>Statement – while loop</vt:lpstr>
      <vt:lpstr>Statement – do - while loop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ivy</dc:title>
  <dc:creator>Ian</dc:creator>
  <cp:lastModifiedBy>Ian</cp:lastModifiedBy>
  <cp:revision>327</cp:revision>
  <dcterms:created xsi:type="dcterms:W3CDTF">2015-10-27T23:46:57Z</dcterms:created>
  <dcterms:modified xsi:type="dcterms:W3CDTF">2016-11-09T01:51:05Z</dcterms:modified>
</cp:coreProperties>
</file>