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09" r:id="rId2"/>
    <p:sldId id="310" r:id="rId3"/>
    <p:sldId id="312" r:id="rId4"/>
    <p:sldId id="485" r:id="rId5"/>
    <p:sldId id="324" r:id="rId6"/>
    <p:sldId id="313" r:id="rId7"/>
    <p:sldId id="323" r:id="rId8"/>
    <p:sldId id="315" r:id="rId9"/>
    <p:sldId id="314" r:id="rId10"/>
    <p:sldId id="316" r:id="rId11"/>
    <p:sldId id="331" r:id="rId12"/>
    <p:sldId id="317" r:id="rId13"/>
    <p:sldId id="318" r:id="rId14"/>
    <p:sldId id="319" r:id="rId15"/>
    <p:sldId id="320" r:id="rId16"/>
    <p:sldId id="330" r:id="rId17"/>
    <p:sldId id="334" r:id="rId18"/>
    <p:sldId id="332" r:id="rId19"/>
    <p:sldId id="325" r:id="rId20"/>
    <p:sldId id="487" r:id="rId21"/>
    <p:sldId id="327" r:id="rId22"/>
    <p:sldId id="393" r:id="rId23"/>
    <p:sldId id="488" r:id="rId24"/>
    <p:sldId id="328" r:id="rId25"/>
    <p:sldId id="391" r:id="rId26"/>
    <p:sldId id="437" r:id="rId27"/>
    <p:sldId id="395" r:id="rId28"/>
    <p:sldId id="397" r:id="rId29"/>
    <p:sldId id="392" r:id="rId30"/>
    <p:sldId id="396" r:id="rId31"/>
    <p:sldId id="326" r:id="rId32"/>
    <p:sldId id="394" r:id="rId33"/>
    <p:sldId id="471" r:id="rId34"/>
    <p:sldId id="329" r:id="rId35"/>
    <p:sldId id="333" r:id="rId36"/>
    <p:sldId id="335" r:id="rId37"/>
    <p:sldId id="336" r:id="rId38"/>
    <p:sldId id="337" r:id="rId39"/>
    <p:sldId id="338" r:id="rId40"/>
    <p:sldId id="339" r:id="rId41"/>
    <p:sldId id="306" r:id="rId42"/>
  </p:sldIdLst>
  <p:sldSz cx="9144000" cy="5143500" type="screen16x9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 snapToObjects="1" showGuides="1">
      <p:cViewPr>
        <p:scale>
          <a:sx n="118" d="100"/>
          <a:sy n="118" d="100"/>
        </p:scale>
        <p:origin x="-1344" y="-226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5/28/2017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6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18" name="Freeform 117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8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 descr="datacen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6" y="-11688"/>
            <a:ext cx="3716867" cy="3957854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grpSp>
        <p:nvGrpSpPr>
          <p:cNvPr id="107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6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pic>
        <p:nvPicPr>
          <p:cNvPr id="2" name="Picture 1" descr="Io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5" y="-11688"/>
            <a:ext cx="3716866" cy="3957852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grpSp>
        <p:nvGrpSpPr>
          <p:cNvPr id="103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4" name="Freeform 103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5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6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7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8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7" r:id="rId2"/>
    <p:sldLayoutId id="2147483712" r:id="rId3"/>
    <p:sldLayoutId id="2147483650" r:id="rId4"/>
    <p:sldLayoutId id="2147483691" r:id="rId5"/>
    <p:sldLayoutId id="2147483654" r:id="rId6"/>
    <p:sldLayoutId id="2147483669" r:id="rId7"/>
    <p:sldLayoutId id="214748371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d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ivyscript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7076" y="3299833"/>
            <a:ext cx="4939975" cy="584775"/>
          </a:xfrm>
        </p:spPr>
        <p:txBody>
          <a:bodyPr/>
          <a:lstStyle/>
          <a:p>
            <a:r>
              <a:rPr lang="en-US" dirty="0" smtClean="0"/>
              <a:t>May</a:t>
            </a:r>
            <a:r>
              <a:rPr lang="en-US" dirty="0" smtClean="0"/>
              <a:t> 28, </a:t>
            </a:r>
            <a:r>
              <a:rPr lang="en-US" dirty="0" smtClean="0"/>
              <a:t>2017</a:t>
            </a:r>
            <a:endParaRPr lang="en-US" dirty="0"/>
          </a:p>
          <a:p>
            <a:r>
              <a:rPr lang="en-US" sz="1400" dirty="0" smtClean="0"/>
              <a:t>Allart Ian Vogelesang  </a:t>
            </a:r>
            <a:r>
              <a:rPr lang="en-US" sz="1200" dirty="0" smtClean="0">
                <a:hlinkClick r:id="rId3"/>
              </a:rPr>
              <a:t>ian.vogelesang@hds.com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5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7207"/>
          </a:xfrm>
        </p:spPr>
        <p:txBody>
          <a:bodyPr/>
          <a:lstStyle/>
          <a:p>
            <a:r>
              <a:rPr lang="en-US" dirty="0" smtClean="0"/>
              <a:t>A constant (a literal of one of the types) is an expression</a:t>
            </a:r>
          </a:p>
          <a:p>
            <a:pPr lvl="1"/>
            <a:r>
              <a:rPr lang="en-US" dirty="0" smtClean="0"/>
              <a:t>e.g</a:t>
            </a:r>
            <a:r>
              <a:rPr lang="en-US" smtClean="0"/>
              <a:t>.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"constant"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 variable reference is an expression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dirty="0" smtClean="0"/>
              <a:t>Expressions may be combined together with operators, which operate the same as in C/C++:</a:t>
            </a:r>
          </a:p>
          <a:p>
            <a:pPr lvl="1"/>
            <a:r>
              <a:rPr lang="en-US" dirty="0" smtClean="0"/>
              <a:t>+, -, *, /, %, &gt;, &lt;, &gt;=, &lt;=, ==, !=, =, |, &amp;, ^, &amp;&amp;, || </a:t>
            </a:r>
          </a:p>
          <a:p>
            <a:r>
              <a:rPr lang="en-US" dirty="0" smtClean="0"/>
              <a:t>Expressions have a type,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 &lt;expression&gt; )</a:t>
            </a:r>
            <a:br>
              <a:rPr lang="en-US" dirty="0" smtClean="0"/>
            </a:br>
            <a:r>
              <a:rPr lang="en-US" dirty="0" smtClean="0"/>
              <a:t>double( &lt;expression&gt; )</a:t>
            </a:r>
            <a:br>
              <a:rPr lang="en-US" dirty="0" smtClean="0"/>
            </a:br>
            <a:r>
              <a:rPr lang="en-US" dirty="0" smtClean="0"/>
              <a:t>string( &lt;expression&gt; )</a:t>
            </a:r>
          </a:p>
          <a:p>
            <a:r>
              <a:rPr lang="en-US" dirty="0" smtClean="0"/>
              <a:t>Some times called a "cast".</a:t>
            </a:r>
          </a:p>
          <a:p>
            <a:r>
              <a:rPr lang="en-US" dirty="0" smtClean="0"/>
              <a:t>The expression is evaluated and the result is converted to the target type.</a:t>
            </a:r>
          </a:p>
          <a:p>
            <a:r>
              <a:rPr lang="en-US" dirty="0" smtClean="0"/>
              <a:t>Can result in a run time error</a:t>
            </a:r>
          </a:p>
          <a:p>
            <a:pPr lvl="1"/>
            <a:r>
              <a:rPr lang="en-US" dirty="0" smtClean="0"/>
              <a:t>E.g. evaluating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("cow")</a:t>
            </a:r>
            <a:r>
              <a:rPr lang="en-US" dirty="0" smtClean="0"/>
              <a:t> would cause a run-time error.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an expression to a different type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 smtClean="0"/>
              <a:t>+  	plus – for numbers, adds, for strings, concatenates</a:t>
            </a:r>
            <a:br>
              <a:rPr lang="en-US" dirty="0" smtClean="0"/>
            </a:br>
            <a:r>
              <a:rPr lang="en-US" dirty="0" smtClean="0"/>
              <a:t>- 	minus</a:t>
            </a:r>
            <a:br>
              <a:rPr lang="en-US" dirty="0" smtClean="0"/>
            </a:br>
            <a:r>
              <a:rPr lang="en-US" dirty="0" smtClean="0"/>
              <a:t>*	multiply</a:t>
            </a:r>
            <a:br>
              <a:rPr lang="en-US" dirty="0" smtClean="0"/>
            </a:br>
            <a:r>
              <a:rPr lang="en-US" dirty="0" smtClean="0"/>
              <a:t>/	divide</a:t>
            </a:r>
            <a:br>
              <a:rPr lang="en-US" dirty="0" smtClean="0"/>
            </a:br>
            <a:r>
              <a:rPr lang="en-US" dirty="0" smtClean="0"/>
              <a:t>%	remainder from integer division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- arithmetic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5161"/>
          </a:xfrm>
        </p:spPr>
        <p:txBody>
          <a:bodyPr/>
          <a:lstStyle/>
          <a:p>
            <a:pPr>
              <a:tabLst>
                <a:tab pos="803275" algn="l"/>
                <a:tab pos="4572000" algn="l"/>
                <a:tab pos="5256213" algn="l"/>
              </a:tabLst>
            </a:pPr>
            <a:r>
              <a:rPr lang="en-US" sz="2000" dirty="0" smtClean="0"/>
              <a:t>&gt;	greater than</a:t>
            </a:r>
            <a:br>
              <a:rPr lang="en-US" sz="2000" dirty="0" smtClean="0"/>
            </a:br>
            <a:r>
              <a:rPr lang="en-US" sz="2000" dirty="0" smtClean="0"/>
              <a:t>&lt;	less than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&gt;=	greater than or equal to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&lt;=	less than or equal to</a:t>
            </a:r>
            <a:br>
              <a:rPr lang="en-US" sz="2000" dirty="0" smtClean="0"/>
            </a:br>
            <a:r>
              <a:rPr lang="en-US" sz="2000" dirty="0" smtClean="0"/>
              <a:t>==	equal to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!=	not equal to</a:t>
            </a:r>
          </a:p>
          <a:p>
            <a:r>
              <a:rPr lang="en-US" sz="2000" dirty="0" smtClean="0"/>
              <a:t>There is no true/false type.  Logical operators evaluate to an integer value just like the old C language before there was 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 smtClean="0"/>
              <a:t> type.</a:t>
            </a:r>
          </a:p>
          <a:p>
            <a:pPr lvl="1"/>
            <a:r>
              <a:rPr lang="en-US" sz="1800" dirty="0" smtClean="0"/>
              <a:t>An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/>
              <a:t> or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 smtClean="0"/>
              <a:t> value used as a logical expression </a:t>
            </a:r>
            <a:r>
              <a:rPr lang="en-US" sz="1800" smtClean="0"/>
              <a:t>means "false" </a:t>
            </a:r>
            <a:r>
              <a:rPr lang="en-US" sz="1800" dirty="0" smtClean="0"/>
              <a:t>if the numeric value is zero, and </a:t>
            </a:r>
            <a:r>
              <a:rPr lang="en-US" sz="1800" smtClean="0"/>
              <a:t>means "true" </a:t>
            </a:r>
            <a:r>
              <a:rPr lang="en-US" sz="1800" dirty="0" smtClean="0"/>
              <a:t>for any non-zero value.</a:t>
            </a:r>
          </a:p>
          <a:p>
            <a:pPr lvl="1"/>
            <a:r>
              <a:rPr lang="en-US" sz="1800" dirty="0" smtClean="0"/>
              <a:t>Use of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/>
              <a:t> logical values is transparent – it works the way you expect it 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- comparison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 smtClean="0"/>
              <a:t>The bitwise operators operate on the individual bits in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value, exactly like in C/C++.</a:t>
            </a:r>
          </a:p>
          <a:p>
            <a:r>
              <a:rPr lang="en-US" dirty="0" smtClean="0"/>
              <a:t>| 	bitwise or</a:t>
            </a:r>
            <a:br>
              <a:rPr lang="en-US" dirty="0" smtClean="0"/>
            </a:br>
            <a:r>
              <a:rPr lang="en-US" dirty="0" smtClean="0"/>
              <a:t>&amp;	bitwise 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^	bitwise exclusive 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or, bitwise and, bitwise exclusive or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36490"/>
          </a:xfrm>
        </p:spPr>
        <p:txBody>
          <a:bodyPr/>
          <a:lstStyle/>
          <a:p>
            <a:r>
              <a:rPr lang="en-US" sz="1600" dirty="0" smtClean="0"/>
              <a:t>These operate on logical expressions, which evaluate to an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/>
              <a:t> interpreted to </a:t>
            </a:r>
            <a:r>
              <a:rPr lang="en-US" sz="1600" smtClean="0"/>
              <a:t>mean "false" </a:t>
            </a:r>
            <a:r>
              <a:rPr lang="en-US" sz="1600" dirty="0" smtClean="0"/>
              <a:t>if the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/>
              <a:t> value is zero</a:t>
            </a:r>
            <a:r>
              <a:rPr lang="en-US" sz="1600" smtClean="0"/>
              <a:t>, "true" </a:t>
            </a:r>
            <a:r>
              <a:rPr lang="en-US" sz="1600" dirty="0" smtClean="0"/>
              <a:t>otherwise.</a:t>
            </a:r>
          </a:p>
          <a:p>
            <a:pPr lvl="1"/>
            <a:r>
              <a:rPr lang="en-US" sz="1400" dirty="0" smtClean="0"/>
              <a:t>Like in C/C++ the second expression after the operator is not evaluated if the result is known from evaluating the first expression before the operator.</a:t>
            </a:r>
          </a:p>
          <a:p>
            <a:r>
              <a:rPr lang="en-US" sz="1600" dirty="0" smtClean="0"/>
              <a:t>||	logical or</a:t>
            </a:r>
          </a:p>
          <a:p>
            <a:pPr lvl="1"/>
            <a:r>
              <a:rPr lang="en-US" sz="1400" dirty="0" smtClean="0"/>
              <a:t>Evaluates the first expression, and if true, returns true.  Otherwise, it evaluates the second expression and returns its true/false value.</a:t>
            </a:r>
          </a:p>
          <a:p>
            <a:r>
              <a:rPr lang="en-US" sz="1600" dirty="0" smtClean="0"/>
              <a:t>&amp;&amp;	logical and</a:t>
            </a:r>
          </a:p>
          <a:p>
            <a:pPr lvl="1"/>
            <a:r>
              <a:rPr lang="en-US" sz="1400" dirty="0" smtClean="0"/>
              <a:t>Evaluates the first expression, and if false, returns false.  Otherwise it evaluates the second expression and returns its true/false value.</a:t>
            </a:r>
          </a:p>
          <a:p>
            <a:r>
              <a:rPr lang="en-US" sz="1600" dirty="0" smtClean="0"/>
              <a:t>!	</a:t>
            </a:r>
            <a:r>
              <a:rPr lang="en-US" sz="1600" dirty="0"/>
              <a:t>n</a:t>
            </a:r>
            <a:r>
              <a:rPr lang="en-US" sz="1600" dirty="0" smtClean="0"/>
              <a:t>ot</a:t>
            </a:r>
          </a:p>
          <a:p>
            <a:pPr lvl="1"/>
            <a:r>
              <a:rPr lang="en-US" sz="1400" dirty="0" smtClean="0"/>
              <a:t>Evaluates a logical expression and returns the opposite.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or, and, not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23877"/>
          </a:xfrm>
        </p:spPr>
        <p:txBody>
          <a:bodyPr/>
          <a:lstStyle/>
          <a:p>
            <a:r>
              <a:rPr lang="en-US" dirty="0" smtClean="0"/>
              <a:t>&lt;identifier&gt; = &lt;expression&gt;</a:t>
            </a:r>
          </a:p>
          <a:p>
            <a:r>
              <a:rPr lang="en-US" dirty="0" smtClean="0"/>
              <a:t>The identifier is looked up in the symbol table at compile time, and if it’s valid, at execution the expression is evaluated and the variable is set to that value.</a:t>
            </a:r>
          </a:p>
          <a:p>
            <a:r>
              <a:rPr lang="en-US" dirty="0" smtClean="0"/>
              <a:t>If the expression is not of the same type as the variable, the value may be coerced / converted, or in some cases a compile time error occurs.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expression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14131"/>
          </a:xfrm>
        </p:spPr>
        <p:txBody>
          <a:bodyPr/>
          <a:lstStyle/>
          <a:p>
            <a:r>
              <a:rPr lang="en-US" sz="2000" dirty="0" smtClean="0"/>
              <a:t>&lt;identifier&gt; ( &lt;comma separated list of zero or more expressions&gt; ) </a:t>
            </a:r>
          </a:p>
          <a:p>
            <a:pPr lvl="1"/>
            <a:r>
              <a:rPr lang="en-US" sz="1800" dirty="0" smtClean="0"/>
              <a:t>E.g.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sin(.5)</a:t>
            </a:r>
          </a:p>
          <a:p>
            <a:r>
              <a:rPr lang="en-US" sz="2000" dirty="0" smtClean="0"/>
              <a:t>Identifier and parameter list signature are looked up at compile time to and if valid, a function call is built.</a:t>
            </a:r>
          </a:p>
          <a:p>
            <a:r>
              <a:rPr lang="en-US" sz="2000" dirty="0" smtClean="0"/>
              <a:t>At run time, the expressions are evaluated and the resulting parameter values are passed to the function, the function is executed, and the result is returned.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expression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69880"/>
          </a:xfrm>
        </p:spPr>
        <p:txBody>
          <a:bodyPr/>
          <a:lstStyle/>
          <a:p>
            <a:r>
              <a:rPr lang="en-US" dirty="0" smtClean="0"/>
              <a:t>Same as C/C++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 ( 3*4+5*6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|| ! Person == Nancy = 4)</a:t>
            </a:r>
          </a:p>
          <a:p>
            <a:pPr lvl="1"/>
            <a:r>
              <a:rPr lang="en-US" dirty="0" smtClean="0"/>
              <a:t>Means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((((3*4)+(5*6))==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)||(!(Person==(Nancy=4))))</a:t>
            </a:r>
            <a:endParaRPr lang="en-US" dirty="0" smtClean="0"/>
          </a:p>
          <a:p>
            <a:r>
              <a:rPr lang="en-US" dirty="0" smtClean="0"/>
              <a:t>If you are not sure, group with parentheses ().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0467"/>
          </a:xfrm>
        </p:spPr>
        <p:txBody>
          <a:bodyPr/>
          <a:lstStyle/>
          <a:p>
            <a:r>
              <a:rPr lang="en-US" dirty="0" smtClean="0"/>
              <a:t>E.g.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i+3;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 smtClean="0"/>
              <a:t>Functions have a type, which is the type of the object they return to the caller.</a:t>
            </a:r>
          </a:p>
          <a:p>
            <a:r>
              <a:rPr lang="en-US" dirty="0" smtClean="0"/>
              <a:t>Functions can </a:t>
            </a:r>
            <a:r>
              <a:rPr lang="en-US" smtClean="0"/>
              <a:t>be "declared" </a:t>
            </a:r>
            <a:r>
              <a:rPr lang="en-US" dirty="0" smtClean="0"/>
              <a:t>without being defined yet: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459112" y="2103929"/>
            <a:ext cx="3883378" cy="571537"/>
          </a:xfrm>
          <a:prstGeom prst="wedgeRoundRectCallout">
            <a:avLst>
              <a:gd name="adj1" fmla="val -133291"/>
              <a:gd name="adj2" fmla="val 23325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Semicolon needed for function definitions, unlike in C / 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1570"/>
          </a:xfrm>
        </p:spPr>
        <p:txBody>
          <a:bodyPr/>
          <a:lstStyle/>
          <a:p>
            <a:r>
              <a:rPr lang="en-US" dirty="0" err="1" smtClean="0"/>
              <a:t>Ivyscript</a:t>
            </a:r>
            <a:r>
              <a:rPr lang="en-US" dirty="0" smtClean="0"/>
              <a:t> is a programming language wrapper around the ivy engine control API.</a:t>
            </a:r>
          </a:p>
          <a:p>
            <a:pPr lvl="1"/>
            <a:r>
              <a:rPr lang="en-US" dirty="0" smtClean="0"/>
              <a:t>See "programming the ivy engine"</a:t>
            </a:r>
          </a:p>
          <a:p>
            <a:r>
              <a:rPr lang="en-US" dirty="0" err="1" smtClean="0"/>
              <a:t>Ivyscript</a:t>
            </a:r>
            <a:r>
              <a:rPr lang="en-US" dirty="0" smtClean="0"/>
              <a:t> – for scripting test workflow</a:t>
            </a:r>
          </a:p>
          <a:p>
            <a:pPr lvl="2"/>
            <a:r>
              <a:rPr lang="en-US" dirty="0" smtClean="0"/>
              <a:t>The only way to operate ivy, for now.</a:t>
            </a:r>
          </a:p>
          <a:p>
            <a:pPr lvl="2"/>
            <a:r>
              <a:rPr lang="en-US" dirty="0" smtClean="0"/>
              <a:t>Similar to a subset of C/C++, with some minor differences. </a:t>
            </a:r>
          </a:p>
          <a:p>
            <a:pPr lvl="2"/>
            <a:r>
              <a:rPr lang="en-US" dirty="0" smtClean="0"/>
              <a:t>Extensible - parser auto-generated from language grammar. (</a:t>
            </a:r>
            <a:r>
              <a:rPr lang="en-US" dirty="0" err="1" smtClean="0"/>
              <a:t>flex+bison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Longer term</a:t>
            </a:r>
          </a:p>
          <a:p>
            <a:pPr lvl="3"/>
            <a:r>
              <a:rPr lang="en-US" dirty="0" smtClean="0"/>
              <a:t>If we build either a CLI or a REST API on top of the ivy engine C++ API, the </a:t>
            </a:r>
            <a:r>
              <a:rPr lang="en-US" dirty="0" err="1" smtClean="0"/>
              <a:t>ivyscript</a:t>
            </a:r>
            <a:r>
              <a:rPr lang="en-US" dirty="0" smtClean="0"/>
              <a:t> programming language may cease being further enhanced.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ivyscript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88189"/>
          </a:xfrm>
        </p:spPr>
        <p:txBody>
          <a:bodyPr/>
          <a:lstStyle/>
          <a:p>
            <a:r>
              <a:rPr lang="en-US" sz="2000" dirty="0" smtClean="0"/>
              <a:t>As in most programming languages you can "include" or "import" a copy of some ivyscript code from a library.</a:t>
            </a:r>
          </a:p>
          <a:p>
            <a:r>
              <a:rPr lang="en-US" sz="2000" dirty="0" smtClean="0"/>
              <a:t>In ivyscript, you say: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port_scalability_test.ivyscript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Just be advised that the initial implementation of this feature allows infinite loops.</a:t>
            </a:r>
          </a:p>
          <a:p>
            <a:pPr lvl="1"/>
            <a:r>
              <a:rPr lang="en-US" sz="1600" dirty="0" smtClean="0"/>
              <a:t>Need to consider use cases – in some cases it could be valid to be importing multiple copies, but from different and separate places.</a:t>
            </a:r>
          </a:p>
          <a:p>
            <a:pPr lvl="1"/>
            <a:r>
              <a:rPr lang="en-US" sz="1600" dirty="0" smtClean="0"/>
              <a:t>Maybe default to #pragma once behaviour, requiring specific override.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of user defined 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 smtClean="0"/>
              <a:t>It’s OK to have different functions with the same name as long as the sequence of types of the parameters is different so the compiler can tell them apart.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{ return i+2;}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s) { return 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+ "two";}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64162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 smtClean="0">
                <a:cs typeface="Courier New" pitchFamily="49" charset="0"/>
              </a:rPr>
              <a:t>“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en-US" sz="1400" dirty="0" smtClean="0">
                <a:cs typeface="Courier New" pitchFamily="49" charset="0"/>
              </a:rPr>
              <a:t>” must be an identifier starting with a letter and continuing with letters, digits, and underscores _.</a:t>
            </a:r>
          </a:p>
          <a:p>
            <a:pPr lvl="1"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“thing” </a:t>
            </a:r>
            <a:r>
              <a:rPr lang="en-US" sz="1200" dirty="0" smtClean="0">
                <a:cs typeface="Courier New" pitchFamily="49" charset="0"/>
              </a:rPr>
              <a:t>names are normalized before examination by removing underscores and translating to lower case.</a:t>
            </a:r>
          </a:p>
          <a:p>
            <a:pPr lvl="2">
              <a:spcAft>
                <a:spcPts val="0"/>
              </a:spcAft>
              <a:tabLst>
                <a:tab pos="4114800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”, “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1000" dirty="0" smtClean="0">
                <a:cs typeface="Courier New" pitchFamily="49" charset="0"/>
              </a:rPr>
              <a:t>and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000" dirty="0" smtClean="0">
                <a:cs typeface="Courier New" pitchFamily="49" charset="0"/>
              </a:rPr>
              <a:t>are equivalent.</a:t>
            </a:r>
            <a:endParaRPr lang="en-US" sz="1000" dirty="0"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/>
              <a:t>from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 smtClean="0"/>
              <a:t> statement – default 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smtClean="0"/>
              <a:t>"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/>
              <a:t>root part of </a:t>
            </a:r>
            <a:r>
              <a:rPr lang="en-US" sz="1200" dirty="0" err="1" smtClean="0"/>
              <a:t>ivyscript</a:t>
            </a:r>
            <a:r>
              <a:rPr lang="en-US" sz="1200" dirty="0" smtClean="0"/>
              <a:t> file without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200" dirty="0" smtClean="0"/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/>
              <a:t>gets the filename</a:t>
            </a:r>
            <a:br>
              <a:rPr lang="en-US" sz="1200" dirty="0" smtClean="0"/>
            </a:b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”,”message”)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/>
              <a:t>writes a timestamp and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200" dirty="0" smtClean="0"/>
              <a:t> to the log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vy_engine_get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/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/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/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/>
              <a:t>subfolder for most recent </a:t>
            </a:r>
            <a:r>
              <a:rPr lang="en-US" sz="1200" dirty="0" smtClean="0"/>
              <a:t>[Go</a:t>
            </a:r>
            <a:r>
              <a:rPr lang="en-US" sz="1200" dirty="0" smtClean="0"/>
              <a:t>] within </a:t>
            </a:r>
            <a:r>
              <a:rPr lang="en-US" sz="1200" dirty="0" err="1" smtClean="0"/>
              <a:t>testFolder</a:t>
            </a:r>
            <a:r>
              <a:rPr lang="en-US" sz="1200" dirty="0" smtClean="0"/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/>
              <a:t>for most recent [Go], returns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/>
              <a:t>" or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/>
              <a:t>"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rollup_structure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/>
              <a:t>gets</a:t>
            </a:r>
            <a:r>
              <a:rPr lang="en-US" sz="1200" dirty="0" smtClean="0"/>
              <a:t> </a:t>
            </a:r>
            <a:r>
              <a:rPr lang="en-US" sz="1200" dirty="0" smtClean="0"/>
              <a:t>type / instance / workload thread hierarchy.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(“thing”, “value”)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9540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 smtClean="0">
                <a:cs typeface="Courier New" pitchFamily="49" charset="0"/>
              </a:rPr>
              <a:t>The following </a:t>
            </a:r>
            <a:r>
              <a:rPr lang="en-US" sz="1400" dirty="0" err="1" smtClean="0">
                <a:cs typeface="Courier New" pitchFamily="49" charset="0"/>
              </a:rPr>
              <a:t>ivyscript</a:t>
            </a:r>
            <a:r>
              <a:rPr lang="en-US" sz="1400" dirty="0" smtClean="0">
                <a:cs typeface="Courier New" pitchFamily="49" charset="0"/>
              </a:rPr>
              <a:t> </a:t>
            </a:r>
            <a:r>
              <a:rPr lang="en-US" sz="1400" dirty="0" err="1">
                <a:cs typeface="Courier New" pitchFamily="49" charset="0"/>
              </a:rPr>
              <a:t>builtin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functions still work, but users are encouraged to switch over to using the equivalent calls to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”) </a:t>
            </a:r>
            <a:r>
              <a:rPr lang="en-US" sz="1400" dirty="0" smtClean="0">
                <a:cs typeface="Courier New" pitchFamily="49" charset="0"/>
              </a:rPr>
              <a:t>and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(“thing”, “value”) 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statement – default "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root part of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file without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you can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(), "message\n");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subfolder for most recent [go] within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testFolder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for most recent [Go], returns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 or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show_rollup_structure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shows type / instance / workload thread hierarchy.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Deprecated 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 ivy engine accessor 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</a:rPr>
              <a:t>builtins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93319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ouble sin(double),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 double tan(double)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cosh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tanh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 double atan2(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ouble log(double),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log10(double)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exp(double),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abs(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cs typeface="Courier New" pitchFamily="49" charset="0"/>
              </a:rPr>
              <a:t>- absolute value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pi(), double 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36894" cy="732441"/>
          </a:xfrm>
        </p:spPr>
        <p:txBody>
          <a:bodyPr>
            <a:normAutofit/>
          </a:bodyPr>
          <a:lstStyle/>
          <a:p>
            <a:r>
              <a:rPr lang="en-US" dirty="0" smtClean="0"/>
              <a:t>Math builtin functions – same as C/C++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763"/>
          </a:xfrm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substring(string 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begin_index_from_zero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number_of_chars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tabLst>
                <a:tab pos="36576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left(string 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	</a:t>
            </a:r>
            <a:r>
              <a:rPr lang="en-US" sz="1200" dirty="0">
                <a:cs typeface="Courier New" pitchFamily="49" charset="0"/>
              </a:rPr>
              <a:t>like in BASIC, gives you leftmost / rightmost </a:t>
            </a:r>
            <a:r>
              <a:rPr lang="en-US" sz="1200" dirty="0" smtClean="0">
                <a:cs typeface="Courier New" pitchFamily="49" charset="0"/>
              </a:rPr>
              <a:t>characters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right(string 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tabLst>
                <a:tab pos="36576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trim(string s);	</a:t>
            </a:r>
            <a:r>
              <a:rPr lang="en-US" sz="1200" dirty="0" smtClean="0">
                <a:cs typeface="Courier New" pitchFamily="49" charset="0"/>
              </a:rPr>
              <a:t>removes leading / trailing whitespace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to_lower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to_upper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stringCaseInsensitiveEquality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s1, string s2);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(0xFF) </a:t>
            </a:r>
            <a:r>
              <a:rPr lang="en-US" sz="1400" dirty="0" smtClean="0">
                <a:cs typeface="Courier New" pitchFamily="49" charset="0"/>
              </a:rPr>
              <a:t>returns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"00:FF"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to_string_with_decimal_places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(double 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to_string_decimal_places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(3.1415,2)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"3.14"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builtin</a:t>
            </a:r>
            <a:r>
              <a:rPr lang="en-US" dirty="0" smtClean="0"/>
              <a:t>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sz="1400" dirty="0" smtClean="0">
                <a:cs typeface="Courier New" pitchFamily="49" charset="0"/>
              </a:rPr>
              <a:t>ivy uses the default flavour of C++ std::</a:t>
            </a:r>
            <a:r>
              <a:rPr lang="en-US" sz="1400" dirty="0" err="1" smtClean="0">
                <a:cs typeface="Courier New" pitchFamily="49" charset="0"/>
              </a:rPr>
              <a:t>regex</a:t>
            </a:r>
            <a:r>
              <a:rPr lang="en-US" sz="1400" dirty="0" smtClean="0">
                <a:cs typeface="Courier New" pitchFamily="49" charset="0"/>
              </a:rPr>
              <a:t>, which I think uses the </a:t>
            </a:r>
            <a:r>
              <a:rPr lang="en-US" sz="1400" dirty="0" err="1" smtClean="0">
                <a:cs typeface="Courier New" pitchFamily="49" charset="0"/>
              </a:rPr>
              <a:t>ECMAscript</a:t>
            </a:r>
            <a:r>
              <a:rPr lang="en-US" sz="1400" dirty="0" smtClean="0">
                <a:cs typeface="Courier New" pitchFamily="49" charset="0"/>
              </a:rPr>
              <a:t> dialect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(std::string s,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cs typeface="Courier New" pitchFamily="49" charset="0"/>
              </a:rPr>
              <a:t>E.g.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("horse","(horse)|(cow)") ) then print("animal\n");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regex_sub_match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n</a:t>
            </a:r>
            <a:r>
              <a:rPr lang="en-US" sz="1200" dirty="0" smtClean="0">
                <a:cs typeface="Courier New" pitchFamily="49" charset="0"/>
              </a:rPr>
              <a:t> must be less than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matches_digits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matches_float_number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matches_float_number_optional_trailing_percent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cs typeface="Courier New" pitchFamily="49" charset="0"/>
              </a:rPr>
              <a:t>some ivy parameters can be set to these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matches_identifier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cs typeface="Courier New" pitchFamily="49" charset="0"/>
              </a:rPr>
              <a:t>alphabetic, continued with alphanumeric and underscores _</a:t>
            </a:r>
            <a:br>
              <a:rPr lang="en-US" sz="1400" dirty="0" smtClean="0"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matches_IPv4_dotted_quad(string s);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 err="1" smtClean="0"/>
              <a:t>builtin</a:t>
            </a:r>
            <a:r>
              <a:rPr lang="en-US" dirty="0" smtClean="0"/>
              <a:t>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csv files – row and column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92" y="1060427"/>
            <a:ext cx="7804998" cy="368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464417" y="1584731"/>
            <a:ext cx="1340660" cy="745957"/>
          </a:xfrm>
          <a:prstGeom prst="wedgeRoundRectCallout">
            <a:avLst>
              <a:gd name="adj1" fmla="val -35612"/>
              <a:gd name="adj2" fmla="val 14039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Row 0 is 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test step 0 or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subinterval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880" y="1369882"/>
            <a:ext cx="1186505" cy="5878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Header row is row -1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95104" y="1643170"/>
            <a:ext cx="2206935" cy="629080"/>
          </a:xfrm>
          <a:prstGeom prst="wedgeRoundRectCallout">
            <a:avLst>
              <a:gd name="adj1" fmla="val 30334"/>
              <a:gd name="adj2" fmla="val 11411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 column number from 0, or </a:t>
            </a:r>
            <a:r>
              <a:rPr lang="en-US" sz="1200" smtClean="0">
                <a:solidFill>
                  <a:schemeClr val="tx1"/>
                </a:solidFill>
                <a:latin typeface="+mj-lt"/>
              </a:rPr>
              <a:t>say "Overall IOPS"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28301" y="886899"/>
            <a:ext cx="2495693" cy="124441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Test step csv files (not shown) have one line per subinterval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(both host &amp; subsystem data)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Summary csv files like this one have one line per test step.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65831"/>
          </a:xfrm>
        </p:spPr>
        <p:txBody>
          <a:bodyPr/>
          <a:lstStyle/>
          <a:p>
            <a:r>
              <a:rPr lang="en-US" sz="1400" dirty="0" smtClean="0">
                <a:cs typeface="Courier New" pitchFamily="49" charset="0"/>
              </a:rPr>
              <a:t>These csv functions are the same as the standalone ivy companion csv file command line utilities 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csv_rows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Number </a:t>
            </a:r>
            <a:r>
              <a:rPr lang="en-US" sz="1200" dirty="0">
                <a:cs typeface="Courier New" pitchFamily="49" charset="0"/>
              </a:rPr>
              <a:t>of rows following the header row. </a:t>
            </a:r>
            <a:endParaRPr lang="en-US" sz="1200" dirty="0" smtClean="0">
              <a:cs typeface="Courier New" pitchFamily="49" charset="0"/>
            </a:endParaRPr>
          </a:p>
          <a:p>
            <a:pPr lvl="1"/>
            <a:r>
              <a:rPr lang="en-US" sz="1200" dirty="0" smtClean="0">
                <a:cs typeface="Courier New" pitchFamily="49" charset="0"/>
              </a:rPr>
              <a:t>Returns </a:t>
            </a:r>
            <a:r>
              <a:rPr lang="en-US" sz="1200" dirty="0">
                <a:cs typeface="Courier New" pitchFamily="49" charset="0"/>
              </a:rPr>
              <a:t>-1 if </a:t>
            </a:r>
            <a:r>
              <a:rPr lang="en-US" sz="1200" dirty="0" smtClean="0">
                <a:cs typeface="Courier New" pitchFamily="49" charset="0"/>
              </a:rPr>
              <a:t>invalid </a:t>
            </a:r>
            <a:r>
              <a:rPr lang="en-US" sz="1200" dirty="0">
                <a:cs typeface="Courier New" pitchFamily="49" charset="0"/>
              </a:rPr>
              <a:t>file or file </a:t>
            </a:r>
            <a:r>
              <a:rPr lang="en-US" sz="1200" dirty="0" smtClean="0">
                <a:cs typeface="Courier New" pitchFamily="49" charset="0"/>
              </a:rPr>
              <a:t>empty.  Returns 0 if there was only a header row.</a:t>
            </a:r>
            <a:endParaRPr lang="en-US" sz="1200" dirty="0">
              <a:cs typeface="Courier New" pitchFamily="49" charset="0"/>
            </a:endParaRP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114800" algn="l"/>
              </a:tabLst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csv_header_columns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>
              <a:tabLst>
                <a:tab pos="4114800" algn="l"/>
              </a:tabLst>
            </a:pPr>
            <a:r>
              <a:rPr lang="en-US" sz="1200" dirty="0" smtClean="0">
                <a:cs typeface="Courier New" pitchFamily="49" charset="0"/>
              </a:rPr>
              <a:t>Same as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(filename, 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 builtin functions 1/3 – overall size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88363"/>
          </a:xfrm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You </a:t>
            </a:r>
            <a:r>
              <a:rPr lang="en-US" sz="1200" dirty="0">
                <a:cs typeface="Courier New" pitchFamily="49" charset="0"/>
              </a:rPr>
              <a:t>can refer to a column using an </a:t>
            </a:r>
            <a:r>
              <a:rPr lang="en-US" sz="1200" dirty="0" err="1">
                <a:cs typeface="Courier New" pitchFamily="49" charset="0"/>
              </a:rPr>
              <a:t>int</a:t>
            </a:r>
            <a:r>
              <a:rPr lang="en-US" sz="1200" dirty="0">
                <a:cs typeface="Courier New" pitchFamily="49" charset="0"/>
              </a:rPr>
              <a:t>, the column index from zero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 You </a:t>
            </a:r>
            <a:r>
              <a:rPr lang="en-US" sz="1200" dirty="0">
                <a:cs typeface="Courier New" pitchFamily="49" charset="0"/>
              </a:rPr>
              <a:t>can refer to a column using a string, the column header </a:t>
            </a:r>
            <a:r>
              <a:rPr lang="en-US" sz="1200" dirty="0" smtClean="0">
                <a:cs typeface="Courier New" pitchFamily="49" charset="0"/>
              </a:rPr>
              <a:t>text.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column);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filename,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i</a:t>
            </a:r>
            <a:r>
              <a:rPr lang="en-US" sz="1200" dirty="0" smtClean="0">
                <a:cs typeface="Courier New" pitchFamily="49" charset="0"/>
              </a:rPr>
              <a:t>vy "wraps" text fields as a formula with a string constant, e.g.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="horse"</a:t>
            </a:r>
          </a:p>
          <a:p>
            <a:pPr lvl="2"/>
            <a:r>
              <a:rPr lang="en-US" sz="1100" dirty="0" smtClean="0">
                <a:cs typeface="Courier New" pitchFamily="49" charset="0"/>
              </a:rPr>
              <a:t>This stops Excel from interpreting 1-1 as January 1</a:t>
            </a:r>
            <a:r>
              <a:rPr lang="en-US" sz="1100" baseline="30000" dirty="0" smtClean="0">
                <a:cs typeface="Courier New" pitchFamily="49" charset="0"/>
              </a:rPr>
              <a:t>st</a:t>
            </a:r>
            <a:r>
              <a:rPr lang="en-US" sz="1100" dirty="0" smtClean="0">
                <a:cs typeface="Courier New" pitchFamily="49" charset="0"/>
              </a:rPr>
              <a:t>, and 00:00 from interpreting as a time.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The csv file functions normally "unwrap" </a:t>
            </a:r>
            <a:r>
              <a:rPr lang="en-US" sz="1200" dirty="0">
                <a:cs typeface="Courier New" pitchFamily="49" charset="0"/>
              </a:rPr>
              <a:t>csv column values, </a:t>
            </a:r>
            <a:r>
              <a:rPr lang="en-US" sz="1200" dirty="0" smtClean="0">
                <a:cs typeface="Courier New" pitchFamily="49" charset="0"/>
              </a:rPr>
              <a:t>removing this kind of wrapper or removing simple double quotes surrounding a value, to treat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="horse", "horse"</a:t>
            </a:r>
            <a:r>
              <a:rPr lang="en-US" sz="1200" dirty="0" smtClean="0">
                <a:cs typeface="Courier New" pitchFamily="49" charset="0"/>
              </a:rPr>
              <a:t>  and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horse </a:t>
            </a:r>
            <a:r>
              <a:rPr lang="en-US" sz="1200" dirty="0" smtClean="0">
                <a:cs typeface="Courier New" pitchFamily="49" charset="0"/>
              </a:rPr>
              <a:t>the same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Retrieving the </a:t>
            </a:r>
            <a:r>
              <a:rPr lang="en-US" sz="1200" dirty="0">
                <a:cs typeface="Courier New" pitchFamily="49" charset="0"/>
              </a:rPr>
              <a:t>raw value </a:t>
            </a:r>
            <a:r>
              <a:rPr lang="en-US" sz="1200" dirty="0" smtClean="0">
                <a:cs typeface="Courier New" pitchFamily="49" charset="0"/>
              </a:rPr>
              <a:t>give you exactly </a:t>
            </a:r>
            <a:r>
              <a:rPr lang="en-US" sz="1200" dirty="0">
                <a:cs typeface="Courier New" pitchFamily="49" charset="0"/>
              </a:rPr>
              <a:t>what was between the commas in the csv file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 </a:t>
            </a:r>
            <a:r>
              <a:rPr lang="en-US" dirty="0" err="1" smtClean="0"/>
              <a:t>builtin</a:t>
            </a:r>
            <a:r>
              <a:rPr lang="en-US" dirty="0" smtClean="0"/>
              <a:t> functions 2/3 – individual cells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985980"/>
          </a:xfrm>
        </p:spPr>
        <p:txBody>
          <a:bodyPr/>
          <a:lstStyle/>
          <a:p>
            <a:r>
              <a:rPr lang="en-US" dirty="0" smtClean="0"/>
              <a:t>Statements in the programming language end with a semi-colon, like C / C++ / Java.</a:t>
            </a:r>
          </a:p>
          <a:p>
            <a:r>
              <a:rPr lang="en-US" dirty="0"/>
              <a:t>C style comments are supported</a:t>
            </a:r>
          </a:p>
          <a:p>
            <a:pPr lvl="1"/>
            <a:r>
              <a:rPr lang="en-US" dirty="0"/>
              <a:t>The part from   /*   to   */   is ignored</a:t>
            </a:r>
          </a:p>
          <a:p>
            <a:r>
              <a:rPr lang="en-US" dirty="0"/>
              <a:t>C++ style comments are supported</a:t>
            </a:r>
          </a:p>
          <a:p>
            <a:pPr lvl="1"/>
            <a:r>
              <a:rPr lang="en-US" dirty="0"/>
              <a:t>From   //    to the end of the line is ignored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# style comments are supported</a:t>
            </a:r>
          </a:p>
          <a:p>
            <a:pPr lvl="1"/>
            <a:r>
              <a:rPr lang="en-US" dirty="0" smtClean="0"/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 smtClean="0"/>
              <a:t>to the end of the line is ignored.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vyscript</a:t>
            </a:r>
            <a:r>
              <a:rPr lang="en-US" dirty="0" smtClean="0"/>
              <a:t>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43213"/>
          </a:xfrm>
        </p:spPr>
        <p:txBody>
          <a:bodyPr/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csv_lookup_column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Gives you the column number for a column title string.</a:t>
            </a:r>
            <a:endParaRPr lang="en-US" sz="1200" dirty="0"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csv_column_header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col);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 you the text of the column header for a column number from zero.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Gives </a:t>
            </a:r>
            <a:r>
              <a:rPr lang="en-US" sz="1200" dirty="0">
                <a:cs typeface="Courier New" pitchFamily="49" charset="0"/>
              </a:rPr>
              <a:t>you a </a:t>
            </a:r>
            <a:r>
              <a:rPr lang="en-US" sz="1200" dirty="0" smtClean="0">
                <a:cs typeface="Courier New" pitchFamily="49" charset="0"/>
              </a:rPr>
              <a:t>"column slice" </a:t>
            </a:r>
            <a:r>
              <a:rPr lang="en-US" sz="1200" dirty="0">
                <a:cs typeface="Courier New" pitchFamily="49" charset="0"/>
              </a:rPr>
              <a:t>of the spreadsheet showing </a:t>
            </a:r>
            <a:r>
              <a:rPr lang="en-US" sz="1200" dirty="0" smtClean="0">
                <a:cs typeface="Courier New" pitchFamily="49" charset="0"/>
              </a:rPr>
              <a:t>"raw" values</a:t>
            </a:r>
            <a:r>
              <a:rPr lang="en-US" sz="1400" dirty="0">
                <a:cs typeface="Courier New" pitchFamily="49" charset="0"/>
              </a:rPr>
              <a:t>.</a:t>
            </a:r>
            <a:endParaRPr lang="en-US" sz="1400" dirty="0" smtClean="0">
              <a:cs typeface="Courier New" pitchFamily="49" charset="0"/>
            </a:endParaRPr>
          </a:p>
          <a:p>
            <a:pPr lvl="1"/>
            <a:r>
              <a:rPr lang="en-US" sz="1200" dirty="0" smtClean="0">
                <a:cs typeface="Courier New" pitchFamily="49" charset="0"/>
              </a:rPr>
              <a:t>E.g</a:t>
            </a:r>
            <a:r>
              <a:rPr lang="en-US" sz="1200" dirty="0">
                <a:cs typeface="Courier New" pitchFamily="49" charset="0"/>
              </a:rPr>
              <a:t>.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"IOPS,55,66,55,44"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Demo number 8 shows iterating through the column slices to write out the transpose of a csv file.</a:t>
            </a:r>
            <a:endParaRPr lang="en-US" sz="1400" dirty="0" smtClean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Gives you a "row slice" of the spreadsheet showing the "raw" values.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E.g.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random_independent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",="4 KiB",32,2601.7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 </a:t>
            </a:r>
            <a:r>
              <a:rPr lang="en-US" dirty="0" err="1" smtClean="0"/>
              <a:t>builtin</a:t>
            </a:r>
            <a:r>
              <a:rPr lang="en-US" dirty="0" smtClean="0"/>
              <a:t> functions 3/3 – headers &amp; slices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06711"/>
          </a:xfrm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print(string), double print(double),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 smtClean="0"/>
              <a:t>Prints the specified value to </a:t>
            </a:r>
            <a:r>
              <a:rPr lang="en-US" sz="1600" dirty="0" err="1" smtClean="0"/>
              <a:t>stdout</a:t>
            </a:r>
            <a:r>
              <a:rPr lang="en-US" sz="1600" dirty="0" smtClean="0"/>
              <a:t> and then returns that value.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filename, string s)</a:t>
            </a:r>
          </a:p>
          <a:p>
            <a:pPr lvl="1"/>
            <a:r>
              <a:rPr lang="en-US" sz="1600" dirty="0" smtClean="0"/>
              <a:t>One way to write </a:t>
            </a:r>
            <a:r>
              <a:rPr lang="en-US" sz="1600" dirty="0"/>
              <a:t>output</a:t>
            </a:r>
            <a:r>
              <a:rPr lang="en-US" sz="1600" dirty="0" smtClean="0"/>
              <a:t>.  Does not append a newline to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/>
              <a:t>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log(string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filename, string 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/>
              <a:t>Writes a timestamp prefix before the string, and adds terminating newline if the last line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/>
              <a:t> doesn't already have one.</a:t>
            </a:r>
          </a:p>
          <a:p>
            <a:pPr lvl="1"/>
            <a:r>
              <a:rPr lang="en-US" sz="1600" dirty="0" smtClean="0"/>
              <a:t>E.g.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message");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trace_evaluate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 smtClean="0"/>
              <a:t>Turns execution tracing on/off.  Zero means off, otherwise on.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78039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cs typeface="Courier New" pitchFamily="49" charset="0"/>
              </a:rPr>
              <a:t>or equivalently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system(string)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smtClean="0"/>
              <a:t>Executes </a:t>
            </a:r>
            <a:r>
              <a:rPr lang="en-US" sz="1800" dirty="0"/>
              <a:t>the shell command </a:t>
            </a:r>
            <a:r>
              <a:rPr lang="en-US" sz="1800" dirty="0" smtClean="0"/>
              <a:t>and </a:t>
            </a:r>
            <a:r>
              <a:rPr lang="en-US" sz="1800" dirty="0"/>
              <a:t>returns its output</a:t>
            </a:r>
            <a:r>
              <a:rPr lang="en-US" sz="1800" dirty="0" smtClean="0"/>
              <a:t>.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Runs as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 smtClean="0">
                <a:solidFill>
                  <a:srgbClr val="FF0000"/>
                </a:solidFill>
              </a:rPr>
              <a:t>.  You have been warned.</a:t>
            </a:r>
            <a:r>
              <a:rPr lang="en-US" sz="1600" dirty="0" smtClean="0">
                <a:solidFill>
                  <a:srgbClr val="FF0000"/>
                </a:solidFill>
              </a:rPr>
              <a:t>  </a:t>
            </a:r>
          </a:p>
          <a:p>
            <a:pPr lvl="2"/>
            <a:r>
              <a:rPr lang="en-US" sz="1600" dirty="0" smtClean="0"/>
              <a:t>Ivy runs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 in our lab because ivy uses </a:t>
            </a:r>
            <a:r>
              <a:rPr lang="en-US" sz="1600" dirty="0" err="1" smtClean="0"/>
              <a:t>ssh</a:t>
            </a:r>
            <a:r>
              <a:rPr lang="en-US" sz="1600" dirty="0" smtClean="0"/>
              <a:t> to fire up </a:t>
            </a:r>
            <a:r>
              <a:rPr lang="en-US" sz="1600" dirty="0" err="1" smtClean="0"/>
              <a:t>ivyslave</a:t>
            </a:r>
            <a:r>
              <a:rPr lang="en-US" sz="1600" dirty="0" smtClean="0"/>
              <a:t> and </a:t>
            </a:r>
            <a:r>
              <a:rPr lang="en-US" sz="1600" dirty="0" err="1" smtClean="0"/>
              <a:t>ivy_cmddev</a:t>
            </a:r>
            <a:r>
              <a:rPr lang="en-US" sz="1600" dirty="0" smtClean="0"/>
              <a:t> on test hosts, and 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" has been set up to not require a password to </a:t>
            </a:r>
            <a:r>
              <a:rPr lang="en-US" sz="1600" dirty="0" err="1" smtClean="0"/>
              <a:t>ssh</a:t>
            </a:r>
            <a:r>
              <a:rPr lang="en-US" sz="1600" dirty="0" smtClean="0"/>
              <a:t>.  Ivy may also need to run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 to do I/O to raw LUNs – not sure.</a:t>
            </a:r>
          </a:p>
          <a:p>
            <a:pPr lvl="2"/>
            <a:r>
              <a:rPr lang="en-US" sz="1600" dirty="0" smtClean="0"/>
              <a:t>The only ivy component that definitely requires to run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 is the SCSI Inquiry tool, which has the executable that issues "SCSI Inquiry" marked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sz="1600" dirty="0" smtClean="0"/>
              <a:t>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, and thus works for any user.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/>
              <a:t> to do almost anything</a:t>
            </a:r>
          </a:p>
          <a:p>
            <a:pPr lvl="2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600" dirty="0" smtClean="0"/>
              <a:t> in an ivy output folder to find a csv file name</a:t>
            </a:r>
          </a:p>
          <a:p>
            <a:pPr lvl="2"/>
            <a:r>
              <a:rPr lang="en-US" sz="1600" dirty="0" smtClean="0"/>
              <a:t>Get a time or date stamp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functions –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shell_command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7625"/>
          </a:xfrm>
        </p:spPr>
        <p:txBody>
          <a:bodyPr/>
          <a:lstStyle/>
          <a:p>
            <a:pPr lvl="1"/>
            <a:r>
              <a:rPr lang="en-US" sz="1800" dirty="0" smtClean="0"/>
              <a:t>As in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 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!= "success" 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print "timed out without making a valid measurement.\n";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exit();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Builtin functions –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00274"/>
          </a:xfrm>
        </p:spPr>
        <p:txBody>
          <a:bodyPr/>
          <a:lstStyle/>
          <a:p>
            <a:r>
              <a:rPr lang="en-US" dirty="0" smtClean="0"/>
              <a:t>&lt;expression&gt; ;</a:t>
            </a:r>
          </a:p>
          <a:p>
            <a:r>
              <a:rPr lang="en-US" dirty="0" smtClean="0"/>
              <a:t>Executes the expression and discards the result.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Statements: expression statement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08598"/>
          </a:xfrm>
        </p:spPr>
        <p:txBody>
          <a:bodyPr/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 smtClean="0">
                <a:cs typeface="Courier New" pitchFamily="49" charset="0"/>
              </a:rPr>
              <a:t>&lt;logical expression&gt;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 smtClean="0">
                <a:cs typeface="Courier New" pitchFamily="49" charset="0"/>
              </a:rPr>
              <a:t>&lt;statement&gt;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 smtClean="0">
                <a:cs typeface="Courier New" pitchFamily="49" charset="0"/>
              </a:rPr>
              <a:t>&lt;</a:t>
            </a:r>
            <a:r>
              <a:rPr lang="en-US" sz="1800" dirty="0">
                <a:cs typeface="Courier New" pitchFamily="49" charset="0"/>
              </a:rPr>
              <a:t>statement</a:t>
            </a:r>
            <a:r>
              <a:rPr lang="en-US" sz="1800" dirty="0" smtClean="0">
                <a:cs typeface="Courier New" pitchFamily="49" charset="0"/>
              </a:rPr>
              <a:t>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dirty="0" smtClean="0">
                <a:cs typeface="Courier New" pitchFamily="49" charset="0"/>
              </a:rPr>
              <a:t>&lt;statement&gt;</a:t>
            </a:r>
            <a:endParaRPr lang="en-US" sz="1800" dirty="0">
              <a:cs typeface="Courier New" pitchFamily="49" charset="0"/>
            </a:endParaRPr>
          </a:p>
          <a:p>
            <a:r>
              <a:rPr lang="en-US" dirty="0" smtClean="0"/>
              <a:t>&lt;statement&gt; can be a single statement, or it can be a nested block starting with { and ending with }.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print( "x is greater than or equal to zero.\n");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         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"x is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less than zero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"x is greater than or equal to zero.\n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x = x + 1; }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 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"x is less than zero.\n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               x = x – 1;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– if / then / else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700" dirty="0" smtClean="0">
                <a:cs typeface="Courier New" pitchFamily="49" charset="0"/>
              </a:rPr>
              <a:t>&lt;initializer expression&gt;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700" dirty="0" smtClean="0">
                <a:cs typeface="Courier New" pitchFamily="49" charset="0"/>
              </a:rPr>
              <a:t>&lt;logical expression&gt;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dirty="0" smtClean="0">
                <a:cs typeface="Courier New" pitchFamily="49" charset="0"/>
              </a:rPr>
              <a:t>&lt;epilogue expression&gt;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) 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cs typeface="Courier New" pitchFamily="49" charset="0"/>
              </a:rPr>
              <a:t>&lt;loop body statement&gt;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initializer</a:t>
            </a:r>
            <a:r>
              <a:rPr lang="en-US" sz="2000" dirty="0" smtClean="0"/>
              <a:t> expression is run.</a:t>
            </a:r>
          </a:p>
          <a:p>
            <a:r>
              <a:rPr lang="en-US" sz="2000" dirty="0" smtClean="0"/>
              <a:t>Then the logical expression is evaluated, if false, execution of the statement is complete.</a:t>
            </a:r>
          </a:p>
          <a:p>
            <a:r>
              <a:rPr lang="en-US" sz="2000" dirty="0" smtClean="0"/>
              <a:t>Otherwise, the loop body statement is run, then the epilogue expression is run, then we loop back to where we will evaluate the logical expression.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– traditional C style for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72636"/>
          </a:xfrm>
        </p:spPr>
        <p:txBody>
          <a:bodyPr/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=i+1 )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print(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+ "\n");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Note that it’s not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The initializer is an expression, not a statement, so can’t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 to be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There is no increment operator ++ as in C++.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traditional for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0263"/>
          </a:xfrm>
        </p:spPr>
        <p:txBody>
          <a:bodyPr/>
          <a:lstStyle/>
          <a:p>
            <a:r>
              <a:rPr lang="en-US" dirty="0" smtClean="0"/>
              <a:t>For &lt;identifier&gt; = { &lt;list of expressions&gt; } statement</a:t>
            </a:r>
          </a:p>
          <a:p>
            <a:r>
              <a:rPr lang="en-US" dirty="0" smtClean="0"/>
              <a:t>E.g.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{ 0, 1, 2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"\n");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s = { "cat", "dog", "mouse"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print ( "A " + s + " has four legs.\n");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list-style for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16156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hile</a:t>
            </a:r>
            <a:r>
              <a:rPr lang="en-US" dirty="0" smtClean="0"/>
              <a:t> ( &lt;logical expression&gt; ) &lt;loop body statement&gt;</a:t>
            </a:r>
          </a:p>
          <a:p>
            <a:r>
              <a:rPr lang="en-US" dirty="0" smtClean="0"/>
              <a:t>The logical expression is evaluated, and if false, execution of the statement is complete.</a:t>
            </a:r>
          </a:p>
          <a:p>
            <a:r>
              <a:rPr lang="en-US" dirty="0" smtClean="0"/>
              <a:t>Otherwise, the loop body statement is executed and then we loop back to evaluating the logical expression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while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dirty="0" smtClean="0"/>
              <a:t>So-called "</a:t>
            </a:r>
            <a:r>
              <a:rPr lang="en-US" dirty="0" err="1" smtClean="0"/>
              <a:t>sha</a:t>
            </a:r>
            <a:r>
              <a:rPr lang="en-US" dirty="0" smtClean="0"/>
              <a:t>-bang" lines work.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sha</a:t>
            </a:r>
            <a:r>
              <a:rPr lang="en-US" dirty="0" smtClean="0"/>
              <a:t>-bang line is when you start a script with a line that specifies a path to the program used to interpret the script.</a:t>
            </a:r>
          </a:p>
          <a:p>
            <a:r>
              <a:rPr lang="en-US" dirty="0" smtClean="0"/>
              <a:t>For example, as the first line of an .ivyscript program: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path_to_ivy_executables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/ivy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(followed by remainder of ivyscript program)</a:t>
            </a:r>
          </a:p>
          <a:p>
            <a:r>
              <a:rPr lang="en-US" dirty="0" smtClean="0"/>
              <a:t>Then you can invoke the .ivyscript file as a program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Make .ivyscript programs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/>
              <a:t>&lt;loop body statement&gt;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 smtClean="0"/>
              <a:t> ( &lt;logical expression&gt; ) ;</a:t>
            </a:r>
          </a:p>
          <a:p>
            <a:r>
              <a:rPr lang="en-US" dirty="0" smtClean="0"/>
              <a:t>The </a:t>
            </a:r>
            <a:r>
              <a:rPr lang="en-US" dirty="0"/>
              <a:t>loop body statement is </a:t>
            </a:r>
            <a:r>
              <a:rPr lang="en-US" dirty="0" smtClean="0"/>
              <a:t>executed, and then the logical expression is evaluated, and if the result </a:t>
            </a:r>
            <a:r>
              <a:rPr lang="en-US" smtClean="0"/>
              <a:t>was "false", </a:t>
            </a:r>
            <a:r>
              <a:rPr lang="en-US" dirty="0" smtClean="0"/>
              <a:t>execution of the statement is complete.</a:t>
            </a:r>
          </a:p>
          <a:p>
            <a:r>
              <a:rPr lang="en-US" dirty="0" smtClean="0"/>
              <a:t>Otherwise, and then we loop back to running the loop body statement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do - while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47067" y="1957366"/>
            <a:ext cx="4813594" cy="1453141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85323"/>
          </a:xfrm>
        </p:spPr>
        <p:txBody>
          <a:bodyPr/>
          <a:lstStyle/>
          <a:p>
            <a:r>
              <a:rPr lang="en-US" dirty="0" smtClean="0"/>
              <a:t>Anywhere you can put a statement, you can put a nested block, which starts </a:t>
            </a:r>
            <a:r>
              <a:rPr lang="en-US" dirty="0"/>
              <a:t> with </a:t>
            </a:r>
            <a:r>
              <a:rPr lang="en-US" dirty="0" smtClean="0"/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ends with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"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Any variable or function declarations made inside a nested block are not "visible" to code outside the nested block.</a:t>
            </a:r>
          </a:p>
          <a:p>
            <a:r>
              <a:rPr lang="en-US" dirty="0" smtClean="0"/>
              <a:t>Nested blocks are typically used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statements, looping constructs,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blocks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1223"/>
          </a:xfrm>
        </p:spPr>
        <p:txBody>
          <a:bodyPr/>
          <a:lstStyle/>
          <a:p>
            <a:r>
              <a:rPr lang="en-US" sz="2000" dirty="0" smtClean="0"/>
              <a:t>There are 3 types: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Examples of constants, also called literals: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    0       -5    12345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double:  5.      .5    5.5     5E-2    5%  5.5%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string:  "house"       ""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There is also a hex form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literal (constant)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dirty="0" smtClean="0">
                <a:cs typeface="Courier New" pitchFamily="49" charset="0"/>
              </a:rPr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0x7FFFFFFF</a:t>
            </a:r>
          </a:p>
          <a:p>
            <a:pPr lvl="3"/>
            <a:r>
              <a:rPr lang="en-US" dirty="0" smtClean="0">
                <a:cs typeface="Courier New" pitchFamily="49" charset="0"/>
              </a:rPr>
              <a:t>The hex form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literal only supports non-negative values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5%</a:t>
            </a:r>
            <a:r>
              <a:rPr lang="en-US" dirty="0" smtClean="0">
                <a:cs typeface="Courier New" pitchFamily="49" charset="0"/>
              </a:rPr>
              <a:t> means the same thing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dirty="0" smtClean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37296"/>
          </a:xfrm>
        </p:spPr>
        <p:txBody>
          <a:bodyPr/>
          <a:lstStyle/>
          <a:p>
            <a:r>
              <a:rPr lang="en-US" dirty="0" smtClean="0"/>
              <a:t>To include a double quote character in a string constant, escape it with a backslash: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"the word \"house\" is double-quoted"</a:t>
            </a:r>
            <a:r>
              <a:rPr lang="en-US" sz="1800" smtClean="0"/>
              <a:t>    </a:t>
            </a:r>
            <a:endParaRPr lang="en-US" sz="1800" dirty="0" smtClean="0"/>
          </a:p>
          <a:p>
            <a:r>
              <a:rPr lang="en-US" dirty="0" smtClean="0"/>
              <a:t>Other escaped characters: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\r, \n, \t</a:t>
            </a:r>
          </a:p>
          <a:p>
            <a:r>
              <a:rPr lang="en-US" dirty="0" smtClean="0"/>
              <a:t>An escaped octal character value has 3 digits, 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\001</a:t>
            </a:r>
          </a:p>
          <a:p>
            <a:r>
              <a:rPr lang="en-US" dirty="0" smtClean="0"/>
              <a:t>An escaped hex character value has one or two digits, 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\x0f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string literals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462" y="967575"/>
            <a:ext cx="8584006" cy="2354491"/>
          </a:xfrm>
        </p:spPr>
        <p:txBody>
          <a:bodyPr/>
          <a:lstStyle/>
          <a:p>
            <a:r>
              <a:rPr lang="en-US" dirty="0" smtClean="0"/>
              <a:t>"identifiers" are eligible to serve as the name of a variable or function.</a:t>
            </a:r>
          </a:p>
          <a:p>
            <a:r>
              <a:rPr lang="en-US" dirty="0" smtClean="0"/>
              <a:t>An identifier begins with an alphabetic character (a letter) or a Japanese hiragana, katakana, or Kanji character, and continues with letters, </a:t>
            </a:r>
            <a:r>
              <a:rPr lang="en-US" dirty="0"/>
              <a:t>Japanese hiragana, katakana, or </a:t>
            </a:r>
            <a:r>
              <a:rPr lang="en-US"/>
              <a:t>Kanji </a:t>
            </a:r>
            <a:r>
              <a:rPr lang="en-US" smtClean="0"/>
              <a:t>characters, digits</a:t>
            </a:r>
            <a:r>
              <a:rPr lang="en-US" dirty="0" smtClean="0"/>
              <a:t>, and underscore _ characters.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dentifiers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93209"/>
          </a:xfrm>
        </p:spPr>
        <p:txBody>
          <a:bodyPr/>
          <a:lstStyle/>
          <a:p>
            <a:r>
              <a:rPr lang="en-US" dirty="0" smtClean="0"/>
              <a:t>&lt;type&gt; &lt;list of identifiers &lt;with optional = initializer expression&gt;&gt;;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i, j;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 = -1;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c;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d = 1.5;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variable declaration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itachi-corporate-powerpoint-template-2015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hitachi-corporate-powerpoint-template-2015</Template>
  <TotalTime>50</TotalTime>
  <Words>1680</Words>
  <Application>Microsoft Office PowerPoint</Application>
  <PresentationFormat>On-screen Show (16:9)</PresentationFormat>
  <Paragraphs>246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hitachi-corporate-powerpoint-template-2015</vt:lpstr>
      <vt:lpstr>ivyscript reference</vt:lpstr>
      <vt:lpstr>The ivyscript programming language</vt:lpstr>
      <vt:lpstr>ivyscript programming language</vt:lpstr>
      <vt:lpstr>Make .ivyscript programs executable</vt:lpstr>
      <vt:lpstr>Nested blocks</vt:lpstr>
      <vt:lpstr>Types</vt:lpstr>
      <vt:lpstr>More on string literals</vt:lpstr>
      <vt:lpstr>Identifiers</vt:lpstr>
      <vt:lpstr>Statement – variable declaration</vt:lpstr>
      <vt:lpstr>Expressions</vt:lpstr>
      <vt:lpstr>Converting an expression to a different type</vt:lpstr>
      <vt:lpstr>Operators - arithmetic</vt:lpstr>
      <vt:lpstr>Logical operators - comparison</vt:lpstr>
      <vt:lpstr>Bitwise or, bitwise and, bitwise exclusive or</vt:lpstr>
      <vt:lpstr>Logical or, and, not</vt:lpstr>
      <vt:lpstr>Assignment expression</vt:lpstr>
      <vt:lpstr>Function call expression</vt:lpstr>
      <vt:lpstr>Operator precedence</vt:lpstr>
      <vt:lpstr>User-defined functions</vt:lpstr>
      <vt:lpstr>Library of user defined functions </vt:lpstr>
      <vt:lpstr>Function overloading</vt:lpstr>
      <vt:lpstr>ivy_engine_get(“thing”) ivy_engine_set(“thing”, “value”)</vt:lpstr>
      <vt:lpstr>Deprecated ivyscript ivy engine accessor builtins</vt:lpstr>
      <vt:lpstr>Math builtin functions – same as C/C++</vt:lpstr>
      <vt:lpstr>String builtin functions</vt:lpstr>
      <vt:lpstr>regex builtin functions</vt:lpstr>
      <vt:lpstr>Accessing csv files – row and column</vt:lpstr>
      <vt:lpstr>Csv file builtin functions 1/3 – overall size</vt:lpstr>
      <vt:lpstr>Csv file builtin functions 2/3 – individual cells</vt:lpstr>
      <vt:lpstr>Csv file builtin functions 3/3 – headers &amp; slices</vt:lpstr>
      <vt:lpstr>utility functions</vt:lpstr>
      <vt:lpstr>Builtin functions – shell_command</vt:lpstr>
      <vt:lpstr>Builtin functions – exit()</vt:lpstr>
      <vt:lpstr>Statements: expression statement </vt:lpstr>
      <vt:lpstr>Statements – if / then / else </vt:lpstr>
      <vt:lpstr>Statements – traditional C style for loop</vt:lpstr>
      <vt:lpstr>Example of traditional for loop</vt:lpstr>
      <vt:lpstr>Statement – list-style for loop</vt:lpstr>
      <vt:lpstr>Statement – while loop</vt:lpstr>
      <vt:lpstr>Statement – do - while loop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ivy</dc:title>
  <dc:creator>Ian</dc:creator>
  <cp:lastModifiedBy>Allart Ian Vogelesang</cp:lastModifiedBy>
  <cp:revision>344</cp:revision>
  <dcterms:created xsi:type="dcterms:W3CDTF">2015-10-27T23:46:57Z</dcterms:created>
  <dcterms:modified xsi:type="dcterms:W3CDTF">2017-05-28T20:07:56Z</dcterms:modified>
</cp:coreProperties>
</file>