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1"/>
  </p:notesMasterIdLst>
  <p:handoutMasterIdLst>
    <p:handoutMasterId r:id="rId122"/>
  </p:handoutMasterIdLst>
  <p:sldIdLst>
    <p:sldId id="309" r:id="rId2"/>
    <p:sldId id="542" r:id="rId3"/>
    <p:sldId id="310" r:id="rId4"/>
    <p:sldId id="522" r:id="rId5"/>
    <p:sldId id="490" r:id="rId6"/>
    <p:sldId id="494" r:id="rId7"/>
    <p:sldId id="456" r:id="rId8"/>
    <p:sldId id="457" r:id="rId9"/>
    <p:sldId id="501" r:id="rId10"/>
    <p:sldId id="455" r:id="rId11"/>
    <p:sldId id="343" r:id="rId12"/>
    <p:sldId id="383" r:id="rId13"/>
    <p:sldId id="356" r:id="rId14"/>
    <p:sldId id="362" r:id="rId15"/>
    <p:sldId id="523" r:id="rId16"/>
    <p:sldId id="346" r:id="rId17"/>
    <p:sldId id="350" r:id="rId18"/>
    <p:sldId id="504" r:id="rId19"/>
    <p:sldId id="347" r:id="rId20"/>
    <p:sldId id="496" r:id="rId21"/>
    <p:sldId id="348" r:id="rId22"/>
    <p:sldId id="373" r:id="rId23"/>
    <p:sldId id="371" r:id="rId24"/>
    <p:sldId id="372" r:id="rId25"/>
    <p:sldId id="481" r:id="rId26"/>
    <p:sldId id="482" r:id="rId27"/>
    <p:sldId id="483" r:id="rId28"/>
    <p:sldId id="484" r:id="rId29"/>
    <p:sldId id="507" r:id="rId30"/>
    <p:sldId id="474" r:id="rId31"/>
    <p:sldId id="527" r:id="rId32"/>
    <p:sldId id="538" r:id="rId33"/>
    <p:sldId id="528" r:id="rId34"/>
    <p:sldId id="475" r:id="rId35"/>
    <p:sldId id="476" r:id="rId36"/>
    <p:sldId id="477" r:id="rId37"/>
    <p:sldId id="478" r:id="rId38"/>
    <p:sldId id="479" r:id="rId39"/>
    <p:sldId id="480" r:id="rId40"/>
    <p:sldId id="497" r:id="rId41"/>
    <p:sldId id="499" r:id="rId42"/>
    <p:sldId id="473" r:id="rId43"/>
    <p:sldId id="505" r:id="rId44"/>
    <p:sldId id="506" r:id="rId45"/>
    <p:sldId id="508" r:id="rId46"/>
    <p:sldId id="545" r:id="rId47"/>
    <p:sldId id="546" r:id="rId48"/>
    <p:sldId id="547" r:id="rId49"/>
    <p:sldId id="549" r:id="rId50"/>
    <p:sldId id="548" r:id="rId51"/>
    <p:sldId id="353" r:id="rId52"/>
    <p:sldId id="466" r:id="rId53"/>
    <p:sldId id="472" r:id="rId54"/>
    <p:sldId id="354" r:id="rId55"/>
    <p:sldId id="530" r:id="rId56"/>
    <p:sldId id="357" r:id="rId57"/>
    <p:sldId id="417" r:id="rId58"/>
    <p:sldId id="502" r:id="rId59"/>
    <p:sldId id="503" r:id="rId60"/>
    <p:sldId id="415" r:id="rId61"/>
    <p:sldId id="550" r:id="rId62"/>
    <p:sldId id="537" r:id="rId63"/>
    <p:sldId id="539" r:id="rId64"/>
    <p:sldId id="540" r:id="rId65"/>
    <p:sldId id="423" r:id="rId66"/>
    <p:sldId id="525" r:id="rId67"/>
    <p:sldId id="526" r:id="rId68"/>
    <p:sldId id="529" r:id="rId69"/>
    <p:sldId id="418" r:id="rId70"/>
    <p:sldId id="439" r:id="rId71"/>
    <p:sldId id="487" r:id="rId72"/>
    <p:sldId id="488" r:id="rId73"/>
    <p:sldId id="419" r:id="rId74"/>
    <p:sldId id="420" r:id="rId75"/>
    <p:sldId id="434" r:id="rId76"/>
    <p:sldId id="446" r:id="rId77"/>
    <p:sldId id="468" r:id="rId78"/>
    <p:sldId id="447" r:id="rId79"/>
    <p:sldId id="438" r:id="rId80"/>
    <p:sldId id="441" r:id="rId81"/>
    <p:sldId id="442" r:id="rId82"/>
    <p:sldId id="443" r:id="rId83"/>
    <p:sldId id="531" r:id="rId84"/>
    <p:sldId id="532" r:id="rId85"/>
    <p:sldId id="533" r:id="rId86"/>
    <p:sldId id="534" r:id="rId87"/>
    <p:sldId id="536" r:id="rId88"/>
    <p:sldId id="543" r:id="rId89"/>
    <p:sldId id="489" r:id="rId90"/>
    <p:sldId id="470" r:id="rId91"/>
    <p:sldId id="535" r:id="rId92"/>
    <p:sldId id="500" r:id="rId93"/>
    <p:sldId id="544" r:id="rId94"/>
    <p:sldId id="552" r:id="rId95"/>
    <p:sldId id="551" r:id="rId96"/>
    <p:sldId id="541" r:id="rId97"/>
    <p:sldId id="469" r:id="rId98"/>
    <p:sldId id="424" r:id="rId99"/>
    <p:sldId id="425" r:id="rId100"/>
    <p:sldId id="426" r:id="rId101"/>
    <p:sldId id="427" r:id="rId102"/>
    <p:sldId id="428" r:id="rId103"/>
    <p:sldId id="429" r:id="rId104"/>
    <p:sldId id="430" r:id="rId105"/>
    <p:sldId id="431" r:id="rId106"/>
    <p:sldId id="433" r:id="rId107"/>
    <p:sldId id="416" r:id="rId108"/>
    <p:sldId id="436" r:id="rId109"/>
    <p:sldId id="524" r:id="rId110"/>
    <p:sldId id="509" r:id="rId111"/>
    <p:sldId id="510" r:id="rId112"/>
    <p:sldId id="511" r:id="rId113"/>
    <p:sldId id="517" r:id="rId114"/>
    <p:sldId id="512" r:id="rId115"/>
    <p:sldId id="513" r:id="rId116"/>
    <p:sldId id="514" r:id="rId117"/>
    <p:sldId id="520" r:id="rId118"/>
    <p:sldId id="521" r:id="rId119"/>
    <p:sldId id="306" r:id="rId120"/>
  </p:sldIdLst>
  <p:sldSz cx="9144000" cy="5143500" type="screen16x9"/>
  <p:notesSz cx="6858000" cy="9144000"/>
  <p:custDataLst>
    <p:tags r:id="rId123"/>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6">
          <p15:clr>
            <a:srgbClr val="A4A3A4"/>
          </p15:clr>
        </p15:guide>
        <p15:guide id="2" orient="horz" pos="150">
          <p15:clr>
            <a:srgbClr val="A4A3A4"/>
          </p15:clr>
        </p15:guide>
        <p15:guide id="3" orient="horz" pos="1278">
          <p15:clr>
            <a:srgbClr val="A4A3A4"/>
          </p15:clr>
        </p15:guide>
        <p15:guide id="4" orient="horz" pos="2844">
          <p15:clr>
            <a:srgbClr val="A4A3A4"/>
          </p15:clr>
        </p15:guide>
        <p15:guide id="5" orient="horz" pos="696">
          <p15:clr>
            <a:srgbClr val="A4A3A4"/>
          </p15:clr>
        </p15:guide>
        <p15:guide id="6" orient="horz" pos="2423">
          <p15:clr>
            <a:srgbClr val="A4A3A4"/>
          </p15:clr>
        </p15:guide>
        <p15:guide id="7" orient="horz" pos="2960">
          <p15:clr>
            <a:srgbClr val="A4A3A4"/>
          </p15:clr>
        </p15:guide>
        <p15:guide id="8" pos="2932">
          <p15:clr>
            <a:srgbClr val="A4A3A4"/>
          </p15:clr>
        </p15:guide>
        <p15:guide id="9" pos="372">
          <p15:clr>
            <a:srgbClr val="A4A3A4"/>
          </p15:clr>
        </p15:guide>
        <p15:guide id="10" pos="4638">
          <p15:clr>
            <a:srgbClr val="A4A3A4"/>
          </p15:clr>
        </p15:guide>
        <p15:guide id="11" pos="561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guide id="3" pos="173">
          <p15:clr>
            <a:srgbClr val="A4A3A4"/>
          </p15:clr>
        </p15:guide>
        <p15:guide id="4" pos="414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4CE4E"/>
    <a:srgbClr val="414141"/>
    <a:srgbClr val="DB2E16"/>
    <a:srgbClr val="F9E547"/>
    <a:srgbClr val="00C8DC"/>
    <a:srgbClr val="000000"/>
    <a:srgbClr val="731A7F"/>
    <a:srgbClr val="8F1A95"/>
    <a:srgbClr val="737373"/>
    <a:srgbClr val="4C4C4C"/>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619" autoAdjust="0"/>
    <p:restoredTop sz="95004" autoAdjust="0"/>
  </p:normalViewPr>
  <p:slideViewPr>
    <p:cSldViewPr snapToGrid="0" snapToObjects="1" showGuides="1">
      <p:cViewPr varScale="1">
        <p:scale>
          <a:sx n="101" d="100"/>
          <a:sy n="101" d="100"/>
        </p:scale>
        <p:origin x="72" y="398"/>
      </p:cViewPr>
      <p:guideLst>
        <p:guide orient="horz" pos="226"/>
        <p:guide orient="horz" pos="150"/>
        <p:guide orient="horz" pos="1278"/>
        <p:guide orient="horz" pos="2844"/>
        <p:guide orient="horz" pos="696"/>
        <p:guide orient="horz" pos="2423"/>
        <p:guide orient="horz" pos="2960"/>
        <p:guide pos="2932"/>
        <p:guide pos="372"/>
        <p:guide pos="4638"/>
        <p:guide pos="5617"/>
      </p:guideLst>
    </p:cSldViewPr>
  </p:slideViewPr>
  <p:outlineViewPr>
    <p:cViewPr>
      <p:scale>
        <a:sx n="33" d="100"/>
        <a:sy n="33" d="100"/>
      </p:scale>
      <p:origin x="0" y="126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99" d="100"/>
          <a:sy n="99" d="100"/>
        </p:scale>
        <p:origin x="-3540" y="-96"/>
      </p:cViewPr>
      <p:guideLst>
        <p:guide orient="horz" pos="2880"/>
        <p:guide pos="2160"/>
        <p:guide pos="173"/>
        <p:guide pos="4148"/>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tags" Target="tags/tag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slide" Target="slides/slide117.xml"/><Relationship Id="rId12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8B3F974-BB90-4059-9901-8147A3A63439}" type="datetimeFigureOut">
              <a:rPr lang="en-US" smtClean="0"/>
              <a:pPr/>
              <a:t>11/19/2019</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C55FBB6-509D-433A-BC0A-FC2E7C728BAD}" type="slidenum">
              <a:rPr lang="en-US" smtClean="0"/>
              <a:pPr/>
              <a:t>‹#›</a:t>
            </a:fld>
            <a:endParaRPr lang="en-US"/>
          </a:p>
        </p:txBody>
      </p:sp>
    </p:spTree>
    <p:extLst>
      <p:ext uri="{BB962C8B-B14F-4D97-AF65-F5344CB8AC3E}">
        <p14:creationId xmlns:p14="http://schemas.microsoft.com/office/powerpoint/2010/main" val="397338065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84200" y="849313"/>
            <a:ext cx="5689600" cy="32004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155010" y="4236396"/>
            <a:ext cx="6414557"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43"/>
          <p:cNvSpPr>
            <a:spLocks noChangeArrowheads="1"/>
          </p:cNvSpPr>
          <p:nvPr/>
        </p:nvSpPr>
        <p:spPr bwMode="auto">
          <a:xfrm>
            <a:off x="5748942" y="566532"/>
            <a:ext cx="1109058" cy="11642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dirty="0">
              <a:latin typeface="+mj-lt"/>
            </a:endParaRPr>
          </a:p>
        </p:txBody>
      </p:sp>
      <p:sp>
        <p:nvSpPr>
          <p:cNvPr id="13" name="Rectangle 41"/>
          <p:cNvSpPr>
            <a:spLocks noChangeArrowheads="1"/>
          </p:cNvSpPr>
          <p:nvPr/>
        </p:nvSpPr>
        <p:spPr bwMode="auto">
          <a:xfrm>
            <a:off x="3201" y="566532"/>
            <a:ext cx="5745740" cy="1164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j-lt"/>
            </a:endParaRPr>
          </a:p>
        </p:txBody>
      </p:sp>
      <p:grpSp>
        <p:nvGrpSpPr>
          <p:cNvPr id="14" name="Group 13"/>
          <p:cNvGrpSpPr/>
          <p:nvPr/>
        </p:nvGrpSpPr>
        <p:grpSpPr>
          <a:xfrm>
            <a:off x="5867808" y="232999"/>
            <a:ext cx="873369" cy="251284"/>
            <a:chOff x="7823590" y="310702"/>
            <a:chExt cx="1164628" cy="335085"/>
          </a:xfrm>
        </p:grpSpPr>
        <p:grpSp>
          <p:nvGrpSpPr>
            <p:cNvPr id="15" name="Group 5"/>
            <p:cNvGrpSpPr>
              <a:grpSpLocks noChangeAspect="1"/>
            </p:cNvGrpSpPr>
            <p:nvPr userDrawn="1"/>
          </p:nvGrpSpPr>
          <p:grpSpPr bwMode="auto">
            <a:xfrm>
              <a:off x="7823590" y="310702"/>
              <a:ext cx="1164628" cy="335085"/>
              <a:chOff x="3182" y="1394"/>
              <a:chExt cx="855" cy="246"/>
            </a:xfrm>
          </p:grpSpPr>
          <p:sp>
            <p:nvSpPr>
              <p:cNvPr id="17" name="Freeform 16"/>
              <p:cNvSpPr>
                <a:spLocks/>
              </p:cNvSpPr>
              <p:nvPr/>
            </p:nvSpPr>
            <p:spPr bwMode="auto">
              <a:xfrm>
                <a:off x="3810" y="1397"/>
                <a:ext cx="123" cy="115"/>
              </a:xfrm>
              <a:custGeom>
                <a:avLst/>
                <a:gdLst>
                  <a:gd name="T0" fmla="*/ 31 w 123"/>
                  <a:gd name="T1" fmla="*/ 0 h 115"/>
                  <a:gd name="T2" fmla="*/ 31 w 123"/>
                  <a:gd name="T3" fmla="*/ 47 h 115"/>
                  <a:gd name="T4" fmla="*/ 92 w 123"/>
                  <a:gd name="T5" fmla="*/ 47 h 115"/>
                  <a:gd name="T6" fmla="*/ 92 w 123"/>
                  <a:gd name="T7" fmla="*/ 0 h 115"/>
                  <a:gd name="T8" fmla="*/ 123 w 123"/>
                  <a:gd name="T9" fmla="*/ 0 h 115"/>
                  <a:gd name="T10" fmla="*/ 123 w 123"/>
                  <a:gd name="T11" fmla="*/ 115 h 115"/>
                  <a:gd name="T12" fmla="*/ 92 w 123"/>
                  <a:gd name="T13" fmla="*/ 115 h 115"/>
                  <a:gd name="T14" fmla="*/ 92 w 123"/>
                  <a:gd name="T15" fmla="*/ 64 h 115"/>
                  <a:gd name="T16" fmla="*/ 31 w 123"/>
                  <a:gd name="T17" fmla="*/ 64 h 115"/>
                  <a:gd name="T18" fmla="*/ 31 w 123"/>
                  <a:gd name="T19" fmla="*/ 115 h 115"/>
                  <a:gd name="T20" fmla="*/ 0 w 123"/>
                  <a:gd name="T21" fmla="*/ 115 h 115"/>
                  <a:gd name="T22" fmla="*/ 0 w 123"/>
                  <a:gd name="T23" fmla="*/ 0 h 115"/>
                  <a:gd name="T24" fmla="*/ 31 w 123"/>
                  <a:gd name="T25"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3" h="115">
                    <a:moveTo>
                      <a:pt x="31" y="0"/>
                    </a:moveTo>
                    <a:lnTo>
                      <a:pt x="31" y="47"/>
                    </a:lnTo>
                    <a:lnTo>
                      <a:pt x="92" y="47"/>
                    </a:lnTo>
                    <a:lnTo>
                      <a:pt x="92" y="0"/>
                    </a:lnTo>
                    <a:lnTo>
                      <a:pt x="123" y="0"/>
                    </a:lnTo>
                    <a:lnTo>
                      <a:pt x="123" y="115"/>
                    </a:lnTo>
                    <a:lnTo>
                      <a:pt x="92" y="115"/>
                    </a:lnTo>
                    <a:lnTo>
                      <a:pt x="92" y="64"/>
                    </a:lnTo>
                    <a:lnTo>
                      <a:pt x="31" y="64"/>
                    </a:lnTo>
                    <a:lnTo>
                      <a:pt x="31" y="115"/>
                    </a:lnTo>
                    <a:lnTo>
                      <a:pt x="0" y="115"/>
                    </a:lnTo>
                    <a:lnTo>
                      <a:pt x="0" y="0"/>
                    </a:lnTo>
                    <a:lnTo>
                      <a:pt x="31" y="0"/>
                    </a:lnTo>
                    <a:close/>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18" name="Freeform 17"/>
              <p:cNvSpPr>
                <a:spLocks/>
              </p:cNvSpPr>
              <p:nvPr/>
            </p:nvSpPr>
            <p:spPr bwMode="auto">
              <a:xfrm>
                <a:off x="3810" y="1397"/>
                <a:ext cx="123" cy="115"/>
              </a:xfrm>
              <a:custGeom>
                <a:avLst/>
                <a:gdLst>
                  <a:gd name="T0" fmla="*/ 31 w 123"/>
                  <a:gd name="T1" fmla="*/ 0 h 115"/>
                  <a:gd name="T2" fmla="*/ 31 w 123"/>
                  <a:gd name="T3" fmla="*/ 47 h 115"/>
                  <a:gd name="T4" fmla="*/ 92 w 123"/>
                  <a:gd name="T5" fmla="*/ 47 h 115"/>
                  <a:gd name="T6" fmla="*/ 92 w 123"/>
                  <a:gd name="T7" fmla="*/ 0 h 115"/>
                  <a:gd name="T8" fmla="*/ 123 w 123"/>
                  <a:gd name="T9" fmla="*/ 0 h 115"/>
                  <a:gd name="T10" fmla="*/ 123 w 123"/>
                  <a:gd name="T11" fmla="*/ 115 h 115"/>
                  <a:gd name="T12" fmla="*/ 92 w 123"/>
                  <a:gd name="T13" fmla="*/ 115 h 115"/>
                  <a:gd name="T14" fmla="*/ 92 w 123"/>
                  <a:gd name="T15" fmla="*/ 64 h 115"/>
                  <a:gd name="T16" fmla="*/ 31 w 123"/>
                  <a:gd name="T17" fmla="*/ 64 h 115"/>
                  <a:gd name="T18" fmla="*/ 31 w 123"/>
                  <a:gd name="T19" fmla="*/ 115 h 115"/>
                  <a:gd name="T20" fmla="*/ 0 w 123"/>
                  <a:gd name="T21" fmla="*/ 115 h 115"/>
                  <a:gd name="T22" fmla="*/ 0 w 123"/>
                  <a:gd name="T23" fmla="*/ 0 h 115"/>
                  <a:gd name="T24" fmla="*/ 31 w 123"/>
                  <a:gd name="T25"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3" h="115">
                    <a:moveTo>
                      <a:pt x="31" y="0"/>
                    </a:moveTo>
                    <a:lnTo>
                      <a:pt x="31" y="47"/>
                    </a:lnTo>
                    <a:lnTo>
                      <a:pt x="92" y="47"/>
                    </a:lnTo>
                    <a:lnTo>
                      <a:pt x="92" y="0"/>
                    </a:lnTo>
                    <a:lnTo>
                      <a:pt x="123" y="0"/>
                    </a:lnTo>
                    <a:lnTo>
                      <a:pt x="123" y="115"/>
                    </a:lnTo>
                    <a:lnTo>
                      <a:pt x="92" y="115"/>
                    </a:lnTo>
                    <a:lnTo>
                      <a:pt x="92" y="64"/>
                    </a:lnTo>
                    <a:lnTo>
                      <a:pt x="31" y="64"/>
                    </a:lnTo>
                    <a:lnTo>
                      <a:pt x="31" y="115"/>
                    </a:lnTo>
                    <a:lnTo>
                      <a:pt x="0" y="115"/>
                    </a:lnTo>
                    <a:lnTo>
                      <a:pt x="0" y="0"/>
                    </a:lnTo>
                    <a:lnTo>
                      <a:pt x="31" y="0"/>
                    </a:ln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19" name="Freeform 18"/>
              <p:cNvSpPr>
                <a:spLocks/>
              </p:cNvSpPr>
              <p:nvPr/>
            </p:nvSpPr>
            <p:spPr bwMode="auto">
              <a:xfrm>
                <a:off x="3428" y="1397"/>
                <a:ext cx="123" cy="115"/>
              </a:xfrm>
              <a:custGeom>
                <a:avLst/>
                <a:gdLst>
                  <a:gd name="T0" fmla="*/ 123 w 123"/>
                  <a:gd name="T1" fmla="*/ 0 h 115"/>
                  <a:gd name="T2" fmla="*/ 123 w 123"/>
                  <a:gd name="T3" fmla="*/ 19 h 115"/>
                  <a:gd name="T4" fmla="*/ 75 w 123"/>
                  <a:gd name="T5" fmla="*/ 19 h 115"/>
                  <a:gd name="T6" fmla="*/ 75 w 123"/>
                  <a:gd name="T7" fmla="*/ 115 h 115"/>
                  <a:gd name="T8" fmla="*/ 45 w 123"/>
                  <a:gd name="T9" fmla="*/ 115 h 115"/>
                  <a:gd name="T10" fmla="*/ 45 w 123"/>
                  <a:gd name="T11" fmla="*/ 19 h 115"/>
                  <a:gd name="T12" fmla="*/ 0 w 123"/>
                  <a:gd name="T13" fmla="*/ 19 h 115"/>
                  <a:gd name="T14" fmla="*/ 0 w 123"/>
                  <a:gd name="T15" fmla="*/ 0 h 115"/>
                  <a:gd name="T16" fmla="*/ 123 w 123"/>
                  <a:gd name="T17"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3" h="115">
                    <a:moveTo>
                      <a:pt x="123" y="0"/>
                    </a:moveTo>
                    <a:lnTo>
                      <a:pt x="123" y="19"/>
                    </a:lnTo>
                    <a:lnTo>
                      <a:pt x="75" y="19"/>
                    </a:lnTo>
                    <a:lnTo>
                      <a:pt x="75" y="115"/>
                    </a:lnTo>
                    <a:lnTo>
                      <a:pt x="45" y="115"/>
                    </a:lnTo>
                    <a:lnTo>
                      <a:pt x="45" y="19"/>
                    </a:lnTo>
                    <a:lnTo>
                      <a:pt x="0" y="19"/>
                    </a:lnTo>
                    <a:lnTo>
                      <a:pt x="0" y="0"/>
                    </a:lnTo>
                    <a:lnTo>
                      <a:pt x="123" y="0"/>
                    </a:lnTo>
                    <a:close/>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0" name="Freeform 19"/>
              <p:cNvSpPr>
                <a:spLocks/>
              </p:cNvSpPr>
              <p:nvPr/>
            </p:nvSpPr>
            <p:spPr bwMode="auto">
              <a:xfrm>
                <a:off x="3428" y="1397"/>
                <a:ext cx="123" cy="115"/>
              </a:xfrm>
              <a:custGeom>
                <a:avLst/>
                <a:gdLst>
                  <a:gd name="T0" fmla="*/ 123 w 123"/>
                  <a:gd name="T1" fmla="*/ 0 h 115"/>
                  <a:gd name="T2" fmla="*/ 123 w 123"/>
                  <a:gd name="T3" fmla="*/ 19 h 115"/>
                  <a:gd name="T4" fmla="*/ 75 w 123"/>
                  <a:gd name="T5" fmla="*/ 19 h 115"/>
                  <a:gd name="T6" fmla="*/ 75 w 123"/>
                  <a:gd name="T7" fmla="*/ 115 h 115"/>
                  <a:gd name="T8" fmla="*/ 45 w 123"/>
                  <a:gd name="T9" fmla="*/ 115 h 115"/>
                  <a:gd name="T10" fmla="*/ 45 w 123"/>
                  <a:gd name="T11" fmla="*/ 19 h 115"/>
                  <a:gd name="T12" fmla="*/ 0 w 123"/>
                  <a:gd name="T13" fmla="*/ 19 h 115"/>
                  <a:gd name="T14" fmla="*/ 0 w 123"/>
                  <a:gd name="T15" fmla="*/ 0 h 115"/>
                  <a:gd name="T16" fmla="*/ 123 w 123"/>
                  <a:gd name="T17"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3" h="115">
                    <a:moveTo>
                      <a:pt x="123" y="0"/>
                    </a:moveTo>
                    <a:lnTo>
                      <a:pt x="123" y="19"/>
                    </a:lnTo>
                    <a:lnTo>
                      <a:pt x="75" y="19"/>
                    </a:lnTo>
                    <a:lnTo>
                      <a:pt x="75" y="115"/>
                    </a:lnTo>
                    <a:lnTo>
                      <a:pt x="45" y="115"/>
                    </a:lnTo>
                    <a:lnTo>
                      <a:pt x="45" y="19"/>
                    </a:lnTo>
                    <a:lnTo>
                      <a:pt x="0" y="19"/>
                    </a:lnTo>
                    <a:lnTo>
                      <a:pt x="0" y="0"/>
                    </a:lnTo>
                    <a:lnTo>
                      <a:pt x="123" y="0"/>
                    </a:ln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1" name="Freeform 20"/>
              <p:cNvSpPr>
                <a:spLocks noEditPoints="1"/>
              </p:cNvSpPr>
              <p:nvPr/>
            </p:nvSpPr>
            <p:spPr bwMode="auto">
              <a:xfrm>
                <a:off x="3525" y="1397"/>
                <a:ext cx="144" cy="115"/>
              </a:xfrm>
              <a:custGeom>
                <a:avLst/>
                <a:gdLst>
                  <a:gd name="T0" fmla="*/ 144 w 144"/>
                  <a:gd name="T1" fmla="*/ 115 h 115"/>
                  <a:gd name="T2" fmla="*/ 111 w 144"/>
                  <a:gd name="T3" fmla="*/ 115 h 115"/>
                  <a:gd name="T4" fmla="*/ 101 w 144"/>
                  <a:gd name="T5" fmla="*/ 90 h 115"/>
                  <a:gd name="T6" fmla="*/ 42 w 144"/>
                  <a:gd name="T7" fmla="*/ 90 h 115"/>
                  <a:gd name="T8" fmla="*/ 33 w 144"/>
                  <a:gd name="T9" fmla="*/ 115 h 115"/>
                  <a:gd name="T10" fmla="*/ 0 w 144"/>
                  <a:gd name="T11" fmla="*/ 115 h 115"/>
                  <a:gd name="T12" fmla="*/ 54 w 144"/>
                  <a:gd name="T13" fmla="*/ 0 h 115"/>
                  <a:gd name="T14" fmla="*/ 92 w 144"/>
                  <a:gd name="T15" fmla="*/ 0 h 115"/>
                  <a:gd name="T16" fmla="*/ 144 w 144"/>
                  <a:gd name="T17" fmla="*/ 115 h 115"/>
                  <a:gd name="T18" fmla="*/ 73 w 144"/>
                  <a:gd name="T19" fmla="*/ 19 h 115"/>
                  <a:gd name="T20" fmla="*/ 52 w 144"/>
                  <a:gd name="T21" fmla="*/ 73 h 115"/>
                  <a:gd name="T22" fmla="*/ 94 w 144"/>
                  <a:gd name="T23" fmla="*/ 73 h 115"/>
                  <a:gd name="T24" fmla="*/ 73 w 144"/>
                  <a:gd name="T25" fmla="*/ 19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4" h="115">
                    <a:moveTo>
                      <a:pt x="144" y="115"/>
                    </a:moveTo>
                    <a:lnTo>
                      <a:pt x="111" y="115"/>
                    </a:lnTo>
                    <a:lnTo>
                      <a:pt x="101" y="90"/>
                    </a:lnTo>
                    <a:lnTo>
                      <a:pt x="42" y="90"/>
                    </a:lnTo>
                    <a:lnTo>
                      <a:pt x="33" y="115"/>
                    </a:lnTo>
                    <a:lnTo>
                      <a:pt x="0" y="115"/>
                    </a:lnTo>
                    <a:lnTo>
                      <a:pt x="54" y="0"/>
                    </a:lnTo>
                    <a:lnTo>
                      <a:pt x="92" y="0"/>
                    </a:lnTo>
                    <a:lnTo>
                      <a:pt x="144" y="115"/>
                    </a:lnTo>
                    <a:close/>
                    <a:moveTo>
                      <a:pt x="73" y="19"/>
                    </a:moveTo>
                    <a:lnTo>
                      <a:pt x="52" y="73"/>
                    </a:lnTo>
                    <a:lnTo>
                      <a:pt x="94" y="73"/>
                    </a:lnTo>
                    <a:lnTo>
                      <a:pt x="73" y="19"/>
                    </a:lnTo>
                    <a:close/>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2" name="Freeform 21"/>
              <p:cNvSpPr>
                <a:spLocks noEditPoints="1"/>
              </p:cNvSpPr>
              <p:nvPr/>
            </p:nvSpPr>
            <p:spPr bwMode="auto">
              <a:xfrm>
                <a:off x="3525" y="1397"/>
                <a:ext cx="144" cy="115"/>
              </a:xfrm>
              <a:custGeom>
                <a:avLst/>
                <a:gdLst>
                  <a:gd name="T0" fmla="*/ 144 w 144"/>
                  <a:gd name="T1" fmla="*/ 115 h 115"/>
                  <a:gd name="T2" fmla="*/ 111 w 144"/>
                  <a:gd name="T3" fmla="*/ 115 h 115"/>
                  <a:gd name="T4" fmla="*/ 101 w 144"/>
                  <a:gd name="T5" fmla="*/ 90 h 115"/>
                  <a:gd name="T6" fmla="*/ 42 w 144"/>
                  <a:gd name="T7" fmla="*/ 90 h 115"/>
                  <a:gd name="T8" fmla="*/ 33 w 144"/>
                  <a:gd name="T9" fmla="*/ 115 h 115"/>
                  <a:gd name="T10" fmla="*/ 0 w 144"/>
                  <a:gd name="T11" fmla="*/ 115 h 115"/>
                  <a:gd name="T12" fmla="*/ 54 w 144"/>
                  <a:gd name="T13" fmla="*/ 0 h 115"/>
                  <a:gd name="T14" fmla="*/ 92 w 144"/>
                  <a:gd name="T15" fmla="*/ 0 h 115"/>
                  <a:gd name="T16" fmla="*/ 144 w 144"/>
                  <a:gd name="T17" fmla="*/ 115 h 115"/>
                  <a:gd name="T18" fmla="*/ 73 w 144"/>
                  <a:gd name="T19" fmla="*/ 19 h 115"/>
                  <a:gd name="T20" fmla="*/ 52 w 144"/>
                  <a:gd name="T21" fmla="*/ 73 h 115"/>
                  <a:gd name="T22" fmla="*/ 94 w 144"/>
                  <a:gd name="T23" fmla="*/ 73 h 115"/>
                  <a:gd name="T24" fmla="*/ 73 w 144"/>
                  <a:gd name="T25" fmla="*/ 19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4" h="115">
                    <a:moveTo>
                      <a:pt x="144" y="115"/>
                    </a:moveTo>
                    <a:lnTo>
                      <a:pt x="111" y="115"/>
                    </a:lnTo>
                    <a:lnTo>
                      <a:pt x="101" y="90"/>
                    </a:lnTo>
                    <a:lnTo>
                      <a:pt x="42" y="90"/>
                    </a:lnTo>
                    <a:lnTo>
                      <a:pt x="33" y="115"/>
                    </a:lnTo>
                    <a:lnTo>
                      <a:pt x="0" y="115"/>
                    </a:lnTo>
                    <a:lnTo>
                      <a:pt x="54" y="0"/>
                    </a:lnTo>
                    <a:lnTo>
                      <a:pt x="92" y="0"/>
                    </a:lnTo>
                    <a:lnTo>
                      <a:pt x="144" y="115"/>
                    </a:lnTo>
                    <a:moveTo>
                      <a:pt x="73" y="19"/>
                    </a:moveTo>
                    <a:lnTo>
                      <a:pt x="52" y="73"/>
                    </a:lnTo>
                    <a:lnTo>
                      <a:pt x="94" y="73"/>
                    </a:lnTo>
                    <a:lnTo>
                      <a:pt x="73" y="19"/>
                    </a:ln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3" name="Rectangle 22"/>
              <p:cNvSpPr>
                <a:spLocks noChangeArrowheads="1"/>
              </p:cNvSpPr>
              <p:nvPr/>
            </p:nvSpPr>
            <p:spPr bwMode="auto">
              <a:xfrm>
                <a:off x="3957" y="1397"/>
                <a:ext cx="30" cy="115"/>
              </a:xfrm>
              <a:prstGeom prst="rect">
                <a:avLst/>
              </a:prstGeom>
              <a:solidFill>
                <a:srgbClr val="1A1A1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4" name="Freeform 23"/>
              <p:cNvSpPr>
                <a:spLocks/>
              </p:cNvSpPr>
              <p:nvPr/>
            </p:nvSpPr>
            <p:spPr bwMode="auto">
              <a:xfrm>
                <a:off x="3239" y="1397"/>
                <a:ext cx="123" cy="115"/>
              </a:xfrm>
              <a:custGeom>
                <a:avLst/>
                <a:gdLst>
                  <a:gd name="T0" fmla="*/ 31 w 123"/>
                  <a:gd name="T1" fmla="*/ 0 h 115"/>
                  <a:gd name="T2" fmla="*/ 31 w 123"/>
                  <a:gd name="T3" fmla="*/ 47 h 115"/>
                  <a:gd name="T4" fmla="*/ 92 w 123"/>
                  <a:gd name="T5" fmla="*/ 47 h 115"/>
                  <a:gd name="T6" fmla="*/ 92 w 123"/>
                  <a:gd name="T7" fmla="*/ 0 h 115"/>
                  <a:gd name="T8" fmla="*/ 123 w 123"/>
                  <a:gd name="T9" fmla="*/ 0 h 115"/>
                  <a:gd name="T10" fmla="*/ 123 w 123"/>
                  <a:gd name="T11" fmla="*/ 115 h 115"/>
                  <a:gd name="T12" fmla="*/ 92 w 123"/>
                  <a:gd name="T13" fmla="*/ 115 h 115"/>
                  <a:gd name="T14" fmla="*/ 92 w 123"/>
                  <a:gd name="T15" fmla="*/ 64 h 115"/>
                  <a:gd name="T16" fmla="*/ 31 w 123"/>
                  <a:gd name="T17" fmla="*/ 64 h 115"/>
                  <a:gd name="T18" fmla="*/ 31 w 123"/>
                  <a:gd name="T19" fmla="*/ 115 h 115"/>
                  <a:gd name="T20" fmla="*/ 0 w 123"/>
                  <a:gd name="T21" fmla="*/ 115 h 115"/>
                  <a:gd name="T22" fmla="*/ 0 w 123"/>
                  <a:gd name="T23" fmla="*/ 0 h 115"/>
                  <a:gd name="T24" fmla="*/ 31 w 123"/>
                  <a:gd name="T25"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3" h="115">
                    <a:moveTo>
                      <a:pt x="31" y="0"/>
                    </a:moveTo>
                    <a:lnTo>
                      <a:pt x="31" y="47"/>
                    </a:lnTo>
                    <a:lnTo>
                      <a:pt x="92" y="47"/>
                    </a:lnTo>
                    <a:lnTo>
                      <a:pt x="92" y="0"/>
                    </a:lnTo>
                    <a:lnTo>
                      <a:pt x="123" y="0"/>
                    </a:lnTo>
                    <a:lnTo>
                      <a:pt x="123" y="115"/>
                    </a:lnTo>
                    <a:lnTo>
                      <a:pt x="92" y="115"/>
                    </a:lnTo>
                    <a:lnTo>
                      <a:pt x="92" y="64"/>
                    </a:lnTo>
                    <a:lnTo>
                      <a:pt x="31" y="64"/>
                    </a:lnTo>
                    <a:lnTo>
                      <a:pt x="31" y="115"/>
                    </a:lnTo>
                    <a:lnTo>
                      <a:pt x="0" y="115"/>
                    </a:lnTo>
                    <a:lnTo>
                      <a:pt x="0" y="0"/>
                    </a:lnTo>
                    <a:lnTo>
                      <a:pt x="31" y="0"/>
                    </a:lnTo>
                    <a:close/>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5" name="Freeform 24"/>
              <p:cNvSpPr>
                <a:spLocks/>
              </p:cNvSpPr>
              <p:nvPr/>
            </p:nvSpPr>
            <p:spPr bwMode="auto">
              <a:xfrm>
                <a:off x="3239" y="1397"/>
                <a:ext cx="123" cy="115"/>
              </a:xfrm>
              <a:custGeom>
                <a:avLst/>
                <a:gdLst>
                  <a:gd name="T0" fmla="*/ 31 w 123"/>
                  <a:gd name="T1" fmla="*/ 0 h 115"/>
                  <a:gd name="T2" fmla="*/ 31 w 123"/>
                  <a:gd name="T3" fmla="*/ 47 h 115"/>
                  <a:gd name="T4" fmla="*/ 92 w 123"/>
                  <a:gd name="T5" fmla="*/ 47 h 115"/>
                  <a:gd name="T6" fmla="*/ 92 w 123"/>
                  <a:gd name="T7" fmla="*/ 0 h 115"/>
                  <a:gd name="T8" fmla="*/ 123 w 123"/>
                  <a:gd name="T9" fmla="*/ 0 h 115"/>
                  <a:gd name="T10" fmla="*/ 123 w 123"/>
                  <a:gd name="T11" fmla="*/ 115 h 115"/>
                  <a:gd name="T12" fmla="*/ 92 w 123"/>
                  <a:gd name="T13" fmla="*/ 115 h 115"/>
                  <a:gd name="T14" fmla="*/ 92 w 123"/>
                  <a:gd name="T15" fmla="*/ 64 h 115"/>
                  <a:gd name="T16" fmla="*/ 31 w 123"/>
                  <a:gd name="T17" fmla="*/ 64 h 115"/>
                  <a:gd name="T18" fmla="*/ 31 w 123"/>
                  <a:gd name="T19" fmla="*/ 115 h 115"/>
                  <a:gd name="T20" fmla="*/ 0 w 123"/>
                  <a:gd name="T21" fmla="*/ 115 h 115"/>
                  <a:gd name="T22" fmla="*/ 0 w 123"/>
                  <a:gd name="T23" fmla="*/ 0 h 115"/>
                  <a:gd name="T24" fmla="*/ 31 w 123"/>
                  <a:gd name="T25"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3" h="115">
                    <a:moveTo>
                      <a:pt x="31" y="0"/>
                    </a:moveTo>
                    <a:lnTo>
                      <a:pt x="31" y="47"/>
                    </a:lnTo>
                    <a:lnTo>
                      <a:pt x="92" y="47"/>
                    </a:lnTo>
                    <a:lnTo>
                      <a:pt x="92" y="0"/>
                    </a:lnTo>
                    <a:lnTo>
                      <a:pt x="123" y="0"/>
                    </a:lnTo>
                    <a:lnTo>
                      <a:pt x="123" y="115"/>
                    </a:lnTo>
                    <a:lnTo>
                      <a:pt x="92" y="115"/>
                    </a:lnTo>
                    <a:lnTo>
                      <a:pt x="92" y="64"/>
                    </a:lnTo>
                    <a:lnTo>
                      <a:pt x="31" y="64"/>
                    </a:lnTo>
                    <a:lnTo>
                      <a:pt x="31" y="115"/>
                    </a:lnTo>
                    <a:lnTo>
                      <a:pt x="0" y="115"/>
                    </a:lnTo>
                    <a:lnTo>
                      <a:pt x="0" y="0"/>
                    </a:lnTo>
                    <a:lnTo>
                      <a:pt x="31" y="0"/>
                    </a:ln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6" name="Rectangle 25"/>
              <p:cNvSpPr>
                <a:spLocks noChangeArrowheads="1"/>
              </p:cNvSpPr>
              <p:nvPr/>
            </p:nvSpPr>
            <p:spPr bwMode="auto">
              <a:xfrm>
                <a:off x="3385" y="1397"/>
                <a:ext cx="31" cy="115"/>
              </a:xfrm>
              <a:prstGeom prst="rect">
                <a:avLst/>
              </a:prstGeom>
              <a:solidFill>
                <a:srgbClr val="1A1A1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7" name="Freeform 26"/>
              <p:cNvSpPr>
                <a:spLocks/>
              </p:cNvSpPr>
              <p:nvPr/>
            </p:nvSpPr>
            <p:spPr bwMode="auto">
              <a:xfrm>
                <a:off x="3664" y="1394"/>
                <a:ext cx="130" cy="121"/>
              </a:xfrm>
              <a:custGeom>
                <a:avLst/>
                <a:gdLst>
                  <a:gd name="T0" fmla="*/ 2 w 55"/>
                  <a:gd name="T1" fmla="*/ 36 h 51"/>
                  <a:gd name="T2" fmla="*/ 0 w 55"/>
                  <a:gd name="T3" fmla="*/ 26 h 51"/>
                  <a:gd name="T4" fmla="*/ 4 w 55"/>
                  <a:gd name="T5" fmla="*/ 12 h 51"/>
                  <a:gd name="T6" fmla="*/ 15 w 55"/>
                  <a:gd name="T7" fmla="*/ 2 h 51"/>
                  <a:gd name="T8" fmla="*/ 29 w 55"/>
                  <a:gd name="T9" fmla="*/ 0 h 51"/>
                  <a:gd name="T10" fmla="*/ 45 w 55"/>
                  <a:gd name="T11" fmla="*/ 3 h 51"/>
                  <a:gd name="T12" fmla="*/ 55 w 55"/>
                  <a:gd name="T13" fmla="*/ 15 h 51"/>
                  <a:gd name="T14" fmla="*/ 55 w 55"/>
                  <a:gd name="T15" fmla="*/ 18 h 51"/>
                  <a:gd name="T16" fmla="*/ 41 w 55"/>
                  <a:gd name="T17" fmla="*/ 18 h 51"/>
                  <a:gd name="T18" fmla="*/ 41 w 55"/>
                  <a:gd name="T19" fmla="*/ 14 h 51"/>
                  <a:gd name="T20" fmla="*/ 35 w 55"/>
                  <a:gd name="T21" fmla="*/ 8 h 51"/>
                  <a:gd name="T22" fmla="*/ 29 w 55"/>
                  <a:gd name="T23" fmla="*/ 7 h 51"/>
                  <a:gd name="T24" fmla="*/ 23 w 55"/>
                  <a:gd name="T25" fmla="*/ 9 h 51"/>
                  <a:gd name="T26" fmla="*/ 16 w 55"/>
                  <a:gd name="T27" fmla="*/ 16 h 51"/>
                  <a:gd name="T28" fmla="*/ 14 w 55"/>
                  <a:gd name="T29" fmla="*/ 26 h 51"/>
                  <a:gd name="T30" fmla="*/ 15 w 55"/>
                  <a:gd name="T31" fmla="*/ 35 h 51"/>
                  <a:gd name="T32" fmla="*/ 22 w 55"/>
                  <a:gd name="T33" fmla="*/ 42 h 51"/>
                  <a:gd name="T34" fmla="*/ 29 w 55"/>
                  <a:gd name="T35" fmla="*/ 44 h 51"/>
                  <a:gd name="T36" fmla="*/ 35 w 55"/>
                  <a:gd name="T37" fmla="*/ 43 h 51"/>
                  <a:gd name="T38" fmla="*/ 41 w 55"/>
                  <a:gd name="T39" fmla="*/ 38 h 51"/>
                  <a:gd name="T40" fmla="*/ 42 w 55"/>
                  <a:gd name="T41" fmla="*/ 32 h 51"/>
                  <a:gd name="T42" fmla="*/ 55 w 55"/>
                  <a:gd name="T43" fmla="*/ 32 h 51"/>
                  <a:gd name="T44" fmla="*/ 55 w 55"/>
                  <a:gd name="T45" fmla="*/ 37 h 51"/>
                  <a:gd name="T46" fmla="*/ 46 w 55"/>
                  <a:gd name="T47" fmla="*/ 48 h 51"/>
                  <a:gd name="T48" fmla="*/ 29 w 55"/>
                  <a:gd name="T49" fmla="*/ 51 h 51"/>
                  <a:gd name="T50" fmla="*/ 16 w 55"/>
                  <a:gd name="T51" fmla="*/ 49 h 51"/>
                  <a:gd name="T52" fmla="*/ 2 w 55"/>
                  <a:gd name="T53" fmla="*/ 36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1">
                    <a:moveTo>
                      <a:pt x="2" y="36"/>
                    </a:moveTo>
                    <a:cubicBezTo>
                      <a:pt x="1" y="33"/>
                      <a:pt x="0" y="30"/>
                      <a:pt x="0" y="26"/>
                    </a:cubicBezTo>
                    <a:cubicBezTo>
                      <a:pt x="0" y="21"/>
                      <a:pt x="1" y="16"/>
                      <a:pt x="4" y="12"/>
                    </a:cubicBezTo>
                    <a:cubicBezTo>
                      <a:pt x="6" y="8"/>
                      <a:pt x="10" y="4"/>
                      <a:pt x="15" y="2"/>
                    </a:cubicBezTo>
                    <a:cubicBezTo>
                      <a:pt x="19" y="1"/>
                      <a:pt x="24" y="0"/>
                      <a:pt x="29" y="0"/>
                    </a:cubicBezTo>
                    <a:cubicBezTo>
                      <a:pt x="35" y="0"/>
                      <a:pt x="40" y="1"/>
                      <a:pt x="45" y="3"/>
                    </a:cubicBezTo>
                    <a:cubicBezTo>
                      <a:pt x="50" y="5"/>
                      <a:pt x="54" y="10"/>
                      <a:pt x="55" y="15"/>
                    </a:cubicBezTo>
                    <a:cubicBezTo>
                      <a:pt x="55" y="16"/>
                      <a:pt x="55" y="17"/>
                      <a:pt x="55" y="18"/>
                    </a:cubicBezTo>
                    <a:cubicBezTo>
                      <a:pt x="41" y="18"/>
                      <a:pt x="41" y="18"/>
                      <a:pt x="41" y="18"/>
                    </a:cubicBezTo>
                    <a:cubicBezTo>
                      <a:pt x="41" y="16"/>
                      <a:pt x="41" y="15"/>
                      <a:pt x="41" y="14"/>
                    </a:cubicBezTo>
                    <a:cubicBezTo>
                      <a:pt x="40" y="11"/>
                      <a:pt x="38" y="9"/>
                      <a:pt x="35" y="8"/>
                    </a:cubicBezTo>
                    <a:cubicBezTo>
                      <a:pt x="33" y="8"/>
                      <a:pt x="31" y="7"/>
                      <a:pt x="29" y="7"/>
                    </a:cubicBezTo>
                    <a:cubicBezTo>
                      <a:pt x="27" y="7"/>
                      <a:pt x="25" y="8"/>
                      <a:pt x="23" y="9"/>
                    </a:cubicBezTo>
                    <a:cubicBezTo>
                      <a:pt x="19" y="10"/>
                      <a:pt x="17" y="12"/>
                      <a:pt x="16" y="16"/>
                    </a:cubicBezTo>
                    <a:cubicBezTo>
                      <a:pt x="14" y="19"/>
                      <a:pt x="14" y="22"/>
                      <a:pt x="14" y="26"/>
                    </a:cubicBezTo>
                    <a:cubicBezTo>
                      <a:pt x="14" y="29"/>
                      <a:pt x="14" y="32"/>
                      <a:pt x="15" y="35"/>
                    </a:cubicBezTo>
                    <a:cubicBezTo>
                      <a:pt x="16" y="38"/>
                      <a:pt x="19" y="41"/>
                      <a:pt x="22" y="42"/>
                    </a:cubicBezTo>
                    <a:cubicBezTo>
                      <a:pt x="24" y="43"/>
                      <a:pt x="27" y="44"/>
                      <a:pt x="29" y="44"/>
                    </a:cubicBezTo>
                    <a:cubicBezTo>
                      <a:pt x="31" y="44"/>
                      <a:pt x="33" y="43"/>
                      <a:pt x="35" y="43"/>
                    </a:cubicBezTo>
                    <a:cubicBezTo>
                      <a:pt x="38" y="42"/>
                      <a:pt x="40" y="40"/>
                      <a:pt x="41" y="38"/>
                    </a:cubicBezTo>
                    <a:cubicBezTo>
                      <a:pt x="41" y="36"/>
                      <a:pt x="42" y="34"/>
                      <a:pt x="42" y="32"/>
                    </a:cubicBezTo>
                    <a:cubicBezTo>
                      <a:pt x="55" y="32"/>
                      <a:pt x="55" y="32"/>
                      <a:pt x="55" y="32"/>
                    </a:cubicBezTo>
                    <a:cubicBezTo>
                      <a:pt x="55" y="34"/>
                      <a:pt x="55" y="36"/>
                      <a:pt x="55" y="37"/>
                    </a:cubicBezTo>
                    <a:cubicBezTo>
                      <a:pt x="54" y="42"/>
                      <a:pt x="50" y="46"/>
                      <a:pt x="46" y="48"/>
                    </a:cubicBezTo>
                    <a:cubicBezTo>
                      <a:pt x="41" y="50"/>
                      <a:pt x="35" y="51"/>
                      <a:pt x="29" y="51"/>
                    </a:cubicBezTo>
                    <a:cubicBezTo>
                      <a:pt x="24" y="51"/>
                      <a:pt x="20" y="50"/>
                      <a:pt x="16" y="49"/>
                    </a:cubicBezTo>
                    <a:cubicBezTo>
                      <a:pt x="10" y="47"/>
                      <a:pt x="4" y="43"/>
                      <a:pt x="2" y="36"/>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8" name="Freeform 27"/>
              <p:cNvSpPr>
                <a:spLocks/>
              </p:cNvSpPr>
              <p:nvPr/>
            </p:nvSpPr>
            <p:spPr bwMode="auto">
              <a:xfrm>
                <a:off x="3182" y="1546"/>
                <a:ext cx="29" cy="73"/>
              </a:xfrm>
              <a:custGeom>
                <a:avLst/>
                <a:gdLst>
                  <a:gd name="T0" fmla="*/ 12 w 12"/>
                  <a:gd name="T1" fmla="*/ 0 h 31"/>
                  <a:gd name="T2" fmla="*/ 0 w 12"/>
                  <a:gd name="T3" fmla="*/ 1 h 31"/>
                  <a:gd name="T4" fmla="*/ 0 w 12"/>
                  <a:gd name="T5" fmla="*/ 2 h 31"/>
                  <a:gd name="T6" fmla="*/ 1 w 12"/>
                  <a:gd name="T7" fmla="*/ 2 h 31"/>
                  <a:gd name="T8" fmla="*/ 5 w 12"/>
                  <a:gd name="T9" fmla="*/ 6 h 31"/>
                  <a:gd name="T10" fmla="*/ 5 w 12"/>
                  <a:gd name="T11" fmla="*/ 31 h 31"/>
                  <a:gd name="T12" fmla="*/ 12 w 12"/>
                  <a:gd name="T13" fmla="*/ 31 h 31"/>
                  <a:gd name="T14" fmla="*/ 12 w 12"/>
                  <a:gd name="T15" fmla="*/ 0 h 31"/>
                  <a:gd name="T16" fmla="*/ 12 w 12"/>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31">
                    <a:moveTo>
                      <a:pt x="12" y="0"/>
                    </a:moveTo>
                    <a:cubicBezTo>
                      <a:pt x="0" y="1"/>
                      <a:pt x="0" y="1"/>
                      <a:pt x="0" y="1"/>
                    </a:cubicBezTo>
                    <a:cubicBezTo>
                      <a:pt x="0" y="2"/>
                      <a:pt x="0" y="2"/>
                      <a:pt x="0" y="2"/>
                    </a:cubicBezTo>
                    <a:cubicBezTo>
                      <a:pt x="1" y="2"/>
                      <a:pt x="1" y="2"/>
                      <a:pt x="1" y="2"/>
                    </a:cubicBezTo>
                    <a:cubicBezTo>
                      <a:pt x="5" y="3"/>
                      <a:pt x="5" y="3"/>
                      <a:pt x="5" y="6"/>
                    </a:cubicBezTo>
                    <a:cubicBezTo>
                      <a:pt x="5" y="31"/>
                      <a:pt x="5" y="31"/>
                      <a:pt x="5" y="31"/>
                    </a:cubicBezTo>
                    <a:cubicBezTo>
                      <a:pt x="12" y="31"/>
                      <a:pt x="12" y="31"/>
                      <a:pt x="12" y="31"/>
                    </a:cubicBezTo>
                    <a:cubicBezTo>
                      <a:pt x="12" y="0"/>
                      <a:pt x="12" y="0"/>
                      <a:pt x="12" y="0"/>
                    </a:cubicBezTo>
                    <a:cubicBezTo>
                      <a:pt x="12" y="0"/>
                      <a:pt x="12" y="0"/>
                      <a:pt x="12" y="0"/>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9" name="Freeform 28"/>
              <p:cNvSpPr>
                <a:spLocks/>
              </p:cNvSpPr>
              <p:nvPr/>
            </p:nvSpPr>
            <p:spPr bwMode="auto">
              <a:xfrm>
                <a:off x="3227" y="1567"/>
                <a:ext cx="57" cy="52"/>
              </a:xfrm>
              <a:custGeom>
                <a:avLst/>
                <a:gdLst>
                  <a:gd name="T0" fmla="*/ 17 w 24"/>
                  <a:gd name="T1" fmla="*/ 0 h 22"/>
                  <a:gd name="T2" fmla="*/ 9 w 24"/>
                  <a:gd name="T3" fmla="*/ 4 h 22"/>
                  <a:gd name="T4" fmla="*/ 9 w 24"/>
                  <a:gd name="T5" fmla="*/ 0 h 22"/>
                  <a:gd name="T6" fmla="*/ 9 w 24"/>
                  <a:gd name="T7" fmla="*/ 0 h 22"/>
                  <a:gd name="T8" fmla="*/ 0 w 24"/>
                  <a:gd name="T9" fmla="*/ 1 h 22"/>
                  <a:gd name="T10" fmla="*/ 0 w 24"/>
                  <a:gd name="T11" fmla="*/ 3 h 22"/>
                  <a:gd name="T12" fmla="*/ 0 w 24"/>
                  <a:gd name="T13" fmla="*/ 3 h 22"/>
                  <a:gd name="T14" fmla="*/ 4 w 24"/>
                  <a:gd name="T15" fmla="*/ 6 h 22"/>
                  <a:gd name="T16" fmla="*/ 4 w 24"/>
                  <a:gd name="T17" fmla="*/ 22 h 22"/>
                  <a:gd name="T18" fmla="*/ 9 w 24"/>
                  <a:gd name="T19" fmla="*/ 22 h 22"/>
                  <a:gd name="T20" fmla="*/ 9 w 24"/>
                  <a:gd name="T21" fmla="*/ 10 h 22"/>
                  <a:gd name="T22" fmla="*/ 15 w 24"/>
                  <a:gd name="T23" fmla="*/ 4 h 22"/>
                  <a:gd name="T24" fmla="*/ 18 w 24"/>
                  <a:gd name="T25" fmla="*/ 10 h 22"/>
                  <a:gd name="T26" fmla="*/ 18 w 24"/>
                  <a:gd name="T27" fmla="*/ 22 h 22"/>
                  <a:gd name="T28" fmla="*/ 24 w 24"/>
                  <a:gd name="T29" fmla="*/ 22 h 22"/>
                  <a:gd name="T30" fmla="*/ 24 w 24"/>
                  <a:gd name="T31" fmla="*/ 6 h 22"/>
                  <a:gd name="T32" fmla="*/ 17 w 24"/>
                  <a:gd name="T33"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 h="22">
                    <a:moveTo>
                      <a:pt x="17" y="0"/>
                    </a:moveTo>
                    <a:cubicBezTo>
                      <a:pt x="13" y="0"/>
                      <a:pt x="11" y="3"/>
                      <a:pt x="9" y="4"/>
                    </a:cubicBezTo>
                    <a:cubicBezTo>
                      <a:pt x="9" y="3"/>
                      <a:pt x="9" y="0"/>
                      <a:pt x="9" y="0"/>
                    </a:cubicBezTo>
                    <a:cubicBezTo>
                      <a:pt x="9" y="0"/>
                      <a:pt x="9" y="0"/>
                      <a:pt x="9" y="0"/>
                    </a:cubicBezTo>
                    <a:cubicBezTo>
                      <a:pt x="0" y="1"/>
                      <a:pt x="0" y="1"/>
                      <a:pt x="0" y="1"/>
                    </a:cubicBezTo>
                    <a:cubicBezTo>
                      <a:pt x="0" y="3"/>
                      <a:pt x="0" y="3"/>
                      <a:pt x="0" y="3"/>
                    </a:cubicBezTo>
                    <a:cubicBezTo>
                      <a:pt x="0" y="3"/>
                      <a:pt x="0" y="3"/>
                      <a:pt x="0" y="3"/>
                    </a:cubicBezTo>
                    <a:cubicBezTo>
                      <a:pt x="3" y="3"/>
                      <a:pt x="4" y="4"/>
                      <a:pt x="4" y="6"/>
                    </a:cubicBezTo>
                    <a:cubicBezTo>
                      <a:pt x="4" y="22"/>
                      <a:pt x="4" y="22"/>
                      <a:pt x="4" y="22"/>
                    </a:cubicBezTo>
                    <a:cubicBezTo>
                      <a:pt x="9" y="22"/>
                      <a:pt x="9" y="22"/>
                      <a:pt x="9" y="22"/>
                    </a:cubicBezTo>
                    <a:cubicBezTo>
                      <a:pt x="9" y="10"/>
                      <a:pt x="9" y="10"/>
                      <a:pt x="9" y="10"/>
                    </a:cubicBezTo>
                    <a:cubicBezTo>
                      <a:pt x="9" y="7"/>
                      <a:pt x="12" y="4"/>
                      <a:pt x="15" y="4"/>
                    </a:cubicBezTo>
                    <a:cubicBezTo>
                      <a:pt x="18" y="4"/>
                      <a:pt x="18" y="6"/>
                      <a:pt x="18" y="10"/>
                    </a:cubicBezTo>
                    <a:cubicBezTo>
                      <a:pt x="18" y="22"/>
                      <a:pt x="18" y="22"/>
                      <a:pt x="18" y="22"/>
                    </a:cubicBezTo>
                    <a:cubicBezTo>
                      <a:pt x="24" y="22"/>
                      <a:pt x="24" y="22"/>
                      <a:pt x="24" y="22"/>
                    </a:cubicBezTo>
                    <a:cubicBezTo>
                      <a:pt x="24" y="6"/>
                      <a:pt x="24" y="6"/>
                      <a:pt x="24" y="6"/>
                    </a:cubicBezTo>
                    <a:cubicBezTo>
                      <a:pt x="24" y="2"/>
                      <a:pt x="22" y="0"/>
                      <a:pt x="17" y="0"/>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0" name="Freeform 29"/>
              <p:cNvSpPr>
                <a:spLocks/>
              </p:cNvSpPr>
              <p:nvPr/>
            </p:nvSpPr>
            <p:spPr bwMode="auto">
              <a:xfrm>
                <a:off x="3300" y="1567"/>
                <a:ext cx="38" cy="52"/>
              </a:xfrm>
              <a:custGeom>
                <a:avLst/>
                <a:gdLst>
                  <a:gd name="T0" fmla="*/ 9 w 16"/>
                  <a:gd name="T1" fmla="*/ 8 h 22"/>
                  <a:gd name="T2" fmla="*/ 5 w 16"/>
                  <a:gd name="T3" fmla="*/ 5 h 22"/>
                  <a:gd name="T4" fmla="*/ 8 w 16"/>
                  <a:gd name="T5" fmla="*/ 3 h 22"/>
                  <a:gd name="T6" fmla="*/ 14 w 16"/>
                  <a:gd name="T7" fmla="*/ 4 h 22"/>
                  <a:gd name="T8" fmla="*/ 14 w 16"/>
                  <a:gd name="T9" fmla="*/ 5 h 22"/>
                  <a:gd name="T10" fmla="*/ 14 w 16"/>
                  <a:gd name="T11" fmla="*/ 1 h 22"/>
                  <a:gd name="T12" fmla="*/ 14 w 16"/>
                  <a:gd name="T13" fmla="*/ 0 h 22"/>
                  <a:gd name="T14" fmla="*/ 8 w 16"/>
                  <a:gd name="T15" fmla="*/ 0 h 22"/>
                  <a:gd name="T16" fmla="*/ 0 w 16"/>
                  <a:gd name="T17" fmla="*/ 6 h 22"/>
                  <a:gd name="T18" fmla="*/ 6 w 16"/>
                  <a:gd name="T19" fmla="*/ 13 h 22"/>
                  <a:gd name="T20" fmla="*/ 11 w 16"/>
                  <a:gd name="T21" fmla="*/ 17 h 22"/>
                  <a:gd name="T22" fmla="*/ 7 w 16"/>
                  <a:gd name="T23" fmla="*/ 19 h 22"/>
                  <a:gd name="T24" fmla="*/ 0 w 16"/>
                  <a:gd name="T25" fmla="*/ 17 h 22"/>
                  <a:gd name="T26" fmla="*/ 0 w 16"/>
                  <a:gd name="T27" fmla="*/ 17 h 22"/>
                  <a:gd name="T28" fmla="*/ 0 w 16"/>
                  <a:gd name="T29" fmla="*/ 21 h 22"/>
                  <a:gd name="T30" fmla="*/ 0 w 16"/>
                  <a:gd name="T31" fmla="*/ 21 h 22"/>
                  <a:gd name="T32" fmla="*/ 7 w 16"/>
                  <a:gd name="T33" fmla="*/ 22 h 22"/>
                  <a:gd name="T34" fmla="*/ 16 w 16"/>
                  <a:gd name="T35" fmla="*/ 16 h 22"/>
                  <a:gd name="T36" fmla="*/ 9 w 16"/>
                  <a:gd name="T37" fmla="*/ 8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 h="22">
                    <a:moveTo>
                      <a:pt x="9" y="8"/>
                    </a:moveTo>
                    <a:cubicBezTo>
                      <a:pt x="7" y="7"/>
                      <a:pt x="5" y="6"/>
                      <a:pt x="5" y="5"/>
                    </a:cubicBezTo>
                    <a:cubicBezTo>
                      <a:pt x="5" y="3"/>
                      <a:pt x="7" y="3"/>
                      <a:pt x="8" y="3"/>
                    </a:cubicBezTo>
                    <a:cubicBezTo>
                      <a:pt x="11" y="3"/>
                      <a:pt x="13" y="4"/>
                      <a:pt x="14" y="4"/>
                    </a:cubicBezTo>
                    <a:cubicBezTo>
                      <a:pt x="14" y="5"/>
                      <a:pt x="14" y="5"/>
                      <a:pt x="14" y="5"/>
                    </a:cubicBezTo>
                    <a:cubicBezTo>
                      <a:pt x="14" y="1"/>
                      <a:pt x="14" y="1"/>
                      <a:pt x="14" y="1"/>
                    </a:cubicBezTo>
                    <a:cubicBezTo>
                      <a:pt x="14" y="0"/>
                      <a:pt x="14" y="0"/>
                      <a:pt x="14" y="0"/>
                    </a:cubicBezTo>
                    <a:cubicBezTo>
                      <a:pt x="13" y="0"/>
                      <a:pt x="11" y="0"/>
                      <a:pt x="8" y="0"/>
                    </a:cubicBezTo>
                    <a:cubicBezTo>
                      <a:pt x="3" y="0"/>
                      <a:pt x="0" y="2"/>
                      <a:pt x="0" y="6"/>
                    </a:cubicBezTo>
                    <a:cubicBezTo>
                      <a:pt x="0" y="10"/>
                      <a:pt x="3" y="11"/>
                      <a:pt x="6" y="13"/>
                    </a:cubicBezTo>
                    <a:cubicBezTo>
                      <a:pt x="8" y="14"/>
                      <a:pt x="11" y="15"/>
                      <a:pt x="11" y="17"/>
                    </a:cubicBezTo>
                    <a:cubicBezTo>
                      <a:pt x="11" y="18"/>
                      <a:pt x="9" y="19"/>
                      <a:pt x="7" y="19"/>
                    </a:cubicBezTo>
                    <a:cubicBezTo>
                      <a:pt x="4" y="19"/>
                      <a:pt x="2" y="18"/>
                      <a:pt x="0" y="17"/>
                    </a:cubicBezTo>
                    <a:cubicBezTo>
                      <a:pt x="0" y="17"/>
                      <a:pt x="0" y="17"/>
                      <a:pt x="0" y="17"/>
                    </a:cubicBezTo>
                    <a:cubicBezTo>
                      <a:pt x="0" y="21"/>
                      <a:pt x="0" y="21"/>
                      <a:pt x="0" y="21"/>
                    </a:cubicBezTo>
                    <a:cubicBezTo>
                      <a:pt x="0" y="21"/>
                      <a:pt x="0" y="21"/>
                      <a:pt x="0" y="21"/>
                    </a:cubicBezTo>
                    <a:cubicBezTo>
                      <a:pt x="1" y="22"/>
                      <a:pt x="4" y="22"/>
                      <a:pt x="7" y="22"/>
                    </a:cubicBezTo>
                    <a:cubicBezTo>
                      <a:pt x="12" y="22"/>
                      <a:pt x="16" y="20"/>
                      <a:pt x="16" y="16"/>
                    </a:cubicBezTo>
                    <a:cubicBezTo>
                      <a:pt x="16" y="12"/>
                      <a:pt x="12" y="10"/>
                      <a:pt x="9" y="8"/>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1" name="Freeform 30"/>
              <p:cNvSpPr>
                <a:spLocks noEditPoints="1"/>
              </p:cNvSpPr>
              <p:nvPr/>
            </p:nvSpPr>
            <p:spPr bwMode="auto">
              <a:xfrm>
                <a:off x="3345" y="1567"/>
                <a:ext cx="59" cy="73"/>
              </a:xfrm>
              <a:custGeom>
                <a:avLst/>
                <a:gdLst>
                  <a:gd name="T0" fmla="*/ 16 w 25"/>
                  <a:gd name="T1" fmla="*/ 0 h 31"/>
                  <a:gd name="T2" fmla="*/ 10 w 25"/>
                  <a:gd name="T3" fmla="*/ 3 h 31"/>
                  <a:gd name="T4" fmla="*/ 10 w 25"/>
                  <a:gd name="T5" fmla="*/ 0 h 31"/>
                  <a:gd name="T6" fmla="*/ 9 w 25"/>
                  <a:gd name="T7" fmla="*/ 0 h 31"/>
                  <a:gd name="T8" fmla="*/ 0 w 25"/>
                  <a:gd name="T9" fmla="*/ 1 h 31"/>
                  <a:gd name="T10" fmla="*/ 0 w 25"/>
                  <a:gd name="T11" fmla="*/ 3 h 31"/>
                  <a:gd name="T12" fmla="*/ 0 w 25"/>
                  <a:gd name="T13" fmla="*/ 3 h 31"/>
                  <a:gd name="T14" fmla="*/ 4 w 25"/>
                  <a:gd name="T15" fmla="*/ 6 h 31"/>
                  <a:gd name="T16" fmla="*/ 4 w 25"/>
                  <a:gd name="T17" fmla="*/ 31 h 31"/>
                  <a:gd name="T18" fmla="*/ 10 w 25"/>
                  <a:gd name="T19" fmla="*/ 31 h 31"/>
                  <a:gd name="T20" fmla="*/ 10 w 25"/>
                  <a:gd name="T21" fmla="*/ 20 h 31"/>
                  <a:gd name="T22" fmla="*/ 16 w 25"/>
                  <a:gd name="T23" fmla="*/ 22 h 31"/>
                  <a:gd name="T24" fmla="*/ 25 w 25"/>
                  <a:gd name="T25" fmla="*/ 11 h 31"/>
                  <a:gd name="T26" fmla="*/ 16 w 25"/>
                  <a:gd name="T27" fmla="*/ 0 h 31"/>
                  <a:gd name="T28" fmla="*/ 14 w 25"/>
                  <a:gd name="T29" fmla="*/ 3 h 31"/>
                  <a:gd name="T30" fmla="*/ 19 w 25"/>
                  <a:gd name="T31" fmla="*/ 11 h 31"/>
                  <a:gd name="T32" fmla="*/ 14 w 25"/>
                  <a:gd name="T33" fmla="*/ 19 h 31"/>
                  <a:gd name="T34" fmla="*/ 10 w 25"/>
                  <a:gd name="T35" fmla="*/ 12 h 31"/>
                  <a:gd name="T36" fmla="*/ 10 w 25"/>
                  <a:gd name="T37" fmla="*/ 10 h 31"/>
                  <a:gd name="T38" fmla="*/ 14 w 25"/>
                  <a:gd name="T39" fmla="*/ 3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5" h="31">
                    <a:moveTo>
                      <a:pt x="16" y="0"/>
                    </a:moveTo>
                    <a:cubicBezTo>
                      <a:pt x="14" y="0"/>
                      <a:pt x="12" y="1"/>
                      <a:pt x="10" y="3"/>
                    </a:cubicBezTo>
                    <a:cubicBezTo>
                      <a:pt x="10" y="2"/>
                      <a:pt x="10" y="0"/>
                      <a:pt x="10" y="0"/>
                    </a:cubicBezTo>
                    <a:cubicBezTo>
                      <a:pt x="9" y="0"/>
                      <a:pt x="9" y="0"/>
                      <a:pt x="9" y="0"/>
                    </a:cubicBezTo>
                    <a:cubicBezTo>
                      <a:pt x="0" y="1"/>
                      <a:pt x="0" y="1"/>
                      <a:pt x="0" y="1"/>
                    </a:cubicBezTo>
                    <a:cubicBezTo>
                      <a:pt x="0" y="3"/>
                      <a:pt x="0" y="3"/>
                      <a:pt x="0" y="3"/>
                    </a:cubicBezTo>
                    <a:cubicBezTo>
                      <a:pt x="0" y="3"/>
                      <a:pt x="0" y="3"/>
                      <a:pt x="0" y="3"/>
                    </a:cubicBezTo>
                    <a:cubicBezTo>
                      <a:pt x="3" y="3"/>
                      <a:pt x="4" y="4"/>
                      <a:pt x="4" y="6"/>
                    </a:cubicBezTo>
                    <a:cubicBezTo>
                      <a:pt x="4" y="31"/>
                      <a:pt x="4" y="31"/>
                      <a:pt x="4" y="31"/>
                    </a:cubicBezTo>
                    <a:cubicBezTo>
                      <a:pt x="10" y="31"/>
                      <a:pt x="10" y="31"/>
                      <a:pt x="10" y="31"/>
                    </a:cubicBezTo>
                    <a:cubicBezTo>
                      <a:pt x="10" y="31"/>
                      <a:pt x="10" y="21"/>
                      <a:pt x="10" y="20"/>
                    </a:cubicBezTo>
                    <a:cubicBezTo>
                      <a:pt x="11" y="21"/>
                      <a:pt x="13" y="22"/>
                      <a:pt x="16" y="22"/>
                    </a:cubicBezTo>
                    <a:cubicBezTo>
                      <a:pt x="22" y="22"/>
                      <a:pt x="25" y="18"/>
                      <a:pt x="25" y="11"/>
                    </a:cubicBezTo>
                    <a:cubicBezTo>
                      <a:pt x="25" y="4"/>
                      <a:pt x="22" y="0"/>
                      <a:pt x="16" y="0"/>
                    </a:cubicBezTo>
                    <a:moveTo>
                      <a:pt x="14" y="3"/>
                    </a:moveTo>
                    <a:cubicBezTo>
                      <a:pt x="18" y="3"/>
                      <a:pt x="19" y="7"/>
                      <a:pt x="19" y="11"/>
                    </a:cubicBezTo>
                    <a:cubicBezTo>
                      <a:pt x="19" y="16"/>
                      <a:pt x="17" y="19"/>
                      <a:pt x="14" y="19"/>
                    </a:cubicBezTo>
                    <a:cubicBezTo>
                      <a:pt x="11" y="19"/>
                      <a:pt x="10" y="15"/>
                      <a:pt x="10" y="12"/>
                    </a:cubicBezTo>
                    <a:cubicBezTo>
                      <a:pt x="10" y="10"/>
                      <a:pt x="10" y="10"/>
                      <a:pt x="10" y="10"/>
                    </a:cubicBezTo>
                    <a:cubicBezTo>
                      <a:pt x="10" y="8"/>
                      <a:pt x="10" y="3"/>
                      <a:pt x="14" y="3"/>
                    </a:cubicBezTo>
                    <a:close/>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2" name="Freeform 31"/>
              <p:cNvSpPr>
                <a:spLocks/>
              </p:cNvSpPr>
              <p:nvPr/>
            </p:nvSpPr>
            <p:spPr bwMode="auto">
              <a:xfrm>
                <a:off x="3414" y="1567"/>
                <a:ext cx="23" cy="52"/>
              </a:xfrm>
              <a:custGeom>
                <a:avLst/>
                <a:gdLst>
                  <a:gd name="T0" fmla="*/ 0 w 10"/>
                  <a:gd name="T1" fmla="*/ 1 h 22"/>
                  <a:gd name="T2" fmla="*/ 0 w 10"/>
                  <a:gd name="T3" fmla="*/ 3 h 22"/>
                  <a:gd name="T4" fmla="*/ 1 w 10"/>
                  <a:gd name="T5" fmla="*/ 3 h 22"/>
                  <a:gd name="T6" fmla="*/ 4 w 10"/>
                  <a:gd name="T7" fmla="*/ 6 h 22"/>
                  <a:gd name="T8" fmla="*/ 4 w 10"/>
                  <a:gd name="T9" fmla="*/ 22 h 22"/>
                  <a:gd name="T10" fmla="*/ 10 w 10"/>
                  <a:gd name="T11" fmla="*/ 22 h 22"/>
                  <a:gd name="T12" fmla="*/ 10 w 10"/>
                  <a:gd name="T13" fmla="*/ 0 h 22"/>
                  <a:gd name="T14" fmla="*/ 9 w 10"/>
                  <a:gd name="T15" fmla="*/ 0 h 22"/>
                  <a:gd name="T16" fmla="*/ 0 w 10"/>
                  <a:gd name="T17" fmla="*/ 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22">
                    <a:moveTo>
                      <a:pt x="0" y="1"/>
                    </a:moveTo>
                    <a:cubicBezTo>
                      <a:pt x="0" y="3"/>
                      <a:pt x="0" y="3"/>
                      <a:pt x="0" y="3"/>
                    </a:cubicBezTo>
                    <a:cubicBezTo>
                      <a:pt x="1" y="3"/>
                      <a:pt x="1" y="3"/>
                      <a:pt x="1" y="3"/>
                    </a:cubicBezTo>
                    <a:cubicBezTo>
                      <a:pt x="3" y="3"/>
                      <a:pt x="4" y="4"/>
                      <a:pt x="4" y="6"/>
                    </a:cubicBezTo>
                    <a:cubicBezTo>
                      <a:pt x="4" y="22"/>
                      <a:pt x="4" y="22"/>
                      <a:pt x="4" y="22"/>
                    </a:cubicBezTo>
                    <a:cubicBezTo>
                      <a:pt x="10" y="22"/>
                      <a:pt x="10" y="22"/>
                      <a:pt x="10" y="22"/>
                    </a:cubicBezTo>
                    <a:cubicBezTo>
                      <a:pt x="10" y="0"/>
                      <a:pt x="10" y="0"/>
                      <a:pt x="10" y="0"/>
                    </a:cubicBezTo>
                    <a:cubicBezTo>
                      <a:pt x="9" y="0"/>
                      <a:pt x="9" y="0"/>
                      <a:pt x="9" y="0"/>
                    </a:cubicBezTo>
                    <a:cubicBezTo>
                      <a:pt x="0" y="1"/>
                      <a:pt x="0" y="1"/>
                      <a:pt x="0" y="1"/>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3" name="Oval 32"/>
              <p:cNvSpPr>
                <a:spLocks noChangeArrowheads="1"/>
              </p:cNvSpPr>
              <p:nvPr/>
            </p:nvSpPr>
            <p:spPr bwMode="auto">
              <a:xfrm>
                <a:off x="3421" y="1546"/>
                <a:ext cx="19" cy="14"/>
              </a:xfrm>
              <a:prstGeom prst="ellipse">
                <a:avLst/>
              </a:pr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4" name="Freeform 33"/>
              <p:cNvSpPr>
                <a:spLocks/>
              </p:cNvSpPr>
              <p:nvPr/>
            </p:nvSpPr>
            <p:spPr bwMode="auto">
              <a:xfrm>
                <a:off x="3449" y="1567"/>
                <a:ext cx="45" cy="52"/>
              </a:xfrm>
              <a:custGeom>
                <a:avLst/>
                <a:gdLst>
                  <a:gd name="T0" fmla="*/ 19 w 19"/>
                  <a:gd name="T1" fmla="*/ 5 h 22"/>
                  <a:gd name="T2" fmla="*/ 19 w 19"/>
                  <a:gd name="T3" fmla="*/ 0 h 22"/>
                  <a:gd name="T4" fmla="*/ 19 w 19"/>
                  <a:gd name="T5" fmla="*/ 0 h 22"/>
                  <a:gd name="T6" fmla="*/ 16 w 19"/>
                  <a:gd name="T7" fmla="*/ 0 h 22"/>
                  <a:gd name="T8" fmla="*/ 10 w 19"/>
                  <a:gd name="T9" fmla="*/ 4 h 22"/>
                  <a:gd name="T10" fmla="*/ 10 w 19"/>
                  <a:gd name="T11" fmla="*/ 0 h 22"/>
                  <a:gd name="T12" fmla="*/ 10 w 19"/>
                  <a:gd name="T13" fmla="*/ 0 h 22"/>
                  <a:gd name="T14" fmla="*/ 0 w 19"/>
                  <a:gd name="T15" fmla="*/ 1 h 22"/>
                  <a:gd name="T16" fmla="*/ 0 w 19"/>
                  <a:gd name="T17" fmla="*/ 3 h 22"/>
                  <a:gd name="T18" fmla="*/ 1 w 19"/>
                  <a:gd name="T19" fmla="*/ 3 h 22"/>
                  <a:gd name="T20" fmla="*/ 4 w 19"/>
                  <a:gd name="T21" fmla="*/ 6 h 22"/>
                  <a:gd name="T22" fmla="*/ 4 w 19"/>
                  <a:gd name="T23" fmla="*/ 22 h 22"/>
                  <a:gd name="T24" fmla="*/ 10 w 19"/>
                  <a:gd name="T25" fmla="*/ 22 h 22"/>
                  <a:gd name="T26" fmla="*/ 10 w 19"/>
                  <a:gd name="T27" fmla="*/ 11 h 22"/>
                  <a:gd name="T28" fmla="*/ 16 w 19"/>
                  <a:gd name="T29" fmla="*/ 4 h 22"/>
                  <a:gd name="T30" fmla="*/ 18 w 19"/>
                  <a:gd name="T31" fmla="*/ 5 h 22"/>
                  <a:gd name="T32" fmla="*/ 19 w 19"/>
                  <a:gd name="T33" fmla="*/ 5 h 22"/>
                  <a:gd name="T34" fmla="*/ 19 w 19"/>
                  <a:gd name="T35" fmla="*/ 5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 h="22">
                    <a:moveTo>
                      <a:pt x="19" y="5"/>
                    </a:moveTo>
                    <a:cubicBezTo>
                      <a:pt x="19" y="0"/>
                      <a:pt x="19" y="0"/>
                      <a:pt x="19" y="0"/>
                    </a:cubicBezTo>
                    <a:cubicBezTo>
                      <a:pt x="19" y="0"/>
                      <a:pt x="19" y="0"/>
                      <a:pt x="19" y="0"/>
                    </a:cubicBezTo>
                    <a:cubicBezTo>
                      <a:pt x="18" y="0"/>
                      <a:pt x="17" y="0"/>
                      <a:pt x="16" y="0"/>
                    </a:cubicBezTo>
                    <a:cubicBezTo>
                      <a:pt x="13" y="0"/>
                      <a:pt x="11" y="2"/>
                      <a:pt x="10" y="4"/>
                    </a:cubicBezTo>
                    <a:cubicBezTo>
                      <a:pt x="10" y="2"/>
                      <a:pt x="10" y="0"/>
                      <a:pt x="10" y="0"/>
                    </a:cubicBezTo>
                    <a:cubicBezTo>
                      <a:pt x="10" y="0"/>
                      <a:pt x="10" y="0"/>
                      <a:pt x="10" y="0"/>
                    </a:cubicBezTo>
                    <a:cubicBezTo>
                      <a:pt x="0" y="1"/>
                      <a:pt x="0" y="1"/>
                      <a:pt x="0" y="1"/>
                    </a:cubicBezTo>
                    <a:cubicBezTo>
                      <a:pt x="0" y="3"/>
                      <a:pt x="0" y="3"/>
                      <a:pt x="0" y="3"/>
                    </a:cubicBezTo>
                    <a:cubicBezTo>
                      <a:pt x="1" y="3"/>
                      <a:pt x="1" y="3"/>
                      <a:pt x="1" y="3"/>
                    </a:cubicBezTo>
                    <a:cubicBezTo>
                      <a:pt x="4" y="3"/>
                      <a:pt x="4" y="4"/>
                      <a:pt x="4" y="6"/>
                    </a:cubicBezTo>
                    <a:cubicBezTo>
                      <a:pt x="4" y="22"/>
                      <a:pt x="4" y="22"/>
                      <a:pt x="4" y="22"/>
                    </a:cubicBezTo>
                    <a:cubicBezTo>
                      <a:pt x="10" y="22"/>
                      <a:pt x="10" y="22"/>
                      <a:pt x="10" y="22"/>
                    </a:cubicBezTo>
                    <a:cubicBezTo>
                      <a:pt x="10" y="11"/>
                      <a:pt x="10" y="11"/>
                      <a:pt x="10" y="11"/>
                    </a:cubicBezTo>
                    <a:cubicBezTo>
                      <a:pt x="10" y="9"/>
                      <a:pt x="11" y="4"/>
                      <a:pt x="16" y="4"/>
                    </a:cubicBezTo>
                    <a:cubicBezTo>
                      <a:pt x="17" y="4"/>
                      <a:pt x="18" y="5"/>
                      <a:pt x="18" y="5"/>
                    </a:cubicBezTo>
                    <a:cubicBezTo>
                      <a:pt x="19" y="5"/>
                      <a:pt x="19" y="5"/>
                      <a:pt x="19" y="5"/>
                    </a:cubicBezTo>
                    <a:cubicBezTo>
                      <a:pt x="19" y="5"/>
                      <a:pt x="19" y="5"/>
                      <a:pt x="19" y="5"/>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5" name="Freeform 34"/>
              <p:cNvSpPr>
                <a:spLocks noEditPoints="1"/>
              </p:cNvSpPr>
              <p:nvPr/>
            </p:nvSpPr>
            <p:spPr bwMode="auto">
              <a:xfrm>
                <a:off x="3501" y="1567"/>
                <a:ext cx="47" cy="52"/>
              </a:xfrm>
              <a:custGeom>
                <a:avLst/>
                <a:gdLst>
                  <a:gd name="T0" fmla="*/ 20 w 20"/>
                  <a:gd name="T1" fmla="*/ 9 h 22"/>
                  <a:gd name="T2" fmla="*/ 11 w 20"/>
                  <a:gd name="T3" fmla="*/ 0 h 22"/>
                  <a:gd name="T4" fmla="*/ 0 w 20"/>
                  <a:gd name="T5" fmla="*/ 10 h 22"/>
                  <a:gd name="T6" fmla="*/ 12 w 20"/>
                  <a:gd name="T7" fmla="*/ 22 h 22"/>
                  <a:gd name="T8" fmla="*/ 20 w 20"/>
                  <a:gd name="T9" fmla="*/ 21 h 22"/>
                  <a:gd name="T10" fmla="*/ 20 w 20"/>
                  <a:gd name="T11" fmla="*/ 21 h 22"/>
                  <a:gd name="T12" fmla="*/ 20 w 20"/>
                  <a:gd name="T13" fmla="*/ 18 h 22"/>
                  <a:gd name="T14" fmla="*/ 19 w 20"/>
                  <a:gd name="T15" fmla="*/ 18 h 22"/>
                  <a:gd name="T16" fmla="*/ 15 w 20"/>
                  <a:gd name="T17" fmla="*/ 19 h 22"/>
                  <a:gd name="T18" fmla="*/ 6 w 20"/>
                  <a:gd name="T19" fmla="*/ 9 h 22"/>
                  <a:gd name="T20" fmla="*/ 20 w 20"/>
                  <a:gd name="T21" fmla="*/ 9 h 22"/>
                  <a:gd name="T22" fmla="*/ 20 w 20"/>
                  <a:gd name="T23" fmla="*/ 9 h 22"/>
                  <a:gd name="T24" fmla="*/ 10 w 20"/>
                  <a:gd name="T25" fmla="*/ 2 h 22"/>
                  <a:gd name="T26" fmla="*/ 14 w 20"/>
                  <a:gd name="T27" fmla="*/ 6 h 22"/>
                  <a:gd name="T28" fmla="*/ 6 w 20"/>
                  <a:gd name="T29" fmla="*/ 6 h 22"/>
                  <a:gd name="T30" fmla="*/ 10 w 20"/>
                  <a:gd name="T31" fmla="*/ 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0" h="22">
                    <a:moveTo>
                      <a:pt x="20" y="9"/>
                    </a:moveTo>
                    <a:cubicBezTo>
                      <a:pt x="20" y="3"/>
                      <a:pt x="17" y="0"/>
                      <a:pt x="11" y="0"/>
                    </a:cubicBezTo>
                    <a:cubicBezTo>
                      <a:pt x="3" y="0"/>
                      <a:pt x="0" y="3"/>
                      <a:pt x="0" y="10"/>
                    </a:cubicBezTo>
                    <a:cubicBezTo>
                      <a:pt x="0" y="18"/>
                      <a:pt x="4" y="22"/>
                      <a:pt x="12" y="22"/>
                    </a:cubicBezTo>
                    <a:cubicBezTo>
                      <a:pt x="16" y="22"/>
                      <a:pt x="19" y="21"/>
                      <a:pt x="20" y="21"/>
                    </a:cubicBezTo>
                    <a:cubicBezTo>
                      <a:pt x="20" y="21"/>
                      <a:pt x="20" y="21"/>
                      <a:pt x="20" y="21"/>
                    </a:cubicBezTo>
                    <a:cubicBezTo>
                      <a:pt x="20" y="18"/>
                      <a:pt x="20" y="18"/>
                      <a:pt x="20" y="18"/>
                    </a:cubicBezTo>
                    <a:cubicBezTo>
                      <a:pt x="19" y="18"/>
                      <a:pt x="19" y="18"/>
                      <a:pt x="19" y="18"/>
                    </a:cubicBezTo>
                    <a:cubicBezTo>
                      <a:pt x="18" y="18"/>
                      <a:pt x="17" y="19"/>
                      <a:pt x="15" y="19"/>
                    </a:cubicBezTo>
                    <a:cubicBezTo>
                      <a:pt x="9" y="19"/>
                      <a:pt x="6" y="14"/>
                      <a:pt x="6" y="9"/>
                    </a:cubicBezTo>
                    <a:cubicBezTo>
                      <a:pt x="7" y="9"/>
                      <a:pt x="20" y="9"/>
                      <a:pt x="20" y="9"/>
                    </a:cubicBezTo>
                    <a:cubicBezTo>
                      <a:pt x="20" y="9"/>
                      <a:pt x="20" y="9"/>
                      <a:pt x="20" y="9"/>
                    </a:cubicBezTo>
                    <a:moveTo>
                      <a:pt x="10" y="2"/>
                    </a:moveTo>
                    <a:cubicBezTo>
                      <a:pt x="14" y="2"/>
                      <a:pt x="14" y="4"/>
                      <a:pt x="14" y="6"/>
                    </a:cubicBezTo>
                    <a:cubicBezTo>
                      <a:pt x="14" y="6"/>
                      <a:pt x="7" y="6"/>
                      <a:pt x="6" y="6"/>
                    </a:cubicBezTo>
                    <a:cubicBezTo>
                      <a:pt x="6" y="5"/>
                      <a:pt x="7" y="2"/>
                      <a:pt x="10" y="2"/>
                    </a:cubicBezTo>
                    <a:close/>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6" name="Freeform 35"/>
              <p:cNvSpPr>
                <a:spLocks/>
              </p:cNvSpPr>
              <p:nvPr/>
            </p:nvSpPr>
            <p:spPr bwMode="auto">
              <a:xfrm>
                <a:off x="3633" y="1543"/>
                <a:ext cx="57" cy="76"/>
              </a:xfrm>
              <a:custGeom>
                <a:avLst/>
                <a:gdLst>
                  <a:gd name="T0" fmla="*/ 18 w 24"/>
                  <a:gd name="T1" fmla="*/ 10 h 32"/>
                  <a:gd name="T2" fmla="*/ 10 w 24"/>
                  <a:gd name="T3" fmla="*/ 14 h 32"/>
                  <a:gd name="T4" fmla="*/ 10 w 24"/>
                  <a:gd name="T5" fmla="*/ 0 h 32"/>
                  <a:gd name="T6" fmla="*/ 9 w 24"/>
                  <a:gd name="T7" fmla="*/ 0 h 32"/>
                  <a:gd name="T8" fmla="*/ 0 w 24"/>
                  <a:gd name="T9" fmla="*/ 1 h 32"/>
                  <a:gd name="T10" fmla="*/ 0 w 24"/>
                  <a:gd name="T11" fmla="*/ 3 h 32"/>
                  <a:gd name="T12" fmla="*/ 0 w 24"/>
                  <a:gd name="T13" fmla="*/ 3 h 32"/>
                  <a:gd name="T14" fmla="*/ 4 w 24"/>
                  <a:gd name="T15" fmla="*/ 6 h 32"/>
                  <a:gd name="T16" fmla="*/ 4 w 24"/>
                  <a:gd name="T17" fmla="*/ 32 h 32"/>
                  <a:gd name="T18" fmla="*/ 10 w 24"/>
                  <a:gd name="T19" fmla="*/ 32 h 32"/>
                  <a:gd name="T20" fmla="*/ 10 w 24"/>
                  <a:gd name="T21" fmla="*/ 21 h 32"/>
                  <a:gd name="T22" fmla="*/ 15 w 24"/>
                  <a:gd name="T23" fmla="*/ 14 h 32"/>
                  <a:gd name="T24" fmla="*/ 18 w 24"/>
                  <a:gd name="T25" fmla="*/ 18 h 32"/>
                  <a:gd name="T26" fmla="*/ 18 w 24"/>
                  <a:gd name="T27" fmla="*/ 32 h 32"/>
                  <a:gd name="T28" fmla="*/ 24 w 24"/>
                  <a:gd name="T29" fmla="*/ 32 h 32"/>
                  <a:gd name="T30" fmla="*/ 24 w 24"/>
                  <a:gd name="T31" fmla="*/ 18 h 32"/>
                  <a:gd name="T32" fmla="*/ 18 w 24"/>
                  <a:gd name="T33" fmla="*/ 1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 h="32">
                    <a:moveTo>
                      <a:pt x="18" y="10"/>
                    </a:moveTo>
                    <a:cubicBezTo>
                      <a:pt x="13" y="10"/>
                      <a:pt x="11" y="12"/>
                      <a:pt x="10" y="14"/>
                    </a:cubicBezTo>
                    <a:cubicBezTo>
                      <a:pt x="10" y="12"/>
                      <a:pt x="10" y="0"/>
                      <a:pt x="10" y="0"/>
                    </a:cubicBezTo>
                    <a:cubicBezTo>
                      <a:pt x="9" y="0"/>
                      <a:pt x="9" y="0"/>
                      <a:pt x="9" y="0"/>
                    </a:cubicBezTo>
                    <a:cubicBezTo>
                      <a:pt x="0" y="1"/>
                      <a:pt x="0" y="1"/>
                      <a:pt x="0" y="1"/>
                    </a:cubicBezTo>
                    <a:cubicBezTo>
                      <a:pt x="0" y="3"/>
                      <a:pt x="0" y="3"/>
                      <a:pt x="0" y="3"/>
                    </a:cubicBezTo>
                    <a:cubicBezTo>
                      <a:pt x="0" y="3"/>
                      <a:pt x="0" y="3"/>
                      <a:pt x="0" y="3"/>
                    </a:cubicBezTo>
                    <a:cubicBezTo>
                      <a:pt x="3" y="3"/>
                      <a:pt x="4" y="4"/>
                      <a:pt x="4" y="6"/>
                    </a:cubicBezTo>
                    <a:cubicBezTo>
                      <a:pt x="4" y="32"/>
                      <a:pt x="4" y="32"/>
                      <a:pt x="4" y="32"/>
                    </a:cubicBezTo>
                    <a:cubicBezTo>
                      <a:pt x="10" y="32"/>
                      <a:pt x="10" y="32"/>
                      <a:pt x="10" y="32"/>
                    </a:cubicBezTo>
                    <a:cubicBezTo>
                      <a:pt x="10" y="21"/>
                      <a:pt x="10" y="21"/>
                      <a:pt x="10" y="21"/>
                    </a:cubicBezTo>
                    <a:cubicBezTo>
                      <a:pt x="10" y="17"/>
                      <a:pt x="13" y="14"/>
                      <a:pt x="15" y="14"/>
                    </a:cubicBezTo>
                    <a:cubicBezTo>
                      <a:pt x="18" y="14"/>
                      <a:pt x="18" y="16"/>
                      <a:pt x="18" y="18"/>
                    </a:cubicBezTo>
                    <a:cubicBezTo>
                      <a:pt x="18" y="32"/>
                      <a:pt x="18" y="32"/>
                      <a:pt x="18" y="32"/>
                    </a:cubicBezTo>
                    <a:cubicBezTo>
                      <a:pt x="24" y="32"/>
                      <a:pt x="24" y="32"/>
                      <a:pt x="24" y="32"/>
                    </a:cubicBezTo>
                    <a:cubicBezTo>
                      <a:pt x="24" y="18"/>
                      <a:pt x="24" y="18"/>
                      <a:pt x="24" y="18"/>
                    </a:cubicBezTo>
                    <a:cubicBezTo>
                      <a:pt x="24" y="15"/>
                      <a:pt x="24" y="10"/>
                      <a:pt x="18" y="10"/>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7" name="Freeform 36"/>
              <p:cNvSpPr>
                <a:spLocks noEditPoints="1"/>
              </p:cNvSpPr>
              <p:nvPr/>
            </p:nvSpPr>
            <p:spPr bwMode="auto">
              <a:xfrm>
                <a:off x="3704" y="1567"/>
                <a:ext cx="47" cy="52"/>
              </a:xfrm>
              <a:custGeom>
                <a:avLst/>
                <a:gdLst>
                  <a:gd name="T0" fmla="*/ 20 w 20"/>
                  <a:gd name="T1" fmla="*/ 9 h 22"/>
                  <a:gd name="T2" fmla="*/ 11 w 20"/>
                  <a:gd name="T3" fmla="*/ 0 h 22"/>
                  <a:gd name="T4" fmla="*/ 0 w 20"/>
                  <a:gd name="T5" fmla="*/ 10 h 22"/>
                  <a:gd name="T6" fmla="*/ 12 w 20"/>
                  <a:gd name="T7" fmla="*/ 22 h 22"/>
                  <a:gd name="T8" fmla="*/ 20 w 20"/>
                  <a:gd name="T9" fmla="*/ 21 h 22"/>
                  <a:gd name="T10" fmla="*/ 20 w 20"/>
                  <a:gd name="T11" fmla="*/ 21 h 22"/>
                  <a:gd name="T12" fmla="*/ 20 w 20"/>
                  <a:gd name="T13" fmla="*/ 18 h 22"/>
                  <a:gd name="T14" fmla="*/ 19 w 20"/>
                  <a:gd name="T15" fmla="*/ 18 h 22"/>
                  <a:gd name="T16" fmla="*/ 15 w 20"/>
                  <a:gd name="T17" fmla="*/ 19 h 22"/>
                  <a:gd name="T18" fmla="*/ 6 w 20"/>
                  <a:gd name="T19" fmla="*/ 9 h 22"/>
                  <a:gd name="T20" fmla="*/ 20 w 20"/>
                  <a:gd name="T21" fmla="*/ 9 h 22"/>
                  <a:gd name="T22" fmla="*/ 20 w 20"/>
                  <a:gd name="T23" fmla="*/ 9 h 22"/>
                  <a:gd name="T24" fmla="*/ 10 w 20"/>
                  <a:gd name="T25" fmla="*/ 2 h 22"/>
                  <a:gd name="T26" fmla="*/ 14 w 20"/>
                  <a:gd name="T27" fmla="*/ 6 h 22"/>
                  <a:gd name="T28" fmla="*/ 6 w 20"/>
                  <a:gd name="T29" fmla="*/ 6 h 22"/>
                  <a:gd name="T30" fmla="*/ 10 w 20"/>
                  <a:gd name="T31" fmla="*/ 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0" h="22">
                    <a:moveTo>
                      <a:pt x="20" y="9"/>
                    </a:moveTo>
                    <a:cubicBezTo>
                      <a:pt x="20" y="3"/>
                      <a:pt x="17" y="0"/>
                      <a:pt x="11" y="0"/>
                    </a:cubicBezTo>
                    <a:cubicBezTo>
                      <a:pt x="3" y="0"/>
                      <a:pt x="0" y="3"/>
                      <a:pt x="0" y="10"/>
                    </a:cubicBezTo>
                    <a:cubicBezTo>
                      <a:pt x="0" y="18"/>
                      <a:pt x="4" y="22"/>
                      <a:pt x="12" y="22"/>
                    </a:cubicBezTo>
                    <a:cubicBezTo>
                      <a:pt x="16" y="22"/>
                      <a:pt x="19" y="21"/>
                      <a:pt x="20" y="21"/>
                    </a:cubicBezTo>
                    <a:cubicBezTo>
                      <a:pt x="20" y="21"/>
                      <a:pt x="20" y="21"/>
                      <a:pt x="20" y="21"/>
                    </a:cubicBezTo>
                    <a:cubicBezTo>
                      <a:pt x="20" y="18"/>
                      <a:pt x="20" y="18"/>
                      <a:pt x="20" y="18"/>
                    </a:cubicBezTo>
                    <a:cubicBezTo>
                      <a:pt x="19" y="18"/>
                      <a:pt x="19" y="18"/>
                      <a:pt x="19" y="18"/>
                    </a:cubicBezTo>
                    <a:cubicBezTo>
                      <a:pt x="18" y="18"/>
                      <a:pt x="17" y="19"/>
                      <a:pt x="15" y="19"/>
                    </a:cubicBezTo>
                    <a:cubicBezTo>
                      <a:pt x="9" y="19"/>
                      <a:pt x="6" y="14"/>
                      <a:pt x="6" y="9"/>
                    </a:cubicBezTo>
                    <a:cubicBezTo>
                      <a:pt x="7" y="9"/>
                      <a:pt x="20" y="9"/>
                      <a:pt x="20" y="9"/>
                    </a:cubicBezTo>
                    <a:cubicBezTo>
                      <a:pt x="20" y="9"/>
                      <a:pt x="20" y="9"/>
                      <a:pt x="20" y="9"/>
                    </a:cubicBezTo>
                    <a:moveTo>
                      <a:pt x="10" y="2"/>
                    </a:moveTo>
                    <a:cubicBezTo>
                      <a:pt x="14" y="2"/>
                      <a:pt x="14" y="4"/>
                      <a:pt x="14" y="6"/>
                    </a:cubicBezTo>
                    <a:cubicBezTo>
                      <a:pt x="14" y="6"/>
                      <a:pt x="7" y="6"/>
                      <a:pt x="6" y="6"/>
                    </a:cubicBezTo>
                    <a:cubicBezTo>
                      <a:pt x="6" y="5"/>
                      <a:pt x="7" y="2"/>
                      <a:pt x="10" y="2"/>
                    </a:cubicBezTo>
                    <a:close/>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8" name="Freeform 37"/>
              <p:cNvSpPr>
                <a:spLocks/>
              </p:cNvSpPr>
              <p:nvPr/>
            </p:nvSpPr>
            <p:spPr bwMode="auto">
              <a:xfrm>
                <a:off x="3588" y="1553"/>
                <a:ext cx="38" cy="66"/>
              </a:xfrm>
              <a:custGeom>
                <a:avLst/>
                <a:gdLst>
                  <a:gd name="T0" fmla="*/ 4 w 16"/>
                  <a:gd name="T1" fmla="*/ 0 h 28"/>
                  <a:gd name="T2" fmla="*/ 4 w 16"/>
                  <a:gd name="T3" fmla="*/ 6 h 28"/>
                  <a:gd name="T4" fmla="*/ 0 w 16"/>
                  <a:gd name="T5" fmla="*/ 6 h 28"/>
                  <a:gd name="T6" fmla="*/ 0 w 16"/>
                  <a:gd name="T7" fmla="*/ 9 h 28"/>
                  <a:gd name="T8" fmla="*/ 4 w 16"/>
                  <a:gd name="T9" fmla="*/ 9 h 28"/>
                  <a:gd name="T10" fmla="*/ 4 w 16"/>
                  <a:gd name="T11" fmla="*/ 22 h 28"/>
                  <a:gd name="T12" fmla="*/ 12 w 16"/>
                  <a:gd name="T13" fmla="*/ 28 h 28"/>
                  <a:gd name="T14" fmla="*/ 15 w 16"/>
                  <a:gd name="T15" fmla="*/ 28 h 28"/>
                  <a:gd name="T16" fmla="*/ 16 w 16"/>
                  <a:gd name="T17" fmla="*/ 28 h 28"/>
                  <a:gd name="T18" fmla="*/ 16 w 16"/>
                  <a:gd name="T19" fmla="*/ 25 h 28"/>
                  <a:gd name="T20" fmla="*/ 15 w 16"/>
                  <a:gd name="T21" fmla="*/ 25 h 28"/>
                  <a:gd name="T22" fmla="*/ 13 w 16"/>
                  <a:gd name="T23" fmla="*/ 25 h 28"/>
                  <a:gd name="T24" fmla="*/ 10 w 16"/>
                  <a:gd name="T25" fmla="*/ 21 h 28"/>
                  <a:gd name="T26" fmla="*/ 10 w 16"/>
                  <a:gd name="T27" fmla="*/ 9 h 28"/>
                  <a:gd name="T28" fmla="*/ 16 w 16"/>
                  <a:gd name="T29" fmla="*/ 9 h 28"/>
                  <a:gd name="T30" fmla="*/ 16 w 16"/>
                  <a:gd name="T31" fmla="*/ 6 h 28"/>
                  <a:gd name="T32" fmla="*/ 10 w 16"/>
                  <a:gd name="T33" fmla="*/ 6 h 28"/>
                  <a:gd name="T34" fmla="*/ 10 w 16"/>
                  <a:gd name="T35" fmla="*/ 0 h 28"/>
                  <a:gd name="T36" fmla="*/ 4 w 16"/>
                  <a:gd name="T37"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 h="28">
                    <a:moveTo>
                      <a:pt x="4" y="0"/>
                    </a:moveTo>
                    <a:cubicBezTo>
                      <a:pt x="4" y="0"/>
                      <a:pt x="4" y="6"/>
                      <a:pt x="4" y="6"/>
                    </a:cubicBezTo>
                    <a:cubicBezTo>
                      <a:pt x="3" y="6"/>
                      <a:pt x="0" y="6"/>
                      <a:pt x="0" y="6"/>
                    </a:cubicBezTo>
                    <a:cubicBezTo>
                      <a:pt x="0" y="9"/>
                      <a:pt x="0" y="9"/>
                      <a:pt x="0" y="9"/>
                    </a:cubicBezTo>
                    <a:cubicBezTo>
                      <a:pt x="0" y="9"/>
                      <a:pt x="3" y="9"/>
                      <a:pt x="4" y="9"/>
                    </a:cubicBezTo>
                    <a:cubicBezTo>
                      <a:pt x="4" y="10"/>
                      <a:pt x="4" y="22"/>
                      <a:pt x="4" y="22"/>
                    </a:cubicBezTo>
                    <a:cubicBezTo>
                      <a:pt x="4" y="28"/>
                      <a:pt x="7" y="28"/>
                      <a:pt x="12" y="28"/>
                    </a:cubicBezTo>
                    <a:cubicBezTo>
                      <a:pt x="13" y="28"/>
                      <a:pt x="14" y="28"/>
                      <a:pt x="15" y="28"/>
                    </a:cubicBezTo>
                    <a:cubicBezTo>
                      <a:pt x="16" y="28"/>
                      <a:pt x="16" y="28"/>
                      <a:pt x="16" y="28"/>
                    </a:cubicBezTo>
                    <a:cubicBezTo>
                      <a:pt x="16" y="25"/>
                      <a:pt x="16" y="25"/>
                      <a:pt x="16" y="25"/>
                    </a:cubicBezTo>
                    <a:cubicBezTo>
                      <a:pt x="15" y="25"/>
                      <a:pt x="15" y="25"/>
                      <a:pt x="15" y="25"/>
                    </a:cubicBezTo>
                    <a:cubicBezTo>
                      <a:pt x="15" y="25"/>
                      <a:pt x="14" y="25"/>
                      <a:pt x="13" y="25"/>
                    </a:cubicBezTo>
                    <a:cubicBezTo>
                      <a:pt x="10" y="25"/>
                      <a:pt x="10" y="24"/>
                      <a:pt x="10" y="21"/>
                    </a:cubicBezTo>
                    <a:cubicBezTo>
                      <a:pt x="10" y="21"/>
                      <a:pt x="10" y="10"/>
                      <a:pt x="10" y="9"/>
                    </a:cubicBezTo>
                    <a:cubicBezTo>
                      <a:pt x="10" y="9"/>
                      <a:pt x="16" y="9"/>
                      <a:pt x="16" y="9"/>
                    </a:cubicBezTo>
                    <a:cubicBezTo>
                      <a:pt x="16" y="6"/>
                      <a:pt x="16" y="6"/>
                      <a:pt x="16" y="6"/>
                    </a:cubicBezTo>
                    <a:cubicBezTo>
                      <a:pt x="16" y="6"/>
                      <a:pt x="10" y="6"/>
                      <a:pt x="10" y="6"/>
                    </a:cubicBezTo>
                    <a:cubicBezTo>
                      <a:pt x="10" y="6"/>
                      <a:pt x="10" y="0"/>
                      <a:pt x="10" y="0"/>
                    </a:cubicBezTo>
                    <a:cubicBezTo>
                      <a:pt x="4" y="0"/>
                      <a:pt x="4" y="0"/>
                      <a:pt x="4" y="0"/>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9" name="Freeform 38"/>
              <p:cNvSpPr>
                <a:spLocks/>
              </p:cNvSpPr>
              <p:nvPr/>
            </p:nvSpPr>
            <p:spPr bwMode="auto">
              <a:xfrm>
                <a:off x="3787" y="1546"/>
                <a:ext cx="82" cy="73"/>
              </a:xfrm>
              <a:custGeom>
                <a:avLst/>
                <a:gdLst>
                  <a:gd name="T0" fmla="*/ 35 w 35"/>
                  <a:gd name="T1" fmla="*/ 0 h 31"/>
                  <a:gd name="T2" fmla="*/ 29 w 35"/>
                  <a:gd name="T3" fmla="*/ 0 h 31"/>
                  <a:gd name="T4" fmla="*/ 29 w 35"/>
                  <a:gd name="T5" fmla="*/ 23 h 31"/>
                  <a:gd name="T6" fmla="*/ 14 w 35"/>
                  <a:gd name="T7" fmla="*/ 0 h 31"/>
                  <a:gd name="T8" fmla="*/ 0 w 35"/>
                  <a:gd name="T9" fmla="*/ 0 h 31"/>
                  <a:gd name="T10" fmla="*/ 0 w 35"/>
                  <a:gd name="T11" fmla="*/ 2 h 31"/>
                  <a:gd name="T12" fmla="*/ 1 w 35"/>
                  <a:gd name="T13" fmla="*/ 2 h 31"/>
                  <a:gd name="T14" fmla="*/ 5 w 35"/>
                  <a:gd name="T15" fmla="*/ 6 h 31"/>
                  <a:gd name="T16" fmla="*/ 5 w 35"/>
                  <a:gd name="T17" fmla="*/ 31 h 31"/>
                  <a:gd name="T18" fmla="*/ 11 w 35"/>
                  <a:gd name="T19" fmla="*/ 31 h 31"/>
                  <a:gd name="T20" fmla="*/ 11 w 35"/>
                  <a:gd name="T21" fmla="*/ 6 h 31"/>
                  <a:gd name="T22" fmla="*/ 27 w 35"/>
                  <a:gd name="T23" fmla="*/ 31 h 31"/>
                  <a:gd name="T24" fmla="*/ 35 w 35"/>
                  <a:gd name="T25" fmla="*/ 31 h 31"/>
                  <a:gd name="T26" fmla="*/ 35 w 35"/>
                  <a:gd name="T27" fmla="*/ 0 h 31"/>
                  <a:gd name="T28" fmla="*/ 35 w 35"/>
                  <a:gd name="T29"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5" h="31">
                    <a:moveTo>
                      <a:pt x="35" y="0"/>
                    </a:moveTo>
                    <a:cubicBezTo>
                      <a:pt x="29" y="0"/>
                      <a:pt x="29" y="0"/>
                      <a:pt x="29" y="0"/>
                    </a:cubicBezTo>
                    <a:cubicBezTo>
                      <a:pt x="29" y="0"/>
                      <a:pt x="29" y="21"/>
                      <a:pt x="29" y="23"/>
                    </a:cubicBezTo>
                    <a:cubicBezTo>
                      <a:pt x="28" y="21"/>
                      <a:pt x="14" y="0"/>
                      <a:pt x="14" y="0"/>
                    </a:cubicBezTo>
                    <a:cubicBezTo>
                      <a:pt x="0" y="0"/>
                      <a:pt x="0" y="0"/>
                      <a:pt x="0" y="0"/>
                    </a:cubicBezTo>
                    <a:cubicBezTo>
                      <a:pt x="0" y="2"/>
                      <a:pt x="0" y="2"/>
                      <a:pt x="0" y="2"/>
                    </a:cubicBezTo>
                    <a:cubicBezTo>
                      <a:pt x="1" y="2"/>
                      <a:pt x="1" y="2"/>
                      <a:pt x="1" y="2"/>
                    </a:cubicBezTo>
                    <a:cubicBezTo>
                      <a:pt x="5" y="3"/>
                      <a:pt x="5" y="3"/>
                      <a:pt x="5" y="6"/>
                    </a:cubicBezTo>
                    <a:cubicBezTo>
                      <a:pt x="5" y="31"/>
                      <a:pt x="5" y="31"/>
                      <a:pt x="5" y="31"/>
                    </a:cubicBezTo>
                    <a:cubicBezTo>
                      <a:pt x="11" y="31"/>
                      <a:pt x="11" y="31"/>
                      <a:pt x="11" y="31"/>
                    </a:cubicBezTo>
                    <a:cubicBezTo>
                      <a:pt x="11" y="31"/>
                      <a:pt x="11" y="9"/>
                      <a:pt x="11" y="6"/>
                    </a:cubicBezTo>
                    <a:cubicBezTo>
                      <a:pt x="13" y="8"/>
                      <a:pt x="27" y="31"/>
                      <a:pt x="27" y="31"/>
                    </a:cubicBezTo>
                    <a:cubicBezTo>
                      <a:pt x="35" y="31"/>
                      <a:pt x="35" y="31"/>
                      <a:pt x="35" y="31"/>
                    </a:cubicBezTo>
                    <a:cubicBezTo>
                      <a:pt x="35" y="0"/>
                      <a:pt x="35" y="0"/>
                      <a:pt x="35" y="0"/>
                    </a:cubicBezTo>
                    <a:cubicBezTo>
                      <a:pt x="35" y="0"/>
                      <a:pt x="35" y="0"/>
                      <a:pt x="35" y="0"/>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40" name="Freeform 39"/>
              <p:cNvSpPr>
                <a:spLocks noEditPoints="1"/>
              </p:cNvSpPr>
              <p:nvPr/>
            </p:nvSpPr>
            <p:spPr bwMode="auto">
              <a:xfrm>
                <a:off x="3883" y="1567"/>
                <a:ext cx="48" cy="52"/>
              </a:xfrm>
              <a:custGeom>
                <a:avLst/>
                <a:gdLst>
                  <a:gd name="T0" fmla="*/ 20 w 20"/>
                  <a:gd name="T1" fmla="*/ 9 h 22"/>
                  <a:gd name="T2" fmla="*/ 11 w 20"/>
                  <a:gd name="T3" fmla="*/ 0 h 22"/>
                  <a:gd name="T4" fmla="*/ 0 w 20"/>
                  <a:gd name="T5" fmla="*/ 10 h 22"/>
                  <a:gd name="T6" fmla="*/ 12 w 20"/>
                  <a:gd name="T7" fmla="*/ 22 h 22"/>
                  <a:gd name="T8" fmla="*/ 19 w 20"/>
                  <a:gd name="T9" fmla="*/ 21 h 22"/>
                  <a:gd name="T10" fmla="*/ 20 w 20"/>
                  <a:gd name="T11" fmla="*/ 21 h 22"/>
                  <a:gd name="T12" fmla="*/ 20 w 20"/>
                  <a:gd name="T13" fmla="*/ 18 h 22"/>
                  <a:gd name="T14" fmla="*/ 19 w 20"/>
                  <a:gd name="T15" fmla="*/ 18 h 22"/>
                  <a:gd name="T16" fmla="*/ 15 w 20"/>
                  <a:gd name="T17" fmla="*/ 19 h 22"/>
                  <a:gd name="T18" fmla="*/ 6 w 20"/>
                  <a:gd name="T19" fmla="*/ 9 h 22"/>
                  <a:gd name="T20" fmla="*/ 20 w 20"/>
                  <a:gd name="T21" fmla="*/ 9 h 22"/>
                  <a:gd name="T22" fmla="*/ 20 w 20"/>
                  <a:gd name="T23" fmla="*/ 9 h 22"/>
                  <a:gd name="T24" fmla="*/ 10 w 20"/>
                  <a:gd name="T25" fmla="*/ 2 h 22"/>
                  <a:gd name="T26" fmla="*/ 14 w 20"/>
                  <a:gd name="T27" fmla="*/ 6 h 22"/>
                  <a:gd name="T28" fmla="*/ 6 w 20"/>
                  <a:gd name="T29" fmla="*/ 6 h 22"/>
                  <a:gd name="T30" fmla="*/ 10 w 20"/>
                  <a:gd name="T31" fmla="*/ 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0" h="22">
                    <a:moveTo>
                      <a:pt x="20" y="9"/>
                    </a:moveTo>
                    <a:cubicBezTo>
                      <a:pt x="20" y="3"/>
                      <a:pt x="17" y="0"/>
                      <a:pt x="11" y="0"/>
                    </a:cubicBezTo>
                    <a:cubicBezTo>
                      <a:pt x="3" y="0"/>
                      <a:pt x="0" y="3"/>
                      <a:pt x="0" y="10"/>
                    </a:cubicBezTo>
                    <a:cubicBezTo>
                      <a:pt x="0" y="18"/>
                      <a:pt x="4" y="22"/>
                      <a:pt x="12" y="22"/>
                    </a:cubicBezTo>
                    <a:cubicBezTo>
                      <a:pt x="16" y="22"/>
                      <a:pt x="18" y="21"/>
                      <a:pt x="19" y="21"/>
                    </a:cubicBezTo>
                    <a:cubicBezTo>
                      <a:pt x="20" y="21"/>
                      <a:pt x="20" y="21"/>
                      <a:pt x="20" y="21"/>
                    </a:cubicBezTo>
                    <a:cubicBezTo>
                      <a:pt x="20" y="18"/>
                      <a:pt x="20" y="18"/>
                      <a:pt x="20" y="18"/>
                    </a:cubicBezTo>
                    <a:cubicBezTo>
                      <a:pt x="19" y="18"/>
                      <a:pt x="19" y="18"/>
                      <a:pt x="19" y="18"/>
                    </a:cubicBezTo>
                    <a:cubicBezTo>
                      <a:pt x="18" y="18"/>
                      <a:pt x="17" y="19"/>
                      <a:pt x="15" y="19"/>
                    </a:cubicBezTo>
                    <a:cubicBezTo>
                      <a:pt x="8" y="19"/>
                      <a:pt x="6" y="14"/>
                      <a:pt x="6" y="9"/>
                    </a:cubicBezTo>
                    <a:cubicBezTo>
                      <a:pt x="7" y="9"/>
                      <a:pt x="20" y="9"/>
                      <a:pt x="20" y="9"/>
                    </a:cubicBezTo>
                    <a:cubicBezTo>
                      <a:pt x="20" y="9"/>
                      <a:pt x="20" y="9"/>
                      <a:pt x="20" y="9"/>
                    </a:cubicBezTo>
                    <a:moveTo>
                      <a:pt x="10" y="2"/>
                    </a:moveTo>
                    <a:cubicBezTo>
                      <a:pt x="13" y="2"/>
                      <a:pt x="14" y="4"/>
                      <a:pt x="14" y="6"/>
                    </a:cubicBezTo>
                    <a:cubicBezTo>
                      <a:pt x="14" y="6"/>
                      <a:pt x="7" y="6"/>
                      <a:pt x="6" y="6"/>
                    </a:cubicBezTo>
                    <a:cubicBezTo>
                      <a:pt x="6" y="5"/>
                      <a:pt x="7" y="2"/>
                      <a:pt x="10" y="2"/>
                    </a:cubicBezTo>
                    <a:close/>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41" name="Freeform 40"/>
              <p:cNvSpPr>
                <a:spLocks/>
              </p:cNvSpPr>
              <p:nvPr/>
            </p:nvSpPr>
            <p:spPr bwMode="auto">
              <a:xfrm>
                <a:off x="3997" y="1553"/>
                <a:ext cx="40" cy="66"/>
              </a:xfrm>
              <a:custGeom>
                <a:avLst/>
                <a:gdLst>
                  <a:gd name="T0" fmla="*/ 4 w 17"/>
                  <a:gd name="T1" fmla="*/ 0 h 28"/>
                  <a:gd name="T2" fmla="*/ 4 w 17"/>
                  <a:gd name="T3" fmla="*/ 6 h 28"/>
                  <a:gd name="T4" fmla="*/ 0 w 17"/>
                  <a:gd name="T5" fmla="*/ 6 h 28"/>
                  <a:gd name="T6" fmla="*/ 0 w 17"/>
                  <a:gd name="T7" fmla="*/ 9 h 28"/>
                  <a:gd name="T8" fmla="*/ 4 w 17"/>
                  <a:gd name="T9" fmla="*/ 9 h 28"/>
                  <a:gd name="T10" fmla="*/ 4 w 17"/>
                  <a:gd name="T11" fmla="*/ 22 h 28"/>
                  <a:gd name="T12" fmla="*/ 12 w 17"/>
                  <a:gd name="T13" fmla="*/ 28 h 28"/>
                  <a:gd name="T14" fmla="*/ 16 w 17"/>
                  <a:gd name="T15" fmla="*/ 28 h 28"/>
                  <a:gd name="T16" fmla="*/ 16 w 17"/>
                  <a:gd name="T17" fmla="*/ 28 h 28"/>
                  <a:gd name="T18" fmla="*/ 16 w 17"/>
                  <a:gd name="T19" fmla="*/ 25 h 28"/>
                  <a:gd name="T20" fmla="*/ 16 w 17"/>
                  <a:gd name="T21" fmla="*/ 25 h 28"/>
                  <a:gd name="T22" fmla="*/ 14 w 17"/>
                  <a:gd name="T23" fmla="*/ 25 h 28"/>
                  <a:gd name="T24" fmla="*/ 10 w 17"/>
                  <a:gd name="T25" fmla="*/ 21 h 28"/>
                  <a:gd name="T26" fmla="*/ 10 w 17"/>
                  <a:gd name="T27" fmla="*/ 9 h 28"/>
                  <a:gd name="T28" fmla="*/ 17 w 17"/>
                  <a:gd name="T29" fmla="*/ 9 h 28"/>
                  <a:gd name="T30" fmla="*/ 17 w 17"/>
                  <a:gd name="T31" fmla="*/ 6 h 28"/>
                  <a:gd name="T32" fmla="*/ 10 w 17"/>
                  <a:gd name="T33" fmla="*/ 6 h 28"/>
                  <a:gd name="T34" fmla="*/ 10 w 17"/>
                  <a:gd name="T35" fmla="*/ 0 h 28"/>
                  <a:gd name="T36" fmla="*/ 4 w 17"/>
                  <a:gd name="T37"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 h="28">
                    <a:moveTo>
                      <a:pt x="4" y="0"/>
                    </a:moveTo>
                    <a:cubicBezTo>
                      <a:pt x="4" y="0"/>
                      <a:pt x="4" y="6"/>
                      <a:pt x="4" y="6"/>
                    </a:cubicBezTo>
                    <a:cubicBezTo>
                      <a:pt x="4" y="6"/>
                      <a:pt x="0" y="6"/>
                      <a:pt x="0" y="6"/>
                    </a:cubicBezTo>
                    <a:cubicBezTo>
                      <a:pt x="0" y="9"/>
                      <a:pt x="0" y="9"/>
                      <a:pt x="0" y="9"/>
                    </a:cubicBezTo>
                    <a:cubicBezTo>
                      <a:pt x="0" y="9"/>
                      <a:pt x="4" y="9"/>
                      <a:pt x="4" y="9"/>
                    </a:cubicBezTo>
                    <a:cubicBezTo>
                      <a:pt x="4" y="10"/>
                      <a:pt x="4" y="22"/>
                      <a:pt x="4" y="22"/>
                    </a:cubicBezTo>
                    <a:cubicBezTo>
                      <a:pt x="4" y="28"/>
                      <a:pt x="8" y="28"/>
                      <a:pt x="12" y="28"/>
                    </a:cubicBezTo>
                    <a:cubicBezTo>
                      <a:pt x="14" y="28"/>
                      <a:pt x="15" y="28"/>
                      <a:pt x="16" y="28"/>
                    </a:cubicBezTo>
                    <a:cubicBezTo>
                      <a:pt x="16" y="28"/>
                      <a:pt x="16" y="28"/>
                      <a:pt x="16" y="28"/>
                    </a:cubicBezTo>
                    <a:cubicBezTo>
                      <a:pt x="16" y="25"/>
                      <a:pt x="16" y="25"/>
                      <a:pt x="16" y="25"/>
                    </a:cubicBezTo>
                    <a:cubicBezTo>
                      <a:pt x="16" y="25"/>
                      <a:pt x="16" y="25"/>
                      <a:pt x="16" y="25"/>
                    </a:cubicBezTo>
                    <a:cubicBezTo>
                      <a:pt x="15" y="25"/>
                      <a:pt x="15" y="25"/>
                      <a:pt x="14" y="25"/>
                    </a:cubicBezTo>
                    <a:cubicBezTo>
                      <a:pt x="10" y="25"/>
                      <a:pt x="10" y="24"/>
                      <a:pt x="10" y="21"/>
                    </a:cubicBezTo>
                    <a:cubicBezTo>
                      <a:pt x="10" y="21"/>
                      <a:pt x="10" y="10"/>
                      <a:pt x="10" y="9"/>
                    </a:cubicBezTo>
                    <a:cubicBezTo>
                      <a:pt x="11" y="9"/>
                      <a:pt x="17" y="9"/>
                      <a:pt x="17" y="9"/>
                    </a:cubicBezTo>
                    <a:cubicBezTo>
                      <a:pt x="17" y="6"/>
                      <a:pt x="17" y="6"/>
                      <a:pt x="17" y="6"/>
                    </a:cubicBezTo>
                    <a:cubicBezTo>
                      <a:pt x="17" y="6"/>
                      <a:pt x="11" y="6"/>
                      <a:pt x="10" y="6"/>
                    </a:cubicBezTo>
                    <a:cubicBezTo>
                      <a:pt x="10" y="6"/>
                      <a:pt x="10" y="0"/>
                      <a:pt x="10" y="0"/>
                    </a:cubicBezTo>
                    <a:cubicBezTo>
                      <a:pt x="4" y="0"/>
                      <a:pt x="4" y="0"/>
                      <a:pt x="4" y="0"/>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42" name="Freeform 41"/>
              <p:cNvSpPr>
                <a:spLocks/>
              </p:cNvSpPr>
              <p:nvPr/>
            </p:nvSpPr>
            <p:spPr bwMode="auto">
              <a:xfrm>
                <a:off x="3933" y="1567"/>
                <a:ext cx="61" cy="52"/>
              </a:xfrm>
              <a:custGeom>
                <a:avLst/>
                <a:gdLst>
                  <a:gd name="T0" fmla="*/ 20 w 26"/>
                  <a:gd name="T1" fmla="*/ 7 h 22"/>
                  <a:gd name="T2" fmla="*/ 26 w 26"/>
                  <a:gd name="T3" fmla="*/ 0 h 22"/>
                  <a:gd name="T4" fmla="*/ 19 w 26"/>
                  <a:gd name="T5" fmla="*/ 0 h 22"/>
                  <a:gd name="T6" fmla="*/ 14 w 26"/>
                  <a:gd name="T7" fmla="*/ 7 h 22"/>
                  <a:gd name="T8" fmla="*/ 9 w 26"/>
                  <a:gd name="T9" fmla="*/ 0 h 22"/>
                  <a:gd name="T10" fmla="*/ 0 w 26"/>
                  <a:gd name="T11" fmla="*/ 0 h 22"/>
                  <a:gd name="T12" fmla="*/ 0 w 26"/>
                  <a:gd name="T13" fmla="*/ 2 h 22"/>
                  <a:gd name="T14" fmla="*/ 0 w 26"/>
                  <a:gd name="T15" fmla="*/ 2 h 22"/>
                  <a:gd name="T16" fmla="*/ 6 w 26"/>
                  <a:gd name="T17" fmla="*/ 5 h 22"/>
                  <a:gd name="T18" fmla="*/ 9 w 26"/>
                  <a:gd name="T19" fmla="*/ 10 h 22"/>
                  <a:gd name="T20" fmla="*/ 3 w 26"/>
                  <a:gd name="T21" fmla="*/ 17 h 22"/>
                  <a:gd name="T22" fmla="*/ 10 w 26"/>
                  <a:gd name="T23" fmla="*/ 17 h 22"/>
                  <a:gd name="T24" fmla="*/ 12 w 26"/>
                  <a:gd name="T25" fmla="*/ 14 h 22"/>
                  <a:gd name="T26" fmla="*/ 18 w 26"/>
                  <a:gd name="T27" fmla="*/ 22 h 22"/>
                  <a:gd name="T28" fmla="*/ 25 w 26"/>
                  <a:gd name="T29" fmla="*/ 22 h 22"/>
                  <a:gd name="T30" fmla="*/ 14 w 26"/>
                  <a:gd name="T31" fmla="*/ 7 h 22"/>
                  <a:gd name="T32" fmla="*/ 20 w 26"/>
                  <a:gd name="T33" fmla="*/ 7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 h="22">
                    <a:moveTo>
                      <a:pt x="20" y="7"/>
                    </a:moveTo>
                    <a:cubicBezTo>
                      <a:pt x="26" y="0"/>
                      <a:pt x="26" y="0"/>
                      <a:pt x="26" y="0"/>
                    </a:cubicBezTo>
                    <a:cubicBezTo>
                      <a:pt x="19" y="0"/>
                      <a:pt x="19" y="0"/>
                      <a:pt x="19" y="0"/>
                    </a:cubicBezTo>
                    <a:cubicBezTo>
                      <a:pt x="14" y="7"/>
                      <a:pt x="14" y="7"/>
                      <a:pt x="14" y="7"/>
                    </a:cubicBezTo>
                    <a:cubicBezTo>
                      <a:pt x="9" y="0"/>
                      <a:pt x="9" y="0"/>
                      <a:pt x="9" y="0"/>
                    </a:cubicBezTo>
                    <a:cubicBezTo>
                      <a:pt x="0" y="0"/>
                      <a:pt x="0" y="0"/>
                      <a:pt x="0" y="0"/>
                    </a:cubicBezTo>
                    <a:cubicBezTo>
                      <a:pt x="0" y="2"/>
                      <a:pt x="0" y="2"/>
                      <a:pt x="0" y="2"/>
                    </a:cubicBezTo>
                    <a:cubicBezTo>
                      <a:pt x="0" y="2"/>
                      <a:pt x="0" y="2"/>
                      <a:pt x="0" y="2"/>
                    </a:cubicBezTo>
                    <a:cubicBezTo>
                      <a:pt x="3" y="2"/>
                      <a:pt x="4" y="3"/>
                      <a:pt x="6" y="5"/>
                    </a:cubicBezTo>
                    <a:cubicBezTo>
                      <a:pt x="9" y="10"/>
                      <a:pt x="9" y="10"/>
                      <a:pt x="9" y="10"/>
                    </a:cubicBezTo>
                    <a:cubicBezTo>
                      <a:pt x="3" y="17"/>
                      <a:pt x="3" y="17"/>
                      <a:pt x="3" y="17"/>
                    </a:cubicBezTo>
                    <a:cubicBezTo>
                      <a:pt x="10" y="17"/>
                      <a:pt x="10" y="17"/>
                      <a:pt x="10" y="17"/>
                    </a:cubicBezTo>
                    <a:cubicBezTo>
                      <a:pt x="12" y="14"/>
                      <a:pt x="12" y="14"/>
                      <a:pt x="12" y="14"/>
                    </a:cubicBezTo>
                    <a:cubicBezTo>
                      <a:pt x="18" y="22"/>
                      <a:pt x="18" y="22"/>
                      <a:pt x="18" y="22"/>
                    </a:cubicBezTo>
                    <a:cubicBezTo>
                      <a:pt x="25" y="22"/>
                      <a:pt x="25" y="22"/>
                      <a:pt x="25" y="22"/>
                    </a:cubicBezTo>
                    <a:cubicBezTo>
                      <a:pt x="14" y="7"/>
                      <a:pt x="14" y="7"/>
                      <a:pt x="14" y="7"/>
                    </a:cubicBezTo>
                    <a:cubicBezTo>
                      <a:pt x="20" y="7"/>
                      <a:pt x="20" y="7"/>
                      <a:pt x="20" y="7"/>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grpSp>
        <p:sp>
          <p:nvSpPr>
            <p:cNvPr id="16" name="Freeform 15"/>
            <p:cNvSpPr>
              <a:spLocks/>
            </p:cNvSpPr>
            <p:nvPr userDrawn="1"/>
          </p:nvSpPr>
          <p:spPr bwMode="auto">
            <a:xfrm>
              <a:off x="8926922" y="497314"/>
              <a:ext cx="44951" cy="29967"/>
            </a:xfrm>
            <a:custGeom>
              <a:avLst/>
              <a:gdLst>
                <a:gd name="T0" fmla="*/ 14 w 33"/>
                <a:gd name="T1" fmla="*/ 22 h 22"/>
                <a:gd name="T2" fmla="*/ 0 w 33"/>
                <a:gd name="T3" fmla="*/ 22 h 22"/>
                <a:gd name="T4" fmla="*/ 19 w 33"/>
                <a:gd name="T5" fmla="*/ 0 h 22"/>
                <a:gd name="T6" fmla="*/ 33 w 33"/>
                <a:gd name="T7" fmla="*/ 0 h 22"/>
                <a:gd name="T8" fmla="*/ 14 w 33"/>
                <a:gd name="T9" fmla="*/ 22 h 22"/>
              </a:gdLst>
              <a:ahLst/>
              <a:cxnLst>
                <a:cxn ang="0">
                  <a:pos x="T0" y="T1"/>
                </a:cxn>
                <a:cxn ang="0">
                  <a:pos x="T2" y="T3"/>
                </a:cxn>
                <a:cxn ang="0">
                  <a:pos x="T4" y="T5"/>
                </a:cxn>
                <a:cxn ang="0">
                  <a:pos x="T6" y="T7"/>
                </a:cxn>
                <a:cxn ang="0">
                  <a:pos x="T8" y="T9"/>
                </a:cxn>
              </a:cxnLst>
              <a:rect l="0" t="0" r="r" b="b"/>
              <a:pathLst>
                <a:path w="33" h="22">
                  <a:moveTo>
                    <a:pt x="14" y="22"/>
                  </a:moveTo>
                  <a:lnTo>
                    <a:pt x="0" y="22"/>
                  </a:lnTo>
                  <a:lnTo>
                    <a:pt x="19" y="0"/>
                  </a:lnTo>
                  <a:lnTo>
                    <a:pt x="33" y="0"/>
                  </a:lnTo>
                  <a:lnTo>
                    <a:pt x="14" y="22"/>
                  </a:lnTo>
                </a:path>
              </a:pathLst>
            </a:custGeom>
            <a:solidFill>
              <a:schemeClr val="accent2"/>
            </a:solidFill>
            <a:ln w="9525">
              <a:noFill/>
              <a:round/>
              <a:headEnd/>
              <a:tailEnd/>
            </a:ln>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grpSp>
      <p:pic>
        <p:nvPicPr>
          <p:cNvPr id="4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402" y="210790"/>
            <a:ext cx="1745946" cy="174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99262549"/>
      </p:ext>
    </p:extLst>
  </p:cSld>
  <p:clrMap bg1="lt1" tx1="dk1" bg2="lt2" tx2="dk2" accent1="accent1" accent2="accent2" accent3="accent3" accent4="accent4" accent5="accent5" accent6="accent6" hlink="hlink" folHlink="folHlink"/>
  <p:hf hdr="0" ftr="0" dt="0"/>
  <p:notesStyle>
    <a:lvl1pPr marL="171450" indent="-171450" algn="l" defTabSz="914400" rtl="0" eaLnBrk="1" latinLnBrk="0" hangingPunct="1">
      <a:lnSpc>
        <a:spcPct val="95000"/>
      </a:lnSpc>
      <a:spcBef>
        <a:spcPts val="800"/>
      </a:spcBef>
      <a:spcAft>
        <a:spcPts val="600"/>
      </a:spcAft>
      <a:buClr>
        <a:schemeClr val="accent2"/>
      </a:buClr>
      <a:buFont typeface="Wingdings" pitchFamily="2" charset="2"/>
      <a:buChar char="§"/>
      <a:defRPr sz="1400" kern="1200">
        <a:solidFill>
          <a:schemeClr val="tx1"/>
        </a:solidFill>
        <a:latin typeface="+mn-lt"/>
        <a:ea typeface="+mn-ea"/>
        <a:cs typeface="+mn-cs"/>
      </a:defRPr>
    </a:lvl1pPr>
    <a:lvl2pPr marL="339725" indent="-165100" algn="l" defTabSz="914400" rtl="0" eaLnBrk="1" latinLnBrk="0" hangingPunct="1">
      <a:lnSpc>
        <a:spcPct val="85000"/>
      </a:lnSpc>
      <a:spcBef>
        <a:spcPts val="0"/>
      </a:spcBef>
      <a:spcAft>
        <a:spcPts val="400"/>
      </a:spcAft>
      <a:buClr>
        <a:schemeClr val="tx1">
          <a:lumMod val="85000"/>
          <a:lumOff val="15000"/>
        </a:schemeClr>
      </a:buClr>
      <a:buFont typeface="HelveticaNeueLT Std" pitchFamily="34" charset="0"/>
      <a:buChar char="‐"/>
      <a:defRPr sz="1200" kern="1200">
        <a:solidFill>
          <a:schemeClr val="tx1"/>
        </a:solidFill>
        <a:latin typeface="+mn-lt"/>
        <a:ea typeface="+mn-ea"/>
        <a:cs typeface="+mn-cs"/>
      </a:defRPr>
    </a:lvl2pPr>
    <a:lvl3pPr marL="457200" indent="-117475" algn="l" defTabSz="914400" rtl="0" eaLnBrk="1" latinLnBrk="0" hangingPunct="1">
      <a:lnSpc>
        <a:spcPct val="85000"/>
      </a:lnSpc>
      <a:spcBef>
        <a:spcPts val="0"/>
      </a:spcBef>
      <a:spcAft>
        <a:spcPts val="400"/>
      </a:spcAft>
      <a:buClr>
        <a:schemeClr val="tx1">
          <a:lumMod val="85000"/>
          <a:lumOff val="15000"/>
        </a:schemeClr>
      </a:buClr>
      <a:buFont typeface="HelveticaNeueLT Std" pitchFamily="34" charset="0"/>
      <a:buChar char="‐"/>
      <a:defRPr sz="1200" kern="1200">
        <a:solidFill>
          <a:schemeClr val="tx1"/>
        </a:solidFill>
        <a:latin typeface="+mn-lt"/>
        <a:ea typeface="+mn-ea"/>
        <a:cs typeface="+mn-cs"/>
      </a:defRPr>
    </a:lvl3pPr>
    <a:lvl4pPr marL="574675" indent="-117475" algn="l" defTabSz="914400" rtl="0" eaLnBrk="1" latinLnBrk="0" hangingPunct="1">
      <a:lnSpc>
        <a:spcPct val="85000"/>
      </a:lnSpc>
      <a:spcBef>
        <a:spcPts val="0"/>
      </a:spcBef>
      <a:spcAft>
        <a:spcPts val="400"/>
      </a:spcAft>
      <a:buClr>
        <a:schemeClr val="tx1">
          <a:lumMod val="85000"/>
          <a:lumOff val="15000"/>
        </a:schemeClr>
      </a:buClr>
      <a:buFont typeface="HelveticaNeueLT Std" pitchFamily="34" charset="0"/>
      <a:buChar char="‐"/>
      <a:defRPr sz="1200" kern="1200">
        <a:solidFill>
          <a:schemeClr val="tx1"/>
        </a:solidFill>
        <a:latin typeface="+mn-lt"/>
        <a:ea typeface="+mn-ea"/>
        <a:cs typeface="+mn-cs"/>
      </a:defRPr>
    </a:lvl4pPr>
    <a:lvl5pPr marL="739775" indent="-165100" algn="l" defTabSz="914400" rtl="0" eaLnBrk="1" latinLnBrk="0" hangingPunct="1">
      <a:lnSpc>
        <a:spcPct val="85000"/>
      </a:lnSpc>
      <a:spcBef>
        <a:spcPts val="0"/>
      </a:spcBef>
      <a:spcAft>
        <a:spcPts val="400"/>
      </a:spcAft>
      <a:buClr>
        <a:schemeClr val="tx1">
          <a:lumMod val="85000"/>
          <a:lumOff val="15000"/>
        </a:schemeClr>
      </a:buClr>
      <a:buFont typeface="HelveticaNeueLT Std" pitchFamily="34" charset="0"/>
      <a:buChar char="‐"/>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84200" y="849313"/>
            <a:ext cx="5689600" cy="3200400"/>
          </a:xfrm>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84200" y="849313"/>
            <a:ext cx="5689600" cy="3200400"/>
          </a:xfrm>
        </p:spPr>
      </p:sp>
      <p:sp>
        <p:nvSpPr>
          <p:cNvPr id="3" name="Notes Placeholder 2"/>
          <p:cNvSpPr>
            <a:spLocks noGrp="1"/>
          </p:cNvSpPr>
          <p:nvPr>
            <p:ph type="body" idx="1"/>
          </p:nvPr>
        </p:nvSpPr>
        <p:spPr/>
        <p:txBody>
          <a:bodyPr>
            <a:normAutofit/>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mn-lt"/>
            </a:endParaRPr>
          </a:p>
        </p:txBody>
      </p:sp>
    </p:spTree>
    <p:extLst>
      <p:ext uri="{BB962C8B-B14F-4D97-AF65-F5344CB8AC3E}">
        <p14:creationId xmlns:p14="http://schemas.microsoft.com/office/powerpoint/2010/main" val="9332875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7568502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7568502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84200" y="849313"/>
            <a:ext cx="5689600" cy="3200400"/>
          </a:xfrm>
        </p:spPr>
      </p:sp>
      <p:sp>
        <p:nvSpPr>
          <p:cNvPr id="3" name="Notes Placeholder 2"/>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39433588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0700106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84200" y="849313"/>
            <a:ext cx="5689600" cy="3200400"/>
          </a:xfrm>
        </p:spPr>
      </p:sp>
      <p:sp>
        <p:nvSpPr>
          <p:cNvPr id="3" name="Notes Placeholder 2"/>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39433588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84200" y="849313"/>
            <a:ext cx="5689600" cy="3200400"/>
          </a:xfrm>
        </p:spPr>
      </p:sp>
      <p:sp>
        <p:nvSpPr>
          <p:cNvPr id="3" name="Notes Placeholder 2"/>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359383948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pic>
        <p:nvPicPr>
          <p:cNvPr id="3" name="Picture 2" descr="coverimage.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611" y="0"/>
            <a:ext cx="3706789" cy="5197840"/>
          </a:xfrm>
          <a:prstGeom prst="rect">
            <a:avLst/>
          </a:prstGeom>
        </p:spPr>
      </p:pic>
      <p:sp>
        <p:nvSpPr>
          <p:cNvPr id="52" name="Rectangle 51"/>
          <p:cNvSpPr/>
          <p:nvPr userDrawn="1"/>
        </p:nvSpPr>
        <p:spPr>
          <a:xfrm>
            <a:off x="3708400" y="-11688"/>
            <a:ext cx="5482110" cy="5209528"/>
          </a:xfrm>
          <a:prstGeom prst="rect">
            <a:avLst/>
          </a:prstGeom>
          <a:solidFill>
            <a:schemeClr val="bg1"/>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latin typeface="+mj-lt"/>
            </a:endParaRPr>
          </a:p>
        </p:txBody>
      </p:sp>
      <p:sp>
        <p:nvSpPr>
          <p:cNvPr id="38" name="Subtitle 2"/>
          <p:cNvSpPr>
            <a:spLocks noGrp="1"/>
          </p:cNvSpPr>
          <p:nvPr>
            <p:ph type="subTitle" idx="1" hasCustomPrompt="1"/>
          </p:nvPr>
        </p:nvSpPr>
        <p:spPr>
          <a:xfrm>
            <a:off x="4047076" y="3299833"/>
            <a:ext cx="4633157" cy="646331"/>
          </a:xfrm>
          <a:prstGeom prst="rect">
            <a:avLst/>
          </a:prstGeom>
          <a:effectLst/>
        </p:spPr>
        <p:txBody>
          <a:bodyPr/>
          <a:lstStyle>
            <a:lvl1pPr marL="0" marR="0" indent="0" algn="l" defTabSz="914400" rtl="0" eaLnBrk="1" fontAlgn="auto" latinLnBrk="0" hangingPunct="1">
              <a:lnSpc>
                <a:spcPct val="100000"/>
              </a:lnSpc>
              <a:spcBef>
                <a:spcPts val="0"/>
              </a:spcBef>
              <a:spcAft>
                <a:spcPts val="0"/>
              </a:spcAft>
              <a:buClr>
                <a:schemeClr val="accent2"/>
              </a:buClr>
              <a:buSzTx/>
              <a:buFont typeface="Wingdings" charset="2"/>
              <a:buNone/>
              <a:tabLst/>
              <a:defRPr sz="1800" cap="none" baseline="0">
                <a:solidFill>
                  <a:schemeClr val="tx1"/>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Subtitle placeholder</a:t>
            </a:r>
          </a:p>
          <a:p>
            <a:r>
              <a:rPr lang="en-US" dirty="0"/>
              <a:t>Subtitle placeholder</a:t>
            </a:r>
          </a:p>
        </p:txBody>
      </p:sp>
      <p:sp>
        <p:nvSpPr>
          <p:cNvPr id="39" name="Title 1"/>
          <p:cNvSpPr>
            <a:spLocks noGrp="1"/>
          </p:cNvSpPr>
          <p:nvPr>
            <p:ph type="ctrTitle" hasCustomPrompt="1"/>
          </p:nvPr>
        </p:nvSpPr>
        <p:spPr>
          <a:xfrm>
            <a:off x="4047067" y="1627166"/>
            <a:ext cx="4633157" cy="1453141"/>
          </a:xfrm>
          <a:prstGeom prst="rect">
            <a:avLst/>
          </a:prstGeom>
          <a:effectLst/>
        </p:spPr>
        <p:txBody>
          <a:bodyPr anchor="b">
            <a:noAutofit/>
          </a:bodyPr>
          <a:lstStyle>
            <a:lvl1pPr>
              <a:lnSpc>
                <a:spcPct val="100000"/>
              </a:lnSpc>
              <a:defRPr sz="4800" b="1" cap="none" baseline="0">
                <a:solidFill>
                  <a:schemeClr val="tx1"/>
                </a:solidFill>
                <a:latin typeface="+mn-lt"/>
              </a:defRPr>
            </a:lvl1pPr>
          </a:lstStyle>
          <a:p>
            <a:r>
              <a:rPr lang="en-US" dirty="0"/>
              <a:t>Title placeholder</a:t>
            </a:r>
          </a:p>
        </p:txBody>
      </p:sp>
      <p:sp>
        <p:nvSpPr>
          <p:cNvPr id="45" name="TextBox 44"/>
          <p:cNvSpPr txBox="1"/>
          <p:nvPr userDrawn="1"/>
        </p:nvSpPr>
        <p:spPr>
          <a:xfrm>
            <a:off x="6911098" y="4911221"/>
            <a:ext cx="2193229" cy="215444"/>
          </a:xfrm>
          <a:prstGeom prst="rect">
            <a:avLst/>
          </a:prstGeom>
          <a:noFill/>
        </p:spPr>
        <p:txBody>
          <a:bodyPr wrap="none" rtlCol="0">
            <a:spAutoFit/>
          </a:bodyPr>
          <a:lstStyle/>
          <a:p>
            <a:pPr algn="r"/>
            <a:r>
              <a:rPr lang="en-US" sz="800" kern="1200" dirty="0">
                <a:solidFill>
                  <a:schemeClr val="bg2">
                    <a:alpha val="50000"/>
                  </a:schemeClr>
                </a:solidFill>
                <a:latin typeface="+mn-lt"/>
                <a:ea typeface="+mn-ea"/>
                <a:cs typeface="+mn-cs"/>
              </a:rPr>
              <a:t>© Hitachi Vantara.2019.  All rights reserved.</a:t>
            </a:r>
          </a:p>
        </p:txBody>
      </p:sp>
      <p:sp>
        <p:nvSpPr>
          <p:cNvPr id="41" name="TextBox 40"/>
          <p:cNvSpPr txBox="1"/>
          <p:nvPr userDrawn="1"/>
        </p:nvSpPr>
        <p:spPr>
          <a:xfrm>
            <a:off x="1611" y="4915450"/>
            <a:ext cx="312906" cy="215444"/>
          </a:xfrm>
          <a:prstGeom prst="rect">
            <a:avLst/>
          </a:prstGeom>
          <a:noFill/>
        </p:spPr>
        <p:txBody>
          <a:bodyPr wrap="none" rtlCol="0">
            <a:spAutoFit/>
          </a:bodyPr>
          <a:lstStyle/>
          <a:p>
            <a:pPr algn="l"/>
            <a:fld id="{111F478C-84AE-4601-9BE4-60468A3A6C06}" type="slidenum">
              <a:rPr lang="en-US" sz="800" smtClean="0">
                <a:solidFill>
                  <a:schemeClr val="bg1">
                    <a:alpha val="50000"/>
                  </a:schemeClr>
                </a:solidFill>
                <a:latin typeface="+mj-lt"/>
              </a:rPr>
              <a:pPr algn="l"/>
              <a:t>‹#›</a:t>
            </a:fld>
            <a:endParaRPr lang="en-US" sz="800" dirty="0">
              <a:solidFill>
                <a:schemeClr val="bg1">
                  <a:alpha val="50000"/>
                </a:schemeClr>
              </a:solidFill>
              <a:latin typeface="+mj-lt"/>
            </a:endParaRPr>
          </a:p>
        </p:txBody>
      </p:sp>
      <p:grpSp>
        <p:nvGrpSpPr>
          <p:cNvPr id="63" name="Group 62"/>
          <p:cNvGrpSpPr/>
          <p:nvPr userDrawn="1"/>
        </p:nvGrpSpPr>
        <p:grpSpPr>
          <a:xfrm>
            <a:off x="7377422" y="276622"/>
            <a:ext cx="1466555" cy="419158"/>
            <a:chOff x="2751138" y="3262313"/>
            <a:chExt cx="4665662" cy="1333500"/>
          </a:xfrm>
          <a:solidFill>
            <a:schemeClr val="tx1"/>
          </a:solidFill>
        </p:grpSpPr>
        <p:sp>
          <p:nvSpPr>
            <p:cNvPr id="64"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5"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6"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7"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8"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9"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0"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1"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2"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3"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8"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9"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0"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1"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2"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3"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4"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5"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6"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7"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8"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9"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0"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spTree>
    <p:extLst>
      <p:ext uri="{BB962C8B-B14F-4D97-AF65-F5344CB8AC3E}">
        <p14:creationId xmlns:p14="http://schemas.microsoft.com/office/powerpoint/2010/main" val="42438643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vider Slide 1">
    <p:spTree>
      <p:nvGrpSpPr>
        <p:cNvPr id="1" name=""/>
        <p:cNvGrpSpPr/>
        <p:nvPr/>
      </p:nvGrpSpPr>
      <p:grpSpPr>
        <a:xfrm>
          <a:off x="0" y="0"/>
          <a:ext cx="0" cy="0"/>
          <a:chOff x="0" y="0"/>
          <a:chExt cx="0" cy="0"/>
        </a:xfrm>
      </p:grpSpPr>
      <p:sp>
        <p:nvSpPr>
          <p:cNvPr id="34" name="Rectangle 33"/>
          <p:cNvSpPr/>
          <p:nvPr userDrawn="1"/>
        </p:nvSpPr>
        <p:spPr>
          <a:xfrm>
            <a:off x="-8465" y="-7717"/>
            <a:ext cx="3716866" cy="3953882"/>
          </a:xfrm>
          <a:prstGeom prst="rect">
            <a:avLst/>
          </a:prstGeom>
          <a:solidFill>
            <a:srgbClr val="C2C2C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mj-lt"/>
            </a:endParaRPr>
          </a:p>
        </p:txBody>
      </p:sp>
      <p:sp>
        <p:nvSpPr>
          <p:cNvPr id="35" name="Rectangle 34"/>
          <p:cNvSpPr/>
          <p:nvPr userDrawn="1"/>
        </p:nvSpPr>
        <p:spPr>
          <a:xfrm>
            <a:off x="-8465" y="3946165"/>
            <a:ext cx="3716866" cy="125167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mj-lt"/>
            </a:endParaRPr>
          </a:p>
        </p:txBody>
      </p:sp>
      <p:sp>
        <p:nvSpPr>
          <p:cNvPr id="52" name="Rectangle 51"/>
          <p:cNvSpPr/>
          <p:nvPr userDrawn="1"/>
        </p:nvSpPr>
        <p:spPr>
          <a:xfrm>
            <a:off x="3708400" y="-11688"/>
            <a:ext cx="5482110" cy="5209528"/>
          </a:xfrm>
          <a:prstGeom prst="rect">
            <a:avLst/>
          </a:prstGeom>
          <a:solidFill>
            <a:schemeClr val="bg1"/>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latin typeface="+mj-lt"/>
            </a:endParaRPr>
          </a:p>
        </p:txBody>
      </p:sp>
      <p:sp>
        <p:nvSpPr>
          <p:cNvPr id="45" name="TextBox 44"/>
          <p:cNvSpPr txBox="1"/>
          <p:nvPr userDrawn="1"/>
        </p:nvSpPr>
        <p:spPr>
          <a:xfrm>
            <a:off x="6939952" y="4911221"/>
            <a:ext cx="2164375" cy="215444"/>
          </a:xfrm>
          <a:prstGeom prst="rect">
            <a:avLst/>
          </a:prstGeom>
          <a:noFill/>
        </p:spPr>
        <p:txBody>
          <a:bodyPr wrap="none" rtlCol="0">
            <a:spAutoFit/>
          </a:bodyPr>
          <a:lstStyle/>
          <a:p>
            <a:pPr algn="r"/>
            <a:r>
              <a:rPr lang="en-US" sz="800" kern="1200" dirty="0">
                <a:solidFill>
                  <a:schemeClr val="bg2">
                    <a:alpha val="50000"/>
                  </a:schemeClr>
                </a:solidFill>
                <a:latin typeface="+mn-lt"/>
                <a:ea typeface="+mn-ea"/>
                <a:cs typeface="+mn-cs"/>
              </a:rPr>
              <a:t>© Hitachi Vantara 2019. All rights reserved.</a:t>
            </a:r>
          </a:p>
        </p:txBody>
      </p:sp>
      <p:sp>
        <p:nvSpPr>
          <p:cNvPr id="41" name="TextBox 40"/>
          <p:cNvSpPr txBox="1"/>
          <p:nvPr userDrawn="1"/>
        </p:nvSpPr>
        <p:spPr>
          <a:xfrm>
            <a:off x="1611" y="4915450"/>
            <a:ext cx="312906" cy="215444"/>
          </a:xfrm>
          <a:prstGeom prst="rect">
            <a:avLst/>
          </a:prstGeom>
          <a:noFill/>
        </p:spPr>
        <p:txBody>
          <a:bodyPr wrap="none" rtlCol="0">
            <a:spAutoFit/>
          </a:bodyPr>
          <a:lstStyle/>
          <a:p>
            <a:pPr algn="l"/>
            <a:fld id="{111F478C-84AE-4601-9BE4-60468A3A6C06}" type="slidenum">
              <a:rPr lang="en-US" sz="800" smtClean="0">
                <a:solidFill>
                  <a:schemeClr val="bg1">
                    <a:alpha val="50000"/>
                  </a:schemeClr>
                </a:solidFill>
                <a:latin typeface="+mj-lt"/>
              </a:rPr>
              <a:pPr algn="l"/>
              <a:t>‹#›</a:t>
            </a:fld>
            <a:endParaRPr lang="en-US" sz="800" dirty="0">
              <a:solidFill>
                <a:schemeClr val="bg1">
                  <a:alpha val="50000"/>
                </a:schemeClr>
              </a:solidFill>
              <a:latin typeface="+mj-lt"/>
            </a:endParaRPr>
          </a:p>
        </p:txBody>
      </p:sp>
      <p:pic>
        <p:nvPicPr>
          <p:cNvPr id="48" name="Picture 47" descr="datacent_icon_texture.png"/>
          <p:cNvPicPr>
            <a:picLocks noChangeAspect="1"/>
          </p:cNvPicPr>
          <p:nvPr userDrawn="1"/>
        </p:nvPicPr>
        <p:blipFill rotWithShape="1">
          <a:blip r:embed="rId2" cstate="screen">
            <a:alphaModFix amt="53000"/>
            <a:extLst>
              <a:ext uri="{28A0092B-C50C-407E-A947-70E740481C1C}">
                <a14:useLocalDpi xmlns:a14="http://schemas.microsoft.com/office/drawing/2010/main"/>
              </a:ext>
            </a:extLst>
          </a:blip>
          <a:srcRect/>
          <a:stretch/>
        </p:blipFill>
        <p:spPr>
          <a:xfrm>
            <a:off x="-8466" y="-11688"/>
            <a:ext cx="3716867" cy="3957854"/>
          </a:xfrm>
          <a:prstGeom prst="rect">
            <a:avLst/>
          </a:prstGeom>
        </p:spPr>
      </p:pic>
      <p:grpSp>
        <p:nvGrpSpPr>
          <p:cNvPr id="36" name="Group 35"/>
          <p:cNvGrpSpPr/>
          <p:nvPr userDrawn="1"/>
        </p:nvGrpSpPr>
        <p:grpSpPr>
          <a:xfrm>
            <a:off x="7377422" y="276622"/>
            <a:ext cx="1466555" cy="419158"/>
            <a:chOff x="2751138" y="3262313"/>
            <a:chExt cx="4665662" cy="1333500"/>
          </a:xfrm>
          <a:solidFill>
            <a:schemeClr val="tx1"/>
          </a:solidFill>
        </p:grpSpPr>
        <p:sp>
          <p:nvSpPr>
            <p:cNvPr id="37"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0"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2"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3"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4"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6"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7"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9"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0"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1"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3"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4"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5"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6"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7"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8"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9"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0"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1"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2"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3"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4"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5"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sp>
        <p:nvSpPr>
          <p:cNvPr id="86" name="Title 1"/>
          <p:cNvSpPr>
            <a:spLocks noGrp="1"/>
          </p:cNvSpPr>
          <p:nvPr>
            <p:ph type="ctrTitle" hasCustomPrompt="1"/>
          </p:nvPr>
        </p:nvSpPr>
        <p:spPr>
          <a:xfrm>
            <a:off x="4047067" y="2075904"/>
            <a:ext cx="4633157" cy="1453141"/>
          </a:xfrm>
          <a:prstGeom prst="rect">
            <a:avLst/>
          </a:prstGeom>
          <a:effectLst/>
        </p:spPr>
        <p:txBody>
          <a:bodyPr anchor="b">
            <a:noAutofit/>
          </a:bodyPr>
          <a:lstStyle>
            <a:lvl1pPr>
              <a:lnSpc>
                <a:spcPct val="100000"/>
              </a:lnSpc>
              <a:defRPr sz="4800" b="1" cap="none" baseline="0">
                <a:solidFill>
                  <a:schemeClr val="tx1"/>
                </a:solidFill>
                <a:latin typeface="+mn-lt"/>
              </a:defRPr>
            </a:lvl1pPr>
          </a:lstStyle>
          <a:p>
            <a:r>
              <a:rPr lang="en-US" dirty="0"/>
              <a:t>Title placeholder</a:t>
            </a:r>
          </a:p>
        </p:txBody>
      </p:sp>
      <p:grpSp>
        <p:nvGrpSpPr>
          <p:cNvPr id="107" name="Group 1"/>
          <p:cNvGrpSpPr>
            <a:grpSpLocks noChangeAspect="1"/>
          </p:cNvGrpSpPr>
          <p:nvPr userDrawn="1"/>
        </p:nvGrpSpPr>
        <p:grpSpPr bwMode="auto">
          <a:xfrm>
            <a:off x="4130762" y="4494539"/>
            <a:ext cx="2404872" cy="238881"/>
            <a:chOff x="1096963" y="2925763"/>
            <a:chExt cx="7367587" cy="731837"/>
          </a:xfrm>
          <a:solidFill>
            <a:schemeClr val="tx1"/>
          </a:solidFill>
        </p:grpSpPr>
        <p:sp>
          <p:nvSpPr>
            <p:cNvPr id="108" name="Freeform 107"/>
            <p:cNvSpPr>
              <a:spLocks noChangeArrowheads="1"/>
            </p:cNvSpPr>
            <p:nvPr/>
          </p:nvSpPr>
          <p:spPr bwMode="auto">
            <a:xfrm>
              <a:off x="1879600" y="3048000"/>
              <a:ext cx="379413" cy="471488"/>
            </a:xfrm>
            <a:custGeom>
              <a:avLst/>
              <a:gdLst>
                <a:gd name="T0" fmla="*/ 0 w 1056"/>
                <a:gd name="T1" fmla="*/ 1309 h 1310"/>
                <a:gd name="T2" fmla="*/ 0 w 1056"/>
                <a:gd name="T3" fmla="*/ 0 h 1310"/>
                <a:gd name="T4" fmla="*/ 274 w 1056"/>
                <a:gd name="T5" fmla="*/ 0 h 1310"/>
                <a:gd name="T6" fmla="*/ 274 w 1056"/>
                <a:gd name="T7" fmla="*/ 503 h 1310"/>
                <a:gd name="T8" fmla="*/ 782 w 1056"/>
                <a:gd name="T9" fmla="*/ 503 h 1310"/>
                <a:gd name="T10" fmla="*/ 782 w 1056"/>
                <a:gd name="T11" fmla="*/ 0 h 1310"/>
                <a:gd name="T12" fmla="*/ 1055 w 1056"/>
                <a:gd name="T13" fmla="*/ 0 h 1310"/>
                <a:gd name="T14" fmla="*/ 1055 w 1056"/>
                <a:gd name="T15" fmla="*/ 1309 h 1310"/>
                <a:gd name="T16" fmla="*/ 782 w 1056"/>
                <a:gd name="T17" fmla="*/ 1309 h 1310"/>
                <a:gd name="T18" fmla="*/ 782 w 1056"/>
                <a:gd name="T19" fmla="*/ 726 h 1310"/>
                <a:gd name="T20" fmla="*/ 274 w 1056"/>
                <a:gd name="T21" fmla="*/ 726 h 1310"/>
                <a:gd name="T22" fmla="*/ 274 w 1056"/>
                <a:gd name="T23" fmla="*/ 1309 h 1310"/>
                <a:gd name="T24" fmla="*/ 0 w 1056"/>
                <a:gd name="T25" fmla="*/ 130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6" h="1310">
                  <a:moveTo>
                    <a:pt x="0" y="1309"/>
                  </a:moveTo>
                  <a:lnTo>
                    <a:pt x="0" y="0"/>
                  </a:lnTo>
                  <a:lnTo>
                    <a:pt x="274" y="0"/>
                  </a:lnTo>
                  <a:lnTo>
                    <a:pt x="274" y="503"/>
                  </a:lnTo>
                  <a:lnTo>
                    <a:pt x="782" y="503"/>
                  </a:lnTo>
                  <a:lnTo>
                    <a:pt x="782" y="0"/>
                  </a:lnTo>
                  <a:lnTo>
                    <a:pt x="1055" y="0"/>
                  </a:lnTo>
                  <a:lnTo>
                    <a:pt x="1055" y="1309"/>
                  </a:lnTo>
                  <a:lnTo>
                    <a:pt x="782" y="1309"/>
                  </a:lnTo>
                  <a:lnTo>
                    <a:pt x="782" y="726"/>
                  </a:lnTo>
                  <a:lnTo>
                    <a:pt x="274" y="726"/>
                  </a:lnTo>
                  <a:lnTo>
                    <a:pt x="274" y="1309"/>
                  </a:lnTo>
                  <a:lnTo>
                    <a:pt x="0" y="130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09" name="Freeform 2"/>
            <p:cNvSpPr>
              <a:spLocks noChangeArrowheads="1"/>
            </p:cNvSpPr>
            <p:nvPr/>
          </p:nvSpPr>
          <p:spPr bwMode="auto">
            <a:xfrm>
              <a:off x="2347913"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0" name="Freeform 3"/>
            <p:cNvSpPr>
              <a:spLocks noChangeArrowheads="1"/>
            </p:cNvSpPr>
            <p:nvPr/>
          </p:nvSpPr>
          <p:spPr bwMode="auto">
            <a:xfrm>
              <a:off x="2492375"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2" y="1026"/>
                    <a:pt x="399" y="1033"/>
                  </a:cubicBezTo>
                  <a:cubicBezTo>
                    <a:pt x="406" y="1040"/>
                    <a:pt x="444" y="1049"/>
                    <a:pt x="485" y="1049"/>
                  </a:cubicBezTo>
                  <a:cubicBezTo>
                    <a:pt x="494" y="1049"/>
                    <a:pt x="502" y="1049"/>
                    <a:pt x="508" y="1049"/>
                  </a:cubicBezTo>
                  <a:cubicBezTo>
                    <a:pt x="516" y="1049"/>
                    <a:pt x="524" y="1049"/>
                    <a:pt x="530" y="1049"/>
                  </a:cubicBezTo>
                  <a:lnTo>
                    <a:pt x="530" y="1239"/>
                  </a:lnTo>
                  <a:lnTo>
                    <a:pt x="413" y="1248"/>
                  </a:lnTo>
                  <a:cubicBezTo>
                    <a:pt x="296" y="1256"/>
                    <a:pt x="212"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1" name="Freeform 4"/>
            <p:cNvSpPr>
              <a:spLocks noChangeArrowheads="1"/>
            </p:cNvSpPr>
            <p:nvPr/>
          </p:nvSpPr>
          <p:spPr bwMode="auto">
            <a:xfrm>
              <a:off x="2722563" y="3162300"/>
              <a:ext cx="327025" cy="368300"/>
            </a:xfrm>
            <a:custGeom>
              <a:avLst/>
              <a:gdLst>
                <a:gd name="T0" fmla="*/ 452 w 910"/>
                <a:gd name="T1" fmla="*/ 400 h 1023"/>
                <a:gd name="T2" fmla="*/ 555 w 910"/>
                <a:gd name="T3" fmla="*/ 377 h 1023"/>
                <a:gd name="T4" fmla="*/ 605 w 910"/>
                <a:gd name="T5" fmla="*/ 305 h 1023"/>
                <a:gd name="T6" fmla="*/ 561 w 910"/>
                <a:gd name="T7" fmla="*/ 224 h 1023"/>
                <a:gd name="T8" fmla="*/ 435 w 910"/>
                <a:gd name="T9" fmla="*/ 201 h 1023"/>
                <a:gd name="T10" fmla="*/ 309 w 910"/>
                <a:gd name="T11" fmla="*/ 246 h 1023"/>
                <a:gd name="T12" fmla="*/ 273 w 910"/>
                <a:gd name="T13" fmla="*/ 333 h 1023"/>
                <a:gd name="T14" fmla="*/ 30 w 910"/>
                <a:gd name="T15" fmla="*/ 333 h 1023"/>
                <a:gd name="T16" fmla="*/ 103 w 910"/>
                <a:gd name="T17" fmla="*/ 126 h 1023"/>
                <a:gd name="T18" fmla="*/ 452 w 910"/>
                <a:gd name="T19" fmla="*/ 0 h 1023"/>
                <a:gd name="T20" fmla="*/ 731 w 910"/>
                <a:gd name="T21" fmla="*/ 67 h 1023"/>
                <a:gd name="T22" fmla="*/ 856 w 910"/>
                <a:gd name="T23" fmla="*/ 305 h 1023"/>
                <a:gd name="T24" fmla="*/ 856 w 910"/>
                <a:gd name="T25" fmla="*/ 748 h 1023"/>
                <a:gd name="T26" fmla="*/ 856 w 910"/>
                <a:gd name="T27" fmla="*/ 857 h 1023"/>
                <a:gd name="T28" fmla="*/ 873 w 910"/>
                <a:gd name="T29" fmla="*/ 924 h 1023"/>
                <a:gd name="T30" fmla="*/ 909 w 910"/>
                <a:gd name="T31" fmla="*/ 955 h 1023"/>
                <a:gd name="T32" fmla="*/ 909 w 910"/>
                <a:gd name="T33" fmla="*/ 991 h 1023"/>
                <a:gd name="T34" fmla="*/ 636 w 910"/>
                <a:gd name="T35" fmla="*/ 991 h 1023"/>
                <a:gd name="T36" fmla="*/ 619 w 910"/>
                <a:gd name="T37" fmla="*/ 941 h 1023"/>
                <a:gd name="T38" fmla="*/ 614 w 910"/>
                <a:gd name="T39" fmla="*/ 880 h 1023"/>
                <a:gd name="T40" fmla="*/ 494 w 910"/>
                <a:gd name="T41" fmla="*/ 977 h 1023"/>
                <a:gd name="T42" fmla="*/ 309 w 910"/>
                <a:gd name="T43" fmla="*/ 1022 h 1023"/>
                <a:gd name="T44" fmla="*/ 89 w 910"/>
                <a:gd name="T45" fmla="*/ 947 h 1023"/>
                <a:gd name="T46" fmla="*/ 0 w 910"/>
                <a:gd name="T47" fmla="*/ 732 h 1023"/>
                <a:gd name="T48" fmla="*/ 139 w 910"/>
                <a:gd name="T49" fmla="*/ 475 h 1023"/>
                <a:gd name="T50" fmla="*/ 362 w 910"/>
                <a:gd name="T51" fmla="*/ 416 h 1023"/>
                <a:gd name="T52" fmla="*/ 452 w 910"/>
                <a:gd name="T53" fmla="*/ 400 h 1023"/>
                <a:gd name="T54" fmla="*/ 555 w 910"/>
                <a:gd name="T55" fmla="*/ 542 h 1023"/>
                <a:gd name="T56" fmla="*/ 488 w 910"/>
                <a:gd name="T57" fmla="*/ 556 h 1023"/>
                <a:gd name="T58" fmla="*/ 429 w 910"/>
                <a:gd name="T59" fmla="*/ 564 h 1023"/>
                <a:gd name="T60" fmla="*/ 309 w 910"/>
                <a:gd name="T61" fmla="*/ 601 h 1023"/>
                <a:gd name="T62" fmla="*/ 251 w 910"/>
                <a:gd name="T63" fmla="*/ 709 h 1023"/>
                <a:gd name="T64" fmla="*/ 287 w 910"/>
                <a:gd name="T65" fmla="*/ 807 h 1023"/>
                <a:gd name="T66" fmla="*/ 376 w 910"/>
                <a:gd name="T67" fmla="*/ 838 h 1023"/>
                <a:gd name="T68" fmla="*/ 533 w 910"/>
                <a:gd name="T69" fmla="*/ 793 h 1023"/>
                <a:gd name="T70" fmla="*/ 605 w 910"/>
                <a:gd name="T71" fmla="*/ 614 h 1023"/>
                <a:gd name="T72" fmla="*/ 605 w 910"/>
                <a:gd name="T73" fmla="*/ 520 h 1023"/>
                <a:gd name="T74" fmla="*/ 555 w 910"/>
                <a:gd name="T75" fmla="*/ 542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0" h="1023">
                  <a:moveTo>
                    <a:pt x="452" y="400"/>
                  </a:moveTo>
                  <a:cubicBezTo>
                    <a:pt x="494" y="394"/>
                    <a:pt x="533" y="386"/>
                    <a:pt x="555" y="377"/>
                  </a:cubicBezTo>
                  <a:cubicBezTo>
                    <a:pt x="591" y="363"/>
                    <a:pt x="605" y="341"/>
                    <a:pt x="605" y="305"/>
                  </a:cubicBezTo>
                  <a:cubicBezTo>
                    <a:pt x="605" y="268"/>
                    <a:pt x="591" y="238"/>
                    <a:pt x="561" y="224"/>
                  </a:cubicBezTo>
                  <a:cubicBezTo>
                    <a:pt x="533" y="207"/>
                    <a:pt x="494" y="201"/>
                    <a:pt x="435" y="201"/>
                  </a:cubicBezTo>
                  <a:cubicBezTo>
                    <a:pt x="376" y="201"/>
                    <a:pt x="332" y="215"/>
                    <a:pt x="309" y="246"/>
                  </a:cubicBezTo>
                  <a:cubicBezTo>
                    <a:pt x="295" y="268"/>
                    <a:pt x="282" y="296"/>
                    <a:pt x="273" y="333"/>
                  </a:cubicBezTo>
                  <a:lnTo>
                    <a:pt x="30" y="333"/>
                  </a:lnTo>
                  <a:cubicBezTo>
                    <a:pt x="36" y="252"/>
                    <a:pt x="58" y="179"/>
                    <a:pt x="103" y="126"/>
                  </a:cubicBezTo>
                  <a:cubicBezTo>
                    <a:pt x="170" y="40"/>
                    <a:pt x="287" y="0"/>
                    <a:pt x="452" y="0"/>
                  </a:cubicBezTo>
                  <a:cubicBezTo>
                    <a:pt x="555" y="0"/>
                    <a:pt x="650" y="23"/>
                    <a:pt x="731" y="67"/>
                  </a:cubicBezTo>
                  <a:cubicBezTo>
                    <a:pt x="812" y="112"/>
                    <a:pt x="856" y="185"/>
                    <a:pt x="856" y="305"/>
                  </a:cubicBezTo>
                  <a:lnTo>
                    <a:pt x="856" y="748"/>
                  </a:lnTo>
                  <a:lnTo>
                    <a:pt x="856" y="857"/>
                  </a:lnTo>
                  <a:cubicBezTo>
                    <a:pt x="856" y="888"/>
                    <a:pt x="865" y="919"/>
                    <a:pt x="873" y="924"/>
                  </a:cubicBezTo>
                  <a:cubicBezTo>
                    <a:pt x="879" y="941"/>
                    <a:pt x="893" y="947"/>
                    <a:pt x="909" y="955"/>
                  </a:cubicBezTo>
                  <a:lnTo>
                    <a:pt x="909" y="991"/>
                  </a:lnTo>
                  <a:lnTo>
                    <a:pt x="636" y="991"/>
                  </a:lnTo>
                  <a:cubicBezTo>
                    <a:pt x="628" y="969"/>
                    <a:pt x="619" y="956"/>
                    <a:pt x="619" y="941"/>
                  </a:cubicBezTo>
                  <a:cubicBezTo>
                    <a:pt x="619" y="926"/>
                    <a:pt x="614" y="902"/>
                    <a:pt x="614" y="880"/>
                  </a:cubicBezTo>
                  <a:cubicBezTo>
                    <a:pt x="577" y="919"/>
                    <a:pt x="538" y="947"/>
                    <a:pt x="494" y="977"/>
                  </a:cubicBezTo>
                  <a:cubicBezTo>
                    <a:pt x="443" y="1005"/>
                    <a:pt x="376" y="1022"/>
                    <a:pt x="309" y="1022"/>
                  </a:cubicBezTo>
                  <a:cubicBezTo>
                    <a:pt x="223" y="1022"/>
                    <a:pt x="148" y="998"/>
                    <a:pt x="89" y="947"/>
                  </a:cubicBezTo>
                  <a:cubicBezTo>
                    <a:pt x="30" y="895"/>
                    <a:pt x="0" y="829"/>
                    <a:pt x="0" y="732"/>
                  </a:cubicBezTo>
                  <a:cubicBezTo>
                    <a:pt x="0" y="614"/>
                    <a:pt x="44" y="525"/>
                    <a:pt x="139" y="475"/>
                  </a:cubicBezTo>
                  <a:cubicBezTo>
                    <a:pt x="192" y="444"/>
                    <a:pt x="265" y="422"/>
                    <a:pt x="362" y="416"/>
                  </a:cubicBezTo>
                  <a:lnTo>
                    <a:pt x="452" y="400"/>
                  </a:lnTo>
                  <a:close/>
                  <a:moveTo>
                    <a:pt x="555" y="542"/>
                  </a:moveTo>
                  <a:cubicBezTo>
                    <a:pt x="538" y="547"/>
                    <a:pt x="516" y="556"/>
                    <a:pt x="488" y="556"/>
                  </a:cubicBezTo>
                  <a:lnTo>
                    <a:pt x="429" y="564"/>
                  </a:lnTo>
                  <a:cubicBezTo>
                    <a:pt x="376" y="570"/>
                    <a:pt x="332" y="584"/>
                    <a:pt x="309" y="601"/>
                  </a:cubicBezTo>
                  <a:cubicBezTo>
                    <a:pt x="273" y="623"/>
                    <a:pt x="251" y="659"/>
                    <a:pt x="251" y="709"/>
                  </a:cubicBezTo>
                  <a:cubicBezTo>
                    <a:pt x="251" y="754"/>
                    <a:pt x="265" y="785"/>
                    <a:pt x="287" y="807"/>
                  </a:cubicBezTo>
                  <a:cubicBezTo>
                    <a:pt x="309" y="829"/>
                    <a:pt x="340" y="838"/>
                    <a:pt x="376" y="838"/>
                  </a:cubicBezTo>
                  <a:cubicBezTo>
                    <a:pt x="429" y="838"/>
                    <a:pt x="480" y="821"/>
                    <a:pt x="533" y="793"/>
                  </a:cubicBezTo>
                  <a:cubicBezTo>
                    <a:pt x="577" y="762"/>
                    <a:pt x="605" y="704"/>
                    <a:pt x="605" y="614"/>
                  </a:cubicBezTo>
                  <a:lnTo>
                    <a:pt x="605" y="520"/>
                  </a:lnTo>
                  <a:cubicBezTo>
                    <a:pt x="591" y="525"/>
                    <a:pt x="577" y="534"/>
                    <a:pt x="555" y="54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2" name="Freeform 5"/>
            <p:cNvSpPr>
              <a:spLocks noChangeArrowheads="1"/>
            </p:cNvSpPr>
            <p:nvPr/>
          </p:nvSpPr>
          <p:spPr bwMode="auto">
            <a:xfrm>
              <a:off x="3087688" y="3160713"/>
              <a:ext cx="322262" cy="369887"/>
            </a:xfrm>
            <a:custGeom>
              <a:avLst/>
              <a:gdLst>
                <a:gd name="T0" fmla="*/ 642 w 894"/>
                <a:gd name="T1" fmla="*/ 377 h 1028"/>
                <a:gd name="T2" fmla="*/ 605 w 894"/>
                <a:gd name="T3" fmla="*/ 279 h 1028"/>
                <a:gd name="T4" fmla="*/ 471 w 894"/>
                <a:gd name="T5" fmla="*/ 220 h 1028"/>
                <a:gd name="T6" fmla="*/ 296 w 894"/>
                <a:gd name="T7" fmla="*/ 346 h 1028"/>
                <a:gd name="T8" fmla="*/ 273 w 894"/>
                <a:gd name="T9" fmla="*/ 525 h 1028"/>
                <a:gd name="T10" fmla="*/ 296 w 894"/>
                <a:gd name="T11" fmla="*/ 695 h 1028"/>
                <a:gd name="T12" fmla="*/ 466 w 894"/>
                <a:gd name="T13" fmla="*/ 812 h 1028"/>
                <a:gd name="T14" fmla="*/ 591 w 894"/>
                <a:gd name="T15" fmla="*/ 767 h 1028"/>
                <a:gd name="T16" fmla="*/ 636 w 894"/>
                <a:gd name="T17" fmla="*/ 642 h 1028"/>
                <a:gd name="T18" fmla="*/ 893 w 894"/>
                <a:gd name="T19" fmla="*/ 642 h 1028"/>
                <a:gd name="T20" fmla="*/ 812 w 894"/>
                <a:gd name="T21" fmla="*/ 862 h 1028"/>
                <a:gd name="T22" fmla="*/ 457 w 894"/>
                <a:gd name="T23" fmla="*/ 1027 h 1028"/>
                <a:gd name="T24" fmla="*/ 111 w 894"/>
                <a:gd name="T25" fmla="*/ 885 h 1028"/>
                <a:gd name="T26" fmla="*/ 0 w 894"/>
                <a:gd name="T27" fmla="*/ 525 h 1028"/>
                <a:gd name="T28" fmla="*/ 117 w 894"/>
                <a:gd name="T29" fmla="*/ 139 h 1028"/>
                <a:gd name="T30" fmla="*/ 449 w 894"/>
                <a:gd name="T31" fmla="*/ 0 h 1028"/>
                <a:gd name="T32" fmla="*/ 745 w 894"/>
                <a:gd name="T33" fmla="*/ 81 h 1028"/>
                <a:gd name="T34" fmla="*/ 887 w 894"/>
                <a:gd name="T35" fmla="*/ 368 h 1028"/>
                <a:gd name="T36" fmla="*/ 642 w 894"/>
                <a:gd name="T37" fmla="*/ 368 h 1028"/>
                <a:gd name="T38" fmla="*/ 642 w 894"/>
                <a:gd name="T39" fmla="*/ 377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94" h="1028">
                  <a:moveTo>
                    <a:pt x="642" y="377"/>
                  </a:moveTo>
                  <a:cubicBezTo>
                    <a:pt x="636" y="338"/>
                    <a:pt x="628" y="310"/>
                    <a:pt x="605" y="279"/>
                  </a:cubicBezTo>
                  <a:cubicBezTo>
                    <a:pt x="575" y="243"/>
                    <a:pt x="530" y="220"/>
                    <a:pt x="471" y="220"/>
                  </a:cubicBezTo>
                  <a:cubicBezTo>
                    <a:pt x="385" y="220"/>
                    <a:pt x="332" y="265"/>
                    <a:pt x="296" y="346"/>
                  </a:cubicBezTo>
                  <a:cubicBezTo>
                    <a:pt x="279" y="391"/>
                    <a:pt x="273" y="451"/>
                    <a:pt x="273" y="525"/>
                  </a:cubicBezTo>
                  <a:cubicBezTo>
                    <a:pt x="273" y="599"/>
                    <a:pt x="279" y="650"/>
                    <a:pt x="296" y="695"/>
                  </a:cubicBezTo>
                  <a:cubicBezTo>
                    <a:pt x="323" y="776"/>
                    <a:pt x="385" y="812"/>
                    <a:pt x="466" y="812"/>
                  </a:cubicBezTo>
                  <a:cubicBezTo>
                    <a:pt x="524" y="812"/>
                    <a:pt x="569" y="798"/>
                    <a:pt x="591" y="767"/>
                  </a:cubicBezTo>
                  <a:cubicBezTo>
                    <a:pt x="614" y="737"/>
                    <a:pt x="628" y="695"/>
                    <a:pt x="636" y="642"/>
                  </a:cubicBezTo>
                  <a:lnTo>
                    <a:pt x="893" y="642"/>
                  </a:lnTo>
                  <a:cubicBezTo>
                    <a:pt x="887" y="714"/>
                    <a:pt x="856" y="790"/>
                    <a:pt x="812" y="862"/>
                  </a:cubicBezTo>
                  <a:cubicBezTo>
                    <a:pt x="731" y="974"/>
                    <a:pt x="614" y="1027"/>
                    <a:pt x="457" y="1027"/>
                  </a:cubicBezTo>
                  <a:cubicBezTo>
                    <a:pt x="301" y="1027"/>
                    <a:pt x="184" y="982"/>
                    <a:pt x="111" y="885"/>
                  </a:cubicBezTo>
                  <a:cubicBezTo>
                    <a:pt x="36" y="798"/>
                    <a:pt x="0" y="672"/>
                    <a:pt x="0" y="525"/>
                  </a:cubicBezTo>
                  <a:cubicBezTo>
                    <a:pt x="0" y="360"/>
                    <a:pt x="36" y="229"/>
                    <a:pt x="117" y="139"/>
                  </a:cubicBezTo>
                  <a:cubicBezTo>
                    <a:pt x="198" y="50"/>
                    <a:pt x="309" y="0"/>
                    <a:pt x="449" y="0"/>
                  </a:cubicBezTo>
                  <a:cubicBezTo>
                    <a:pt x="569" y="0"/>
                    <a:pt x="672" y="28"/>
                    <a:pt x="745" y="81"/>
                  </a:cubicBezTo>
                  <a:cubicBezTo>
                    <a:pt x="820" y="131"/>
                    <a:pt x="870" y="229"/>
                    <a:pt x="887" y="368"/>
                  </a:cubicBezTo>
                  <a:lnTo>
                    <a:pt x="642" y="368"/>
                  </a:lnTo>
                  <a:lnTo>
                    <a:pt x="642" y="37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3" name="Freeform 6"/>
            <p:cNvSpPr>
              <a:spLocks noChangeArrowheads="1"/>
            </p:cNvSpPr>
            <p:nvPr/>
          </p:nvSpPr>
          <p:spPr bwMode="auto">
            <a:xfrm>
              <a:off x="3475038" y="3051175"/>
              <a:ext cx="314325" cy="468313"/>
            </a:xfrm>
            <a:custGeom>
              <a:avLst/>
              <a:gdLst>
                <a:gd name="T0" fmla="*/ 695 w 874"/>
                <a:gd name="T1" fmla="*/ 340 h 1301"/>
                <a:gd name="T2" fmla="*/ 815 w 874"/>
                <a:gd name="T3" fmla="*/ 435 h 1301"/>
                <a:gd name="T4" fmla="*/ 865 w 874"/>
                <a:gd name="T5" fmla="*/ 547 h 1301"/>
                <a:gd name="T6" fmla="*/ 873 w 874"/>
                <a:gd name="T7" fmla="*/ 731 h 1301"/>
                <a:gd name="T8" fmla="*/ 873 w 874"/>
                <a:gd name="T9" fmla="*/ 1300 h 1301"/>
                <a:gd name="T10" fmla="*/ 614 w 874"/>
                <a:gd name="T11" fmla="*/ 1300 h 1301"/>
                <a:gd name="T12" fmla="*/ 614 w 874"/>
                <a:gd name="T13" fmla="*/ 709 h 1301"/>
                <a:gd name="T14" fmla="*/ 586 w 874"/>
                <a:gd name="T15" fmla="*/ 583 h 1301"/>
                <a:gd name="T16" fmla="*/ 452 w 874"/>
                <a:gd name="T17" fmla="*/ 516 h 1301"/>
                <a:gd name="T18" fmla="*/ 304 w 874"/>
                <a:gd name="T19" fmla="*/ 583 h 1301"/>
                <a:gd name="T20" fmla="*/ 251 w 874"/>
                <a:gd name="T21" fmla="*/ 776 h 1301"/>
                <a:gd name="T22" fmla="*/ 251 w 874"/>
                <a:gd name="T23" fmla="*/ 1300 h 1301"/>
                <a:gd name="T24" fmla="*/ 0 w 874"/>
                <a:gd name="T25" fmla="*/ 1300 h 1301"/>
                <a:gd name="T26" fmla="*/ 0 w 874"/>
                <a:gd name="T27" fmla="*/ 0 h 1301"/>
                <a:gd name="T28" fmla="*/ 251 w 874"/>
                <a:gd name="T29" fmla="*/ 0 h 1301"/>
                <a:gd name="T30" fmla="*/ 251 w 874"/>
                <a:gd name="T31" fmla="*/ 457 h 1301"/>
                <a:gd name="T32" fmla="*/ 377 w 874"/>
                <a:gd name="T33" fmla="*/ 340 h 1301"/>
                <a:gd name="T34" fmla="*/ 533 w 874"/>
                <a:gd name="T35" fmla="*/ 304 h 1301"/>
                <a:gd name="T36" fmla="*/ 695 w 874"/>
                <a:gd name="T37" fmla="*/ 340 h 1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74" h="1301">
                  <a:moveTo>
                    <a:pt x="695" y="340"/>
                  </a:moveTo>
                  <a:cubicBezTo>
                    <a:pt x="748" y="363"/>
                    <a:pt x="784" y="390"/>
                    <a:pt x="815" y="435"/>
                  </a:cubicBezTo>
                  <a:cubicBezTo>
                    <a:pt x="843" y="474"/>
                    <a:pt x="859" y="510"/>
                    <a:pt x="865" y="547"/>
                  </a:cubicBezTo>
                  <a:cubicBezTo>
                    <a:pt x="873" y="583"/>
                    <a:pt x="873" y="650"/>
                    <a:pt x="873" y="731"/>
                  </a:cubicBezTo>
                  <a:lnTo>
                    <a:pt x="873" y="1300"/>
                  </a:lnTo>
                  <a:lnTo>
                    <a:pt x="614" y="1300"/>
                  </a:lnTo>
                  <a:lnTo>
                    <a:pt x="614" y="709"/>
                  </a:lnTo>
                  <a:cubicBezTo>
                    <a:pt x="614" y="658"/>
                    <a:pt x="608" y="614"/>
                    <a:pt x="586" y="583"/>
                  </a:cubicBezTo>
                  <a:cubicBezTo>
                    <a:pt x="564" y="538"/>
                    <a:pt x="519" y="516"/>
                    <a:pt x="452" y="516"/>
                  </a:cubicBezTo>
                  <a:cubicBezTo>
                    <a:pt x="385" y="516"/>
                    <a:pt x="335" y="538"/>
                    <a:pt x="304" y="583"/>
                  </a:cubicBezTo>
                  <a:cubicBezTo>
                    <a:pt x="268" y="628"/>
                    <a:pt x="251" y="695"/>
                    <a:pt x="251" y="776"/>
                  </a:cubicBezTo>
                  <a:lnTo>
                    <a:pt x="251" y="1300"/>
                  </a:lnTo>
                  <a:lnTo>
                    <a:pt x="0" y="1300"/>
                  </a:lnTo>
                  <a:lnTo>
                    <a:pt x="0" y="0"/>
                  </a:lnTo>
                  <a:lnTo>
                    <a:pt x="251" y="0"/>
                  </a:lnTo>
                  <a:lnTo>
                    <a:pt x="251" y="457"/>
                  </a:lnTo>
                  <a:cubicBezTo>
                    <a:pt x="290" y="399"/>
                    <a:pt x="335" y="363"/>
                    <a:pt x="377" y="340"/>
                  </a:cubicBezTo>
                  <a:cubicBezTo>
                    <a:pt x="430" y="318"/>
                    <a:pt x="474" y="304"/>
                    <a:pt x="533" y="304"/>
                  </a:cubicBezTo>
                  <a:cubicBezTo>
                    <a:pt x="592" y="309"/>
                    <a:pt x="645" y="318"/>
                    <a:pt x="695" y="34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4" name="Freeform 7"/>
            <p:cNvSpPr>
              <a:spLocks noChangeArrowheads="1"/>
            </p:cNvSpPr>
            <p:nvPr/>
          </p:nvSpPr>
          <p:spPr bwMode="auto">
            <a:xfrm>
              <a:off x="3875088"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5" name="Freeform 8"/>
            <p:cNvSpPr>
              <a:spLocks noChangeArrowheads="1"/>
            </p:cNvSpPr>
            <p:nvPr/>
          </p:nvSpPr>
          <p:spPr bwMode="auto">
            <a:xfrm>
              <a:off x="4246563" y="3048000"/>
              <a:ext cx="396875" cy="471488"/>
            </a:xfrm>
            <a:custGeom>
              <a:avLst/>
              <a:gdLst>
                <a:gd name="T0" fmla="*/ 762 w 1104"/>
                <a:gd name="T1" fmla="*/ 31 h 1310"/>
                <a:gd name="T2" fmla="*/ 985 w 1104"/>
                <a:gd name="T3" fmla="*/ 193 h 1310"/>
                <a:gd name="T4" fmla="*/ 1080 w 1104"/>
                <a:gd name="T5" fmla="*/ 408 h 1310"/>
                <a:gd name="T6" fmla="*/ 1103 w 1104"/>
                <a:gd name="T7" fmla="*/ 623 h 1310"/>
                <a:gd name="T8" fmla="*/ 999 w 1104"/>
                <a:gd name="T9" fmla="*/ 1066 h 1310"/>
                <a:gd name="T10" fmla="*/ 564 w 1104"/>
                <a:gd name="T11" fmla="*/ 1309 h 1310"/>
                <a:gd name="T12" fmla="*/ 0 w 1104"/>
                <a:gd name="T13" fmla="*/ 1309 h 1310"/>
                <a:gd name="T14" fmla="*/ 0 w 1104"/>
                <a:gd name="T15" fmla="*/ 0 h 1310"/>
                <a:gd name="T16" fmla="*/ 564 w 1104"/>
                <a:gd name="T17" fmla="*/ 0 h 1310"/>
                <a:gd name="T18" fmla="*/ 762 w 1104"/>
                <a:gd name="T19" fmla="*/ 31 h 1310"/>
                <a:gd name="T20" fmla="*/ 260 w 1104"/>
                <a:gd name="T21" fmla="*/ 1089 h 1310"/>
                <a:gd name="T22" fmla="*/ 511 w 1104"/>
                <a:gd name="T23" fmla="*/ 1089 h 1310"/>
                <a:gd name="T24" fmla="*/ 784 w 1104"/>
                <a:gd name="T25" fmla="*/ 896 h 1310"/>
                <a:gd name="T26" fmla="*/ 829 w 1104"/>
                <a:gd name="T27" fmla="*/ 645 h 1310"/>
                <a:gd name="T28" fmla="*/ 770 w 1104"/>
                <a:gd name="T29" fmla="*/ 335 h 1310"/>
                <a:gd name="T30" fmla="*/ 519 w 1104"/>
                <a:gd name="T31" fmla="*/ 232 h 1310"/>
                <a:gd name="T32" fmla="*/ 260 w 1104"/>
                <a:gd name="T33" fmla="*/ 232 h 1310"/>
                <a:gd name="T34" fmla="*/ 260 w 1104"/>
                <a:gd name="T35" fmla="*/ 108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04" h="1310">
                  <a:moveTo>
                    <a:pt x="762" y="31"/>
                  </a:moveTo>
                  <a:cubicBezTo>
                    <a:pt x="851" y="62"/>
                    <a:pt x="924" y="120"/>
                    <a:pt x="985" y="193"/>
                  </a:cubicBezTo>
                  <a:cubicBezTo>
                    <a:pt x="1027" y="260"/>
                    <a:pt x="1058" y="327"/>
                    <a:pt x="1080" y="408"/>
                  </a:cubicBezTo>
                  <a:cubicBezTo>
                    <a:pt x="1094" y="483"/>
                    <a:pt x="1103" y="556"/>
                    <a:pt x="1103" y="623"/>
                  </a:cubicBezTo>
                  <a:cubicBezTo>
                    <a:pt x="1103" y="799"/>
                    <a:pt x="1066" y="941"/>
                    <a:pt x="999" y="1066"/>
                  </a:cubicBezTo>
                  <a:cubicBezTo>
                    <a:pt x="902" y="1228"/>
                    <a:pt x="754" y="1309"/>
                    <a:pt x="564" y="1309"/>
                  </a:cubicBezTo>
                  <a:lnTo>
                    <a:pt x="0" y="1309"/>
                  </a:lnTo>
                  <a:lnTo>
                    <a:pt x="0" y="0"/>
                  </a:lnTo>
                  <a:lnTo>
                    <a:pt x="564" y="0"/>
                  </a:lnTo>
                  <a:cubicBezTo>
                    <a:pt x="637" y="0"/>
                    <a:pt x="712" y="9"/>
                    <a:pt x="762" y="31"/>
                  </a:cubicBezTo>
                  <a:close/>
                  <a:moveTo>
                    <a:pt x="260" y="1089"/>
                  </a:moveTo>
                  <a:lnTo>
                    <a:pt x="511" y="1089"/>
                  </a:lnTo>
                  <a:cubicBezTo>
                    <a:pt x="637" y="1089"/>
                    <a:pt x="731" y="1022"/>
                    <a:pt x="784" y="896"/>
                  </a:cubicBezTo>
                  <a:cubicBezTo>
                    <a:pt x="815" y="829"/>
                    <a:pt x="829" y="740"/>
                    <a:pt x="829" y="645"/>
                  </a:cubicBezTo>
                  <a:cubicBezTo>
                    <a:pt x="829" y="511"/>
                    <a:pt x="807" y="408"/>
                    <a:pt x="770" y="335"/>
                  </a:cubicBezTo>
                  <a:cubicBezTo>
                    <a:pt x="726" y="260"/>
                    <a:pt x="645" y="232"/>
                    <a:pt x="519" y="232"/>
                  </a:cubicBezTo>
                  <a:lnTo>
                    <a:pt x="260" y="232"/>
                  </a:lnTo>
                  <a:lnTo>
                    <a:pt x="260" y="1089"/>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6" name="Freeform 9"/>
            <p:cNvSpPr>
              <a:spLocks noChangeArrowheads="1"/>
            </p:cNvSpPr>
            <p:nvPr/>
          </p:nvSpPr>
          <p:spPr bwMode="auto">
            <a:xfrm>
              <a:off x="4686300" y="3162300"/>
              <a:ext cx="328613" cy="368300"/>
            </a:xfrm>
            <a:custGeom>
              <a:avLst/>
              <a:gdLst>
                <a:gd name="T0" fmla="*/ 452 w 911"/>
                <a:gd name="T1" fmla="*/ 400 h 1023"/>
                <a:gd name="T2" fmla="*/ 555 w 911"/>
                <a:gd name="T3" fmla="*/ 377 h 1023"/>
                <a:gd name="T4" fmla="*/ 605 w 911"/>
                <a:gd name="T5" fmla="*/ 305 h 1023"/>
                <a:gd name="T6" fmla="*/ 564 w 911"/>
                <a:gd name="T7" fmla="*/ 224 h 1023"/>
                <a:gd name="T8" fmla="*/ 435 w 911"/>
                <a:gd name="T9" fmla="*/ 201 h 1023"/>
                <a:gd name="T10" fmla="*/ 310 w 911"/>
                <a:gd name="T11" fmla="*/ 246 h 1023"/>
                <a:gd name="T12" fmla="*/ 273 w 911"/>
                <a:gd name="T13" fmla="*/ 333 h 1023"/>
                <a:gd name="T14" fmla="*/ 30 w 911"/>
                <a:gd name="T15" fmla="*/ 333 h 1023"/>
                <a:gd name="T16" fmla="*/ 103 w 911"/>
                <a:gd name="T17" fmla="*/ 126 h 1023"/>
                <a:gd name="T18" fmla="*/ 452 w 911"/>
                <a:gd name="T19" fmla="*/ 0 h 1023"/>
                <a:gd name="T20" fmla="*/ 731 w 911"/>
                <a:gd name="T21" fmla="*/ 67 h 1023"/>
                <a:gd name="T22" fmla="*/ 857 w 911"/>
                <a:gd name="T23" fmla="*/ 305 h 1023"/>
                <a:gd name="T24" fmla="*/ 857 w 911"/>
                <a:gd name="T25" fmla="*/ 748 h 1023"/>
                <a:gd name="T26" fmla="*/ 857 w 911"/>
                <a:gd name="T27" fmla="*/ 857 h 1023"/>
                <a:gd name="T28" fmla="*/ 873 w 911"/>
                <a:gd name="T29" fmla="*/ 924 h 1023"/>
                <a:gd name="T30" fmla="*/ 910 w 911"/>
                <a:gd name="T31" fmla="*/ 955 h 1023"/>
                <a:gd name="T32" fmla="*/ 910 w 911"/>
                <a:gd name="T33" fmla="*/ 991 h 1023"/>
                <a:gd name="T34" fmla="*/ 636 w 911"/>
                <a:gd name="T35" fmla="*/ 991 h 1023"/>
                <a:gd name="T36" fmla="*/ 622 w 911"/>
                <a:gd name="T37" fmla="*/ 941 h 1023"/>
                <a:gd name="T38" fmla="*/ 614 w 911"/>
                <a:gd name="T39" fmla="*/ 880 h 1023"/>
                <a:gd name="T40" fmla="*/ 497 w 911"/>
                <a:gd name="T41" fmla="*/ 977 h 1023"/>
                <a:gd name="T42" fmla="*/ 310 w 911"/>
                <a:gd name="T43" fmla="*/ 1022 h 1023"/>
                <a:gd name="T44" fmla="*/ 89 w 911"/>
                <a:gd name="T45" fmla="*/ 947 h 1023"/>
                <a:gd name="T46" fmla="*/ 0 w 911"/>
                <a:gd name="T47" fmla="*/ 732 h 1023"/>
                <a:gd name="T48" fmla="*/ 142 w 911"/>
                <a:gd name="T49" fmla="*/ 475 h 1023"/>
                <a:gd name="T50" fmla="*/ 363 w 911"/>
                <a:gd name="T51" fmla="*/ 416 h 1023"/>
                <a:gd name="T52" fmla="*/ 452 w 911"/>
                <a:gd name="T53" fmla="*/ 400 h 1023"/>
                <a:gd name="T54" fmla="*/ 605 w 911"/>
                <a:gd name="T55" fmla="*/ 520 h 1023"/>
                <a:gd name="T56" fmla="*/ 555 w 911"/>
                <a:gd name="T57" fmla="*/ 542 h 1023"/>
                <a:gd name="T58" fmla="*/ 488 w 911"/>
                <a:gd name="T59" fmla="*/ 556 h 1023"/>
                <a:gd name="T60" fmla="*/ 430 w 911"/>
                <a:gd name="T61" fmla="*/ 564 h 1023"/>
                <a:gd name="T62" fmla="*/ 310 w 911"/>
                <a:gd name="T63" fmla="*/ 601 h 1023"/>
                <a:gd name="T64" fmla="*/ 251 w 911"/>
                <a:gd name="T65" fmla="*/ 709 h 1023"/>
                <a:gd name="T66" fmla="*/ 290 w 911"/>
                <a:gd name="T67" fmla="*/ 807 h 1023"/>
                <a:gd name="T68" fmla="*/ 377 w 911"/>
                <a:gd name="T69" fmla="*/ 838 h 1023"/>
                <a:gd name="T70" fmla="*/ 533 w 911"/>
                <a:gd name="T71" fmla="*/ 793 h 1023"/>
                <a:gd name="T72" fmla="*/ 605 w 911"/>
                <a:gd name="T73" fmla="*/ 614 h 1023"/>
                <a:gd name="T74" fmla="*/ 605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2" y="400"/>
                  </a:moveTo>
                  <a:cubicBezTo>
                    <a:pt x="497" y="394"/>
                    <a:pt x="533" y="386"/>
                    <a:pt x="555" y="377"/>
                  </a:cubicBezTo>
                  <a:cubicBezTo>
                    <a:pt x="591" y="363"/>
                    <a:pt x="605" y="341"/>
                    <a:pt x="605" y="305"/>
                  </a:cubicBezTo>
                  <a:cubicBezTo>
                    <a:pt x="605" y="268"/>
                    <a:pt x="591" y="238"/>
                    <a:pt x="564" y="224"/>
                  </a:cubicBezTo>
                  <a:cubicBezTo>
                    <a:pt x="533" y="207"/>
                    <a:pt x="495" y="201"/>
                    <a:pt x="435" y="201"/>
                  </a:cubicBezTo>
                  <a:cubicBezTo>
                    <a:pt x="375" y="201"/>
                    <a:pt x="332" y="215"/>
                    <a:pt x="310" y="246"/>
                  </a:cubicBezTo>
                  <a:cubicBezTo>
                    <a:pt x="296" y="268"/>
                    <a:pt x="282" y="296"/>
                    <a:pt x="273" y="333"/>
                  </a:cubicBezTo>
                  <a:lnTo>
                    <a:pt x="30" y="333"/>
                  </a:lnTo>
                  <a:cubicBezTo>
                    <a:pt x="39" y="252"/>
                    <a:pt x="58" y="179"/>
                    <a:pt x="103" y="126"/>
                  </a:cubicBezTo>
                  <a:cubicBezTo>
                    <a:pt x="170" y="40"/>
                    <a:pt x="290" y="0"/>
                    <a:pt x="452" y="0"/>
                  </a:cubicBezTo>
                  <a:cubicBezTo>
                    <a:pt x="555" y="0"/>
                    <a:pt x="650" y="23"/>
                    <a:pt x="731" y="67"/>
                  </a:cubicBezTo>
                  <a:cubicBezTo>
                    <a:pt x="815" y="112"/>
                    <a:pt x="857" y="185"/>
                    <a:pt x="857" y="305"/>
                  </a:cubicBezTo>
                  <a:lnTo>
                    <a:pt x="857" y="748"/>
                  </a:lnTo>
                  <a:cubicBezTo>
                    <a:pt x="857" y="776"/>
                    <a:pt x="857" y="815"/>
                    <a:pt x="857" y="857"/>
                  </a:cubicBezTo>
                  <a:cubicBezTo>
                    <a:pt x="857" y="888"/>
                    <a:pt x="865" y="919"/>
                    <a:pt x="873" y="924"/>
                  </a:cubicBezTo>
                  <a:cubicBezTo>
                    <a:pt x="879" y="941"/>
                    <a:pt x="896" y="947"/>
                    <a:pt x="910" y="955"/>
                  </a:cubicBezTo>
                  <a:lnTo>
                    <a:pt x="910" y="991"/>
                  </a:lnTo>
                  <a:lnTo>
                    <a:pt x="636" y="991"/>
                  </a:lnTo>
                  <a:cubicBezTo>
                    <a:pt x="628" y="969"/>
                    <a:pt x="622" y="956"/>
                    <a:pt x="622" y="941"/>
                  </a:cubicBezTo>
                  <a:cubicBezTo>
                    <a:pt x="622" y="926"/>
                    <a:pt x="614" y="902"/>
                    <a:pt x="614" y="880"/>
                  </a:cubicBezTo>
                  <a:cubicBezTo>
                    <a:pt x="577" y="919"/>
                    <a:pt x="541" y="947"/>
                    <a:pt x="497" y="977"/>
                  </a:cubicBezTo>
                  <a:cubicBezTo>
                    <a:pt x="444" y="1005"/>
                    <a:pt x="377" y="1022"/>
                    <a:pt x="310" y="1022"/>
                  </a:cubicBezTo>
                  <a:cubicBezTo>
                    <a:pt x="223" y="1022"/>
                    <a:pt x="148" y="998"/>
                    <a:pt x="89" y="947"/>
                  </a:cubicBezTo>
                  <a:cubicBezTo>
                    <a:pt x="30" y="895"/>
                    <a:pt x="0" y="829"/>
                    <a:pt x="0" y="732"/>
                  </a:cubicBezTo>
                  <a:cubicBezTo>
                    <a:pt x="0" y="614"/>
                    <a:pt x="44" y="525"/>
                    <a:pt x="142" y="475"/>
                  </a:cubicBezTo>
                  <a:cubicBezTo>
                    <a:pt x="192" y="444"/>
                    <a:pt x="268" y="422"/>
                    <a:pt x="363" y="416"/>
                  </a:cubicBezTo>
                  <a:lnTo>
                    <a:pt x="452" y="400"/>
                  </a:lnTo>
                  <a:close/>
                  <a:moveTo>
                    <a:pt x="605" y="520"/>
                  </a:moveTo>
                  <a:cubicBezTo>
                    <a:pt x="591" y="525"/>
                    <a:pt x="577" y="534"/>
                    <a:pt x="555" y="542"/>
                  </a:cubicBezTo>
                  <a:cubicBezTo>
                    <a:pt x="541" y="547"/>
                    <a:pt x="519" y="556"/>
                    <a:pt x="488" y="556"/>
                  </a:cubicBezTo>
                  <a:lnTo>
                    <a:pt x="430" y="564"/>
                  </a:lnTo>
                  <a:cubicBezTo>
                    <a:pt x="377" y="570"/>
                    <a:pt x="332" y="584"/>
                    <a:pt x="310" y="601"/>
                  </a:cubicBezTo>
                  <a:cubicBezTo>
                    <a:pt x="273" y="623"/>
                    <a:pt x="251" y="659"/>
                    <a:pt x="251" y="709"/>
                  </a:cubicBezTo>
                  <a:cubicBezTo>
                    <a:pt x="251" y="754"/>
                    <a:pt x="269" y="785"/>
                    <a:pt x="290" y="807"/>
                  </a:cubicBezTo>
                  <a:cubicBezTo>
                    <a:pt x="311" y="829"/>
                    <a:pt x="340" y="838"/>
                    <a:pt x="377" y="838"/>
                  </a:cubicBezTo>
                  <a:cubicBezTo>
                    <a:pt x="430" y="838"/>
                    <a:pt x="480" y="821"/>
                    <a:pt x="533" y="793"/>
                  </a:cubicBezTo>
                  <a:cubicBezTo>
                    <a:pt x="577" y="762"/>
                    <a:pt x="605" y="704"/>
                    <a:pt x="605" y="614"/>
                  </a:cubicBezTo>
                  <a:lnTo>
                    <a:pt x="605"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7" name="Freeform 10"/>
            <p:cNvSpPr>
              <a:spLocks noChangeArrowheads="1"/>
            </p:cNvSpPr>
            <p:nvPr/>
          </p:nvSpPr>
          <p:spPr bwMode="auto">
            <a:xfrm>
              <a:off x="5037138"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8 w 539"/>
                <a:gd name="T23" fmla="*/ 1049 h 1257"/>
                <a:gd name="T24" fmla="*/ 510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3" y="1049"/>
                    <a:pt x="488" y="1049"/>
                  </a:cubicBezTo>
                  <a:cubicBezTo>
                    <a:pt x="494" y="1049"/>
                    <a:pt x="503" y="1049"/>
                    <a:pt x="510" y="1049"/>
                  </a:cubicBezTo>
                  <a:cubicBezTo>
                    <a:pt x="517" y="1049"/>
                    <a:pt x="524" y="1049"/>
                    <a:pt x="530" y="1049"/>
                  </a:cubicBezTo>
                  <a:lnTo>
                    <a:pt x="530" y="1239"/>
                  </a:lnTo>
                  <a:lnTo>
                    <a:pt x="413" y="1248"/>
                  </a:lnTo>
                  <a:cubicBezTo>
                    <a:pt x="295" y="1256"/>
                    <a:pt x="214"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8" name="Freeform 11"/>
            <p:cNvSpPr>
              <a:spLocks noChangeArrowheads="1"/>
            </p:cNvSpPr>
            <p:nvPr/>
          </p:nvSpPr>
          <p:spPr bwMode="auto">
            <a:xfrm>
              <a:off x="5268913" y="3162300"/>
              <a:ext cx="328612" cy="368300"/>
            </a:xfrm>
            <a:custGeom>
              <a:avLst/>
              <a:gdLst>
                <a:gd name="T0" fmla="*/ 453 w 911"/>
                <a:gd name="T1" fmla="*/ 400 h 1023"/>
                <a:gd name="T2" fmla="*/ 556 w 911"/>
                <a:gd name="T3" fmla="*/ 377 h 1023"/>
                <a:gd name="T4" fmla="*/ 606 w 911"/>
                <a:gd name="T5" fmla="*/ 305 h 1023"/>
                <a:gd name="T6" fmla="*/ 561 w 911"/>
                <a:gd name="T7" fmla="*/ 224 h 1023"/>
                <a:gd name="T8" fmla="*/ 436 w 911"/>
                <a:gd name="T9" fmla="*/ 201 h 1023"/>
                <a:gd name="T10" fmla="*/ 310 w 911"/>
                <a:gd name="T11" fmla="*/ 246 h 1023"/>
                <a:gd name="T12" fmla="*/ 274 w 911"/>
                <a:gd name="T13" fmla="*/ 333 h 1023"/>
                <a:gd name="T14" fmla="*/ 31 w 911"/>
                <a:gd name="T15" fmla="*/ 333 h 1023"/>
                <a:gd name="T16" fmla="*/ 104 w 911"/>
                <a:gd name="T17" fmla="*/ 126 h 1023"/>
                <a:gd name="T18" fmla="*/ 453 w 911"/>
                <a:gd name="T19" fmla="*/ 0 h 1023"/>
                <a:gd name="T20" fmla="*/ 732 w 911"/>
                <a:gd name="T21" fmla="*/ 67 h 1023"/>
                <a:gd name="T22" fmla="*/ 857 w 911"/>
                <a:gd name="T23" fmla="*/ 305 h 1023"/>
                <a:gd name="T24" fmla="*/ 857 w 911"/>
                <a:gd name="T25" fmla="*/ 748 h 1023"/>
                <a:gd name="T26" fmla="*/ 857 w 911"/>
                <a:gd name="T27" fmla="*/ 857 h 1023"/>
                <a:gd name="T28" fmla="*/ 874 w 911"/>
                <a:gd name="T29" fmla="*/ 924 h 1023"/>
                <a:gd name="T30" fmla="*/ 910 w 911"/>
                <a:gd name="T31" fmla="*/ 955 h 1023"/>
                <a:gd name="T32" fmla="*/ 910 w 911"/>
                <a:gd name="T33" fmla="*/ 991 h 1023"/>
                <a:gd name="T34" fmla="*/ 637 w 911"/>
                <a:gd name="T35" fmla="*/ 991 h 1023"/>
                <a:gd name="T36" fmla="*/ 623 w 911"/>
                <a:gd name="T37" fmla="*/ 941 h 1023"/>
                <a:gd name="T38" fmla="*/ 614 w 911"/>
                <a:gd name="T39" fmla="*/ 880 h 1023"/>
                <a:gd name="T40" fmla="*/ 497 w 911"/>
                <a:gd name="T41" fmla="*/ 977 h 1023"/>
                <a:gd name="T42" fmla="*/ 310 w 911"/>
                <a:gd name="T43" fmla="*/ 1022 h 1023"/>
                <a:gd name="T44" fmla="*/ 90 w 911"/>
                <a:gd name="T45" fmla="*/ 947 h 1023"/>
                <a:gd name="T46" fmla="*/ 0 w 911"/>
                <a:gd name="T47" fmla="*/ 732 h 1023"/>
                <a:gd name="T48" fmla="*/ 140 w 911"/>
                <a:gd name="T49" fmla="*/ 475 h 1023"/>
                <a:gd name="T50" fmla="*/ 363 w 911"/>
                <a:gd name="T51" fmla="*/ 416 h 1023"/>
                <a:gd name="T52" fmla="*/ 453 w 911"/>
                <a:gd name="T53" fmla="*/ 400 h 1023"/>
                <a:gd name="T54" fmla="*/ 606 w 911"/>
                <a:gd name="T55" fmla="*/ 520 h 1023"/>
                <a:gd name="T56" fmla="*/ 556 w 911"/>
                <a:gd name="T57" fmla="*/ 542 h 1023"/>
                <a:gd name="T58" fmla="*/ 489 w 911"/>
                <a:gd name="T59" fmla="*/ 556 h 1023"/>
                <a:gd name="T60" fmla="*/ 430 w 911"/>
                <a:gd name="T61" fmla="*/ 564 h 1023"/>
                <a:gd name="T62" fmla="*/ 310 w 911"/>
                <a:gd name="T63" fmla="*/ 601 h 1023"/>
                <a:gd name="T64" fmla="*/ 252 w 911"/>
                <a:gd name="T65" fmla="*/ 709 h 1023"/>
                <a:gd name="T66" fmla="*/ 288 w 911"/>
                <a:gd name="T67" fmla="*/ 807 h 1023"/>
                <a:gd name="T68" fmla="*/ 377 w 911"/>
                <a:gd name="T69" fmla="*/ 838 h 1023"/>
                <a:gd name="T70" fmla="*/ 533 w 911"/>
                <a:gd name="T71" fmla="*/ 793 h 1023"/>
                <a:gd name="T72" fmla="*/ 606 w 911"/>
                <a:gd name="T73" fmla="*/ 614 h 1023"/>
                <a:gd name="T74" fmla="*/ 606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3" y="400"/>
                  </a:moveTo>
                  <a:cubicBezTo>
                    <a:pt x="497" y="394"/>
                    <a:pt x="533" y="386"/>
                    <a:pt x="556" y="377"/>
                  </a:cubicBezTo>
                  <a:cubicBezTo>
                    <a:pt x="592" y="363"/>
                    <a:pt x="606" y="341"/>
                    <a:pt x="606" y="305"/>
                  </a:cubicBezTo>
                  <a:cubicBezTo>
                    <a:pt x="606" y="268"/>
                    <a:pt x="592" y="238"/>
                    <a:pt x="561" y="224"/>
                  </a:cubicBezTo>
                  <a:cubicBezTo>
                    <a:pt x="533" y="207"/>
                    <a:pt x="496" y="201"/>
                    <a:pt x="436" y="201"/>
                  </a:cubicBezTo>
                  <a:cubicBezTo>
                    <a:pt x="376" y="201"/>
                    <a:pt x="333" y="215"/>
                    <a:pt x="310" y="246"/>
                  </a:cubicBezTo>
                  <a:cubicBezTo>
                    <a:pt x="296" y="268"/>
                    <a:pt x="282" y="296"/>
                    <a:pt x="274" y="333"/>
                  </a:cubicBezTo>
                  <a:lnTo>
                    <a:pt x="31" y="333"/>
                  </a:lnTo>
                  <a:cubicBezTo>
                    <a:pt x="37" y="252"/>
                    <a:pt x="59" y="179"/>
                    <a:pt x="104" y="126"/>
                  </a:cubicBezTo>
                  <a:cubicBezTo>
                    <a:pt x="171" y="40"/>
                    <a:pt x="288" y="0"/>
                    <a:pt x="453" y="0"/>
                  </a:cubicBezTo>
                  <a:cubicBezTo>
                    <a:pt x="556" y="0"/>
                    <a:pt x="651" y="23"/>
                    <a:pt x="732" y="67"/>
                  </a:cubicBezTo>
                  <a:cubicBezTo>
                    <a:pt x="813" y="112"/>
                    <a:pt x="857" y="185"/>
                    <a:pt x="857" y="305"/>
                  </a:cubicBezTo>
                  <a:lnTo>
                    <a:pt x="857" y="748"/>
                  </a:lnTo>
                  <a:cubicBezTo>
                    <a:pt x="857" y="776"/>
                    <a:pt x="857" y="815"/>
                    <a:pt x="857" y="857"/>
                  </a:cubicBezTo>
                  <a:cubicBezTo>
                    <a:pt x="857" y="888"/>
                    <a:pt x="866" y="919"/>
                    <a:pt x="874" y="924"/>
                  </a:cubicBezTo>
                  <a:cubicBezTo>
                    <a:pt x="880" y="941"/>
                    <a:pt x="896" y="947"/>
                    <a:pt x="910" y="955"/>
                  </a:cubicBezTo>
                  <a:lnTo>
                    <a:pt x="910" y="991"/>
                  </a:lnTo>
                  <a:lnTo>
                    <a:pt x="637" y="991"/>
                  </a:lnTo>
                  <a:cubicBezTo>
                    <a:pt x="628" y="969"/>
                    <a:pt x="623" y="956"/>
                    <a:pt x="623" y="941"/>
                  </a:cubicBezTo>
                  <a:cubicBezTo>
                    <a:pt x="623" y="926"/>
                    <a:pt x="614" y="902"/>
                    <a:pt x="614" y="880"/>
                  </a:cubicBezTo>
                  <a:cubicBezTo>
                    <a:pt x="578" y="919"/>
                    <a:pt x="539" y="947"/>
                    <a:pt x="497" y="977"/>
                  </a:cubicBezTo>
                  <a:cubicBezTo>
                    <a:pt x="444" y="1005"/>
                    <a:pt x="377" y="1022"/>
                    <a:pt x="310" y="1022"/>
                  </a:cubicBezTo>
                  <a:cubicBezTo>
                    <a:pt x="224" y="1022"/>
                    <a:pt x="148" y="998"/>
                    <a:pt x="90" y="947"/>
                  </a:cubicBezTo>
                  <a:cubicBezTo>
                    <a:pt x="31" y="895"/>
                    <a:pt x="0" y="829"/>
                    <a:pt x="0" y="732"/>
                  </a:cubicBezTo>
                  <a:cubicBezTo>
                    <a:pt x="0" y="614"/>
                    <a:pt x="45" y="525"/>
                    <a:pt x="140" y="475"/>
                  </a:cubicBezTo>
                  <a:cubicBezTo>
                    <a:pt x="193" y="444"/>
                    <a:pt x="266" y="422"/>
                    <a:pt x="363" y="416"/>
                  </a:cubicBezTo>
                  <a:lnTo>
                    <a:pt x="453" y="400"/>
                  </a:lnTo>
                  <a:close/>
                  <a:moveTo>
                    <a:pt x="606" y="520"/>
                  </a:moveTo>
                  <a:cubicBezTo>
                    <a:pt x="592" y="525"/>
                    <a:pt x="578" y="534"/>
                    <a:pt x="556" y="542"/>
                  </a:cubicBezTo>
                  <a:cubicBezTo>
                    <a:pt x="539" y="547"/>
                    <a:pt x="520" y="556"/>
                    <a:pt x="489" y="556"/>
                  </a:cubicBezTo>
                  <a:lnTo>
                    <a:pt x="430" y="564"/>
                  </a:lnTo>
                  <a:cubicBezTo>
                    <a:pt x="377" y="570"/>
                    <a:pt x="333" y="584"/>
                    <a:pt x="310" y="601"/>
                  </a:cubicBezTo>
                  <a:cubicBezTo>
                    <a:pt x="274" y="623"/>
                    <a:pt x="252" y="659"/>
                    <a:pt x="252" y="709"/>
                  </a:cubicBezTo>
                  <a:cubicBezTo>
                    <a:pt x="252" y="754"/>
                    <a:pt x="266" y="785"/>
                    <a:pt x="288" y="807"/>
                  </a:cubicBezTo>
                  <a:cubicBezTo>
                    <a:pt x="310" y="829"/>
                    <a:pt x="341" y="838"/>
                    <a:pt x="377" y="838"/>
                  </a:cubicBezTo>
                  <a:cubicBezTo>
                    <a:pt x="430" y="838"/>
                    <a:pt x="480" y="821"/>
                    <a:pt x="533" y="793"/>
                  </a:cubicBezTo>
                  <a:cubicBezTo>
                    <a:pt x="578" y="762"/>
                    <a:pt x="606" y="704"/>
                    <a:pt x="606" y="614"/>
                  </a:cubicBezTo>
                  <a:lnTo>
                    <a:pt x="606"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9" name="Freeform 12"/>
            <p:cNvSpPr>
              <a:spLocks noChangeArrowheads="1"/>
            </p:cNvSpPr>
            <p:nvPr/>
          </p:nvSpPr>
          <p:spPr bwMode="auto">
            <a:xfrm>
              <a:off x="5826125" y="3028950"/>
              <a:ext cx="390525" cy="495300"/>
            </a:xfrm>
            <a:custGeom>
              <a:avLst/>
              <a:gdLst>
                <a:gd name="T0" fmla="*/ 251 w 1086"/>
                <a:gd name="T1" fmla="*/ 952 h 1374"/>
                <a:gd name="T2" fmla="*/ 301 w 1086"/>
                <a:gd name="T3" fmla="*/ 1086 h 1374"/>
                <a:gd name="T4" fmla="*/ 538 w 1086"/>
                <a:gd name="T5" fmla="*/ 1167 h 1374"/>
                <a:gd name="T6" fmla="*/ 700 w 1086"/>
                <a:gd name="T7" fmla="*/ 1144 h 1374"/>
                <a:gd name="T8" fmla="*/ 820 w 1086"/>
                <a:gd name="T9" fmla="*/ 991 h 1374"/>
                <a:gd name="T10" fmla="*/ 759 w 1086"/>
                <a:gd name="T11" fmla="*/ 888 h 1374"/>
                <a:gd name="T12" fmla="*/ 574 w 1086"/>
                <a:gd name="T13" fmla="*/ 826 h 1374"/>
                <a:gd name="T14" fmla="*/ 435 w 1086"/>
                <a:gd name="T15" fmla="*/ 798 h 1374"/>
                <a:gd name="T16" fmla="*/ 147 w 1086"/>
                <a:gd name="T17" fmla="*/ 695 h 1374"/>
                <a:gd name="T18" fmla="*/ 13 w 1086"/>
                <a:gd name="T19" fmla="*/ 413 h 1374"/>
                <a:gd name="T20" fmla="*/ 147 w 1086"/>
                <a:gd name="T21" fmla="*/ 117 h 1374"/>
                <a:gd name="T22" fmla="*/ 524 w 1086"/>
                <a:gd name="T23" fmla="*/ 0 h 1374"/>
                <a:gd name="T24" fmla="*/ 879 w 1086"/>
                <a:gd name="T25" fmla="*/ 112 h 1374"/>
                <a:gd name="T26" fmla="*/ 1032 w 1086"/>
                <a:gd name="T27" fmla="*/ 427 h 1374"/>
                <a:gd name="T28" fmla="*/ 767 w 1086"/>
                <a:gd name="T29" fmla="*/ 427 h 1374"/>
                <a:gd name="T30" fmla="*/ 664 w 1086"/>
                <a:gd name="T31" fmla="*/ 260 h 1374"/>
                <a:gd name="T32" fmla="*/ 502 w 1086"/>
                <a:gd name="T33" fmla="*/ 229 h 1374"/>
                <a:gd name="T34" fmla="*/ 332 w 1086"/>
                <a:gd name="T35" fmla="*/ 274 h 1374"/>
                <a:gd name="T36" fmla="*/ 265 w 1086"/>
                <a:gd name="T37" fmla="*/ 391 h 1374"/>
                <a:gd name="T38" fmla="*/ 332 w 1086"/>
                <a:gd name="T39" fmla="*/ 494 h 1374"/>
                <a:gd name="T40" fmla="*/ 507 w 1086"/>
                <a:gd name="T41" fmla="*/ 547 h 1374"/>
                <a:gd name="T42" fmla="*/ 736 w 1086"/>
                <a:gd name="T43" fmla="*/ 597 h 1374"/>
                <a:gd name="T44" fmla="*/ 965 w 1086"/>
                <a:gd name="T45" fmla="*/ 695 h 1374"/>
                <a:gd name="T46" fmla="*/ 1085 w 1086"/>
                <a:gd name="T47" fmla="*/ 960 h 1374"/>
                <a:gd name="T48" fmla="*/ 946 w 1086"/>
                <a:gd name="T49" fmla="*/ 1256 h 1374"/>
                <a:gd name="T50" fmla="*/ 552 w 1086"/>
                <a:gd name="T51" fmla="*/ 1373 h 1374"/>
                <a:gd name="T52" fmla="*/ 147 w 1086"/>
                <a:gd name="T53" fmla="*/ 1256 h 1374"/>
                <a:gd name="T54" fmla="*/ 0 w 1086"/>
                <a:gd name="T55" fmla="*/ 938 h 1374"/>
                <a:gd name="T56" fmla="*/ 251 w 1086"/>
                <a:gd name="T57" fmla="*/ 938 h 1374"/>
                <a:gd name="T58" fmla="*/ 251 w 1086"/>
                <a:gd name="T59" fmla="*/ 952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86" h="1374">
                  <a:moveTo>
                    <a:pt x="251" y="952"/>
                  </a:moveTo>
                  <a:cubicBezTo>
                    <a:pt x="256" y="1013"/>
                    <a:pt x="273" y="1058"/>
                    <a:pt x="301" y="1086"/>
                  </a:cubicBezTo>
                  <a:cubicBezTo>
                    <a:pt x="346" y="1139"/>
                    <a:pt x="426" y="1167"/>
                    <a:pt x="538" y="1167"/>
                  </a:cubicBezTo>
                  <a:cubicBezTo>
                    <a:pt x="605" y="1167"/>
                    <a:pt x="655" y="1161"/>
                    <a:pt x="700" y="1144"/>
                  </a:cubicBezTo>
                  <a:cubicBezTo>
                    <a:pt x="781" y="1116"/>
                    <a:pt x="820" y="1063"/>
                    <a:pt x="820" y="991"/>
                  </a:cubicBezTo>
                  <a:cubicBezTo>
                    <a:pt x="820" y="946"/>
                    <a:pt x="798" y="915"/>
                    <a:pt x="759" y="888"/>
                  </a:cubicBezTo>
                  <a:cubicBezTo>
                    <a:pt x="722" y="865"/>
                    <a:pt x="664" y="843"/>
                    <a:pt x="574" y="826"/>
                  </a:cubicBezTo>
                  <a:lnTo>
                    <a:pt x="435" y="798"/>
                  </a:lnTo>
                  <a:cubicBezTo>
                    <a:pt x="295" y="768"/>
                    <a:pt x="198" y="731"/>
                    <a:pt x="147" y="695"/>
                  </a:cubicBezTo>
                  <a:cubicBezTo>
                    <a:pt x="58" y="636"/>
                    <a:pt x="13" y="539"/>
                    <a:pt x="13" y="413"/>
                  </a:cubicBezTo>
                  <a:cubicBezTo>
                    <a:pt x="13" y="296"/>
                    <a:pt x="58" y="198"/>
                    <a:pt x="147" y="117"/>
                  </a:cubicBezTo>
                  <a:cubicBezTo>
                    <a:pt x="234" y="45"/>
                    <a:pt x="360" y="0"/>
                    <a:pt x="524" y="0"/>
                  </a:cubicBezTo>
                  <a:cubicBezTo>
                    <a:pt x="664" y="0"/>
                    <a:pt x="782" y="38"/>
                    <a:pt x="879" y="112"/>
                  </a:cubicBezTo>
                  <a:cubicBezTo>
                    <a:pt x="975" y="186"/>
                    <a:pt x="1026" y="288"/>
                    <a:pt x="1032" y="427"/>
                  </a:cubicBezTo>
                  <a:lnTo>
                    <a:pt x="767" y="427"/>
                  </a:lnTo>
                  <a:cubicBezTo>
                    <a:pt x="759" y="346"/>
                    <a:pt x="731" y="296"/>
                    <a:pt x="664" y="260"/>
                  </a:cubicBezTo>
                  <a:cubicBezTo>
                    <a:pt x="619" y="237"/>
                    <a:pt x="566" y="229"/>
                    <a:pt x="502" y="229"/>
                  </a:cubicBezTo>
                  <a:cubicBezTo>
                    <a:pt x="426" y="229"/>
                    <a:pt x="368" y="243"/>
                    <a:pt x="332" y="274"/>
                  </a:cubicBezTo>
                  <a:cubicBezTo>
                    <a:pt x="287" y="302"/>
                    <a:pt x="265" y="341"/>
                    <a:pt x="265" y="391"/>
                  </a:cubicBezTo>
                  <a:cubicBezTo>
                    <a:pt x="265" y="435"/>
                    <a:pt x="287" y="472"/>
                    <a:pt x="332" y="494"/>
                  </a:cubicBezTo>
                  <a:cubicBezTo>
                    <a:pt x="360" y="511"/>
                    <a:pt x="421" y="533"/>
                    <a:pt x="507" y="547"/>
                  </a:cubicBezTo>
                  <a:lnTo>
                    <a:pt x="736" y="597"/>
                  </a:lnTo>
                  <a:cubicBezTo>
                    <a:pt x="840" y="620"/>
                    <a:pt x="915" y="650"/>
                    <a:pt x="965" y="695"/>
                  </a:cubicBezTo>
                  <a:cubicBezTo>
                    <a:pt x="1049" y="754"/>
                    <a:pt x="1085" y="843"/>
                    <a:pt x="1085" y="960"/>
                  </a:cubicBezTo>
                  <a:cubicBezTo>
                    <a:pt x="1085" y="1077"/>
                    <a:pt x="1040" y="1183"/>
                    <a:pt x="946" y="1256"/>
                  </a:cubicBezTo>
                  <a:cubicBezTo>
                    <a:pt x="848" y="1337"/>
                    <a:pt x="722" y="1373"/>
                    <a:pt x="552" y="1373"/>
                  </a:cubicBezTo>
                  <a:cubicBezTo>
                    <a:pt x="382" y="1373"/>
                    <a:pt x="244" y="1337"/>
                    <a:pt x="147" y="1256"/>
                  </a:cubicBezTo>
                  <a:cubicBezTo>
                    <a:pt x="51" y="1175"/>
                    <a:pt x="0" y="1072"/>
                    <a:pt x="0" y="938"/>
                  </a:cubicBezTo>
                  <a:lnTo>
                    <a:pt x="251" y="938"/>
                  </a:lnTo>
                  <a:lnTo>
                    <a:pt x="251" y="952"/>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0" name="Freeform 13"/>
            <p:cNvSpPr>
              <a:spLocks noChangeArrowheads="1"/>
            </p:cNvSpPr>
            <p:nvPr/>
          </p:nvSpPr>
          <p:spPr bwMode="auto">
            <a:xfrm>
              <a:off x="6240463" y="3168650"/>
              <a:ext cx="346075" cy="488950"/>
            </a:xfrm>
            <a:custGeom>
              <a:avLst/>
              <a:gdLst>
                <a:gd name="T0" fmla="*/ 162 w 961"/>
                <a:gd name="T1" fmla="*/ 1158 h 1360"/>
                <a:gd name="T2" fmla="*/ 235 w 961"/>
                <a:gd name="T3" fmla="*/ 1158 h 1360"/>
                <a:gd name="T4" fmla="*/ 296 w 961"/>
                <a:gd name="T5" fmla="*/ 1136 h 1360"/>
                <a:gd name="T6" fmla="*/ 338 w 961"/>
                <a:gd name="T7" fmla="*/ 1072 h 1360"/>
                <a:gd name="T8" fmla="*/ 355 w 961"/>
                <a:gd name="T9" fmla="*/ 1010 h 1360"/>
                <a:gd name="T10" fmla="*/ 0 w 961"/>
                <a:gd name="T11" fmla="*/ 0 h 1360"/>
                <a:gd name="T12" fmla="*/ 279 w 961"/>
                <a:gd name="T13" fmla="*/ 0 h 1360"/>
                <a:gd name="T14" fmla="*/ 494 w 961"/>
                <a:gd name="T15" fmla="*/ 715 h 1360"/>
                <a:gd name="T16" fmla="*/ 695 w 961"/>
                <a:gd name="T17" fmla="*/ 0 h 1360"/>
                <a:gd name="T18" fmla="*/ 960 w 961"/>
                <a:gd name="T19" fmla="*/ 0 h 1360"/>
                <a:gd name="T20" fmla="*/ 628 w 961"/>
                <a:gd name="T21" fmla="*/ 952 h 1360"/>
                <a:gd name="T22" fmla="*/ 472 w 961"/>
                <a:gd name="T23" fmla="*/ 1292 h 1360"/>
                <a:gd name="T24" fmla="*/ 251 w 961"/>
                <a:gd name="T25" fmla="*/ 1359 h 1360"/>
                <a:gd name="T26" fmla="*/ 198 w 961"/>
                <a:gd name="T27" fmla="*/ 1359 h 1360"/>
                <a:gd name="T28" fmla="*/ 140 w 961"/>
                <a:gd name="T29" fmla="*/ 1359 h 1360"/>
                <a:gd name="T30" fmla="*/ 140 w 961"/>
                <a:gd name="T31" fmla="*/ 1158 h 1360"/>
                <a:gd name="T32" fmla="*/ 162 w 961"/>
                <a:gd name="T33" fmla="*/ 1158 h 1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61" h="1360">
                  <a:moveTo>
                    <a:pt x="162" y="1158"/>
                  </a:moveTo>
                  <a:lnTo>
                    <a:pt x="235" y="1158"/>
                  </a:lnTo>
                  <a:cubicBezTo>
                    <a:pt x="257" y="1158"/>
                    <a:pt x="279" y="1153"/>
                    <a:pt x="296" y="1136"/>
                  </a:cubicBezTo>
                  <a:cubicBezTo>
                    <a:pt x="310" y="1131"/>
                    <a:pt x="324" y="1108"/>
                    <a:pt x="338" y="1072"/>
                  </a:cubicBezTo>
                  <a:cubicBezTo>
                    <a:pt x="355" y="1041"/>
                    <a:pt x="355" y="1019"/>
                    <a:pt x="355" y="1010"/>
                  </a:cubicBezTo>
                  <a:lnTo>
                    <a:pt x="0" y="0"/>
                  </a:lnTo>
                  <a:lnTo>
                    <a:pt x="279" y="0"/>
                  </a:lnTo>
                  <a:lnTo>
                    <a:pt x="494" y="715"/>
                  </a:lnTo>
                  <a:lnTo>
                    <a:pt x="695" y="0"/>
                  </a:lnTo>
                  <a:lnTo>
                    <a:pt x="960" y="0"/>
                  </a:lnTo>
                  <a:lnTo>
                    <a:pt x="628" y="952"/>
                  </a:lnTo>
                  <a:cubicBezTo>
                    <a:pt x="561" y="1136"/>
                    <a:pt x="508" y="1248"/>
                    <a:pt x="472" y="1292"/>
                  </a:cubicBezTo>
                  <a:cubicBezTo>
                    <a:pt x="435" y="1337"/>
                    <a:pt x="360" y="1359"/>
                    <a:pt x="251" y="1359"/>
                  </a:cubicBezTo>
                  <a:lnTo>
                    <a:pt x="198" y="1359"/>
                  </a:lnTo>
                  <a:lnTo>
                    <a:pt x="140" y="1359"/>
                  </a:lnTo>
                  <a:lnTo>
                    <a:pt x="140" y="1158"/>
                  </a:lnTo>
                  <a:lnTo>
                    <a:pt x="162" y="11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1" name="Freeform 14"/>
            <p:cNvSpPr>
              <a:spLocks noChangeArrowheads="1"/>
            </p:cNvSpPr>
            <p:nvPr/>
          </p:nvSpPr>
          <p:spPr bwMode="auto">
            <a:xfrm>
              <a:off x="6615113" y="3160713"/>
              <a:ext cx="322262" cy="371475"/>
            </a:xfrm>
            <a:custGeom>
              <a:avLst/>
              <a:gdLst>
                <a:gd name="T0" fmla="*/ 260 w 894"/>
                <a:gd name="T1" fmla="*/ 686 h 1033"/>
                <a:gd name="T2" fmla="*/ 296 w 894"/>
                <a:gd name="T3" fmla="*/ 781 h 1033"/>
                <a:gd name="T4" fmla="*/ 474 w 894"/>
                <a:gd name="T5" fmla="*/ 834 h 1033"/>
                <a:gd name="T6" fmla="*/ 592 w 894"/>
                <a:gd name="T7" fmla="*/ 812 h 1033"/>
                <a:gd name="T8" fmla="*/ 636 w 894"/>
                <a:gd name="T9" fmla="*/ 745 h 1033"/>
                <a:gd name="T10" fmla="*/ 600 w 894"/>
                <a:gd name="T11" fmla="*/ 678 h 1033"/>
                <a:gd name="T12" fmla="*/ 332 w 894"/>
                <a:gd name="T13" fmla="*/ 606 h 1033"/>
                <a:gd name="T14" fmla="*/ 103 w 894"/>
                <a:gd name="T15" fmla="*/ 502 h 1033"/>
                <a:gd name="T16" fmla="*/ 36 w 894"/>
                <a:gd name="T17" fmla="*/ 324 h 1033"/>
                <a:gd name="T18" fmla="*/ 140 w 894"/>
                <a:gd name="T19" fmla="*/ 95 h 1033"/>
                <a:gd name="T20" fmla="*/ 435 w 894"/>
                <a:gd name="T21" fmla="*/ 0 h 1033"/>
                <a:gd name="T22" fmla="*/ 731 w 894"/>
                <a:gd name="T23" fmla="*/ 72 h 1033"/>
                <a:gd name="T24" fmla="*/ 865 w 894"/>
                <a:gd name="T25" fmla="*/ 324 h 1033"/>
                <a:gd name="T26" fmla="*/ 614 w 894"/>
                <a:gd name="T27" fmla="*/ 324 h 1033"/>
                <a:gd name="T28" fmla="*/ 583 w 894"/>
                <a:gd name="T29" fmla="*/ 251 h 1033"/>
                <a:gd name="T30" fmla="*/ 444 w 894"/>
                <a:gd name="T31" fmla="*/ 198 h 1033"/>
                <a:gd name="T32" fmla="*/ 327 w 894"/>
                <a:gd name="T33" fmla="*/ 220 h 1033"/>
                <a:gd name="T34" fmla="*/ 287 w 894"/>
                <a:gd name="T35" fmla="*/ 279 h 1033"/>
                <a:gd name="T36" fmla="*/ 327 w 894"/>
                <a:gd name="T37" fmla="*/ 346 h 1033"/>
                <a:gd name="T38" fmla="*/ 592 w 894"/>
                <a:gd name="T39" fmla="*/ 413 h 1033"/>
                <a:gd name="T40" fmla="*/ 821 w 894"/>
                <a:gd name="T41" fmla="*/ 525 h 1033"/>
                <a:gd name="T42" fmla="*/ 893 w 894"/>
                <a:gd name="T43" fmla="*/ 709 h 1033"/>
                <a:gd name="T44" fmla="*/ 784 w 894"/>
                <a:gd name="T45" fmla="*/ 946 h 1033"/>
                <a:gd name="T46" fmla="*/ 452 w 894"/>
                <a:gd name="T47" fmla="*/ 1032 h 1033"/>
                <a:gd name="T48" fmla="*/ 112 w 894"/>
                <a:gd name="T49" fmla="*/ 938 h 1033"/>
                <a:gd name="T50" fmla="*/ 0 w 894"/>
                <a:gd name="T51" fmla="*/ 695 h 1033"/>
                <a:gd name="T52" fmla="*/ 260 w 894"/>
                <a:gd name="T53" fmla="*/ 695 h 1033"/>
                <a:gd name="T54" fmla="*/ 260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0" y="686"/>
                  </a:moveTo>
                  <a:cubicBezTo>
                    <a:pt x="265" y="731"/>
                    <a:pt x="274" y="759"/>
                    <a:pt x="296" y="781"/>
                  </a:cubicBezTo>
                  <a:cubicBezTo>
                    <a:pt x="327" y="820"/>
                    <a:pt x="385" y="834"/>
                    <a:pt x="474" y="834"/>
                  </a:cubicBezTo>
                  <a:cubicBezTo>
                    <a:pt x="525" y="834"/>
                    <a:pt x="561" y="826"/>
                    <a:pt x="592" y="812"/>
                  </a:cubicBezTo>
                  <a:cubicBezTo>
                    <a:pt x="620" y="798"/>
                    <a:pt x="636" y="776"/>
                    <a:pt x="636" y="745"/>
                  </a:cubicBezTo>
                  <a:cubicBezTo>
                    <a:pt x="636" y="714"/>
                    <a:pt x="621" y="693"/>
                    <a:pt x="600" y="678"/>
                  </a:cubicBezTo>
                  <a:cubicBezTo>
                    <a:pt x="579" y="663"/>
                    <a:pt x="488" y="642"/>
                    <a:pt x="332" y="606"/>
                  </a:cubicBezTo>
                  <a:cubicBezTo>
                    <a:pt x="220" y="575"/>
                    <a:pt x="148" y="547"/>
                    <a:pt x="103" y="502"/>
                  </a:cubicBezTo>
                  <a:cubicBezTo>
                    <a:pt x="59" y="463"/>
                    <a:pt x="36" y="405"/>
                    <a:pt x="36" y="324"/>
                  </a:cubicBezTo>
                  <a:cubicBezTo>
                    <a:pt x="36" y="234"/>
                    <a:pt x="75" y="162"/>
                    <a:pt x="140" y="95"/>
                  </a:cubicBezTo>
                  <a:cubicBezTo>
                    <a:pt x="215" y="28"/>
                    <a:pt x="310" y="0"/>
                    <a:pt x="435" y="0"/>
                  </a:cubicBezTo>
                  <a:cubicBezTo>
                    <a:pt x="555" y="0"/>
                    <a:pt x="657" y="21"/>
                    <a:pt x="731" y="72"/>
                  </a:cubicBezTo>
                  <a:cubicBezTo>
                    <a:pt x="805" y="124"/>
                    <a:pt x="851" y="206"/>
                    <a:pt x="865" y="324"/>
                  </a:cubicBezTo>
                  <a:lnTo>
                    <a:pt x="614" y="324"/>
                  </a:lnTo>
                  <a:cubicBezTo>
                    <a:pt x="614" y="296"/>
                    <a:pt x="600" y="265"/>
                    <a:pt x="583" y="251"/>
                  </a:cubicBezTo>
                  <a:cubicBezTo>
                    <a:pt x="555" y="212"/>
                    <a:pt x="511" y="198"/>
                    <a:pt x="444" y="198"/>
                  </a:cubicBezTo>
                  <a:cubicBezTo>
                    <a:pt x="391" y="198"/>
                    <a:pt x="347" y="206"/>
                    <a:pt x="327" y="220"/>
                  </a:cubicBezTo>
                  <a:cubicBezTo>
                    <a:pt x="306" y="234"/>
                    <a:pt x="287" y="257"/>
                    <a:pt x="287" y="279"/>
                  </a:cubicBezTo>
                  <a:cubicBezTo>
                    <a:pt x="287" y="310"/>
                    <a:pt x="306" y="332"/>
                    <a:pt x="327" y="346"/>
                  </a:cubicBezTo>
                  <a:cubicBezTo>
                    <a:pt x="347" y="360"/>
                    <a:pt x="435" y="382"/>
                    <a:pt x="592" y="413"/>
                  </a:cubicBezTo>
                  <a:cubicBezTo>
                    <a:pt x="695" y="435"/>
                    <a:pt x="767" y="472"/>
                    <a:pt x="821" y="525"/>
                  </a:cubicBezTo>
                  <a:cubicBezTo>
                    <a:pt x="871" y="575"/>
                    <a:pt x="893" y="633"/>
                    <a:pt x="893" y="709"/>
                  </a:cubicBezTo>
                  <a:cubicBezTo>
                    <a:pt x="893" y="804"/>
                    <a:pt x="858" y="886"/>
                    <a:pt x="784" y="946"/>
                  </a:cubicBezTo>
                  <a:cubicBezTo>
                    <a:pt x="710" y="1006"/>
                    <a:pt x="600" y="1032"/>
                    <a:pt x="452" y="1032"/>
                  </a:cubicBezTo>
                  <a:cubicBezTo>
                    <a:pt x="296" y="1032"/>
                    <a:pt x="184" y="1005"/>
                    <a:pt x="112" y="938"/>
                  </a:cubicBezTo>
                  <a:cubicBezTo>
                    <a:pt x="36" y="871"/>
                    <a:pt x="0" y="790"/>
                    <a:pt x="0" y="695"/>
                  </a:cubicBezTo>
                  <a:lnTo>
                    <a:pt x="260" y="695"/>
                  </a:lnTo>
                  <a:lnTo>
                    <a:pt x="260"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2" name="Freeform 15"/>
            <p:cNvSpPr>
              <a:spLocks noChangeArrowheads="1"/>
            </p:cNvSpPr>
            <p:nvPr/>
          </p:nvSpPr>
          <p:spPr bwMode="auto">
            <a:xfrm>
              <a:off x="6965950"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67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1" y="1049"/>
                    <a:pt x="485" y="1049"/>
                  </a:cubicBezTo>
                  <a:cubicBezTo>
                    <a:pt x="494" y="1049"/>
                    <a:pt x="501" y="1049"/>
                    <a:pt x="508" y="1049"/>
                  </a:cubicBezTo>
                  <a:cubicBezTo>
                    <a:pt x="515" y="1049"/>
                    <a:pt x="524" y="1049"/>
                    <a:pt x="530" y="1049"/>
                  </a:cubicBezTo>
                  <a:lnTo>
                    <a:pt x="530" y="1239"/>
                  </a:lnTo>
                  <a:lnTo>
                    <a:pt x="413" y="1248"/>
                  </a:lnTo>
                  <a:cubicBezTo>
                    <a:pt x="293" y="1256"/>
                    <a:pt x="211" y="1234"/>
                    <a:pt x="167" y="1189"/>
                  </a:cubicBezTo>
                  <a:cubicBezTo>
                    <a:pt x="138" y="1159"/>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3" name="Freeform 16"/>
            <p:cNvSpPr>
              <a:spLocks noChangeArrowheads="1"/>
            </p:cNvSpPr>
            <p:nvPr/>
          </p:nvSpPr>
          <p:spPr bwMode="auto">
            <a:xfrm>
              <a:off x="7194550" y="3162300"/>
              <a:ext cx="344488" cy="369888"/>
            </a:xfrm>
            <a:custGeom>
              <a:avLst/>
              <a:gdLst>
                <a:gd name="T0" fmla="*/ 704 w 956"/>
                <a:gd name="T1" fmla="*/ 45 h 1028"/>
                <a:gd name="T2" fmla="*/ 874 w 956"/>
                <a:gd name="T3" fmla="*/ 185 h 1028"/>
                <a:gd name="T4" fmla="*/ 946 w 956"/>
                <a:gd name="T5" fmla="*/ 386 h 1028"/>
                <a:gd name="T6" fmla="*/ 955 w 956"/>
                <a:gd name="T7" fmla="*/ 578 h 1028"/>
                <a:gd name="T8" fmla="*/ 251 w 956"/>
                <a:gd name="T9" fmla="*/ 578 h 1028"/>
                <a:gd name="T10" fmla="*/ 355 w 956"/>
                <a:gd name="T11" fmla="*/ 785 h 1028"/>
                <a:gd name="T12" fmla="*/ 497 w 956"/>
                <a:gd name="T13" fmla="*/ 821 h 1028"/>
                <a:gd name="T14" fmla="*/ 637 w 956"/>
                <a:gd name="T15" fmla="*/ 776 h 1028"/>
                <a:gd name="T16" fmla="*/ 690 w 956"/>
                <a:gd name="T17" fmla="*/ 709 h 1028"/>
                <a:gd name="T18" fmla="*/ 946 w 956"/>
                <a:gd name="T19" fmla="*/ 709 h 1028"/>
                <a:gd name="T20" fmla="*/ 851 w 956"/>
                <a:gd name="T21" fmla="*/ 888 h 1028"/>
                <a:gd name="T22" fmla="*/ 489 w 956"/>
                <a:gd name="T23" fmla="*/ 1027 h 1028"/>
                <a:gd name="T24" fmla="*/ 148 w 956"/>
                <a:gd name="T25" fmla="*/ 910 h 1028"/>
                <a:gd name="T26" fmla="*/ 0 w 956"/>
                <a:gd name="T27" fmla="*/ 525 h 1028"/>
                <a:gd name="T28" fmla="*/ 134 w 956"/>
                <a:gd name="T29" fmla="*/ 143 h 1028"/>
                <a:gd name="T30" fmla="*/ 480 w 956"/>
                <a:gd name="T31" fmla="*/ 9 h 1028"/>
                <a:gd name="T32" fmla="*/ 704 w 956"/>
                <a:gd name="T33" fmla="*/ 45 h 1028"/>
                <a:gd name="T34" fmla="*/ 327 w 956"/>
                <a:gd name="T35" fmla="*/ 260 h 1028"/>
                <a:gd name="T36" fmla="*/ 260 w 956"/>
                <a:gd name="T37" fmla="*/ 408 h 1028"/>
                <a:gd name="T38" fmla="*/ 695 w 956"/>
                <a:gd name="T39" fmla="*/ 408 h 1028"/>
                <a:gd name="T40" fmla="*/ 628 w 956"/>
                <a:gd name="T41" fmla="*/ 252 h 1028"/>
                <a:gd name="T42" fmla="*/ 480 w 956"/>
                <a:gd name="T43" fmla="*/ 201 h 1028"/>
                <a:gd name="T44" fmla="*/ 327 w 956"/>
                <a:gd name="T45" fmla="*/ 260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6" h="1028">
                  <a:moveTo>
                    <a:pt x="704" y="45"/>
                  </a:moveTo>
                  <a:cubicBezTo>
                    <a:pt x="771" y="76"/>
                    <a:pt x="829" y="126"/>
                    <a:pt x="874" y="185"/>
                  </a:cubicBezTo>
                  <a:cubicBezTo>
                    <a:pt x="910" y="246"/>
                    <a:pt x="941" y="310"/>
                    <a:pt x="946" y="386"/>
                  </a:cubicBezTo>
                  <a:cubicBezTo>
                    <a:pt x="955" y="430"/>
                    <a:pt x="955" y="497"/>
                    <a:pt x="955" y="578"/>
                  </a:cubicBezTo>
                  <a:lnTo>
                    <a:pt x="251" y="578"/>
                  </a:lnTo>
                  <a:cubicBezTo>
                    <a:pt x="260" y="673"/>
                    <a:pt x="291" y="740"/>
                    <a:pt x="355" y="785"/>
                  </a:cubicBezTo>
                  <a:cubicBezTo>
                    <a:pt x="394" y="807"/>
                    <a:pt x="444" y="821"/>
                    <a:pt x="497" y="821"/>
                  </a:cubicBezTo>
                  <a:cubicBezTo>
                    <a:pt x="556" y="821"/>
                    <a:pt x="600" y="807"/>
                    <a:pt x="637" y="776"/>
                  </a:cubicBezTo>
                  <a:cubicBezTo>
                    <a:pt x="659" y="762"/>
                    <a:pt x="673" y="740"/>
                    <a:pt x="690" y="709"/>
                  </a:cubicBezTo>
                  <a:lnTo>
                    <a:pt x="946" y="709"/>
                  </a:lnTo>
                  <a:cubicBezTo>
                    <a:pt x="941" y="771"/>
                    <a:pt x="910" y="829"/>
                    <a:pt x="851" y="888"/>
                  </a:cubicBezTo>
                  <a:cubicBezTo>
                    <a:pt x="762" y="983"/>
                    <a:pt x="645" y="1027"/>
                    <a:pt x="489" y="1027"/>
                  </a:cubicBezTo>
                  <a:cubicBezTo>
                    <a:pt x="363" y="1027"/>
                    <a:pt x="244" y="991"/>
                    <a:pt x="148" y="910"/>
                  </a:cubicBezTo>
                  <a:cubicBezTo>
                    <a:pt x="52" y="829"/>
                    <a:pt x="0" y="704"/>
                    <a:pt x="0" y="525"/>
                  </a:cubicBezTo>
                  <a:cubicBezTo>
                    <a:pt x="0" y="355"/>
                    <a:pt x="45" y="231"/>
                    <a:pt x="134" y="143"/>
                  </a:cubicBezTo>
                  <a:cubicBezTo>
                    <a:pt x="224" y="55"/>
                    <a:pt x="341" y="9"/>
                    <a:pt x="480" y="9"/>
                  </a:cubicBezTo>
                  <a:cubicBezTo>
                    <a:pt x="564" y="0"/>
                    <a:pt x="637" y="17"/>
                    <a:pt x="704" y="45"/>
                  </a:cubicBezTo>
                  <a:close/>
                  <a:moveTo>
                    <a:pt x="327" y="260"/>
                  </a:moveTo>
                  <a:cubicBezTo>
                    <a:pt x="291" y="296"/>
                    <a:pt x="268" y="349"/>
                    <a:pt x="260" y="408"/>
                  </a:cubicBezTo>
                  <a:lnTo>
                    <a:pt x="695" y="408"/>
                  </a:lnTo>
                  <a:cubicBezTo>
                    <a:pt x="690" y="341"/>
                    <a:pt x="666" y="289"/>
                    <a:pt x="628" y="252"/>
                  </a:cubicBezTo>
                  <a:cubicBezTo>
                    <a:pt x="591" y="214"/>
                    <a:pt x="542" y="201"/>
                    <a:pt x="480" y="201"/>
                  </a:cubicBezTo>
                  <a:cubicBezTo>
                    <a:pt x="408" y="207"/>
                    <a:pt x="363" y="224"/>
                    <a:pt x="327" y="26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4" name="Freeform 17"/>
            <p:cNvSpPr>
              <a:spLocks noChangeArrowheads="1"/>
            </p:cNvSpPr>
            <p:nvPr/>
          </p:nvSpPr>
          <p:spPr bwMode="auto">
            <a:xfrm>
              <a:off x="7580313" y="3162300"/>
              <a:ext cx="500062" cy="360363"/>
            </a:xfrm>
            <a:custGeom>
              <a:avLst/>
              <a:gdLst>
                <a:gd name="T0" fmla="*/ 1219 w 1391"/>
                <a:gd name="T1" fmla="*/ 23 h 1001"/>
                <a:gd name="T2" fmla="*/ 1331 w 1391"/>
                <a:gd name="T3" fmla="*/ 112 h 1001"/>
                <a:gd name="T4" fmla="*/ 1381 w 1391"/>
                <a:gd name="T5" fmla="*/ 238 h 1001"/>
                <a:gd name="T6" fmla="*/ 1390 w 1391"/>
                <a:gd name="T7" fmla="*/ 377 h 1001"/>
                <a:gd name="T8" fmla="*/ 1390 w 1391"/>
                <a:gd name="T9" fmla="*/ 991 h 1001"/>
                <a:gd name="T10" fmla="*/ 1130 w 1391"/>
                <a:gd name="T11" fmla="*/ 991 h 1001"/>
                <a:gd name="T12" fmla="*/ 1130 w 1391"/>
                <a:gd name="T13" fmla="*/ 377 h 1001"/>
                <a:gd name="T14" fmla="*/ 1116 w 1391"/>
                <a:gd name="T15" fmla="*/ 291 h 1001"/>
                <a:gd name="T16" fmla="*/ 991 w 1391"/>
                <a:gd name="T17" fmla="*/ 224 h 1001"/>
                <a:gd name="T18" fmla="*/ 843 w 1391"/>
                <a:gd name="T19" fmla="*/ 313 h 1001"/>
                <a:gd name="T20" fmla="*/ 820 w 1391"/>
                <a:gd name="T21" fmla="*/ 422 h 1001"/>
                <a:gd name="T22" fmla="*/ 820 w 1391"/>
                <a:gd name="T23" fmla="*/ 1000 h 1001"/>
                <a:gd name="T24" fmla="*/ 569 w 1391"/>
                <a:gd name="T25" fmla="*/ 1000 h 1001"/>
                <a:gd name="T26" fmla="*/ 569 w 1391"/>
                <a:gd name="T27" fmla="*/ 422 h 1001"/>
                <a:gd name="T28" fmla="*/ 555 w 1391"/>
                <a:gd name="T29" fmla="*/ 296 h 1001"/>
                <a:gd name="T30" fmla="*/ 430 w 1391"/>
                <a:gd name="T31" fmla="*/ 229 h 1001"/>
                <a:gd name="T32" fmla="*/ 282 w 1391"/>
                <a:gd name="T33" fmla="*/ 296 h 1001"/>
                <a:gd name="T34" fmla="*/ 259 w 1391"/>
                <a:gd name="T35" fmla="*/ 416 h 1001"/>
                <a:gd name="T36" fmla="*/ 259 w 1391"/>
                <a:gd name="T37" fmla="*/ 1000 h 1001"/>
                <a:gd name="T38" fmla="*/ 0 w 1391"/>
                <a:gd name="T39" fmla="*/ 1000 h 1001"/>
                <a:gd name="T40" fmla="*/ 0 w 1391"/>
                <a:gd name="T41" fmla="*/ 31 h 1001"/>
                <a:gd name="T42" fmla="*/ 246 w 1391"/>
                <a:gd name="T43" fmla="*/ 31 h 1001"/>
                <a:gd name="T44" fmla="*/ 246 w 1391"/>
                <a:gd name="T45" fmla="*/ 171 h 1001"/>
                <a:gd name="T46" fmla="*/ 332 w 1391"/>
                <a:gd name="T47" fmla="*/ 59 h 1001"/>
                <a:gd name="T48" fmla="*/ 525 w 1391"/>
                <a:gd name="T49" fmla="*/ 0 h 1001"/>
                <a:gd name="T50" fmla="*/ 703 w 1391"/>
                <a:gd name="T51" fmla="*/ 54 h 1001"/>
                <a:gd name="T52" fmla="*/ 784 w 1391"/>
                <a:gd name="T53" fmla="*/ 171 h 1001"/>
                <a:gd name="T54" fmla="*/ 910 w 1391"/>
                <a:gd name="T55" fmla="*/ 45 h 1001"/>
                <a:gd name="T56" fmla="*/ 1086 w 1391"/>
                <a:gd name="T57" fmla="*/ 9 h 1001"/>
                <a:gd name="T58" fmla="*/ 1219 w 1391"/>
                <a:gd name="T59" fmla="*/ 23 h 10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391" h="1001">
                  <a:moveTo>
                    <a:pt x="1219" y="23"/>
                  </a:moveTo>
                  <a:cubicBezTo>
                    <a:pt x="1264" y="40"/>
                    <a:pt x="1300" y="67"/>
                    <a:pt x="1331" y="112"/>
                  </a:cubicBezTo>
                  <a:cubicBezTo>
                    <a:pt x="1359" y="148"/>
                    <a:pt x="1376" y="185"/>
                    <a:pt x="1381" y="238"/>
                  </a:cubicBezTo>
                  <a:cubicBezTo>
                    <a:pt x="1390" y="268"/>
                    <a:pt x="1390" y="319"/>
                    <a:pt x="1390" y="377"/>
                  </a:cubicBezTo>
                  <a:lnTo>
                    <a:pt x="1390" y="991"/>
                  </a:lnTo>
                  <a:lnTo>
                    <a:pt x="1130" y="991"/>
                  </a:lnTo>
                  <a:lnTo>
                    <a:pt x="1130" y="377"/>
                  </a:lnTo>
                  <a:cubicBezTo>
                    <a:pt x="1130" y="341"/>
                    <a:pt x="1125" y="313"/>
                    <a:pt x="1116" y="291"/>
                  </a:cubicBezTo>
                  <a:cubicBezTo>
                    <a:pt x="1094" y="246"/>
                    <a:pt x="1049" y="224"/>
                    <a:pt x="991" y="224"/>
                  </a:cubicBezTo>
                  <a:cubicBezTo>
                    <a:pt x="924" y="224"/>
                    <a:pt x="873" y="252"/>
                    <a:pt x="843" y="313"/>
                  </a:cubicBezTo>
                  <a:cubicBezTo>
                    <a:pt x="829" y="341"/>
                    <a:pt x="820" y="377"/>
                    <a:pt x="820" y="422"/>
                  </a:cubicBezTo>
                  <a:lnTo>
                    <a:pt x="820" y="1000"/>
                  </a:lnTo>
                  <a:lnTo>
                    <a:pt x="569" y="1000"/>
                  </a:lnTo>
                  <a:lnTo>
                    <a:pt x="569" y="422"/>
                  </a:lnTo>
                  <a:cubicBezTo>
                    <a:pt x="569" y="363"/>
                    <a:pt x="561" y="327"/>
                    <a:pt x="555" y="296"/>
                  </a:cubicBezTo>
                  <a:cubicBezTo>
                    <a:pt x="533" y="252"/>
                    <a:pt x="488" y="229"/>
                    <a:pt x="430" y="229"/>
                  </a:cubicBezTo>
                  <a:cubicBezTo>
                    <a:pt x="354" y="229"/>
                    <a:pt x="310" y="252"/>
                    <a:pt x="282" y="296"/>
                  </a:cubicBezTo>
                  <a:cubicBezTo>
                    <a:pt x="268" y="327"/>
                    <a:pt x="259" y="363"/>
                    <a:pt x="259" y="416"/>
                  </a:cubicBezTo>
                  <a:lnTo>
                    <a:pt x="259" y="1000"/>
                  </a:lnTo>
                  <a:lnTo>
                    <a:pt x="0" y="1000"/>
                  </a:lnTo>
                  <a:lnTo>
                    <a:pt x="0" y="31"/>
                  </a:lnTo>
                  <a:lnTo>
                    <a:pt x="246" y="31"/>
                  </a:lnTo>
                  <a:lnTo>
                    <a:pt x="246" y="171"/>
                  </a:lnTo>
                  <a:cubicBezTo>
                    <a:pt x="273" y="120"/>
                    <a:pt x="304" y="81"/>
                    <a:pt x="332" y="59"/>
                  </a:cubicBezTo>
                  <a:cubicBezTo>
                    <a:pt x="385" y="23"/>
                    <a:pt x="444" y="0"/>
                    <a:pt x="525" y="0"/>
                  </a:cubicBezTo>
                  <a:cubicBezTo>
                    <a:pt x="600" y="0"/>
                    <a:pt x="659" y="17"/>
                    <a:pt x="703" y="54"/>
                  </a:cubicBezTo>
                  <a:cubicBezTo>
                    <a:pt x="739" y="81"/>
                    <a:pt x="770" y="120"/>
                    <a:pt x="784" y="171"/>
                  </a:cubicBezTo>
                  <a:cubicBezTo>
                    <a:pt x="815" y="112"/>
                    <a:pt x="858" y="74"/>
                    <a:pt x="910" y="45"/>
                  </a:cubicBezTo>
                  <a:cubicBezTo>
                    <a:pt x="961" y="16"/>
                    <a:pt x="1021" y="9"/>
                    <a:pt x="1086" y="9"/>
                  </a:cubicBezTo>
                  <a:cubicBezTo>
                    <a:pt x="1130" y="0"/>
                    <a:pt x="1175" y="9"/>
                    <a:pt x="1219" y="2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5" name="Freeform 18"/>
            <p:cNvSpPr>
              <a:spLocks noChangeArrowheads="1"/>
            </p:cNvSpPr>
            <p:nvPr/>
          </p:nvSpPr>
          <p:spPr bwMode="auto">
            <a:xfrm>
              <a:off x="8142288" y="3160713"/>
              <a:ext cx="322262" cy="371475"/>
            </a:xfrm>
            <a:custGeom>
              <a:avLst/>
              <a:gdLst>
                <a:gd name="T0" fmla="*/ 265 w 894"/>
                <a:gd name="T1" fmla="*/ 686 h 1033"/>
                <a:gd name="T2" fmla="*/ 304 w 894"/>
                <a:gd name="T3" fmla="*/ 781 h 1033"/>
                <a:gd name="T4" fmla="*/ 480 w 894"/>
                <a:gd name="T5" fmla="*/ 834 h 1033"/>
                <a:gd name="T6" fmla="*/ 597 w 894"/>
                <a:gd name="T7" fmla="*/ 812 h 1033"/>
                <a:gd name="T8" fmla="*/ 642 w 894"/>
                <a:gd name="T9" fmla="*/ 745 h 1033"/>
                <a:gd name="T10" fmla="*/ 606 w 894"/>
                <a:gd name="T11" fmla="*/ 678 h 1033"/>
                <a:gd name="T12" fmla="*/ 340 w 894"/>
                <a:gd name="T13" fmla="*/ 606 h 1033"/>
                <a:gd name="T14" fmla="*/ 112 w 894"/>
                <a:gd name="T15" fmla="*/ 502 h 1033"/>
                <a:gd name="T16" fmla="*/ 45 w 894"/>
                <a:gd name="T17" fmla="*/ 324 h 1033"/>
                <a:gd name="T18" fmla="*/ 148 w 894"/>
                <a:gd name="T19" fmla="*/ 95 h 1033"/>
                <a:gd name="T20" fmla="*/ 444 w 894"/>
                <a:gd name="T21" fmla="*/ 0 h 1033"/>
                <a:gd name="T22" fmla="*/ 740 w 894"/>
                <a:gd name="T23" fmla="*/ 72 h 1033"/>
                <a:gd name="T24" fmla="*/ 871 w 894"/>
                <a:gd name="T25" fmla="*/ 324 h 1033"/>
                <a:gd name="T26" fmla="*/ 614 w 894"/>
                <a:gd name="T27" fmla="*/ 324 h 1033"/>
                <a:gd name="T28" fmla="*/ 583 w 894"/>
                <a:gd name="T29" fmla="*/ 251 h 1033"/>
                <a:gd name="T30" fmla="*/ 444 w 894"/>
                <a:gd name="T31" fmla="*/ 198 h 1033"/>
                <a:gd name="T32" fmla="*/ 324 w 894"/>
                <a:gd name="T33" fmla="*/ 220 h 1033"/>
                <a:gd name="T34" fmla="*/ 287 w 894"/>
                <a:gd name="T35" fmla="*/ 279 h 1033"/>
                <a:gd name="T36" fmla="*/ 324 w 894"/>
                <a:gd name="T37" fmla="*/ 346 h 1033"/>
                <a:gd name="T38" fmla="*/ 592 w 894"/>
                <a:gd name="T39" fmla="*/ 413 h 1033"/>
                <a:gd name="T40" fmla="*/ 820 w 894"/>
                <a:gd name="T41" fmla="*/ 525 h 1033"/>
                <a:gd name="T42" fmla="*/ 893 w 894"/>
                <a:gd name="T43" fmla="*/ 709 h 1033"/>
                <a:gd name="T44" fmla="*/ 784 w 894"/>
                <a:gd name="T45" fmla="*/ 946 h 1033"/>
                <a:gd name="T46" fmla="*/ 449 w 894"/>
                <a:gd name="T47" fmla="*/ 1032 h 1033"/>
                <a:gd name="T48" fmla="*/ 112 w 894"/>
                <a:gd name="T49" fmla="*/ 938 h 1033"/>
                <a:gd name="T50" fmla="*/ 0 w 894"/>
                <a:gd name="T51" fmla="*/ 695 h 1033"/>
                <a:gd name="T52" fmla="*/ 265 w 894"/>
                <a:gd name="T53" fmla="*/ 695 h 1033"/>
                <a:gd name="T54" fmla="*/ 265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5" y="686"/>
                  </a:moveTo>
                  <a:cubicBezTo>
                    <a:pt x="273" y="731"/>
                    <a:pt x="282" y="759"/>
                    <a:pt x="304" y="781"/>
                  </a:cubicBezTo>
                  <a:cubicBezTo>
                    <a:pt x="332" y="820"/>
                    <a:pt x="391" y="834"/>
                    <a:pt x="480" y="834"/>
                  </a:cubicBezTo>
                  <a:cubicBezTo>
                    <a:pt x="533" y="834"/>
                    <a:pt x="569" y="826"/>
                    <a:pt x="597" y="812"/>
                  </a:cubicBezTo>
                  <a:cubicBezTo>
                    <a:pt x="628" y="798"/>
                    <a:pt x="642" y="776"/>
                    <a:pt x="642" y="745"/>
                  </a:cubicBezTo>
                  <a:cubicBezTo>
                    <a:pt x="642" y="714"/>
                    <a:pt x="628" y="693"/>
                    <a:pt x="606" y="678"/>
                  </a:cubicBezTo>
                  <a:cubicBezTo>
                    <a:pt x="583" y="663"/>
                    <a:pt x="494" y="642"/>
                    <a:pt x="340" y="606"/>
                  </a:cubicBezTo>
                  <a:cubicBezTo>
                    <a:pt x="229" y="575"/>
                    <a:pt x="156" y="547"/>
                    <a:pt x="112" y="502"/>
                  </a:cubicBezTo>
                  <a:cubicBezTo>
                    <a:pt x="67" y="463"/>
                    <a:pt x="45" y="405"/>
                    <a:pt x="45" y="324"/>
                  </a:cubicBezTo>
                  <a:cubicBezTo>
                    <a:pt x="45" y="234"/>
                    <a:pt x="81" y="162"/>
                    <a:pt x="148" y="95"/>
                  </a:cubicBezTo>
                  <a:cubicBezTo>
                    <a:pt x="220" y="28"/>
                    <a:pt x="318" y="0"/>
                    <a:pt x="444" y="0"/>
                  </a:cubicBezTo>
                  <a:cubicBezTo>
                    <a:pt x="561" y="0"/>
                    <a:pt x="666" y="21"/>
                    <a:pt x="740" y="72"/>
                  </a:cubicBezTo>
                  <a:cubicBezTo>
                    <a:pt x="813" y="124"/>
                    <a:pt x="857" y="206"/>
                    <a:pt x="871" y="324"/>
                  </a:cubicBezTo>
                  <a:lnTo>
                    <a:pt x="614" y="324"/>
                  </a:lnTo>
                  <a:cubicBezTo>
                    <a:pt x="614" y="296"/>
                    <a:pt x="597" y="265"/>
                    <a:pt x="583" y="251"/>
                  </a:cubicBezTo>
                  <a:cubicBezTo>
                    <a:pt x="555" y="212"/>
                    <a:pt x="511" y="198"/>
                    <a:pt x="444" y="198"/>
                  </a:cubicBezTo>
                  <a:cubicBezTo>
                    <a:pt x="391" y="198"/>
                    <a:pt x="345" y="206"/>
                    <a:pt x="324" y="220"/>
                  </a:cubicBezTo>
                  <a:cubicBezTo>
                    <a:pt x="303" y="234"/>
                    <a:pt x="287" y="257"/>
                    <a:pt x="287" y="279"/>
                  </a:cubicBezTo>
                  <a:cubicBezTo>
                    <a:pt x="287" y="310"/>
                    <a:pt x="303" y="332"/>
                    <a:pt x="324" y="346"/>
                  </a:cubicBezTo>
                  <a:cubicBezTo>
                    <a:pt x="345" y="360"/>
                    <a:pt x="435" y="382"/>
                    <a:pt x="592" y="413"/>
                  </a:cubicBezTo>
                  <a:cubicBezTo>
                    <a:pt x="695" y="435"/>
                    <a:pt x="767" y="472"/>
                    <a:pt x="820" y="525"/>
                  </a:cubicBezTo>
                  <a:cubicBezTo>
                    <a:pt x="871" y="575"/>
                    <a:pt x="893" y="633"/>
                    <a:pt x="893" y="709"/>
                  </a:cubicBezTo>
                  <a:cubicBezTo>
                    <a:pt x="893" y="804"/>
                    <a:pt x="858" y="886"/>
                    <a:pt x="784" y="946"/>
                  </a:cubicBezTo>
                  <a:cubicBezTo>
                    <a:pt x="710" y="1006"/>
                    <a:pt x="597" y="1032"/>
                    <a:pt x="449" y="1032"/>
                  </a:cubicBezTo>
                  <a:cubicBezTo>
                    <a:pt x="296" y="1032"/>
                    <a:pt x="184" y="1005"/>
                    <a:pt x="112" y="938"/>
                  </a:cubicBezTo>
                  <a:cubicBezTo>
                    <a:pt x="36" y="871"/>
                    <a:pt x="0" y="790"/>
                    <a:pt x="0" y="695"/>
                  </a:cubicBezTo>
                  <a:lnTo>
                    <a:pt x="265" y="695"/>
                  </a:lnTo>
                  <a:lnTo>
                    <a:pt x="265"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6" name="Freeform 19"/>
            <p:cNvSpPr>
              <a:spLocks noChangeArrowheads="1"/>
            </p:cNvSpPr>
            <p:nvPr/>
          </p:nvSpPr>
          <p:spPr bwMode="auto">
            <a:xfrm>
              <a:off x="1096963" y="2925763"/>
              <a:ext cx="719137" cy="719137"/>
            </a:xfrm>
            <a:custGeom>
              <a:avLst/>
              <a:gdLst>
                <a:gd name="T0" fmla="*/ 1189 w 1997"/>
                <a:gd name="T1" fmla="*/ 198 h 1996"/>
                <a:gd name="T2" fmla="*/ 1797 w 1997"/>
                <a:gd name="T3" fmla="*/ 803 h 1996"/>
                <a:gd name="T4" fmla="*/ 1996 w 1997"/>
                <a:gd name="T5" fmla="*/ 996 h 1996"/>
                <a:gd name="T6" fmla="*/ 1996 w 1997"/>
                <a:gd name="T7" fmla="*/ 996 h 1996"/>
                <a:gd name="T8" fmla="*/ 1797 w 1997"/>
                <a:gd name="T9" fmla="*/ 1189 h 1996"/>
                <a:gd name="T10" fmla="*/ 1797 w 1997"/>
                <a:gd name="T11" fmla="*/ 1189 h 1996"/>
                <a:gd name="T12" fmla="*/ 1189 w 1997"/>
                <a:gd name="T13" fmla="*/ 1794 h 1996"/>
                <a:gd name="T14" fmla="*/ 999 w 1997"/>
                <a:gd name="T15" fmla="*/ 1995 h 1996"/>
                <a:gd name="T16" fmla="*/ 999 w 1997"/>
                <a:gd name="T17" fmla="*/ 1995 h 1996"/>
                <a:gd name="T18" fmla="*/ 807 w 1997"/>
                <a:gd name="T19" fmla="*/ 1794 h 1996"/>
                <a:gd name="T20" fmla="*/ 201 w 1997"/>
                <a:gd name="T21" fmla="*/ 1189 h 1996"/>
                <a:gd name="T22" fmla="*/ 0 w 1997"/>
                <a:gd name="T23" fmla="*/ 996 h 1996"/>
                <a:gd name="T24" fmla="*/ 0 w 1997"/>
                <a:gd name="T25" fmla="*/ 996 h 1996"/>
                <a:gd name="T26" fmla="*/ 201 w 1997"/>
                <a:gd name="T27" fmla="*/ 803 h 1996"/>
                <a:gd name="T28" fmla="*/ 807 w 1997"/>
                <a:gd name="T29" fmla="*/ 198 h 1996"/>
                <a:gd name="T30" fmla="*/ 999 w 1997"/>
                <a:gd name="T31" fmla="*/ 0 h 1996"/>
                <a:gd name="T32" fmla="*/ 999 w 1997"/>
                <a:gd name="T33" fmla="*/ 0 h 1996"/>
                <a:gd name="T34" fmla="*/ 1189 w 1997"/>
                <a:gd name="T35" fmla="*/ 198 h 1996"/>
                <a:gd name="T36" fmla="*/ 999 w 1997"/>
                <a:gd name="T37" fmla="*/ 1322 h 1996"/>
                <a:gd name="T38" fmla="*/ 1323 w 1997"/>
                <a:gd name="T39" fmla="*/ 996 h 1996"/>
                <a:gd name="T40" fmla="*/ 999 w 1997"/>
                <a:gd name="T41" fmla="*/ 672 h 1996"/>
                <a:gd name="T42" fmla="*/ 673 w 1997"/>
                <a:gd name="T43" fmla="*/ 996 h 1996"/>
                <a:gd name="T44" fmla="*/ 999 w 1997"/>
                <a:gd name="T45" fmla="*/ 1322 h 1996"/>
                <a:gd name="T46" fmla="*/ 570 w 1997"/>
                <a:gd name="T47" fmla="*/ 502 h 1996"/>
                <a:gd name="T48" fmla="*/ 924 w 1997"/>
                <a:gd name="T49" fmla="*/ 502 h 1996"/>
                <a:gd name="T50" fmla="*/ 924 w 1997"/>
                <a:gd name="T51" fmla="*/ 346 h 1996"/>
                <a:gd name="T52" fmla="*/ 570 w 1997"/>
                <a:gd name="T53" fmla="*/ 502 h 1996"/>
                <a:gd name="T54" fmla="*/ 1086 w 1997"/>
                <a:gd name="T55" fmla="*/ 502 h 1996"/>
                <a:gd name="T56" fmla="*/ 1443 w 1997"/>
                <a:gd name="T57" fmla="*/ 502 h 1996"/>
                <a:gd name="T58" fmla="*/ 1086 w 1997"/>
                <a:gd name="T59" fmla="*/ 346 h 1996"/>
                <a:gd name="T60" fmla="*/ 1086 w 1997"/>
                <a:gd name="T61" fmla="*/ 502 h 1996"/>
                <a:gd name="T62" fmla="*/ 999 w 1997"/>
                <a:gd name="T63" fmla="*/ 1646 h 1996"/>
                <a:gd name="T64" fmla="*/ 1435 w 1997"/>
                <a:gd name="T65" fmla="*/ 1484 h 1996"/>
                <a:gd name="T66" fmla="*/ 570 w 1997"/>
                <a:gd name="T67" fmla="*/ 1484 h 1996"/>
                <a:gd name="T68" fmla="*/ 999 w 1997"/>
                <a:gd name="T69" fmla="*/ 1646 h 1996"/>
                <a:gd name="T70" fmla="*/ 999 w 1997"/>
                <a:gd name="T71" fmla="*/ 1158 h 1996"/>
                <a:gd name="T72" fmla="*/ 1161 w 1997"/>
                <a:gd name="T73" fmla="*/ 996 h 1996"/>
                <a:gd name="T74" fmla="*/ 999 w 1997"/>
                <a:gd name="T75" fmla="*/ 834 h 1996"/>
                <a:gd name="T76" fmla="*/ 835 w 1997"/>
                <a:gd name="T77" fmla="*/ 996 h 1996"/>
                <a:gd name="T78" fmla="*/ 999 w 1997"/>
                <a:gd name="T79" fmla="*/ 1158 h 1996"/>
                <a:gd name="T80" fmla="*/ 637 w 1997"/>
                <a:gd name="T81" fmla="*/ 1322 h 1996"/>
                <a:gd name="T82" fmla="*/ 511 w 1997"/>
                <a:gd name="T83" fmla="*/ 996 h 1996"/>
                <a:gd name="T84" fmla="*/ 637 w 1997"/>
                <a:gd name="T85" fmla="*/ 672 h 1996"/>
                <a:gd name="T86" fmla="*/ 436 w 1997"/>
                <a:gd name="T87" fmla="*/ 672 h 1996"/>
                <a:gd name="T88" fmla="*/ 349 w 1997"/>
                <a:gd name="T89" fmla="*/ 996 h 1996"/>
                <a:gd name="T90" fmla="*/ 436 w 1997"/>
                <a:gd name="T91" fmla="*/ 1322 h 1996"/>
                <a:gd name="T92" fmla="*/ 637 w 1997"/>
                <a:gd name="T93" fmla="*/ 1322 h 1996"/>
                <a:gd name="T94" fmla="*/ 1569 w 1997"/>
                <a:gd name="T95" fmla="*/ 1322 h 1996"/>
                <a:gd name="T96" fmla="*/ 1655 w 1997"/>
                <a:gd name="T97" fmla="*/ 996 h 1996"/>
                <a:gd name="T98" fmla="*/ 1569 w 1997"/>
                <a:gd name="T99" fmla="*/ 672 h 1996"/>
                <a:gd name="T100" fmla="*/ 1368 w 1997"/>
                <a:gd name="T101" fmla="*/ 672 h 1996"/>
                <a:gd name="T102" fmla="*/ 1493 w 1997"/>
                <a:gd name="T103" fmla="*/ 996 h 1996"/>
                <a:gd name="T104" fmla="*/ 1368 w 1997"/>
                <a:gd name="T105" fmla="*/ 1322 h 1996"/>
                <a:gd name="T106" fmla="*/ 1569 w 1997"/>
                <a:gd name="T107" fmla="*/ 1322 h 19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97" h="1996">
                  <a:moveTo>
                    <a:pt x="1189" y="198"/>
                  </a:moveTo>
                  <a:cubicBezTo>
                    <a:pt x="1493" y="273"/>
                    <a:pt x="1730" y="508"/>
                    <a:pt x="1797" y="803"/>
                  </a:cubicBezTo>
                  <a:cubicBezTo>
                    <a:pt x="1820" y="907"/>
                    <a:pt x="1892" y="982"/>
                    <a:pt x="1996" y="996"/>
                  </a:cubicBezTo>
                  <a:lnTo>
                    <a:pt x="1996" y="996"/>
                  </a:lnTo>
                  <a:cubicBezTo>
                    <a:pt x="1892" y="1004"/>
                    <a:pt x="1820" y="1085"/>
                    <a:pt x="1797" y="1189"/>
                  </a:cubicBezTo>
                  <a:lnTo>
                    <a:pt x="1797" y="1189"/>
                  </a:lnTo>
                  <a:cubicBezTo>
                    <a:pt x="1722" y="1493"/>
                    <a:pt x="1485" y="1727"/>
                    <a:pt x="1189" y="1794"/>
                  </a:cubicBezTo>
                  <a:cubicBezTo>
                    <a:pt x="1086" y="1816"/>
                    <a:pt x="1013" y="1892"/>
                    <a:pt x="999" y="1995"/>
                  </a:cubicBezTo>
                  <a:lnTo>
                    <a:pt x="999" y="1995"/>
                  </a:lnTo>
                  <a:cubicBezTo>
                    <a:pt x="991" y="1883"/>
                    <a:pt x="910" y="1816"/>
                    <a:pt x="807" y="1794"/>
                  </a:cubicBezTo>
                  <a:cubicBezTo>
                    <a:pt x="503" y="1722"/>
                    <a:pt x="265" y="1484"/>
                    <a:pt x="201" y="1189"/>
                  </a:cubicBezTo>
                  <a:cubicBezTo>
                    <a:pt x="179" y="1085"/>
                    <a:pt x="103" y="1010"/>
                    <a:pt x="0" y="996"/>
                  </a:cubicBezTo>
                  <a:lnTo>
                    <a:pt x="0" y="996"/>
                  </a:lnTo>
                  <a:cubicBezTo>
                    <a:pt x="112" y="988"/>
                    <a:pt x="179" y="907"/>
                    <a:pt x="201" y="803"/>
                  </a:cubicBezTo>
                  <a:cubicBezTo>
                    <a:pt x="274" y="502"/>
                    <a:pt x="511" y="265"/>
                    <a:pt x="807" y="198"/>
                  </a:cubicBezTo>
                  <a:cubicBezTo>
                    <a:pt x="910" y="175"/>
                    <a:pt x="983" y="103"/>
                    <a:pt x="999" y="0"/>
                  </a:cubicBezTo>
                  <a:lnTo>
                    <a:pt x="999" y="0"/>
                  </a:lnTo>
                  <a:cubicBezTo>
                    <a:pt x="1013" y="103"/>
                    <a:pt x="1086" y="175"/>
                    <a:pt x="1189" y="198"/>
                  </a:cubicBezTo>
                  <a:close/>
                  <a:moveTo>
                    <a:pt x="999" y="1322"/>
                  </a:moveTo>
                  <a:cubicBezTo>
                    <a:pt x="1184" y="1322"/>
                    <a:pt x="1323" y="1175"/>
                    <a:pt x="1323" y="996"/>
                  </a:cubicBezTo>
                  <a:cubicBezTo>
                    <a:pt x="1323" y="812"/>
                    <a:pt x="1177" y="672"/>
                    <a:pt x="999" y="672"/>
                  </a:cubicBezTo>
                  <a:cubicBezTo>
                    <a:pt x="822" y="672"/>
                    <a:pt x="673" y="819"/>
                    <a:pt x="673" y="996"/>
                  </a:cubicBezTo>
                  <a:cubicBezTo>
                    <a:pt x="673" y="1173"/>
                    <a:pt x="821" y="1322"/>
                    <a:pt x="999" y="1322"/>
                  </a:cubicBezTo>
                  <a:close/>
                  <a:moveTo>
                    <a:pt x="570" y="502"/>
                  </a:moveTo>
                  <a:lnTo>
                    <a:pt x="924" y="502"/>
                  </a:lnTo>
                  <a:lnTo>
                    <a:pt x="924" y="346"/>
                  </a:lnTo>
                  <a:cubicBezTo>
                    <a:pt x="784" y="360"/>
                    <a:pt x="664" y="413"/>
                    <a:pt x="570" y="502"/>
                  </a:cubicBezTo>
                  <a:close/>
                  <a:moveTo>
                    <a:pt x="1086" y="502"/>
                  </a:moveTo>
                  <a:lnTo>
                    <a:pt x="1443" y="502"/>
                  </a:lnTo>
                  <a:cubicBezTo>
                    <a:pt x="1345" y="413"/>
                    <a:pt x="1220" y="360"/>
                    <a:pt x="1086" y="346"/>
                  </a:cubicBezTo>
                  <a:lnTo>
                    <a:pt x="1086" y="502"/>
                  </a:lnTo>
                  <a:close/>
                  <a:moveTo>
                    <a:pt x="999" y="1646"/>
                  </a:moveTo>
                  <a:cubicBezTo>
                    <a:pt x="1197" y="1646"/>
                    <a:pt x="1317" y="1588"/>
                    <a:pt x="1435" y="1484"/>
                  </a:cubicBezTo>
                  <a:lnTo>
                    <a:pt x="570" y="1484"/>
                  </a:lnTo>
                  <a:cubicBezTo>
                    <a:pt x="687" y="1588"/>
                    <a:pt x="835" y="1646"/>
                    <a:pt x="999" y="1646"/>
                  </a:cubicBezTo>
                  <a:close/>
                  <a:moveTo>
                    <a:pt x="999" y="1158"/>
                  </a:moveTo>
                  <a:cubicBezTo>
                    <a:pt x="1086" y="1158"/>
                    <a:pt x="1161" y="1085"/>
                    <a:pt x="1161" y="996"/>
                  </a:cubicBezTo>
                  <a:cubicBezTo>
                    <a:pt x="1161" y="907"/>
                    <a:pt x="1087" y="834"/>
                    <a:pt x="999" y="834"/>
                  </a:cubicBezTo>
                  <a:cubicBezTo>
                    <a:pt x="911" y="834"/>
                    <a:pt x="835" y="907"/>
                    <a:pt x="835" y="996"/>
                  </a:cubicBezTo>
                  <a:cubicBezTo>
                    <a:pt x="835" y="1085"/>
                    <a:pt x="910" y="1158"/>
                    <a:pt x="999" y="1158"/>
                  </a:cubicBezTo>
                  <a:close/>
                  <a:moveTo>
                    <a:pt x="637" y="1322"/>
                  </a:moveTo>
                  <a:cubicBezTo>
                    <a:pt x="556" y="1233"/>
                    <a:pt x="511" y="1122"/>
                    <a:pt x="511" y="996"/>
                  </a:cubicBezTo>
                  <a:cubicBezTo>
                    <a:pt x="511" y="870"/>
                    <a:pt x="556" y="753"/>
                    <a:pt x="637" y="672"/>
                  </a:cubicBezTo>
                  <a:lnTo>
                    <a:pt x="436" y="672"/>
                  </a:lnTo>
                  <a:cubicBezTo>
                    <a:pt x="377" y="767"/>
                    <a:pt x="349" y="879"/>
                    <a:pt x="349" y="996"/>
                  </a:cubicBezTo>
                  <a:cubicBezTo>
                    <a:pt x="349" y="1113"/>
                    <a:pt x="377" y="1225"/>
                    <a:pt x="436" y="1322"/>
                  </a:cubicBezTo>
                  <a:lnTo>
                    <a:pt x="637" y="1322"/>
                  </a:lnTo>
                  <a:close/>
                  <a:moveTo>
                    <a:pt x="1569" y="1322"/>
                  </a:moveTo>
                  <a:cubicBezTo>
                    <a:pt x="1619" y="1225"/>
                    <a:pt x="1655" y="1113"/>
                    <a:pt x="1655" y="996"/>
                  </a:cubicBezTo>
                  <a:cubicBezTo>
                    <a:pt x="1655" y="879"/>
                    <a:pt x="1627" y="767"/>
                    <a:pt x="1569" y="672"/>
                  </a:cubicBezTo>
                  <a:lnTo>
                    <a:pt x="1368" y="672"/>
                  </a:lnTo>
                  <a:cubicBezTo>
                    <a:pt x="1443" y="759"/>
                    <a:pt x="1493" y="870"/>
                    <a:pt x="1493" y="996"/>
                  </a:cubicBezTo>
                  <a:cubicBezTo>
                    <a:pt x="1493" y="1122"/>
                    <a:pt x="1443" y="1239"/>
                    <a:pt x="1368" y="1322"/>
                  </a:cubicBezTo>
                  <a:lnTo>
                    <a:pt x="1569" y="1322"/>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grpSp>
    </p:spTree>
    <p:extLst>
      <p:ext uri="{BB962C8B-B14F-4D97-AF65-F5344CB8AC3E}">
        <p14:creationId xmlns:p14="http://schemas.microsoft.com/office/powerpoint/2010/main" val="19396189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der Slide 2">
    <p:spTree>
      <p:nvGrpSpPr>
        <p:cNvPr id="1" name=""/>
        <p:cNvGrpSpPr/>
        <p:nvPr/>
      </p:nvGrpSpPr>
      <p:grpSpPr>
        <a:xfrm>
          <a:off x="0" y="0"/>
          <a:ext cx="0" cy="0"/>
          <a:chOff x="0" y="0"/>
          <a:chExt cx="0" cy="0"/>
        </a:xfrm>
      </p:grpSpPr>
      <p:sp>
        <p:nvSpPr>
          <p:cNvPr id="34" name="Rectangle 33"/>
          <p:cNvSpPr/>
          <p:nvPr userDrawn="1"/>
        </p:nvSpPr>
        <p:spPr>
          <a:xfrm>
            <a:off x="-8465" y="-7717"/>
            <a:ext cx="3716866" cy="3953882"/>
          </a:xfrm>
          <a:prstGeom prst="rect">
            <a:avLst/>
          </a:prstGeom>
          <a:solidFill>
            <a:srgbClr val="C2C2C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mj-lt"/>
            </a:endParaRPr>
          </a:p>
        </p:txBody>
      </p:sp>
      <p:sp>
        <p:nvSpPr>
          <p:cNvPr id="52" name="Rectangle 51"/>
          <p:cNvSpPr/>
          <p:nvPr userDrawn="1"/>
        </p:nvSpPr>
        <p:spPr>
          <a:xfrm>
            <a:off x="3708400" y="-11688"/>
            <a:ext cx="5482110" cy="5209528"/>
          </a:xfrm>
          <a:prstGeom prst="rect">
            <a:avLst/>
          </a:prstGeom>
          <a:solidFill>
            <a:schemeClr val="bg1"/>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latin typeface="+mj-lt"/>
            </a:endParaRPr>
          </a:p>
        </p:txBody>
      </p:sp>
      <p:sp>
        <p:nvSpPr>
          <p:cNvPr id="39" name="Title 1"/>
          <p:cNvSpPr>
            <a:spLocks noGrp="1"/>
          </p:cNvSpPr>
          <p:nvPr>
            <p:ph type="ctrTitle" hasCustomPrompt="1"/>
          </p:nvPr>
        </p:nvSpPr>
        <p:spPr>
          <a:xfrm>
            <a:off x="4047067" y="2075904"/>
            <a:ext cx="4633157" cy="1453141"/>
          </a:xfrm>
          <a:prstGeom prst="rect">
            <a:avLst/>
          </a:prstGeom>
          <a:effectLst/>
        </p:spPr>
        <p:txBody>
          <a:bodyPr anchor="b">
            <a:noAutofit/>
          </a:bodyPr>
          <a:lstStyle>
            <a:lvl1pPr>
              <a:lnSpc>
                <a:spcPct val="100000"/>
              </a:lnSpc>
              <a:defRPr sz="4800" b="1" cap="none" baseline="0">
                <a:solidFill>
                  <a:schemeClr val="tx1"/>
                </a:solidFill>
                <a:latin typeface="+mn-lt"/>
              </a:defRPr>
            </a:lvl1pPr>
          </a:lstStyle>
          <a:p>
            <a:r>
              <a:rPr lang="en-US" dirty="0"/>
              <a:t>Title placeholder</a:t>
            </a:r>
          </a:p>
        </p:txBody>
      </p:sp>
      <p:sp>
        <p:nvSpPr>
          <p:cNvPr id="45" name="TextBox 44"/>
          <p:cNvSpPr txBox="1"/>
          <p:nvPr userDrawn="1"/>
        </p:nvSpPr>
        <p:spPr>
          <a:xfrm>
            <a:off x="6939952" y="4911221"/>
            <a:ext cx="2164375" cy="215444"/>
          </a:xfrm>
          <a:prstGeom prst="rect">
            <a:avLst/>
          </a:prstGeom>
          <a:noFill/>
        </p:spPr>
        <p:txBody>
          <a:bodyPr wrap="none" rtlCol="0">
            <a:spAutoFit/>
          </a:bodyPr>
          <a:lstStyle/>
          <a:p>
            <a:pPr algn="r"/>
            <a:r>
              <a:rPr lang="en-US" sz="800" kern="1200" dirty="0">
                <a:solidFill>
                  <a:schemeClr val="bg2">
                    <a:alpha val="50000"/>
                  </a:schemeClr>
                </a:solidFill>
                <a:latin typeface="+mn-lt"/>
                <a:ea typeface="+mn-ea"/>
                <a:cs typeface="+mn-cs"/>
              </a:rPr>
              <a:t>© Hitachi Vantara 2019. All rights reserved.</a:t>
            </a:r>
          </a:p>
        </p:txBody>
      </p:sp>
      <p:pic>
        <p:nvPicPr>
          <p:cNvPr id="2" name="Picture 1" descr="IoT_icon_texture.png"/>
          <p:cNvPicPr>
            <a:picLocks noChangeAspect="1"/>
          </p:cNvPicPr>
          <p:nvPr userDrawn="1"/>
        </p:nvPicPr>
        <p:blipFill rotWithShape="1">
          <a:blip r:embed="rId2" cstate="screen">
            <a:alphaModFix amt="55000"/>
            <a:extLst>
              <a:ext uri="{28A0092B-C50C-407E-A947-70E740481C1C}">
                <a14:useLocalDpi xmlns:a14="http://schemas.microsoft.com/office/drawing/2010/main"/>
              </a:ext>
            </a:extLst>
          </a:blip>
          <a:srcRect/>
          <a:stretch/>
        </p:blipFill>
        <p:spPr>
          <a:xfrm>
            <a:off x="-8465" y="-11688"/>
            <a:ext cx="3716866" cy="3957852"/>
          </a:xfrm>
          <a:prstGeom prst="rect">
            <a:avLst/>
          </a:prstGeom>
        </p:spPr>
      </p:pic>
      <p:sp>
        <p:nvSpPr>
          <p:cNvPr id="35" name="Rectangle 34"/>
          <p:cNvSpPr/>
          <p:nvPr userDrawn="1"/>
        </p:nvSpPr>
        <p:spPr>
          <a:xfrm>
            <a:off x="-8465" y="3946165"/>
            <a:ext cx="3716866" cy="1251676"/>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mj-lt"/>
            </a:endParaRPr>
          </a:p>
        </p:txBody>
      </p:sp>
      <p:sp>
        <p:nvSpPr>
          <p:cNvPr id="41" name="TextBox 40"/>
          <p:cNvSpPr txBox="1"/>
          <p:nvPr userDrawn="1"/>
        </p:nvSpPr>
        <p:spPr>
          <a:xfrm>
            <a:off x="1611" y="4915450"/>
            <a:ext cx="312906" cy="215444"/>
          </a:xfrm>
          <a:prstGeom prst="rect">
            <a:avLst/>
          </a:prstGeom>
          <a:noFill/>
        </p:spPr>
        <p:txBody>
          <a:bodyPr wrap="none" rtlCol="0">
            <a:spAutoFit/>
          </a:bodyPr>
          <a:lstStyle/>
          <a:p>
            <a:pPr algn="l"/>
            <a:fld id="{111F478C-84AE-4601-9BE4-60468A3A6C06}" type="slidenum">
              <a:rPr lang="en-US" sz="800" smtClean="0">
                <a:solidFill>
                  <a:schemeClr val="bg1">
                    <a:alpha val="50000"/>
                  </a:schemeClr>
                </a:solidFill>
                <a:latin typeface="+mj-lt"/>
              </a:rPr>
              <a:pPr algn="l"/>
              <a:t>‹#›</a:t>
            </a:fld>
            <a:endParaRPr lang="en-US" sz="800" dirty="0">
              <a:solidFill>
                <a:schemeClr val="bg1">
                  <a:alpha val="50000"/>
                </a:schemeClr>
              </a:solidFill>
              <a:latin typeface="+mj-lt"/>
            </a:endParaRPr>
          </a:p>
        </p:txBody>
      </p:sp>
      <p:grpSp>
        <p:nvGrpSpPr>
          <p:cNvPr id="36" name="Group 35"/>
          <p:cNvGrpSpPr/>
          <p:nvPr userDrawn="1"/>
        </p:nvGrpSpPr>
        <p:grpSpPr>
          <a:xfrm>
            <a:off x="7377422" y="276622"/>
            <a:ext cx="1466555" cy="419158"/>
            <a:chOff x="2751138" y="3262313"/>
            <a:chExt cx="4665662" cy="1333500"/>
          </a:xfrm>
          <a:solidFill>
            <a:schemeClr val="tx1"/>
          </a:solidFill>
        </p:grpSpPr>
        <p:sp>
          <p:nvSpPr>
            <p:cNvPr id="37"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0"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2"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3"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4"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6"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7"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8"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9"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0"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1"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3"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4"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5"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6"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7"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8"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9"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0"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1"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2"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3"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4"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grpSp>
        <p:nvGrpSpPr>
          <p:cNvPr id="105" name="Group 1"/>
          <p:cNvGrpSpPr>
            <a:grpSpLocks noChangeAspect="1"/>
          </p:cNvGrpSpPr>
          <p:nvPr userDrawn="1"/>
        </p:nvGrpSpPr>
        <p:grpSpPr bwMode="auto">
          <a:xfrm>
            <a:off x="4130762" y="4494539"/>
            <a:ext cx="2404872" cy="238881"/>
            <a:chOff x="1096963" y="2925763"/>
            <a:chExt cx="7367587" cy="731837"/>
          </a:xfrm>
          <a:solidFill>
            <a:schemeClr val="tx1"/>
          </a:solidFill>
        </p:grpSpPr>
        <p:sp>
          <p:nvSpPr>
            <p:cNvPr id="106" name="Freeform 105"/>
            <p:cNvSpPr>
              <a:spLocks noChangeArrowheads="1"/>
            </p:cNvSpPr>
            <p:nvPr/>
          </p:nvSpPr>
          <p:spPr bwMode="auto">
            <a:xfrm>
              <a:off x="1879600" y="3048000"/>
              <a:ext cx="379413" cy="471488"/>
            </a:xfrm>
            <a:custGeom>
              <a:avLst/>
              <a:gdLst>
                <a:gd name="T0" fmla="*/ 0 w 1056"/>
                <a:gd name="T1" fmla="*/ 1309 h 1310"/>
                <a:gd name="T2" fmla="*/ 0 w 1056"/>
                <a:gd name="T3" fmla="*/ 0 h 1310"/>
                <a:gd name="T4" fmla="*/ 274 w 1056"/>
                <a:gd name="T5" fmla="*/ 0 h 1310"/>
                <a:gd name="T6" fmla="*/ 274 w 1056"/>
                <a:gd name="T7" fmla="*/ 503 h 1310"/>
                <a:gd name="T8" fmla="*/ 782 w 1056"/>
                <a:gd name="T9" fmla="*/ 503 h 1310"/>
                <a:gd name="T10" fmla="*/ 782 w 1056"/>
                <a:gd name="T11" fmla="*/ 0 h 1310"/>
                <a:gd name="T12" fmla="*/ 1055 w 1056"/>
                <a:gd name="T13" fmla="*/ 0 h 1310"/>
                <a:gd name="T14" fmla="*/ 1055 w 1056"/>
                <a:gd name="T15" fmla="*/ 1309 h 1310"/>
                <a:gd name="T16" fmla="*/ 782 w 1056"/>
                <a:gd name="T17" fmla="*/ 1309 h 1310"/>
                <a:gd name="T18" fmla="*/ 782 w 1056"/>
                <a:gd name="T19" fmla="*/ 726 h 1310"/>
                <a:gd name="T20" fmla="*/ 274 w 1056"/>
                <a:gd name="T21" fmla="*/ 726 h 1310"/>
                <a:gd name="T22" fmla="*/ 274 w 1056"/>
                <a:gd name="T23" fmla="*/ 1309 h 1310"/>
                <a:gd name="T24" fmla="*/ 0 w 1056"/>
                <a:gd name="T25" fmla="*/ 130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6" h="1310">
                  <a:moveTo>
                    <a:pt x="0" y="1309"/>
                  </a:moveTo>
                  <a:lnTo>
                    <a:pt x="0" y="0"/>
                  </a:lnTo>
                  <a:lnTo>
                    <a:pt x="274" y="0"/>
                  </a:lnTo>
                  <a:lnTo>
                    <a:pt x="274" y="503"/>
                  </a:lnTo>
                  <a:lnTo>
                    <a:pt x="782" y="503"/>
                  </a:lnTo>
                  <a:lnTo>
                    <a:pt x="782" y="0"/>
                  </a:lnTo>
                  <a:lnTo>
                    <a:pt x="1055" y="0"/>
                  </a:lnTo>
                  <a:lnTo>
                    <a:pt x="1055" y="1309"/>
                  </a:lnTo>
                  <a:lnTo>
                    <a:pt x="782" y="1309"/>
                  </a:lnTo>
                  <a:lnTo>
                    <a:pt x="782" y="726"/>
                  </a:lnTo>
                  <a:lnTo>
                    <a:pt x="274" y="726"/>
                  </a:lnTo>
                  <a:lnTo>
                    <a:pt x="274" y="1309"/>
                  </a:lnTo>
                  <a:lnTo>
                    <a:pt x="0" y="130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07" name="Freeform 2"/>
            <p:cNvSpPr>
              <a:spLocks noChangeArrowheads="1"/>
            </p:cNvSpPr>
            <p:nvPr/>
          </p:nvSpPr>
          <p:spPr bwMode="auto">
            <a:xfrm>
              <a:off x="2347913"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08" name="Freeform 3"/>
            <p:cNvSpPr>
              <a:spLocks noChangeArrowheads="1"/>
            </p:cNvSpPr>
            <p:nvPr/>
          </p:nvSpPr>
          <p:spPr bwMode="auto">
            <a:xfrm>
              <a:off x="2492375"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2" y="1026"/>
                    <a:pt x="399" y="1033"/>
                  </a:cubicBezTo>
                  <a:cubicBezTo>
                    <a:pt x="406" y="1040"/>
                    <a:pt x="444" y="1049"/>
                    <a:pt x="485" y="1049"/>
                  </a:cubicBezTo>
                  <a:cubicBezTo>
                    <a:pt x="494" y="1049"/>
                    <a:pt x="502" y="1049"/>
                    <a:pt x="508" y="1049"/>
                  </a:cubicBezTo>
                  <a:cubicBezTo>
                    <a:pt x="516" y="1049"/>
                    <a:pt x="524" y="1049"/>
                    <a:pt x="530" y="1049"/>
                  </a:cubicBezTo>
                  <a:lnTo>
                    <a:pt x="530" y="1239"/>
                  </a:lnTo>
                  <a:lnTo>
                    <a:pt x="413" y="1248"/>
                  </a:lnTo>
                  <a:cubicBezTo>
                    <a:pt x="296" y="1256"/>
                    <a:pt x="212"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09" name="Freeform 4"/>
            <p:cNvSpPr>
              <a:spLocks noChangeArrowheads="1"/>
            </p:cNvSpPr>
            <p:nvPr/>
          </p:nvSpPr>
          <p:spPr bwMode="auto">
            <a:xfrm>
              <a:off x="2722563" y="3162300"/>
              <a:ext cx="327025" cy="368300"/>
            </a:xfrm>
            <a:custGeom>
              <a:avLst/>
              <a:gdLst>
                <a:gd name="T0" fmla="*/ 452 w 910"/>
                <a:gd name="T1" fmla="*/ 400 h 1023"/>
                <a:gd name="T2" fmla="*/ 555 w 910"/>
                <a:gd name="T3" fmla="*/ 377 h 1023"/>
                <a:gd name="T4" fmla="*/ 605 w 910"/>
                <a:gd name="T5" fmla="*/ 305 h 1023"/>
                <a:gd name="T6" fmla="*/ 561 w 910"/>
                <a:gd name="T7" fmla="*/ 224 h 1023"/>
                <a:gd name="T8" fmla="*/ 435 w 910"/>
                <a:gd name="T9" fmla="*/ 201 h 1023"/>
                <a:gd name="T10" fmla="*/ 309 w 910"/>
                <a:gd name="T11" fmla="*/ 246 h 1023"/>
                <a:gd name="T12" fmla="*/ 273 w 910"/>
                <a:gd name="T13" fmla="*/ 333 h 1023"/>
                <a:gd name="T14" fmla="*/ 30 w 910"/>
                <a:gd name="T15" fmla="*/ 333 h 1023"/>
                <a:gd name="T16" fmla="*/ 103 w 910"/>
                <a:gd name="T17" fmla="*/ 126 h 1023"/>
                <a:gd name="T18" fmla="*/ 452 w 910"/>
                <a:gd name="T19" fmla="*/ 0 h 1023"/>
                <a:gd name="T20" fmla="*/ 731 w 910"/>
                <a:gd name="T21" fmla="*/ 67 h 1023"/>
                <a:gd name="T22" fmla="*/ 856 w 910"/>
                <a:gd name="T23" fmla="*/ 305 h 1023"/>
                <a:gd name="T24" fmla="*/ 856 w 910"/>
                <a:gd name="T25" fmla="*/ 748 h 1023"/>
                <a:gd name="T26" fmla="*/ 856 w 910"/>
                <a:gd name="T27" fmla="*/ 857 h 1023"/>
                <a:gd name="T28" fmla="*/ 873 w 910"/>
                <a:gd name="T29" fmla="*/ 924 h 1023"/>
                <a:gd name="T30" fmla="*/ 909 w 910"/>
                <a:gd name="T31" fmla="*/ 955 h 1023"/>
                <a:gd name="T32" fmla="*/ 909 w 910"/>
                <a:gd name="T33" fmla="*/ 991 h 1023"/>
                <a:gd name="T34" fmla="*/ 636 w 910"/>
                <a:gd name="T35" fmla="*/ 991 h 1023"/>
                <a:gd name="T36" fmla="*/ 619 w 910"/>
                <a:gd name="T37" fmla="*/ 941 h 1023"/>
                <a:gd name="T38" fmla="*/ 614 w 910"/>
                <a:gd name="T39" fmla="*/ 880 h 1023"/>
                <a:gd name="T40" fmla="*/ 494 w 910"/>
                <a:gd name="T41" fmla="*/ 977 h 1023"/>
                <a:gd name="T42" fmla="*/ 309 w 910"/>
                <a:gd name="T43" fmla="*/ 1022 h 1023"/>
                <a:gd name="T44" fmla="*/ 89 w 910"/>
                <a:gd name="T45" fmla="*/ 947 h 1023"/>
                <a:gd name="T46" fmla="*/ 0 w 910"/>
                <a:gd name="T47" fmla="*/ 732 h 1023"/>
                <a:gd name="T48" fmla="*/ 139 w 910"/>
                <a:gd name="T49" fmla="*/ 475 h 1023"/>
                <a:gd name="T50" fmla="*/ 362 w 910"/>
                <a:gd name="T51" fmla="*/ 416 h 1023"/>
                <a:gd name="T52" fmla="*/ 452 w 910"/>
                <a:gd name="T53" fmla="*/ 400 h 1023"/>
                <a:gd name="T54" fmla="*/ 555 w 910"/>
                <a:gd name="T55" fmla="*/ 542 h 1023"/>
                <a:gd name="T56" fmla="*/ 488 w 910"/>
                <a:gd name="T57" fmla="*/ 556 h 1023"/>
                <a:gd name="T58" fmla="*/ 429 w 910"/>
                <a:gd name="T59" fmla="*/ 564 h 1023"/>
                <a:gd name="T60" fmla="*/ 309 w 910"/>
                <a:gd name="T61" fmla="*/ 601 h 1023"/>
                <a:gd name="T62" fmla="*/ 251 w 910"/>
                <a:gd name="T63" fmla="*/ 709 h 1023"/>
                <a:gd name="T64" fmla="*/ 287 w 910"/>
                <a:gd name="T65" fmla="*/ 807 h 1023"/>
                <a:gd name="T66" fmla="*/ 376 w 910"/>
                <a:gd name="T67" fmla="*/ 838 h 1023"/>
                <a:gd name="T68" fmla="*/ 533 w 910"/>
                <a:gd name="T69" fmla="*/ 793 h 1023"/>
                <a:gd name="T70" fmla="*/ 605 w 910"/>
                <a:gd name="T71" fmla="*/ 614 h 1023"/>
                <a:gd name="T72" fmla="*/ 605 w 910"/>
                <a:gd name="T73" fmla="*/ 520 h 1023"/>
                <a:gd name="T74" fmla="*/ 555 w 910"/>
                <a:gd name="T75" fmla="*/ 542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0" h="1023">
                  <a:moveTo>
                    <a:pt x="452" y="400"/>
                  </a:moveTo>
                  <a:cubicBezTo>
                    <a:pt x="494" y="394"/>
                    <a:pt x="533" y="386"/>
                    <a:pt x="555" y="377"/>
                  </a:cubicBezTo>
                  <a:cubicBezTo>
                    <a:pt x="591" y="363"/>
                    <a:pt x="605" y="341"/>
                    <a:pt x="605" y="305"/>
                  </a:cubicBezTo>
                  <a:cubicBezTo>
                    <a:pt x="605" y="268"/>
                    <a:pt x="591" y="238"/>
                    <a:pt x="561" y="224"/>
                  </a:cubicBezTo>
                  <a:cubicBezTo>
                    <a:pt x="533" y="207"/>
                    <a:pt x="494" y="201"/>
                    <a:pt x="435" y="201"/>
                  </a:cubicBezTo>
                  <a:cubicBezTo>
                    <a:pt x="376" y="201"/>
                    <a:pt x="332" y="215"/>
                    <a:pt x="309" y="246"/>
                  </a:cubicBezTo>
                  <a:cubicBezTo>
                    <a:pt x="295" y="268"/>
                    <a:pt x="282" y="296"/>
                    <a:pt x="273" y="333"/>
                  </a:cubicBezTo>
                  <a:lnTo>
                    <a:pt x="30" y="333"/>
                  </a:lnTo>
                  <a:cubicBezTo>
                    <a:pt x="36" y="252"/>
                    <a:pt x="58" y="179"/>
                    <a:pt x="103" y="126"/>
                  </a:cubicBezTo>
                  <a:cubicBezTo>
                    <a:pt x="170" y="40"/>
                    <a:pt x="287" y="0"/>
                    <a:pt x="452" y="0"/>
                  </a:cubicBezTo>
                  <a:cubicBezTo>
                    <a:pt x="555" y="0"/>
                    <a:pt x="650" y="23"/>
                    <a:pt x="731" y="67"/>
                  </a:cubicBezTo>
                  <a:cubicBezTo>
                    <a:pt x="812" y="112"/>
                    <a:pt x="856" y="185"/>
                    <a:pt x="856" y="305"/>
                  </a:cubicBezTo>
                  <a:lnTo>
                    <a:pt x="856" y="748"/>
                  </a:lnTo>
                  <a:lnTo>
                    <a:pt x="856" y="857"/>
                  </a:lnTo>
                  <a:cubicBezTo>
                    <a:pt x="856" y="888"/>
                    <a:pt x="865" y="919"/>
                    <a:pt x="873" y="924"/>
                  </a:cubicBezTo>
                  <a:cubicBezTo>
                    <a:pt x="879" y="941"/>
                    <a:pt x="893" y="947"/>
                    <a:pt x="909" y="955"/>
                  </a:cubicBezTo>
                  <a:lnTo>
                    <a:pt x="909" y="991"/>
                  </a:lnTo>
                  <a:lnTo>
                    <a:pt x="636" y="991"/>
                  </a:lnTo>
                  <a:cubicBezTo>
                    <a:pt x="628" y="969"/>
                    <a:pt x="619" y="956"/>
                    <a:pt x="619" y="941"/>
                  </a:cubicBezTo>
                  <a:cubicBezTo>
                    <a:pt x="619" y="926"/>
                    <a:pt x="614" y="902"/>
                    <a:pt x="614" y="880"/>
                  </a:cubicBezTo>
                  <a:cubicBezTo>
                    <a:pt x="577" y="919"/>
                    <a:pt x="538" y="947"/>
                    <a:pt x="494" y="977"/>
                  </a:cubicBezTo>
                  <a:cubicBezTo>
                    <a:pt x="443" y="1005"/>
                    <a:pt x="376" y="1022"/>
                    <a:pt x="309" y="1022"/>
                  </a:cubicBezTo>
                  <a:cubicBezTo>
                    <a:pt x="223" y="1022"/>
                    <a:pt x="148" y="998"/>
                    <a:pt x="89" y="947"/>
                  </a:cubicBezTo>
                  <a:cubicBezTo>
                    <a:pt x="30" y="895"/>
                    <a:pt x="0" y="829"/>
                    <a:pt x="0" y="732"/>
                  </a:cubicBezTo>
                  <a:cubicBezTo>
                    <a:pt x="0" y="614"/>
                    <a:pt x="44" y="525"/>
                    <a:pt x="139" y="475"/>
                  </a:cubicBezTo>
                  <a:cubicBezTo>
                    <a:pt x="192" y="444"/>
                    <a:pt x="265" y="422"/>
                    <a:pt x="362" y="416"/>
                  </a:cubicBezTo>
                  <a:lnTo>
                    <a:pt x="452" y="400"/>
                  </a:lnTo>
                  <a:close/>
                  <a:moveTo>
                    <a:pt x="555" y="542"/>
                  </a:moveTo>
                  <a:cubicBezTo>
                    <a:pt x="538" y="547"/>
                    <a:pt x="516" y="556"/>
                    <a:pt x="488" y="556"/>
                  </a:cubicBezTo>
                  <a:lnTo>
                    <a:pt x="429" y="564"/>
                  </a:lnTo>
                  <a:cubicBezTo>
                    <a:pt x="376" y="570"/>
                    <a:pt x="332" y="584"/>
                    <a:pt x="309" y="601"/>
                  </a:cubicBezTo>
                  <a:cubicBezTo>
                    <a:pt x="273" y="623"/>
                    <a:pt x="251" y="659"/>
                    <a:pt x="251" y="709"/>
                  </a:cubicBezTo>
                  <a:cubicBezTo>
                    <a:pt x="251" y="754"/>
                    <a:pt x="265" y="785"/>
                    <a:pt x="287" y="807"/>
                  </a:cubicBezTo>
                  <a:cubicBezTo>
                    <a:pt x="309" y="829"/>
                    <a:pt x="340" y="838"/>
                    <a:pt x="376" y="838"/>
                  </a:cubicBezTo>
                  <a:cubicBezTo>
                    <a:pt x="429" y="838"/>
                    <a:pt x="480" y="821"/>
                    <a:pt x="533" y="793"/>
                  </a:cubicBezTo>
                  <a:cubicBezTo>
                    <a:pt x="577" y="762"/>
                    <a:pt x="605" y="704"/>
                    <a:pt x="605" y="614"/>
                  </a:cubicBezTo>
                  <a:lnTo>
                    <a:pt x="605" y="520"/>
                  </a:lnTo>
                  <a:cubicBezTo>
                    <a:pt x="591" y="525"/>
                    <a:pt x="577" y="534"/>
                    <a:pt x="555" y="54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0" name="Freeform 5"/>
            <p:cNvSpPr>
              <a:spLocks noChangeArrowheads="1"/>
            </p:cNvSpPr>
            <p:nvPr/>
          </p:nvSpPr>
          <p:spPr bwMode="auto">
            <a:xfrm>
              <a:off x="3087688" y="3160713"/>
              <a:ext cx="322262" cy="369887"/>
            </a:xfrm>
            <a:custGeom>
              <a:avLst/>
              <a:gdLst>
                <a:gd name="T0" fmla="*/ 642 w 894"/>
                <a:gd name="T1" fmla="*/ 377 h 1028"/>
                <a:gd name="T2" fmla="*/ 605 w 894"/>
                <a:gd name="T3" fmla="*/ 279 h 1028"/>
                <a:gd name="T4" fmla="*/ 471 w 894"/>
                <a:gd name="T5" fmla="*/ 220 h 1028"/>
                <a:gd name="T6" fmla="*/ 296 w 894"/>
                <a:gd name="T7" fmla="*/ 346 h 1028"/>
                <a:gd name="T8" fmla="*/ 273 w 894"/>
                <a:gd name="T9" fmla="*/ 525 h 1028"/>
                <a:gd name="T10" fmla="*/ 296 w 894"/>
                <a:gd name="T11" fmla="*/ 695 h 1028"/>
                <a:gd name="T12" fmla="*/ 466 w 894"/>
                <a:gd name="T13" fmla="*/ 812 h 1028"/>
                <a:gd name="T14" fmla="*/ 591 w 894"/>
                <a:gd name="T15" fmla="*/ 767 h 1028"/>
                <a:gd name="T16" fmla="*/ 636 w 894"/>
                <a:gd name="T17" fmla="*/ 642 h 1028"/>
                <a:gd name="T18" fmla="*/ 893 w 894"/>
                <a:gd name="T19" fmla="*/ 642 h 1028"/>
                <a:gd name="T20" fmla="*/ 812 w 894"/>
                <a:gd name="T21" fmla="*/ 862 h 1028"/>
                <a:gd name="T22" fmla="*/ 457 w 894"/>
                <a:gd name="T23" fmla="*/ 1027 h 1028"/>
                <a:gd name="T24" fmla="*/ 111 w 894"/>
                <a:gd name="T25" fmla="*/ 885 h 1028"/>
                <a:gd name="T26" fmla="*/ 0 w 894"/>
                <a:gd name="T27" fmla="*/ 525 h 1028"/>
                <a:gd name="T28" fmla="*/ 117 w 894"/>
                <a:gd name="T29" fmla="*/ 139 h 1028"/>
                <a:gd name="T30" fmla="*/ 449 w 894"/>
                <a:gd name="T31" fmla="*/ 0 h 1028"/>
                <a:gd name="T32" fmla="*/ 745 w 894"/>
                <a:gd name="T33" fmla="*/ 81 h 1028"/>
                <a:gd name="T34" fmla="*/ 887 w 894"/>
                <a:gd name="T35" fmla="*/ 368 h 1028"/>
                <a:gd name="T36" fmla="*/ 642 w 894"/>
                <a:gd name="T37" fmla="*/ 368 h 1028"/>
                <a:gd name="T38" fmla="*/ 642 w 894"/>
                <a:gd name="T39" fmla="*/ 377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94" h="1028">
                  <a:moveTo>
                    <a:pt x="642" y="377"/>
                  </a:moveTo>
                  <a:cubicBezTo>
                    <a:pt x="636" y="338"/>
                    <a:pt x="628" y="310"/>
                    <a:pt x="605" y="279"/>
                  </a:cubicBezTo>
                  <a:cubicBezTo>
                    <a:pt x="575" y="243"/>
                    <a:pt x="530" y="220"/>
                    <a:pt x="471" y="220"/>
                  </a:cubicBezTo>
                  <a:cubicBezTo>
                    <a:pt x="385" y="220"/>
                    <a:pt x="332" y="265"/>
                    <a:pt x="296" y="346"/>
                  </a:cubicBezTo>
                  <a:cubicBezTo>
                    <a:pt x="279" y="391"/>
                    <a:pt x="273" y="451"/>
                    <a:pt x="273" y="525"/>
                  </a:cubicBezTo>
                  <a:cubicBezTo>
                    <a:pt x="273" y="599"/>
                    <a:pt x="279" y="650"/>
                    <a:pt x="296" y="695"/>
                  </a:cubicBezTo>
                  <a:cubicBezTo>
                    <a:pt x="323" y="776"/>
                    <a:pt x="385" y="812"/>
                    <a:pt x="466" y="812"/>
                  </a:cubicBezTo>
                  <a:cubicBezTo>
                    <a:pt x="524" y="812"/>
                    <a:pt x="569" y="798"/>
                    <a:pt x="591" y="767"/>
                  </a:cubicBezTo>
                  <a:cubicBezTo>
                    <a:pt x="614" y="737"/>
                    <a:pt x="628" y="695"/>
                    <a:pt x="636" y="642"/>
                  </a:cubicBezTo>
                  <a:lnTo>
                    <a:pt x="893" y="642"/>
                  </a:lnTo>
                  <a:cubicBezTo>
                    <a:pt x="887" y="714"/>
                    <a:pt x="856" y="790"/>
                    <a:pt x="812" y="862"/>
                  </a:cubicBezTo>
                  <a:cubicBezTo>
                    <a:pt x="731" y="974"/>
                    <a:pt x="614" y="1027"/>
                    <a:pt x="457" y="1027"/>
                  </a:cubicBezTo>
                  <a:cubicBezTo>
                    <a:pt x="301" y="1027"/>
                    <a:pt x="184" y="982"/>
                    <a:pt x="111" y="885"/>
                  </a:cubicBezTo>
                  <a:cubicBezTo>
                    <a:pt x="36" y="798"/>
                    <a:pt x="0" y="672"/>
                    <a:pt x="0" y="525"/>
                  </a:cubicBezTo>
                  <a:cubicBezTo>
                    <a:pt x="0" y="360"/>
                    <a:pt x="36" y="229"/>
                    <a:pt x="117" y="139"/>
                  </a:cubicBezTo>
                  <a:cubicBezTo>
                    <a:pt x="198" y="50"/>
                    <a:pt x="309" y="0"/>
                    <a:pt x="449" y="0"/>
                  </a:cubicBezTo>
                  <a:cubicBezTo>
                    <a:pt x="569" y="0"/>
                    <a:pt x="672" y="28"/>
                    <a:pt x="745" y="81"/>
                  </a:cubicBezTo>
                  <a:cubicBezTo>
                    <a:pt x="820" y="131"/>
                    <a:pt x="870" y="229"/>
                    <a:pt x="887" y="368"/>
                  </a:cubicBezTo>
                  <a:lnTo>
                    <a:pt x="642" y="368"/>
                  </a:lnTo>
                  <a:lnTo>
                    <a:pt x="642" y="37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1" name="Freeform 6"/>
            <p:cNvSpPr>
              <a:spLocks noChangeArrowheads="1"/>
            </p:cNvSpPr>
            <p:nvPr/>
          </p:nvSpPr>
          <p:spPr bwMode="auto">
            <a:xfrm>
              <a:off x="3475038" y="3051175"/>
              <a:ext cx="314325" cy="468313"/>
            </a:xfrm>
            <a:custGeom>
              <a:avLst/>
              <a:gdLst>
                <a:gd name="T0" fmla="*/ 695 w 874"/>
                <a:gd name="T1" fmla="*/ 340 h 1301"/>
                <a:gd name="T2" fmla="*/ 815 w 874"/>
                <a:gd name="T3" fmla="*/ 435 h 1301"/>
                <a:gd name="T4" fmla="*/ 865 w 874"/>
                <a:gd name="T5" fmla="*/ 547 h 1301"/>
                <a:gd name="T6" fmla="*/ 873 w 874"/>
                <a:gd name="T7" fmla="*/ 731 h 1301"/>
                <a:gd name="T8" fmla="*/ 873 w 874"/>
                <a:gd name="T9" fmla="*/ 1300 h 1301"/>
                <a:gd name="T10" fmla="*/ 614 w 874"/>
                <a:gd name="T11" fmla="*/ 1300 h 1301"/>
                <a:gd name="T12" fmla="*/ 614 w 874"/>
                <a:gd name="T13" fmla="*/ 709 h 1301"/>
                <a:gd name="T14" fmla="*/ 586 w 874"/>
                <a:gd name="T15" fmla="*/ 583 h 1301"/>
                <a:gd name="T16" fmla="*/ 452 w 874"/>
                <a:gd name="T17" fmla="*/ 516 h 1301"/>
                <a:gd name="T18" fmla="*/ 304 w 874"/>
                <a:gd name="T19" fmla="*/ 583 h 1301"/>
                <a:gd name="T20" fmla="*/ 251 w 874"/>
                <a:gd name="T21" fmla="*/ 776 h 1301"/>
                <a:gd name="T22" fmla="*/ 251 w 874"/>
                <a:gd name="T23" fmla="*/ 1300 h 1301"/>
                <a:gd name="T24" fmla="*/ 0 w 874"/>
                <a:gd name="T25" fmla="*/ 1300 h 1301"/>
                <a:gd name="T26" fmla="*/ 0 w 874"/>
                <a:gd name="T27" fmla="*/ 0 h 1301"/>
                <a:gd name="T28" fmla="*/ 251 w 874"/>
                <a:gd name="T29" fmla="*/ 0 h 1301"/>
                <a:gd name="T30" fmla="*/ 251 w 874"/>
                <a:gd name="T31" fmla="*/ 457 h 1301"/>
                <a:gd name="T32" fmla="*/ 377 w 874"/>
                <a:gd name="T33" fmla="*/ 340 h 1301"/>
                <a:gd name="T34" fmla="*/ 533 w 874"/>
                <a:gd name="T35" fmla="*/ 304 h 1301"/>
                <a:gd name="T36" fmla="*/ 695 w 874"/>
                <a:gd name="T37" fmla="*/ 340 h 1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74" h="1301">
                  <a:moveTo>
                    <a:pt x="695" y="340"/>
                  </a:moveTo>
                  <a:cubicBezTo>
                    <a:pt x="748" y="363"/>
                    <a:pt x="784" y="390"/>
                    <a:pt x="815" y="435"/>
                  </a:cubicBezTo>
                  <a:cubicBezTo>
                    <a:pt x="843" y="474"/>
                    <a:pt x="859" y="510"/>
                    <a:pt x="865" y="547"/>
                  </a:cubicBezTo>
                  <a:cubicBezTo>
                    <a:pt x="873" y="583"/>
                    <a:pt x="873" y="650"/>
                    <a:pt x="873" y="731"/>
                  </a:cubicBezTo>
                  <a:lnTo>
                    <a:pt x="873" y="1300"/>
                  </a:lnTo>
                  <a:lnTo>
                    <a:pt x="614" y="1300"/>
                  </a:lnTo>
                  <a:lnTo>
                    <a:pt x="614" y="709"/>
                  </a:lnTo>
                  <a:cubicBezTo>
                    <a:pt x="614" y="658"/>
                    <a:pt x="608" y="614"/>
                    <a:pt x="586" y="583"/>
                  </a:cubicBezTo>
                  <a:cubicBezTo>
                    <a:pt x="564" y="538"/>
                    <a:pt x="519" y="516"/>
                    <a:pt x="452" y="516"/>
                  </a:cubicBezTo>
                  <a:cubicBezTo>
                    <a:pt x="385" y="516"/>
                    <a:pt x="335" y="538"/>
                    <a:pt x="304" y="583"/>
                  </a:cubicBezTo>
                  <a:cubicBezTo>
                    <a:pt x="268" y="628"/>
                    <a:pt x="251" y="695"/>
                    <a:pt x="251" y="776"/>
                  </a:cubicBezTo>
                  <a:lnTo>
                    <a:pt x="251" y="1300"/>
                  </a:lnTo>
                  <a:lnTo>
                    <a:pt x="0" y="1300"/>
                  </a:lnTo>
                  <a:lnTo>
                    <a:pt x="0" y="0"/>
                  </a:lnTo>
                  <a:lnTo>
                    <a:pt x="251" y="0"/>
                  </a:lnTo>
                  <a:lnTo>
                    <a:pt x="251" y="457"/>
                  </a:lnTo>
                  <a:cubicBezTo>
                    <a:pt x="290" y="399"/>
                    <a:pt x="335" y="363"/>
                    <a:pt x="377" y="340"/>
                  </a:cubicBezTo>
                  <a:cubicBezTo>
                    <a:pt x="430" y="318"/>
                    <a:pt x="474" y="304"/>
                    <a:pt x="533" y="304"/>
                  </a:cubicBezTo>
                  <a:cubicBezTo>
                    <a:pt x="592" y="309"/>
                    <a:pt x="645" y="318"/>
                    <a:pt x="695" y="34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2" name="Freeform 7"/>
            <p:cNvSpPr>
              <a:spLocks noChangeArrowheads="1"/>
            </p:cNvSpPr>
            <p:nvPr/>
          </p:nvSpPr>
          <p:spPr bwMode="auto">
            <a:xfrm>
              <a:off x="3875088"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3" name="Freeform 8"/>
            <p:cNvSpPr>
              <a:spLocks noChangeArrowheads="1"/>
            </p:cNvSpPr>
            <p:nvPr/>
          </p:nvSpPr>
          <p:spPr bwMode="auto">
            <a:xfrm>
              <a:off x="4246563" y="3048000"/>
              <a:ext cx="396875" cy="471488"/>
            </a:xfrm>
            <a:custGeom>
              <a:avLst/>
              <a:gdLst>
                <a:gd name="T0" fmla="*/ 762 w 1104"/>
                <a:gd name="T1" fmla="*/ 31 h 1310"/>
                <a:gd name="T2" fmla="*/ 985 w 1104"/>
                <a:gd name="T3" fmla="*/ 193 h 1310"/>
                <a:gd name="T4" fmla="*/ 1080 w 1104"/>
                <a:gd name="T5" fmla="*/ 408 h 1310"/>
                <a:gd name="T6" fmla="*/ 1103 w 1104"/>
                <a:gd name="T7" fmla="*/ 623 h 1310"/>
                <a:gd name="T8" fmla="*/ 999 w 1104"/>
                <a:gd name="T9" fmla="*/ 1066 h 1310"/>
                <a:gd name="T10" fmla="*/ 564 w 1104"/>
                <a:gd name="T11" fmla="*/ 1309 h 1310"/>
                <a:gd name="T12" fmla="*/ 0 w 1104"/>
                <a:gd name="T13" fmla="*/ 1309 h 1310"/>
                <a:gd name="T14" fmla="*/ 0 w 1104"/>
                <a:gd name="T15" fmla="*/ 0 h 1310"/>
                <a:gd name="T16" fmla="*/ 564 w 1104"/>
                <a:gd name="T17" fmla="*/ 0 h 1310"/>
                <a:gd name="T18" fmla="*/ 762 w 1104"/>
                <a:gd name="T19" fmla="*/ 31 h 1310"/>
                <a:gd name="T20" fmla="*/ 260 w 1104"/>
                <a:gd name="T21" fmla="*/ 1089 h 1310"/>
                <a:gd name="T22" fmla="*/ 511 w 1104"/>
                <a:gd name="T23" fmla="*/ 1089 h 1310"/>
                <a:gd name="T24" fmla="*/ 784 w 1104"/>
                <a:gd name="T25" fmla="*/ 896 h 1310"/>
                <a:gd name="T26" fmla="*/ 829 w 1104"/>
                <a:gd name="T27" fmla="*/ 645 h 1310"/>
                <a:gd name="T28" fmla="*/ 770 w 1104"/>
                <a:gd name="T29" fmla="*/ 335 h 1310"/>
                <a:gd name="T30" fmla="*/ 519 w 1104"/>
                <a:gd name="T31" fmla="*/ 232 h 1310"/>
                <a:gd name="T32" fmla="*/ 260 w 1104"/>
                <a:gd name="T33" fmla="*/ 232 h 1310"/>
                <a:gd name="T34" fmla="*/ 260 w 1104"/>
                <a:gd name="T35" fmla="*/ 108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04" h="1310">
                  <a:moveTo>
                    <a:pt x="762" y="31"/>
                  </a:moveTo>
                  <a:cubicBezTo>
                    <a:pt x="851" y="62"/>
                    <a:pt x="924" y="120"/>
                    <a:pt x="985" y="193"/>
                  </a:cubicBezTo>
                  <a:cubicBezTo>
                    <a:pt x="1027" y="260"/>
                    <a:pt x="1058" y="327"/>
                    <a:pt x="1080" y="408"/>
                  </a:cubicBezTo>
                  <a:cubicBezTo>
                    <a:pt x="1094" y="483"/>
                    <a:pt x="1103" y="556"/>
                    <a:pt x="1103" y="623"/>
                  </a:cubicBezTo>
                  <a:cubicBezTo>
                    <a:pt x="1103" y="799"/>
                    <a:pt x="1066" y="941"/>
                    <a:pt x="999" y="1066"/>
                  </a:cubicBezTo>
                  <a:cubicBezTo>
                    <a:pt x="902" y="1228"/>
                    <a:pt x="754" y="1309"/>
                    <a:pt x="564" y="1309"/>
                  </a:cubicBezTo>
                  <a:lnTo>
                    <a:pt x="0" y="1309"/>
                  </a:lnTo>
                  <a:lnTo>
                    <a:pt x="0" y="0"/>
                  </a:lnTo>
                  <a:lnTo>
                    <a:pt x="564" y="0"/>
                  </a:lnTo>
                  <a:cubicBezTo>
                    <a:pt x="637" y="0"/>
                    <a:pt x="712" y="9"/>
                    <a:pt x="762" y="31"/>
                  </a:cubicBezTo>
                  <a:close/>
                  <a:moveTo>
                    <a:pt x="260" y="1089"/>
                  </a:moveTo>
                  <a:lnTo>
                    <a:pt x="511" y="1089"/>
                  </a:lnTo>
                  <a:cubicBezTo>
                    <a:pt x="637" y="1089"/>
                    <a:pt x="731" y="1022"/>
                    <a:pt x="784" y="896"/>
                  </a:cubicBezTo>
                  <a:cubicBezTo>
                    <a:pt x="815" y="829"/>
                    <a:pt x="829" y="740"/>
                    <a:pt x="829" y="645"/>
                  </a:cubicBezTo>
                  <a:cubicBezTo>
                    <a:pt x="829" y="511"/>
                    <a:pt x="807" y="408"/>
                    <a:pt x="770" y="335"/>
                  </a:cubicBezTo>
                  <a:cubicBezTo>
                    <a:pt x="726" y="260"/>
                    <a:pt x="645" y="232"/>
                    <a:pt x="519" y="232"/>
                  </a:cubicBezTo>
                  <a:lnTo>
                    <a:pt x="260" y="232"/>
                  </a:lnTo>
                  <a:lnTo>
                    <a:pt x="260" y="1089"/>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4" name="Freeform 9"/>
            <p:cNvSpPr>
              <a:spLocks noChangeArrowheads="1"/>
            </p:cNvSpPr>
            <p:nvPr/>
          </p:nvSpPr>
          <p:spPr bwMode="auto">
            <a:xfrm>
              <a:off x="4686300" y="3162300"/>
              <a:ext cx="328613" cy="368300"/>
            </a:xfrm>
            <a:custGeom>
              <a:avLst/>
              <a:gdLst>
                <a:gd name="T0" fmla="*/ 452 w 911"/>
                <a:gd name="T1" fmla="*/ 400 h 1023"/>
                <a:gd name="T2" fmla="*/ 555 w 911"/>
                <a:gd name="T3" fmla="*/ 377 h 1023"/>
                <a:gd name="T4" fmla="*/ 605 w 911"/>
                <a:gd name="T5" fmla="*/ 305 h 1023"/>
                <a:gd name="T6" fmla="*/ 564 w 911"/>
                <a:gd name="T7" fmla="*/ 224 h 1023"/>
                <a:gd name="T8" fmla="*/ 435 w 911"/>
                <a:gd name="T9" fmla="*/ 201 h 1023"/>
                <a:gd name="T10" fmla="*/ 310 w 911"/>
                <a:gd name="T11" fmla="*/ 246 h 1023"/>
                <a:gd name="T12" fmla="*/ 273 w 911"/>
                <a:gd name="T13" fmla="*/ 333 h 1023"/>
                <a:gd name="T14" fmla="*/ 30 w 911"/>
                <a:gd name="T15" fmla="*/ 333 h 1023"/>
                <a:gd name="T16" fmla="*/ 103 w 911"/>
                <a:gd name="T17" fmla="*/ 126 h 1023"/>
                <a:gd name="T18" fmla="*/ 452 w 911"/>
                <a:gd name="T19" fmla="*/ 0 h 1023"/>
                <a:gd name="T20" fmla="*/ 731 w 911"/>
                <a:gd name="T21" fmla="*/ 67 h 1023"/>
                <a:gd name="T22" fmla="*/ 857 w 911"/>
                <a:gd name="T23" fmla="*/ 305 h 1023"/>
                <a:gd name="T24" fmla="*/ 857 w 911"/>
                <a:gd name="T25" fmla="*/ 748 h 1023"/>
                <a:gd name="T26" fmla="*/ 857 w 911"/>
                <a:gd name="T27" fmla="*/ 857 h 1023"/>
                <a:gd name="T28" fmla="*/ 873 w 911"/>
                <a:gd name="T29" fmla="*/ 924 h 1023"/>
                <a:gd name="T30" fmla="*/ 910 w 911"/>
                <a:gd name="T31" fmla="*/ 955 h 1023"/>
                <a:gd name="T32" fmla="*/ 910 w 911"/>
                <a:gd name="T33" fmla="*/ 991 h 1023"/>
                <a:gd name="T34" fmla="*/ 636 w 911"/>
                <a:gd name="T35" fmla="*/ 991 h 1023"/>
                <a:gd name="T36" fmla="*/ 622 w 911"/>
                <a:gd name="T37" fmla="*/ 941 h 1023"/>
                <a:gd name="T38" fmla="*/ 614 w 911"/>
                <a:gd name="T39" fmla="*/ 880 h 1023"/>
                <a:gd name="T40" fmla="*/ 497 w 911"/>
                <a:gd name="T41" fmla="*/ 977 h 1023"/>
                <a:gd name="T42" fmla="*/ 310 w 911"/>
                <a:gd name="T43" fmla="*/ 1022 h 1023"/>
                <a:gd name="T44" fmla="*/ 89 w 911"/>
                <a:gd name="T45" fmla="*/ 947 h 1023"/>
                <a:gd name="T46" fmla="*/ 0 w 911"/>
                <a:gd name="T47" fmla="*/ 732 h 1023"/>
                <a:gd name="T48" fmla="*/ 142 w 911"/>
                <a:gd name="T49" fmla="*/ 475 h 1023"/>
                <a:gd name="T50" fmla="*/ 363 w 911"/>
                <a:gd name="T51" fmla="*/ 416 h 1023"/>
                <a:gd name="T52" fmla="*/ 452 w 911"/>
                <a:gd name="T53" fmla="*/ 400 h 1023"/>
                <a:gd name="T54" fmla="*/ 605 w 911"/>
                <a:gd name="T55" fmla="*/ 520 h 1023"/>
                <a:gd name="T56" fmla="*/ 555 w 911"/>
                <a:gd name="T57" fmla="*/ 542 h 1023"/>
                <a:gd name="T58" fmla="*/ 488 w 911"/>
                <a:gd name="T59" fmla="*/ 556 h 1023"/>
                <a:gd name="T60" fmla="*/ 430 w 911"/>
                <a:gd name="T61" fmla="*/ 564 h 1023"/>
                <a:gd name="T62" fmla="*/ 310 w 911"/>
                <a:gd name="T63" fmla="*/ 601 h 1023"/>
                <a:gd name="T64" fmla="*/ 251 w 911"/>
                <a:gd name="T65" fmla="*/ 709 h 1023"/>
                <a:gd name="T66" fmla="*/ 290 w 911"/>
                <a:gd name="T67" fmla="*/ 807 h 1023"/>
                <a:gd name="T68" fmla="*/ 377 w 911"/>
                <a:gd name="T69" fmla="*/ 838 h 1023"/>
                <a:gd name="T70" fmla="*/ 533 w 911"/>
                <a:gd name="T71" fmla="*/ 793 h 1023"/>
                <a:gd name="T72" fmla="*/ 605 w 911"/>
                <a:gd name="T73" fmla="*/ 614 h 1023"/>
                <a:gd name="T74" fmla="*/ 605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2" y="400"/>
                  </a:moveTo>
                  <a:cubicBezTo>
                    <a:pt x="497" y="394"/>
                    <a:pt x="533" y="386"/>
                    <a:pt x="555" y="377"/>
                  </a:cubicBezTo>
                  <a:cubicBezTo>
                    <a:pt x="591" y="363"/>
                    <a:pt x="605" y="341"/>
                    <a:pt x="605" y="305"/>
                  </a:cubicBezTo>
                  <a:cubicBezTo>
                    <a:pt x="605" y="268"/>
                    <a:pt x="591" y="238"/>
                    <a:pt x="564" y="224"/>
                  </a:cubicBezTo>
                  <a:cubicBezTo>
                    <a:pt x="533" y="207"/>
                    <a:pt x="495" y="201"/>
                    <a:pt x="435" y="201"/>
                  </a:cubicBezTo>
                  <a:cubicBezTo>
                    <a:pt x="375" y="201"/>
                    <a:pt x="332" y="215"/>
                    <a:pt x="310" y="246"/>
                  </a:cubicBezTo>
                  <a:cubicBezTo>
                    <a:pt x="296" y="268"/>
                    <a:pt x="282" y="296"/>
                    <a:pt x="273" y="333"/>
                  </a:cubicBezTo>
                  <a:lnTo>
                    <a:pt x="30" y="333"/>
                  </a:lnTo>
                  <a:cubicBezTo>
                    <a:pt x="39" y="252"/>
                    <a:pt x="58" y="179"/>
                    <a:pt x="103" y="126"/>
                  </a:cubicBezTo>
                  <a:cubicBezTo>
                    <a:pt x="170" y="40"/>
                    <a:pt x="290" y="0"/>
                    <a:pt x="452" y="0"/>
                  </a:cubicBezTo>
                  <a:cubicBezTo>
                    <a:pt x="555" y="0"/>
                    <a:pt x="650" y="23"/>
                    <a:pt x="731" y="67"/>
                  </a:cubicBezTo>
                  <a:cubicBezTo>
                    <a:pt x="815" y="112"/>
                    <a:pt x="857" y="185"/>
                    <a:pt x="857" y="305"/>
                  </a:cubicBezTo>
                  <a:lnTo>
                    <a:pt x="857" y="748"/>
                  </a:lnTo>
                  <a:cubicBezTo>
                    <a:pt x="857" y="776"/>
                    <a:pt x="857" y="815"/>
                    <a:pt x="857" y="857"/>
                  </a:cubicBezTo>
                  <a:cubicBezTo>
                    <a:pt x="857" y="888"/>
                    <a:pt x="865" y="919"/>
                    <a:pt x="873" y="924"/>
                  </a:cubicBezTo>
                  <a:cubicBezTo>
                    <a:pt x="879" y="941"/>
                    <a:pt x="896" y="947"/>
                    <a:pt x="910" y="955"/>
                  </a:cubicBezTo>
                  <a:lnTo>
                    <a:pt x="910" y="991"/>
                  </a:lnTo>
                  <a:lnTo>
                    <a:pt x="636" y="991"/>
                  </a:lnTo>
                  <a:cubicBezTo>
                    <a:pt x="628" y="969"/>
                    <a:pt x="622" y="956"/>
                    <a:pt x="622" y="941"/>
                  </a:cubicBezTo>
                  <a:cubicBezTo>
                    <a:pt x="622" y="926"/>
                    <a:pt x="614" y="902"/>
                    <a:pt x="614" y="880"/>
                  </a:cubicBezTo>
                  <a:cubicBezTo>
                    <a:pt x="577" y="919"/>
                    <a:pt x="541" y="947"/>
                    <a:pt x="497" y="977"/>
                  </a:cubicBezTo>
                  <a:cubicBezTo>
                    <a:pt x="444" y="1005"/>
                    <a:pt x="377" y="1022"/>
                    <a:pt x="310" y="1022"/>
                  </a:cubicBezTo>
                  <a:cubicBezTo>
                    <a:pt x="223" y="1022"/>
                    <a:pt x="148" y="998"/>
                    <a:pt x="89" y="947"/>
                  </a:cubicBezTo>
                  <a:cubicBezTo>
                    <a:pt x="30" y="895"/>
                    <a:pt x="0" y="829"/>
                    <a:pt x="0" y="732"/>
                  </a:cubicBezTo>
                  <a:cubicBezTo>
                    <a:pt x="0" y="614"/>
                    <a:pt x="44" y="525"/>
                    <a:pt x="142" y="475"/>
                  </a:cubicBezTo>
                  <a:cubicBezTo>
                    <a:pt x="192" y="444"/>
                    <a:pt x="268" y="422"/>
                    <a:pt x="363" y="416"/>
                  </a:cubicBezTo>
                  <a:lnTo>
                    <a:pt x="452" y="400"/>
                  </a:lnTo>
                  <a:close/>
                  <a:moveTo>
                    <a:pt x="605" y="520"/>
                  </a:moveTo>
                  <a:cubicBezTo>
                    <a:pt x="591" y="525"/>
                    <a:pt x="577" y="534"/>
                    <a:pt x="555" y="542"/>
                  </a:cubicBezTo>
                  <a:cubicBezTo>
                    <a:pt x="541" y="547"/>
                    <a:pt x="519" y="556"/>
                    <a:pt x="488" y="556"/>
                  </a:cubicBezTo>
                  <a:lnTo>
                    <a:pt x="430" y="564"/>
                  </a:lnTo>
                  <a:cubicBezTo>
                    <a:pt x="377" y="570"/>
                    <a:pt x="332" y="584"/>
                    <a:pt x="310" y="601"/>
                  </a:cubicBezTo>
                  <a:cubicBezTo>
                    <a:pt x="273" y="623"/>
                    <a:pt x="251" y="659"/>
                    <a:pt x="251" y="709"/>
                  </a:cubicBezTo>
                  <a:cubicBezTo>
                    <a:pt x="251" y="754"/>
                    <a:pt x="269" y="785"/>
                    <a:pt x="290" y="807"/>
                  </a:cubicBezTo>
                  <a:cubicBezTo>
                    <a:pt x="311" y="829"/>
                    <a:pt x="340" y="838"/>
                    <a:pt x="377" y="838"/>
                  </a:cubicBezTo>
                  <a:cubicBezTo>
                    <a:pt x="430" y="838"/>
                    <a:pt x="480" y="821"/>
                    <a:pt x="533" y="793"/>
                  </a:cubicBezTo>
                  <a:cubicBezTo>
                    <a:pt x="577" y="762"/>
                    <a:pt x="605" y="704"/>
                    <a:pt x="605" y="614"/>
                  </a:cubicBezTo>
                  <a:lnTo>
                    <a:pt x="605"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5" name="Freeform 10"/>
            <p:cNvSpPr>
              <a:spLocks noChangeArrowheads="1"/>
            </p:cNvSpPr>
            <p:nvPr/>
          </p:nvSpPr>
          <p:spPr bwMode="auto">
            <a:xfrm>
              <a:off x="5037138"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8 w 539"/>
                <a:gd name="T23" fmla="*/ 1049 h 1257"/>
                <a:gd name="T24" fmla="*/ 510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3" y="1049"/>
                    <a:pt x="488" y="1049"/>
                  </a:cubicBezTo>
                  <a:cubicBezTo>
                    <a:pt x="494" y="1049"/>
                    <a:pt x="503" y="1049"/>
                    <a:pt x="510" y="1049"/>
                  </a:cubicBezTo>
                  <a:cubicBezTo>
                    <a:pt x="517" y="1049"/>
                    <a:pt x="524" y="1049"/>
                    <a:pt x="530" y="1049"/>
                  </a:cubicBezTo>
                  <a:lnTo>
                    <a:pt x="530" y="1239"/>
                  </a:lnTo>
                  <a:lnTo>
                    <a:pt x="413" y="1248"/>
                  </a:lnTo>
                  <a:cubicBezTo>
                    <a:pt x="295" y="1256"/>
                    <a:pt x="214"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6" name="Freeform 11"/>
            <p:cNvSpPr>
              <a:spLocks noChangeArrowheads="1"/>
            </p:cNvSpPr>
            <p:nvPr/>
          </p:nvSpPr>
          <p:spPr bwMode="auto">
            <a:xfrm>
              <a:off x="5268913" y="3162300"/>
              <a:ext cx="328612" cy="368300"/>
            </a:xfrm>
            <a:custGeom>
              <a:avLst/>
              <a:gdLst>
                <a:gd name="T0" fmla="*/ 453 w 911"/>
                <a:gd name="T1" fmla="*/ 400 h 1023"/>
                <a:gd name="T2" fmla="*/ 556 w 911"/>
                <a:gd name="T3" fmla="*/ 377 h 1023"/>
                <a:gd name="T4" fmla="*/ 606 w 911"/>
                <a:gd name="T5" fmla="*/ 305 h 1023"/>
                <a:gd name="T6" fmla="*/ 561 w 911"/>
                <a:gd name="T7" fmla="*/ 224 h 1023"/>
                <a:gd name="T8" fmla="*/ 436 w 911"/>
                <a:gd name="T9" fmla="*/ 201 h 1023"/>
                <a:gd name="T10" fmla="*/ 310 w 911"/>
                <a:gd name="T11" fmla="*/ 246 h 1023"/>
                <a:gd name="T12" fmla="*/ 274 w 911"/>
                <a:gd name="T13" fmla="*/ 333 h 1023"/>
                <a:gd name="T14" fmla="*/ 31 w 911"/>
                <a:gd name="T15" fmla="*/ 333 h 1023"/>
                <a:gd name="T16" fmla="*/ 104 w 911"/>
                <a:gd name="T17" fmla="*/ 126 h 1023"/>
                <a:gd name="T18" fmla="*/ 453 w 911"/>
                <a:gd name="T19" fmla="*/ 0 h 1023"/>
                <a:gd name="T20" fmla="*/ 732 w 911"/>
                <a:gd name="T21" fmla="*/ 67 h 1023"/>
                <a:gd name="T22" fmla="*/ 857 w 911"/>
                <a:gd name="T23" fmla="*/ 305 h 1023"/>
                <a:gd name="T24" fmla="*/ 857 w 911"/>
                <a:gd name="T25" fmla="*/ 748 h 1023"/>
                <a:gd name="T26" fmla="*/ 857 w 911"/>
                <a:gd name="T27" fmla="*/ 857 h 1023"/>
                <a:gd name="T28" fmla="*/ 874 w 911"/>
                <a:gd name="T29" fmla="*/ 924 h 1023"/>
                <a:gd name="T30" fmla="*/ 910 w 911"/>
                <a:gd name="T31" fmla="*/ 955 h 1023"/>
                <a:gd name="T32" fmla="*/ 910 w 911"/>
                <a:gd name="T33" fmla="*/ 991 h 1023"/>
                <a:gd name="T34" fmla="*/ 637 w 911"/>
                <a:gd name="T35" fmla="*/ 991 h 1023"/>
                <a:gd name="T36" fmla="*/ 623 w 911"/>
                <a:gd name="T37" fmla="*/ 941 h 1023"/>
                <a:gd name="T38" fmla="*/ 614 w 911"/>
                <a:gd name="T39" fmla="*/ 880 h 1023"/>
                <a:gd name="T40" fmla="*/ 497 w 911"/>
                <a:gd name="T41" fmla="*/ 977 h 1023"/>
                <a:gd name="T42" fmla="*/ 310 w 911"/>
                <a:gd name="T43" fmla="*/ 1022 h 1023"/>
                <a:gd name="T44" fmla="*/ 90 w 911"/>
                <a:gd name="T45" fmla="*/ 947 h 1023"/>
                <a:gd name="T46" fmla="*/ 0 w 911"/>
                <a:gd name="T47" fmla="*/ 732 h 1023"/>
                <a:gd name="T48" fmla="*/ 140 w 911"/>
                <a:gd name="T49" fmla="*/ 475 h 1023"/>
                <a:gd name="T50" fmla="*/ 363 w 911"/>
                <a:gd name="T51" fmla="*/ 416 h 1023"/>
                <a:gd name="T52" fmla="*/ 453 w 911"/>
                <a:gd name="T53" fmla="*/ 400 h 1023"/>
                <a:gd name="T54" fmla="*/ 606 w 911"/>
                <a:gd name="T55" fmla="*/ 520 h 1023"/>
                <a:gd name="T56" fmla="*/ 556 w 911"/>
                <a:gd name="T57" fmla="*/ 542 h 1023"/>
                <a:gd name="T58" fmla="*/ 489 w 911"/>
                <a:gd name="T59" fmla="*/ 556 h 1023"/>
                <a:gd name="T60" fmla="*/ 430 w 911"/>
                <a:gd name="T61" fmla="*/ 564 h 1023"/>
                <a:gd name="T62" fmla="*/ 310 w 911"/>
                <a:gd name="T63" fmla="*/ 601 h 1023"/>
                <a:gd name="T64" fmla="*/ 252 w 911"/>
                <a:gd name="T65" fmla="*/ 709 h 1023"/>
                <a:gd name="T66" fmla="*/ 288 w 911"/>
                <a:gd name="T67" fmla="*/ 807 h 1023"/>
                <a:gd name="T68" fmla="*/ 377 w 911"/>
                <a:gd name="T69" fmla="*/ 838 h 1023"/>
                <a:gd name="T70" fmla="*/ 533 w 911"/>
                <a:gd name="T71" fmla="*/ 793 h 1023"/>
                <a:gd name="T72" fmla="*/ 606 w 911"/>
                <a:gd name="T73" fmla="*/ 614 h 1023"/>
                <a:gd name="T74" fmla="*/ 606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3" y="400"/>
                  </a:moveTo>
                  <a:cubicBezTo>
                    <a:pt x="497" y="394"/>
                    <a:pt x="533" y="386"/>
                    <a:pt x="556" y="377"/>
                  </a:cubicBezTo>
                  <a:cubicBezTo>
                    <a:pt x="592" y="363"/>
                    <a:pt x="606" y="341"/>
                    <a:pt x="606" y="305"/>
                  </a:cubicBezTo>
                  <a:cubicBezTo>
                    <a:pt x="606" y="268"/>
                    <a:pt x="592" y="238"/>
                    <a:pt x="561" y="224"/>
                  </a:cubicBezTo>
                  <a:cubicBezTo>
                    <a:pt x="533" y="207"/>
                    <a:pt x="496" y="201"/>
                    <a:pt x="436" y="201"/>
                  </a:cubicBezTo>
                  <a:cubicBezTo>
                    <a:pt x="376" y="201"/>
                    <a:pt x="333" y="215"/>
                    <a:pt x="310" y="246"/>
                  </a:cubicBezTo>
                  <a:cubicBezTo>
                    <a:pt x="296" y="268"/>
                    <a:pt x="282" y="296"/>
                    <a:pt x="274" y="333"/>
                  </a:cubicBezTo>
                  <a:lnTo>
                    <a:pt x="31" y="333"/>
                  </a:lnTo>
                  <a:cubicBezTo>
                    <a:pt x="37" y="252"/>
                    <a:pt x="59" y="179"/>
                    <a:pt x="104" y="126"/>
                  </a:cubicBezTo>
                  <a:cubicBezTo>
                    <a:pt x="171" y="40"/>
                    <a:pt x="288" y="0"/>
                    <a:pt x="453" y="0"/>
                  </a:cubicBezTo>
                  <a:cubicBezTo>
                    <a:pt x="556" y="0"/>
                    <a:pt x="651" y="23"/>
                    <a:pt x="732" y="67"/>
                  </a:cubicBezTo>
                  <a:cubicBezTo>
                    <a:pt x="813" y="112"/>
                    <a:pt x="857" y="185"/>
                    <a:pt x="857" y="305"/>
                  </a:cubicBezTo>
                  <a:lnTo>
                    <a:pt x="857" y="748"/>
                  </a:lnTo>
                  <a:cubicBezTo>
                    <a:pt x="857" y="776"/>
                    <a:pt x="857" y="815"/>
                    <a:pt x="857" y="857"/>
                  </a:cubicBezTo>
                  <a:cubicBezTo>
                    <a:pt x="857" y="888"/>
                    <a:pt x="866" y="919"/>
                    <a:pt x="874" y="924"/>
                  </a:cubicBezTo>
                  <a:cubicBezTo>
                    <a:pt x="880" y="941"/>
                    <a:pt x="896" y="947"/>
                    <a:pt x="910" y="955"/>
                  </a:cubicBezTo>
                  <a:lnTo>
                    <a:pt x="910" y="991"/>
                  </a:lnTo>
                  <a:lnTo>
                    <a:pt x="637" y="991"/>
                  </a:lnTo>
                  <a:cubicBezTo>
                    <a:pt x="628" y="969"/>
                    <a:pt x="623" y="956"/>
                    <a:pt x="623" y="941"/>
                  </a:cubicBezTo>
                  <a:cubicBezTo>
                    <a:pt x="623" y="926"/>
                    <a:pt x="614" y="902"/>
                    <a:pt x="614" y="880"/>
                  </a:cubicBezTo>
                  <a:cubicBezTo>
                    <a:pt x="578" y="919"/>
                    <a:pt x="539" y="947"/>
                    <a:pt x="497" y="977"/>
                  </a:cubicBezTo>
                  <a:cubicBezTo>
                    <a:pt x="444" y="1005"/>
                    <a:pt x="377" y="1022"/>
                    <a:pt x="310" y="1022"/>
                  </a:cubicBezTo>
                  <a:cubicBezTo>
                    <a:pt x="224" y="1022"/>
                    <a:pt x="148" y="998"/>
                    <a:pt x="90" y="947"/>
                  </a:cubicBezTo>
                  <a:cubicBezTo>
                    <a:pt x="31" y="895"/>
                    <a:pt x="0" y="829"/>
                    <a:pt x="0" y="732"/>
                  </a:cubicBezTo>
                  <a:cubicBezTo>
                    <a:pt x="0" y="614"/>
                    <a:pt x="45" y="525"/>
                    <a:pt x="140" y="475"/>
                  </a:cubicBezTo>
                  <a:cubicBezTo>
                    <a:pt x="193" y="444"/>
                    <a:pt x="266" y="422"/>
                    <a:pt x="363" y="416"/>
                  </a:cubicBezTo>
                  <a:lnTo>
                    <a:pt x="453" y="400"/>
                  </a:lnTo>
                  <a:close/>
                  <a:moveTo>
                    <a:pt x="606" y="520"/>
                  </a:moveTo>
                  <a:cubicBezTo>
                    <a:pt x="592" y="525"/>
                    <a:pt x="578" y="534"/>
                    <a:pt x="556" y="542"/>
                  </a:cubicBezTo>
                  <a:cubicBezTo>
                    <a:pt x="539" y="547"/>
                    <a:pt x="520" y="556"/>
                    <a:pt x="489" y="556"/>
                  </a:cubicBezTo>
                  <a:lnTo>
                    <a:pt x="430" y="564"/>
                  </a:lnTo>
                  <a:cubicBezTo>
                    <a:pt x="377" y="570"/>
                    <a:pt x="333" y="584"/>
                    <a:pt x="310" y="601"/>
                  </a:cubicBezTo>
                  <a:cubicBezTo>
                    <a:pt x="274" y="623"/>
                    <a:pt x="252" y="659"/>
                    <a:pt x="252" y="709"/>
                  </a:cubicBezTo>
                  <a:cubicBezTo>
                    <a:pt x="252" y="754"/>
                    <a:pt x="266" y="785"/>
                    <a:pt x="288" y="807"/>
                  </a:cubicBezTo>
                  <a:cubicBezTo>
                    <a:pt x="310" y="829"/>
                    <a:pt x="341" y="838"/>
                    <a:pt x="377" y="838"/>
                  </a:cubicBezTo>
                  <a:cubicBezTo>
                    <a:pt x="430" y="838"/>
                    <a:pt x="480" y="821"/>
                    <a:pt x="533" y="793"/>
                  </a:cubicBezTo>
                  <a:cubicBezTo>
                    <a:pt x="578" y="762"/>
                    <a:pt x="606" y="704"/>
                    <a:pt x="606" y="614"/>
                  </a:cubicBezTo>
                  <a:lnTo>
                    <a:pt x="606"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7" name="Freeform 12"/>
            <p:cNvSpPr>
              <a:spLocks noChangeArrowheads="1"/>
            </p:cNvSpPr>
            <p:nvPr/>
          </p:nvSpPr>
          <p:spPr bwMode="auto">
            <a:xfrm>
              <a:off x="5826125" y="3028950"/>
              <a:ext cx="390525" cy="495300"/>
            </a:xfrm>
            <a:custGeom>
              <a:avLst/>
              <a:gdLst>
                <a:gd name="T0" fmla="*/ 251 w 1086"/>
                <a:gd name="T1" fmla="*/ 952 h 1374"/>
                <a:gd name="T2" fmla="*/ 301 w 1086"/>
                <a:gd name="T3" fmla="*/ 1086 h 1374"/>
                <a:gd name="T4" fmla="*/ 538 w 1086"/>
                <a:gd name="T5" fmla="*/ 1167 h 1374"/>
                <a:gd name="T6" fmla="*/ 700 w 1086"/>
                <a:gd name="T7" fmla="*/ 1144 h 1374"/>
                <a:gd name="T8" fmla="*/ 820 w 1086"/>
                <a:gd name="T9" fmla="*/ 991 h 1374"/>
                <a:gd name="T10" fmla="*/ 759 w 1086"/>
                <a:gd name="T11" fmla="*/ 888 h 1374"/>
                <a:gd name="T12" fmla="*/ 574 w 1086"/>
                <a:gd name="T13" fmla="*/ 826 h 1374"/>
                <a:gd name="T14" fmla="*/ 435 w 1086"/>
                <a:gd name="T15" fmla="*/ 798 h 1374"/>
                <a:gd name="T16" fmla="*/ 147 w 1086"/>
                <a:gd name="T17" fmla="*/ 695 h 1374"/>
                <a:gd name="T18" fmla="*/ 13 w 1086"/>
                <a:gd name="T19" fmla="*/ 413 h 1374"/>
                <a:gd name="T20" fmla="*/ 147 w 1086"/>
                <a:gd name="T21" fmla="*/ 117 h 1374"/>
                <a:gd name="T22" fmla="*/ 524 w 1086"/>
                <a:gd name="T23" fmla="*/ 0 h 1374"/>
                <a:gd name="T24" fmla="*/ 879 w 1086"/>
                <a:gd name="T25" fmla="*/ 112 h 1374"/>
                <a:gd name="T26" fmla="*/ 1032 w 1086"/>
                <a:gd name="T27" fmla="*/ 427 h 1374"/>
                <a:gd name="T28" fmla="*/ 767 w 1086"/>
                <a:gd name="T29" fmla="*/ 427 h 1374"/>
                <a:gd name="T30" fmla="*/ 664 w 1086"/>
                <a:gd name="T31" fmla="*/ 260 h 1374"/>
                <a:gd name="T32" fmla="*/ 502 w 1086"/>
                <a:gd name="T33" fmla="*/ 229 h 1374"/>
                <a:gd name="T34" fmla="*/ 332 w 1086"/>
                <a:gd name="T35" fmla="*/ 274 h 1374"/>
                <a:gd name="T36" fmla="*/ 265 w 1086"/>
                <a:gd name="T37" fmla="*/ 391 h 1374"/>
                <a:gd name="T38" fmla="*/ 332 w 1086"/>
                <a:gd name="T39" fmla="*/ 494 h 1374"/>
                <a:gd name="T40" fmla="*/ 507 w 1086"/>
                <a:gd name="T41" fmla="*/ 547 h 1374"/>
                <a:gd name="T42" fmla="*/ 736 w 1086"/>
                <a:gd name="T43" fmla="*/ 597 h 1374"/>
                <a:gd name="T44" fmla="*/ 965 w 1086"/>
                <a:gd name="T45" fmla="*/ 695 h 1374"/>
                <a:gd name="T46" fmla="*/ 1085 w 1086"/>
                <a:gd name="T47" fmla="*/ 960 h 1374"/>
                <a:gd name="T48" fmla="*/ 946 w 1086"/>
                <a:gd name="T49" fmla="*/ 1256 h 1374"/>
                <a:gd name="T50" fmla="*/ 552 w 1086"/>
                <a:gd name="T51" fmla="*/ 1373 h 1374"/>
                <a:gd name="T52" fmla="*/ 147 w 1086"/>
                <a:gd name="T53" fmla="*/ 1256 h 1374"/>
                <a:gd name="T54" fmla="*/ 0 w 1086"/>
                <a:gd name="T55" fmla="*/ 938 h 1374"/>
                <a:gd name="T56" fmla="*/ 251 w 1086"/>
                <a:gd name="T57" fmla="*/ 938 h 1374"/>
                <a:gd name="T58" fmla="*/ 251 w 1086"/>
                <a:gd name="T59" fmla="*/ 952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86" h="1374">
                  <a:moveTo>
                    <a:pt x="251" y="952"/>
                  </a:moveTo>
                  <a:cubicBezTo>
                    <a:pt x="256" y="1013"/>
                    <a:pt x="273" y="1058"/>
                    <a:pt x="301" y="1086"/>
                  </a:cubicBezTo>
                  <a:cubicBezTo>
                    <a:pt x="346" y="1139"/>
                    <a:pt x="426" y="1167"/>
                    <a:pt x="538" y="1167"/>
                  </a:cubicBezTo>
                  <a:cubicBezTo>
                    <a:pt x="605" y="1167"/>
                    <a:pt x="655" y="1161"/>
                    <a:pt x="700" y="1144"/>
                  </a:cubicBezTo>
                  <a:cubicBezTo>
                    <a:pt x="781" y="1116"/>
                    <a:pt x="820" y="1063"/>
                    <a:pt x="820" y="991"/>
                  </a:cubicBezTo>
                  <a:cubicBezTo>
                    <a:pt x="820" y="946"/>
                    <a:pt x="798" y="915"/>
                    <a:pt x="759" y="888"/>
                  </a:cubicBezTo>
                  <a:cubicBezTo>
                    <a:pt x="722" y="865"/>
                    <a:pt x="664" y="843"/>
                    <a:pt x="574" y="826"/>
                  </a:cubicBezTo>
                  <a:lnTo>
                    <a:pt x="435" y="798"/>
                  </a:lnTo>
                  <a:cubicBezTo>
                    <a:pt x="295" y="768"/>
                    <a:pt x="198" y="731"/>
                    <a:pt x="147" y="695"/>
                  </a:cubicBezTo>
                  <a:cubicBezTo>
                    <a:pt x="58" y="636"/>
                    <a:pt x="13" y="539"/>
                    <a:pt x="13" y="413"/>
                  </a:cubicBezTo>
                  <a:cubicBezTo>
                    <a:pt x="13" y="296"/>
                    <a:pt x="58" y="198"/>
                    <a:pt x="147" y="117"/>
                  </a:cubicBezTo>
                  <a:cubicBezTo>
                    <a:pt x="234" y="45"/>
                    <a:pt x="360" y="0"/>
                    <a:pt x="524" y="0"/>
                  </a:cubicBezTo>
                  <a:cubicBezTo>
                    <a:pt x="664" y="0"/>
                    <a:pt x="782" y="38"/>
                    <a:pt x="879" y="112"/>
                  </a:cubicBezTo>
                  <a:cubicBezTo>
                    <a:pt x="975" y="186"/>
                    <a:pt x="1026" y="288"/>
                    <a:pt x="1032" y="427"/>
                  </a:cubicBezTo>
                  <a:lnTo>
                    <a:pt x="767" y="427"/>
                  </a:lnTo>
                  <a:cubicBezTo>
                    <a:pt x="759" y="346"/>
                    <a:pt x="731" y="296"/>
                    <a:pt x="664" y="260"/>
                  </a:cubicBezTo>
                  <a:cubicBezTo>
                    <a:pt x="619" y="237"/>
                    <a:pt x="566" y="229"/>
                    <a:pt x="502" y="229"/>
                  </a:cubicBezTo>
                  <a:cubicBezTo>
                    <a:pt x="426" y="229"/>
                    <a:pt x="368" y="243"/>
                    <a:pt x="332" y="274"/>
                  </a:cubicBezTo>
                  <a:cubicBezTo>
                    <a:pt x="287" y="302"/>
                    <a:pt x="265" y="341"/>
                    <a:pt x="265" y="391"/>
                  </a:cubicBezTo>
                  <a:cubicBezTo>
                    <a:pt x="265" y="435"/>
                    <a:pt x="287" y="472"/>
                    <a:pt x="332" y="494"/>
                  </a:cubicBezTo>
                  <a:cubicBezTo>
                    <a:pt x="360" y="511"/>
                    <a:pt x="421" y="533"/>
                    <a:pt x="507" y="547"/>
                  </a:cubicBezTo>
                  <a:lnTo>
                    <a:pt x="736" y="597"/>
                  </a:lnTo>
                  <a:cubicBezTo>
                    <a:pt x="840" y="620"/>
                    <a:pt x="915" y="650"/>
                    <a:pt x="965" y="695"/>
                  </a:cubicBezTo>
                  <a:cubicBezTo>
                    <a:pt x="1049" y="754"/>
                    <a:pt x="1085" y="843"/>
                    <a:pt x="1085" y="960"/>
                  </a:cubicBezTo>
                  <a:cubicBezTo>
                    <a:pt x="1085" y="1077"/>
                    <a:pt x="1040" y="1183"/>
                    <a:pt x="946" y="1256"/>
                  </a:cubicBezTo>
                  <a:cubicBezTo>
                    <a:pt x="848" y="1337"/>
                    <a:pt x="722" y="1373"/>
                    <a:pt x="552" y="1373"/>
                  </a:cubicBezTo>
                  <a:cubicBezTo>
                    <a:pt x="382" y="1373"/>
                    <a:pt x="244" y="1337"/>
                    <a:pt x="147" y="1256"/>
                  </a:cubicBezTo>
                  <a:cubicBezTo>
                    <a:pt x="51" y="1175"/>
                    <a:pt x="0" y="1072"/>
                    <a:pt x="0" y="938"/>
                  </a:cubicBezTo>
                  <a:lnTo>
                    <a:pt x="251" y="938"/>
                  </a:lnTo>
                  <a:lnTo>
                    <a:pt x="251" y="952"/>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8" name="Freeform 13"/>
            <p:cNvSpPr>
              <a:spLocks noChangeArrowheads="1"/>
            </p:cNvSpPr>
            <p:nvPr/>
          </p:nvSpPr>
          <p:spPr bwMode="auto">
            <a:xfrm>
              <a:off x="6240463" y="3168650"/>
              <a:ext cx="346075" cy="488950"/>
            </a:xfrm>
            <a:custGeom>
              <a:avLst/>
              <a:gdLst>
                <a:gd name="T0" fmla="*/ 162 w 961"/>
                <a:gd name="T1" fmla="*/ 1158 h 1360"/>
                <a:gd name="T2" fmla="*/ 235 w 961"/>
                <a:gd name="T3" fmla="*/ 1158 h 1360"/>
                <a:gd name="T4" fmla="*/ 296 w 961"/>
                <a:gd name="T5" fmla="*/ 1136 h 1360"/>
                <a:gd name="T6" fmla="*/ 338 w 961"/>
                <a:gd name="T7" fmla="*/ 1072 h 1360"/>
                <a:gd name="T8" fmla="*/ 355 w 961"/>
                <a:gd name="T9" fmla="*/ 1010 h 1360"/>
                <a:gd name="T10" fmla="*/ 0 w 961"/>
                <a:gd name="T11" fmla="*/ 0 h 1360"/>
                <a:gd name="T12" fmla="*/ 279 w 961"/>
                <a:gd name="T13" fmla="*/ 0 h 1360"/>
                <a:gd name="T14" fmla="*/ 494 w 961"/>
                <a:gd name="T15" fmla="*/ 715 h 1360"/>
                <a:gd name="T16" fmla="*/ 695 w 961"/>
                <a:gd name="T17" fmla="*/ 0 h 1360"/>
                <a:gd name="T18" fmla="*/ 960 w 961"/>
                <a:gd name="T19" fmla="*/ 0 h 1360"/>
                <a:gd name="T20" fmla="*/ 628 w 961"/>
                <a:gd name="T21" fmla="*/ 952 h 1360"/>
                <a:gd name="T22" fmla="*/ 472 w 961"/>
                <a:gd name="T23" fmla="*/ 1292 h 1360"/>
                <a:gd name="T24" fmla="*/ 251 w 961"/>
                <a:gd name="T25" fmla="*/ 1359 h 1360"/>
                <a:gd name="T26" fmla="*/ 198 w 961"/>
                <a:gd name="T27" fmla="*/ 1359 h 1360"/>
                <a:gd name="T28" fmla="*/ 140 w 961"/>
                <a:gd name="T29" fmla="*/ 1359 h 1360"/>
                <a:gd name="T30" fmla="*/ 140 w 961"/>
                <a:gd name="T31" fmla="*/ 1158 h 1360"/>
                <a:gd name="T32" fmla="*/ 162 w 961"/>
                <a:gd name="T33" fmla="*/ 1158 h 1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61" h="1360">
                  <a:moveTo>
                    <a:pt x="162" y="1158"/>
                  </a:moveTo>
                  <a:lnTo>
                    <a:pt x="235" y="1158"/>
                  </a:lnTo>
                  <a:cubicBezTo>
                    <a:pt x="257" y="1158"/>
                    <a:pt x="279" y="1153"/>
                    <a:pt x="296" y="1136"/>
                  </a:cubicBezTo>
                  <a:cubicBezTo>
                    <a:pt x="310" y="1131"/>
                    <a:pt x="324" y="1108"/>
                    <a:pt x="338" y="1072"/>
                  </a:cubicBezTo>
                  <a:cubicBezTo>
                    <a:pt x="355" y="1041"/>
                    <a:pt x="355" y="1019"/>
                    <a:pt x="355" y="1010"/>
                  </a:cubicBezTo>
                  <a:lnTo>
                    <a:pt x="0" y="0"/>
                  </a:lnTo>
                  <a:lnTo>
                    <a:pt x="279" y="0"/>
                  </a:lnTo>
                  <a:lnTo>
                    <a:pt x="494" y="715"/>
                  </a:lnTo>
                  <a:lnTo>
                    <a:pt x="695" y="0"/>
                  </a:lnTo>
                  <a:lnTo>
                    <a:pt x="960" y="0"/>
                  </a:lnTo>
                  <a:lnTo>
                    <a:pt x="628" y="952"/>
                  </a:lnTo>
                  <a:cubicBezTo>
                    <a:pt x="561" y="1136"/>
                    <a:pt x="508" y="1248"/>
                    <a:pt x="472" y="1292"/>
                  </a:cubicBezTo>
                  <a:cubicBezTo>
                    <a:pt x="435" y="1337"/>
                    <a:pt x="360" y="1359"/>
                    <a:pt x="251" y="1359"/>
                  </a:cubicBezTo>
                  <a:lnTo>
                    <a:pt x="198" y="1359"/>
                  </a:lnTo>
                  <a:lnTo>
                    <a:pt x="140" y="1359"/>
                  </a:lnTo>
                  <a:lnTo>
                    <a:pt x="140" y="1158"/>
                  </a:lnTo>
                  <a:lnTo>
                    <a:pt x="162" y="11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9" name="Freeform 14"/>
            <p:cNvSpPr>
              <a:spLocks noChangeArrowheads="1"/>
            </p:cNvSpPr>
            <p:nvPr/>
          </p:nvSpPr>
          <p:spPr bwMode="auto">
            <a:xfrm>
              <a:off x="6615113" y="3160713"/>
              <a:ext cx="322262" cy="371475"/>
            </a:xfrm>
            <a:custGeom>
              <a:avLst/>
              <a:gdLst>
                <a:gd name="T0" fmla="*/ 260 w 894"/>
                <a:gd name="T1" fmla="*/ 686 h 1033"/>
                <a:gd name="T2" fmla="*/ 296 w 894"/>
                <a:gd name="T3" fmla="*/ 781 h 1033"/>
                <a:gd name="T4" fmla="*/ 474 w 894"/>
                <a:gd name="T5" fmla="*/ 834 h 1033"/>
                <a:gd name="T6" fmla="*/ 592 w 894"/>
                <a:gd name="T7" fmla="*/ 812 h 1033"/>
                <a:gd name="T8" fmla="*/ 636 w 894"/>
                <a:gd name="T9" fmla="*/ 745 h 1033"/>
                <a:gd name="T10" fmla="*/ 600 w 894"/>
                <a:gd name="T11" fmla="*/ 678 h 1033"/>
                <a:gd name="T12" fmla="*/ 332 w 894"/>
                <a:gd name="T13" fmla="*/ 606 h 1033"/>
                <a:gd name="T14" fmla="*/ 103 w 894"/>
                <a:gd name="T15" fmla="*/ 502 h 1033"/>
                <a:gd name="T16" fmla="*/ 36 w 894"/>
                <a:gd name="T17" fmla="*/ 324 h 1033"/>
                <a:gd name="T18" fmla="*/ 140 w 894"/>
                <a:gd name="T19" fmla="*/ 95 h 1033"/>
                <a:gd name="T20" fmla="*/ 435 w 894"/>
                <a:gd name="T21" fmla="*/ 0 h 1033"/>
                <a:gd name="T22" fmla="*/ 731 w 894"/>
                <a:gd name="T23" fmla="*/ 72 h 1033"/>
                <a:gd name="T24" fmla="*/ 865 w 894"/>
                <a:gd name="T25" fmla="*/ 324 h 1033"/>
                <a:gd name="T26" fmla="*/ 614 w 894"/>
                <a:gd name="T27" fmla="*/ 324 h 1033"/>
                <a:gd name="T28" fmla="*/ 583 w 894"/>
                <a:gd name="T29" fmla="*/ 251 h 1033"/>
                <a:gd name="T30" fmla="*/ 444 w 894"/>
                <a:gd name="T31" fmla="*/ 198 h 1033"/>
                <a:gd name="T32" fmla="*/ 327 w 894"/>
                <a:gd name="T33" fmla="*/ 220 h 1033"/>
                <a:gd name="T34" fmla="*/ 287 w 894"/>
                <a:gd name="T35" fmla="*/ 279 h 1033"/>
                <a:gd name="T36" fmla="*/ 327 w 894"/>
                <a:gd name="T37" fmla="*/ 346 h 1033"/>
                <a:gd name="T38" fmla="*/ 592 w 894"/>
                <a:gd name="T39" fmla="*/ 413 h 1033"/>
                <a:gd name="T40" fmla="*/ 821 w 894"/>
                <a:gd name="T41" fmla="*/ 525 h 1033"/>
                <a:gd name="T42" fmla="*/ 893 w 894"/>
                <a:gd name="T43" fmla="*/ 709 h 1033"/>
                <a:gd name="T44" fmla="*/ 784 w 894"/>
                <a:gd name="T45" fmla="*/ 946 h 1033"/>
                <a:gd name="T46" fmla="*/ 452 w 894"/>
                <a:gd name="T47" fmla="*/ 1032 h 1033"/>
                <a:gd name="T48" fmla="*/ 112 w 894"/>
                <a:gd name="T49" fmla="*/ 938 h 1033"/>
                <a:gd name="T50" fmla="*/ 0 w 894"/>
                <a:gd name="T51" fmla="*/ 695 h 1033"/>
                <a:gd name="T52" fmla="*/ 260 w 894"/>
                <a:gd name="T53" fmla="*/ 695 h 1033"/>
                <a:gd name="T54" fmla="*/ 260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0" y="686"/>
                  </a:moveTo>
                  <a:cubicBezTo>
                    <a:pt x="265" y="731"/>
                    <a:pt x="274" y="759"/>
                    <a:pt x="296" y="781"/>
                  </a:cubicBezTo>
                  <a:cubicBezTo>
                    <a:pt x="327" y="820"/>
                    <a:pt x="385" y="834"/>
                    <a:pt x="474" y="834"/>
                  </a:cubicBezTo>
                  <a:cubicBezTo>
                    <a:pt x="525" y="834"/>
                    <a:pt x="561" y="826"/>
                    <a:pt x="592" y="812"/>
                  </a:cubicBezTo>
                  <a:cubicBezTo>
                    <a:pt x="620" y="798"/>
                    <a:pt x="636" y="776"/>
                    <a:pt x="636" y="745"/>
                  </a:cubicBezTo>
                  <a:cubicBezTo>
                    <a:pt x="636" y="714"/>
                    <a:pt x="621" y="693"/>
                    <a:pt x="600" y="678"/>
                  </a:cubicBezTo>
                  <a:cubicBezTo>
                    <a:pt x="579" y="663"/>
                    <a:pt x="488" y="642"/>
                    <a:pt x="332" y="606"/>
                  </a:cubicBezTo>
                  <a:cubicBezTo>
                    <a:pt x="220" y="575"/>
                    <a:pt x="148" y="547"/>
                    <a:pt x="103" y="502"/>
                  </a:cubicBezTo>
                  <a:cubicBezTo>
                    <a:pt x="59" y="463"/>
                    <a:pt x="36" y="405"/>
                    <a:pt x="36" y="324"/>
                  </a:cubicBezTo>
                  <a:cubicBezTo>
                    <a:pt x="36" y="234"/>
                    <a:pt x="75" y="162"/>
                    <a:pt x="140" y="95"/>
                  </a:cubicBezTo>
                  <a:cubicBezTo>
                    <a:pt x="215" y="28"/>
                    <a:pt x="310" y="0"/>
                    <a:pt x="435" y="0"/>
                  </a:cubicBezTo>
                  <a:cubicBezTo>
                    <a:pt x="555" y="0"/>
                    <a:pt x="657" y="21"/>
                    <a:pt x="731" y="72"/>
                  </a:cubicBezTo>
                  <a:cubicBezTo>
                    <a:pt x="805" y="124"/>
                    <a:pt x="851" y="206"/>
                    <a:pt x="865" y="324"/>
                  </a:cubicBezTo>
                  <a:lnTo>
                    <a:pt x="614" y="324"/>
                  </a:lnTo>
                  <a:cubicBezTo>
                    <a:pt x="614" y="296"/>
                    <a:pt x="600" y="265"/>
                    <a:pt x="583" y="251"/>
                  </a:cubicBezTo>
                  <a:cubicBezTo>
                    <a:pt x="555" y="212"/>
                    <a:pt x="511" y="198"/>
                    <a:pt x="444" y="198"/>
                  </a:cubicBezTo>
                  <a:cubicBezTo>
                    <a:pt x="391" y="198"/>
                    <a:pt x="347" y="206"/>
                    <a:pt x="327" y="220"/>
                  </a:cubicBezTo>
                  <a:cubicBezTo>
                    <a:pt x="306" y="234"/>
                    <a:pt x="287" y="257"/>
                    <a:pt x="287" y="279"/>
                  </a:cubicBezTo>
                  <a:cubicBezTo>
                    <a:pt x="287" y="310"/>
                    <a:pt x="306" y="332"/>
                    <a:pt x="327" y="346"/>
                  </a:cubicBezTo>
                  <a:cubicBezTo>
                    <a:pt x="347" y="360"/>
                    <a:pt x="435" y="382"/>
                    <a:pt x="592" y="413"/>
                  </a:cubicBezTo>
                  <a:cubicBezTo>
                    <a:pt x="695" y="435"/>
                    <a:pt x="767" y="472"/>
                    <a:pt x="821" y="525"/>
                  </a:cubicBezTo>
                  <a:cubicBezTo>
                    <a:pt x="871" y="575"/>
                    <a:pt x="893" y="633"/>
                    <a:pt x="893" y="709"/>
                  </a:cubicBezTo>
                  <a:cubicBezTo>
                    <a:pt x="893" y="804"/>
                    <a:pt x="858" y="886"/>
                    <a:pt x="784" y="946"/>
                  </a:cubicBezTo>
                  <a:cubicBezTo>
                    <a:pt x="710" y="1006"/>
                    <a:pt x="600" y="1032"/>
                    <a:pt x="452" y="1032"/>
                  </a:cubicBezTo>
                  <a:cubicBezTo>
                    <a:pt x="296" y="1032"/>
                    <a:pt x="184" y="1005"/>
                    <a:pt x="112" y="938"/>
                  </a:cubicBezTo>
                  <a:cubicBezTo>
                    <a:pt x="36" y="871"/>
                    <a:pt x="0" y="790"/>
                    <a:pt x="0" y="695"/>
                  </a:cubicBezTo>
                  <a:lnTo>
                    <a:pt x="260" y="695"/>
                  </a:lnTo>
                  <a:lnTo>
                    <a:pt x="260"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0" name="Freeform 15"/>
            <p:cNvSpPr>
              <a:spLocks noChangeArrowheads="1"/>
            </p:cNvSpPr>
            <p:nvPr/>
          </p:nvSpPr>
          <p:spPr bwMode="auto">
            <a:xfrm>
              <a:off x="6965950"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67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1" y="1049"/>
                    <a:pt x="485" y="1049"/>
                  </a:cubicBezTo>
                  <a:cubicBezTo>
                    <a:pt x="494" y="1049"/>
                    <a:pt x="501" y="1049"/>
                    <a:pt x="508" y="1049"/>
                  </a:cubicBezTo>
                  <a:cubicBezTo>
                    <a:pt x="515" y="1049"/>
                    <a:pt x="524" y="1049"/>
                    <a:pt x="530" y="1049"/>
                  </a:cubicBezTo>
                  <a:lnTo>
                    <a:pt x="530" y="1239"/>
                  </a:lnTo>
                  <a:lnTo>
                    <a:pt x="413" y="1248"/>
                  </a:lnTo>
                  <a:cubicBezTo>
                    <a:pt x="293" y="1256"/>
                    <a:pt x="211" y="1234"/>
                    <a:pt x="167" y="1189"/>
                  </a:cubicBezTo>
                  <a:cubicBezTo>
                    <a:pt x="138" y="1159"/>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1" name="Freeform 16"/>
            <p:cNvSpPr>
              <a:spLocks noChangeArrowheads="1"/>
            </p:cNvSpPr>
            <p:nvPr/>
          </p:nvSpPr>
          <p:spPr bwMode="auto">
            <a:xfrm>
              <a:off x="7194550" y="3162300"/>
              <a:ext cx="344488" cy="369888"/>
            </a:xfrm>
            <a:custGeom>
              <a:avLst/>
              <a:gdLst>
                <a:gd name="T0" fmla="*/ 704 w 956"/>
                <a:gd name="T1" fmla="*/ 45 h 1028"/>
                <a:gd name="T2" fmla="*/ 874 w 956"/>
                <a:gd name="T3" fmla="*/ 185 h 1028"/>
                <a:gd name="T4" fmla="*/ 946 w 956"/>
                <a:gd name="T5" fmla="*/ 386 h 1028"/>
                <a:gd name="T6" fmla="*/ 955 w 956"/>
                <a:gd name="T7" fmla="*/ 578 h 1028"/>
                <a:gd name="T8" fmla="*/ 251 w 956"/>
                <a:gd name="T9" fmla="*/ 578 h 1028"/>
                <a:gd name="T10" fmla="*/ 355 w 956"/>
                <a:gd name="T11" fmla="*/ 785 h 1028"/>
                <a:gd name="T12" fmla="*/ 497 w 956"/>
                <a:gd name="T13" fmla="*/ 821 h 1028"/>
                <a:gd name="T14" fmla="*/ 637 w 956"/>
                <a:gd name="T15" fmla="*/ 776 h 1028"/>
                <a:gd name="T16" fmla="*/ 690 w 956"/>
                <a:gd name="T17" fmla="*/ 709 h 1028"/>
                <a:gd name="T18" fmla="*/ 946 w 956"/>
                <a:gd name="T19" fmla="*/ 709 h 1028"/>
                <a:gd name="T20" fmla="*/ 851 w 956"/>
                <a:gd name="T21" fmla="*/ 888 h 1028"/>
                <a:gd name="T22" fmla="*/ 489 w 956"/>
                <a:gd name="T23" fmla="*/ 1027 h 1028"/>
                <a:gd name="T24" fmla="*/ 148 w 956"/>
                <a:gd name="T25" fmla="*/ 910 h 1028"/>
                <a:gd name="T26" fmla="*/ 0 w 956"/>
                <a:gd name="T27" fmla="*/ 525 h 1028"/>
                <a:gd name="T28" fmla="*/ 134 w 956"/>
                <a:gd name="T29" fmla="*/ 143 h 1028"/>
                <a:gd name="T30" fmla="*/ 480 w 956"/>
                <a:gd name="T31" fmla="*/ 9 h 1028"/>
                <a:gd name="T32" fmla="*/ 704 w 956"/>
                <a:gd name="T33" fmla="*/ 45 h 1028"/>
                <a:gd name="T34" fmla="*/ 327 w 956"/>
                <a:gd name="T35" fmla="*/ 260 h 1028"/>
                <a:gd name="T36" fmla="*/ 260 w 956"/>
                <a:gd name="T37" fmla="*/ 408 h 1028"/>
                <a:gd name="T38" fmla="*/ 695 w 956"/>
                <a:gd name="T39" fmla="*/ 408 h 1028"/>
                <a:gd name="T40" fmla="*/ 628 w 956"/>
                <a:gd name="T41" fmla="*/ 252 h 1028"/>
                <a:gd name="T42" fmla="*/ 480 w 956"/>
                <a:gd name="T43" fmla="*/ 201 h 1028"/>
                <a:gd name="T44" fmla="*/ 327 w 956"/>
                <a:gd name="T45" fmla="*/ 260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6" h="1028">
                  <a:moveTo>
                    <a:pt x="704" y="45"/>
                  </a:moveTo>
                  <a:cubicBezTo>
                    <a:pt x="771" y="76"/>
                    <a:pt x="829" y="126"/>
                    <a:pt x="874" y="185"/>
                  </a:cubicBezTo>
                  <a:cubicBezTo>
                    <a:pt x="910" y="246"/>
                    <a:pt x="941" y="310"/>
                    <a:pt x="946" y="386"/>
                  </a:cubicBezTo>
                  <a:cubicBezTo>
                    <a:pt x="955" y="430"/>
                    <a:pt x="955" y="497"/>
                    <a:pt x="955" y="578"/>
                  </a:cubicBezTo>
                  <a:lnTo>
                    <a:pt x="251" y="578"/>
                  </a:lnTo>
                  <a:cubicBezTo>
                    <a:pt x="260" y="673"/>
                    <a:pt x="291" y="740"/>
                    <a:pt x="355" y="785"/>
                  </a:cubicBezTo>
                  <a:cubicBezTo>
                    <a:pt x="394" y="807"/>
                    <a:pt x="444" y="821"/>
                    <a:pt x="497" y="821"/>
                  </a:cubicBezTo>
                  <a:cubicBezTo>
                    <a:pt x="556" y="821"/>
                    <a:pt x="600" y="807"/>
                    <a:pt x="637" y="776"/>
                  </a:cubicBezTo>
                  <a:cubicBezTo>
                    <a:pt x="659" y="762"/>
                    <a:pt x="673" y="740"/>
                    <a:pt x="690" y="709"/>
                  </a:cubicBezTo>
                  <a:lnTo>
                    <a:pt x="946" y="709"/>
                  </a:lnTo>
                  <a:cubicBezTo>
                    <a:pt x="941" y="771"/>
                    <a:pt x="910" y="829"/>
                    <a:pt x="851" y="888"/>
                  </a:cubicBezTo>
                  <a:cubicBezTo>
                    <a:pt x="762" y="983"/>
                    <a:pt x="645" y="1027"/>
                    <a:pt x="489" y="1027"/>
                  </a:cubicBezTo>
                  <a:cubicBezTo>
                    <a:pt x="363" y="1027"/>
                    <a:pt x="244" y="991"/>
                    <a:pt x="148" y="910"/>
                  </a:cubicBezTo>
                  <a:cubicBezTo>
                    <a:pt x="52" y="829"/>
                    <a:pt x="0" y="704"/>
                    <a:pt x="0" y="525"/>
                  </a:cubicBezTo>
                  <a:cubicBezTo>
                    <a:pt x="0" y="355"/>
                    <a:pt x="45" y="231"/>
                    <a:pt x="134" y="143"/>
                  </a:cubicBezTo>
                  <a:cubicBezTo>
                    <a:pt x="224" y="55"/>
                    <a:pt x="341" y="9"/>
                    <a:pt x="480" y="9"/>
                  </a:cubicBezTo>
                  <a:cubicBezTo>
                    <a:pt x="564" y="0"/>
                    <a:pt x="637" y="17"/>
                    <a:pt x="704" y="45"/>
                  </a:cubicBezTo>
                  <a:close/>
                  <a:moveTo>
                    <a:pt x="327" y="260"/>
                  </a:moveTo>
                  <a:cubicBezTo>
                    <a:pt x="291" y="296"/>
                    <a:pt x="268" y="349"/>
                    <a:pt x="260" y="408"/>
                  </a:cubicBezTo>
                  <a:lnTo>
                    <a:pt x="695" y="408"/>
                  </a:lnTo>
                  <a:cubicBezTo>
                    <a:pt x="690" y="341"/>
                    <a:pt x="666" y="289"/>
                    <a:pt x="628" y="252"/>
                  </a:cubicBezTo>
                  <a:cubicBezTo>
                    <a:pt x="591" y="214"/>
                    <a:pt x="542" y="201"/>
                    <a:pt x="480" y="201"/>
                  </a:cubicBezTo>
                  <a:cubicBezTo>
                    <a:pt x="408" y="207"/>
                    <a:pt x="363" y="224"/>
                    <a:pt x="327" y="26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2" name="Freeform 17"/>
            <p:cNvSpPr>
              <a:spLocks noChangeArrowheads="1"/>
            </p:cNvSpPr>
            <p:nvPr/>
          </p:nvSpPr>
          <p:spPr bwMode="auto">
            <a:xfrm>
              <a:off x="7580313" y="3162300"/>
              <a:ext cx="500062" cy="360363"/>
            </a:xfrm>
            <a:custGeom>
              <a:avLst/>
              <a:gdLst>
                <a:gd name="T0" fmla="*/ 1219 w 1391"/>
                <a:gd name="T1" fmla="*/ 23 h 1001"/>
                <a:gd name="T2" fmla="*/ 1331 w 1391"/>
                <a:gd name="T3" fmla="*/ 112 h 1001"/>
                <a:gd name="T4" fmla="*/ 1381 w 1391"/>
                <a:gd name="T5" fmla="*/ 238 h 1001"/>
                <a:gd name="T6" fmla="*/ 1390 w 1391"/>
                <a:gd name="T7" fmla="*/ 377 h 1001"/>
                <a:gd name="T8" fmla="*/ 1390 w 1391"/>
                <a:gd name="T9" fmla="*/ 991 h 1001"/>
                <a:gd name="T10" fmla="*/ 1130 w 1391"/>
                <a:gd name="T11" fmla="*/ 991 h 1001"/>
                <a:gd name="T12" fmla="*/ 1130 w 1391"/>
                <a:gd name="T13" fmla="*/ 377 h 1001"/>
                <a:gd name="T14" fmla="*/ 1116 w 1391"/>
                <a:gd name="T15" fmla="*/ 291 h 1001"/>
                <a:gd name="T16" fmla="*/ 991 w 1391"/>
                <a:gd name="T17" fmla="*/ 224 h 1001"/>
                <a:gd name="T18" fmla="*/ 843 w 1391"/>
                <a:gd name="T19" fmla="*/ 313 h 1001"/>
                <a:gd name="T20" fmla="*/ 820 w 1391"/>
                <a:gd name="T21" fmla="*/ 422 h 1001"/>
                <a:gd name="T22" fmla="*/ 820 w 1391"/>
                <a:gd name="T23" fmla="*/ 1000 h 1001"/>
                <a:gd name="T24" fmla="*/ 569 w 1391"/>
                <a:gd name="T25" fmla="*/ 1000 h 1001"/>
                <a:gd name="T26" fmla="*/ 569 w 1391"/>
                <a:gd name="T27" fmla="*/ 422 h 1001"/>
                <a:gd name="T28" fmla="*/ 555 w 1391"/>
                <a:gd name="T29" fmla="*/ 296 h 1001"/>
                <a:gd name="T30" fmla="*/ 430 w 1391"/>
                <a:gd name="T31" fmla="*/ 229 h 1001"/>
                <a:gd name="T32" fmla="*/ 282 w 1391"/>
                <a:gd name="T33" fmla="*/ 296 h 1001"/>
                <a:gd name="T34" fmla="*/ 259 w 1391"/>
                <a:gd name="T35" fmla="*/ 416 h 1001"/>
                <a:gd name="T36" fmla="*/ 259 w 1391"/>
                <a:gd name="T37" fmla="*/ 1000 h 1001"/>
                <a:gd name="T38" fmla="*/ 0 w 1391"/>
                <a:gd name="T39" fmla="*/ 1000 h 1001"/>
                <a:gd name="T40" fmla="*/ 0 w 1391"/>
                <a:gd name="T41" fmla="*/ 31 h 1001"/>
                <a:gd name="T42" fmla="*/ 246 w 1391"/>
                <a:gd name="T43" fmla="*/ 31 h 1001"/>
                <a:gd name="T44" fmla="*/ 246 w 1391"/>
                <a:gd name="T45" fmla="*/ 171 h 1001"/>
                <a:gd name="T46" fmla="*/ 332 w 1391"/>
                <a:gd name="T47" fmla="*/ 59 h 1001"/>
                <a:gd name="T48" fmla="*/ 525 w 1391"/>
                <a:gd name="T49" fmla="*/ 0 h 1001"/>
                <a:gd name="T50" fmla="*/ 703 w 1391"/>
                <a:gd name="T51" fmla="*/ 54 h 1001"/>
                <a:gd name="T52" fmla="*/ 784 w 1391"/>
                <a:gd name="T53" fmla="*/ 171 h 1001"/>
                <a:gd name="T54" fmla="*/ 910 w 1391"/>
                <a:gd name="T55" fmla="*/ 45 h 1001"/>
                <a:gd name="T56" fmla="*/ 1086 w 1391"/>
                <a:gd name="T57" fmla="*/ 9 h 1001"/>
                <a:gd name="T58" fmla="*/ 1219 w 1391"/>
                <a:gd name="T59" fmla="*/ 23 h 10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391" h="1001">
                  <a:moveTo>
                    <a:pt x="1219" y="23"/>
                  </a:moveTo>
                  <a:cubicBezTo>
                    <a:pt x="1264" y="40"/>
                    <a:pt x="1300" y="67"/>
                    <a:pt x="1331" y="112"/>
                  </a:cubicBezTo>
                  <a:cubicBezTo>
                    <a:pt x="1359" y="148"/>
                    <a:pt x="1376" y="185"/>
                    <a:pt x="1381" y="238"/>
                  </a:cubicBezTo>
                  <a:cubicBezTo>
                    <a:pt x="1390" y="268"/>
                    <a:pt x="1390" y="319"/>
                    <a:pt x="1390" y="377"/>
                  </a:cubicBezTo>
                  <a:lnTo>
                    <a:pt x="1390" y="991"/>
                  </a:lnTo>
                  <a:lnTo>
                    <a:pt x="1130" y="991"/>
                  </a:lnTo>
                  <a:lnTo>
                    <a:pt x="1130" y="377"/>
                  </a:lnTo>
                  <a:cubicBezTo>
                    <a:pt x="1130" y="341"/>
                    <a:pt x="1125" y="313"/>
                    <a:pt x="1116" y="291"/>
                  </a:cubicBezTo>
                  <a:cubicBezTo>
                    <a:pt x="1094" y="246"/>
                    <a:pt x="1049" y="224"/>
                    <a:pt x="991" y="224"/>
                  </a:cubicBezTo>
                  <a:cubicBezTo>
                    <a:pt x="924" y="224"/>
                    <a:pt x="873" y="252"/>
                    <a:pt x="843" y="313"/>
                  </a:cubicBezTo>
                  <a:cubicBezTo>
                    <a:pt x="829" y="341"/>
                    <a:pt x="820" y="377"/>
                    <a:pt x="820" y="422"/>
                  </a:cubicBezTo>
                  <a:lnTo>
                    <a:pt x="820" y="1000"/>
                  </a:lnTo>
                  <a:lnTo>
                    <a:pt x="569" y="1000"/>
                  </a:lnTo>
                  <a:lnTo>
                    <a:pt x="569" y="422"/>
                  </a:lnTo>
                  <a:cubicBezTo>
                    <a:pt x="569" y="363"/>
                    <a:pt x="561" y="327"/>
                    <a:pt x="555" y="296"/>
                  </a:cubicBezTo>
                  <a:cubicBezTo>
                    <a:pt x="533" y="252"/>
                    <a:pt x="488" y="229"/>
                    <a:pt x="430" y="229"/>
                  </a:cubicBezTo>
                  <a:cubicBezTo>
                    <a:pt x="354" y="229"/>
                    <a:pt x="310" y="252"/>
                    <a:pt x="282" y="296"/>
                  </a:cubicBezTo>
                  <a:cubicBezTo>
                    <a:pt x="268" y="327"/>
                    <a:pt x="259" y="363"/>
                    <a:pt x="259" y="416"/>
                  </a:cubicBezTo>
                  <a:lnTo>
                    <a:pt x="259" y="1000"/>
                  </a:lnTo>
                  <a:lnTo>
                    <a:pt x="0" y="1000"/>
                  </a:lnTo>
                  <a:lnTo>
                    <a:pt x="0" y="31"/>
                  </a:lnTo>
                  <a:lnTo>
                    <a:pt x="246" y="31"/>
                  </a:lnTo>
                  <a:lnTo>
                    <a:pt x="246" y="171"/>
                  </a:lnTo>
                  <a:cubicBezTo>
                    <a:pt x="273" y="120"/>
                    <a:pt x="304" y="81"/>
                    <a:pt x="332" y="59"/>
                  </a:cubicBezTo>
                  <a:cubicBezTo>
                    <a:pt x="385" y="23"/>
                    <a:pt x="444" y="0"/>
                    <a:pt x="525" y="0"/>
                  </a:cubicBezTo>
                  <a:cubicBezTo>
                    <a:pt x="600" y="0"/>
                    <a:pt x="659" y="17"/>
                    <a:pt x="703" y="54"/>
                  </a:cubicBezTo>
                  <a:cubicBezTo>
                    <a:pt x="739" y="81"/>
                    <a:pt x="770" y="120"/>
                    <a:pt x="784" y="171"/>
                  </a:cubicBezTo>
                  <a:cubicBezTo>
                    <a:pt x="815" y="112"/>
                    <a:pt x="858" y="74"/>
                    <a:pt x="910" y="45"/>
                  </a:cubicBezTo>
                  <a:cubicBezTo>
                    <a:pt x="961" y="16"/>
                    <a:pt x="1021" y="9"/>
                    <a:pt x="1086" y="9"/>
                  </a:cubicBezTo>
                  <a:cubicBezTo>
                    <a:pt x="1130" y="0"/>
                    <a:pt x="1175" y="9"/>
                    <a:pt x="1219" y="2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3" name="Freeform 18"/>
            <p:cNvSpPr>
              <a:spLocks noChangeArrowheads="1"/>
            </p:cNvSpPr>
            <p:nvPr/>
          </p:nvSpPr>
          <p:spPr bwMode="auto">
            <a:xfrm>
              <a:off x="8142288" y="3160713"/>
              <a:ext cx="322262" cy="371475"/>
            </a:xfrm>
            <a:custGeom>
              <a:avLst/>
              <a:gdLst>
                <a:gd name="T0" fmla="*/ 265 w 894"/>
                <a:gd name="T1" fmla="*/ 686 h 1033"/>
                <a:gd name="T2" fmla="*/ 304 w 894"/>
                <a:gd name="T3" fmla="*/ 781 h 1033"/>
                <a:gd name="T4" fmla="*/ 480 w 894"/>
                <a:gd name="T5" fmla="*/ 834 h 1033"/>
                <a:gd name="T6" fmla="*/ 597 w 894"/>
                <a:gd name="T7" fmla="*/ 812 h 1033"/>
                <a:gd name="T8" fmla="*/ 642 w 894"/>
                <a:gd name="T9" fmla="*/ 745 h 1033"/>
                <a:gd name="T10" fmla="*/ 606 w 894"/>
                <a:gd name="T11" fmla="*/ 678 h 1033"/>
                <a:gd name="T12" fmla="*/ 340 w 894"/>
                <a:gd name="T13" fmla="*/ 606 h 1033"/>
                <a:gd name="T14" fmla="*/ 112 w 894"/>
                <a:gd name="T15" fmla="*/ 502 h 1033"/>
                <a:gd name="T16" fmla="*/ 45 w 894"/>
                <a:gd name="T17" fmla="*/ 324 h 1033"/>
                <a:gd name="T18" fmla="*/ 148 w 894"/>
                <a:gd name="T19" fmla="*/ 95 h 1033"/>
                <a:gd name="T20" fmla="*/ 444 w 894"/>
                <a:gd name="T21" fmla="*/ 0 h 1033"/>
                <a:gd name="T22" fmla="*/ 740 w 894"/>
                <a:gd name="T23" fmla="*/ 72 h 1033"/>
                <a:gd name="T24" fmla="*/ 871 w 894"/>
                <a:gd name="T25" fmla="*/ 324 h 1033"/>
                <a:gd name="T26" fmla="*/ 614 w 894"/>
                <a:gd name="T27" fmla="*/ 324 h 1033"/>
                <a:gd name="T28" fmla="*/ 583 w 894"/>
                <a:gd name="T29" fmla="*/ 251 h 1033"/>
                <a:gd name="T30" fmla="*/ 444 w 894"/>
                <a:gd name="T31" fmla="*/ 198 h 1033"/>
                <a:gd name="T32" fmla="*/ 324 w 894"/>
                <a:gd name="T33" fmla="*/ 220 h 1033"/>
                <a:gd name="T34" fmla="*/ 287 w 894"/>
                <a:gd name="T35" fmla="*/ 279 h 1033"/>
                <a:gd name="T36" fmla="*/ 324 w 894"/>
                <a:gd name="T37" fmla="*/ 346 h 1033"/>
                <a:gd name="T38" fmla="*/ 592 w 894"/>
                <a:gd name="T39" fmla="*/ 413 h 1033"/>
                <a:gd name="T40" fmla="*/ 820 w 894"/>
                <a:gd name="T41" fmla="*/ 525 h 1033"/>
                <a:gd name="T42" fmla="*/ 893 w 894"/>
                <a:gd name="T43" fmla="*/ 709 h 1033"/>
                <a:gd name="T44" fmla="*/ 784 w 894"/>
                <a:gd name="T45" fmla="*/ 946 h 1033"/>
                <a:gd name="T46" fmla="*/ 449 w 894"/>
                <a:gd name="T47" fmla="*/ 1032 h 1033"/>
                <a:gd name="T48" fmla="*/ 112 w 894"/>
                <a:gd name="T49" fmla="*/ 938 h 1033"/>
                <a:gd name="T50" fmla="*/ 0 w 894"/>
                <a:gd name="T51" fmla="*/ 695 h 1033"/>
                <a:gd name="T52" fmla="*/ 265 w 894"/>
                <a:gd name="T53" fmla="*/ 695 h 1033"/>
                <a:gd name="T54" fmla="*/ 265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5" y="686"/>
                  </a:moveTo>
                  <a:cubicBezTo>
                    <a:pt x="273" y="731"/>
                    <a:pt x="282" y="759"/>
                    <a:pt x="304" y="781"/>
                  </a:cubicBezTo>
                  <a:cubicBezTo>
                    <a:pt x="332" y="820"/>
                    <a:pt x="391" y="834"/>
                    <a:pt x="480" y="834"/>
                  </a:cubicBezTo>
                  <a:cubicBezTo>
                    <a:pt x="533" y="834"/>
                    <a:pt x="569" y="826"/>
                    <a:pt x="597" y="812"/>
                  </a:cubicBezTo>
                  <a:cubicBezTo>
                    <a:pt x="628" y="798"/>
                    <a:pt x="642" y="776"/>
                    <a:pt x="642" y="745"/>
                  </a:cubicBezTo>
                  <a:cubicBezTo>
                    <a:pt x="642" y="714"/>
                    <a:pt x="628" y="693"/>
                    <a:pt x="606" y="678"/>
                  </a:cubicBezTo>
                  <a:cubicBezTo>
                    <a:pt x="583" y="663"/>
                    <a:pt x="494" y="642"/>
                    <a:pt x="340" y="606"/>
                  </a:cubicBezTo>
                  <a:cubicBezTo>
                    <a:pt x="229" y="575"/>
                    <a:pt x="156" y="547"/>
                    <a:pt x="112" y="502"/>
                  </a:cubicBezTo>
                  <a:cubicBezTo>
                    <a:pt x="67" y="463"/>
                    <a:pt x="45" y="405"/>
                    <a:pt x="45" y="324"/>
                  </a:cubicBezTo>
                  <a:cubicBezTo>
                    <a:pt x="45" y="234"/>
                    <a:pt x="81" y="162"/>
                    <a:pt x="148" y="95"/>
                  </a:cubicBezTo>
                  <a:cubicBezTo>
                    <a:pt x="220" y="28"/>
                    <a:pt x="318" y="0"/>
                    <a:pt x="444" y="0"/>
                  </a:cubicBezTo>
                  <a:cubicBezTo>
                    <a:pt x="561" y="0"/>
                    <a:pt x="666" y="21"/>
                    <a:pt x="740" y="72"/>
                  </a:cubicBezTo>
                  <a:cubicBezTo>
                    <a:pt x="813" y="124"/>
                    <a:pt x="857" y="206"/>
                    <a:pt x="871" y="324"/>
                  </a:cubicBezTo>
                  <a:lnTo>
                    <a:pt x="614" y="324"/>
                  </a:lnTo>
                  <a:cubicBezTo>
                    <a:pt x="614" y="296"/>
                    <a:pt x="597" y="265"/>
                    <a:pt x="583" y="251"/>
                  </a:cubicBezTo>
                  <a:cubicBezTo>
                    <a:pt x="555" y="212"/>
                    <a:pt x="511" y="198"/>
                    <a:pt x="444" y="198"/>
                  </a:cubicBezTo>
                  <a:cubicBezTo>
                    <a:pt x="391" y="198"/>
                    <a:pt x="345" y="206"/>
                    <a:pt x="324" y="220"/>
                  </a:cubicBezTo>
                  <a:cubicBezTo>
                    <a:pt x="303" y="234"/>
                    <a:pt x="287" y="257"/>
                    <a:pt x="287" y="279"/>
                  </a:cubicBezTo>
                  <a:cubicBezTo>
                    <a:pt x="287" y="310"/>
                    <a:pt x="303" y="332"/>
                    <a:pt x="324" y="346"/>
                  </a:cubicBezTo>
                  <a:cubicBezTo>
                    <a:pt x="345" y="360"/>
                    <a:pt x="435" y="382"/>
                    <a:pt x="592" y="413"/>
                  </a:cubicBezTo>
                  <a:cubicBezTo>
                    <a:pt x="695" y="435"/>
                    <a:pt x="767" y="472"/>
                    <a:pt x="820" y="525"/>
                  </a:cubicBezTo>
                  <a:cubicBezTo>
                    <a:pt x="871" y="575"/>
                    <a:pt x="893" y="633"/>
                    <a:pt x="893" y="709"/>
                  </a:cubicBezTo>
                  <a:cubicBezTo>
                    <a:pt x="893" y="804"/>
                    <a:pt x="858" y="886"/>
                    <a:pt x="784" y="946"/>
                  </a:cubicBezTo>
                  <a:cubicBezTo>
                    <a:pt x="710" y="1006"/>
                    <a:pt x="597" y="1032"/>
                    <a:pt x="449" y="1032"/>
                  </a:cubicBezTo>
                  <a:cubicBezTo>
                    <a:pt x="296" y="1032"/>
                    <a:pt x="184" y="1005"/>
                    <a:pt x="112" y="938"/>
                  </a:cubicBezTo>
                  <a:cubicBezTo>
                    <a:pt x="36" y="871"/>
                    <a:pt x="0" y="790"/>
                    <a:pt x="0" y="695"/>
                  </a:cubicBezTo>
                  <a:lnTo>
                    <a:pt x="265" y="695"/>
                  </a:lnTo>
                  <a:lnTo>
                    <a:pt x="265"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4" name="Freeform 19"/>
            <p:cNvSpPr>
              <a:spLocks noChangeArrowheads="1"/>
            </p:cNvSpPr>
            <p:nvPr/>
          </p:nvSpPr>
          <p:spPr bwMode="auto">
            <a:xfrm>
              <a:off x="1096963" y="2925763"/>
              <a:ext cx="719137" cy="719137"/>
            </a:xfrm>
            <a:custGeom>
              <a:avLst/>
              <a:gdLst>
                <a:gd name="T0" fmla="*/ 1189 w 1997"/>
                <a:gd name="T1" fmla="*/ 198 h 1996"/>
                <a:gd name="T2" fmla="*/ 1797 w 1997"/>
                <a:gd name="T3" fmla="*/ 803 h 1996"/>
                <a:gd name="T4" fmla="*/ 1996 w 1997"/>
                <a:gd name="T5" fmla="*/ 996 h 1996"/>
                <a:gd name="T6" fmla="*/ 1996 w 1997"/>
                <a:gd name="T7" fmla="*/ 996 h 1996"/>
                <a:gd name="T8" fmla="*/ 1797 w 1997"/>
                <a:gd name="T9" fmla="*/ 1189 h 1996"/>
                <a:gd name="T10" fmla="*/ 1797 w 1997"/>
                <a:gd name="T11" fmla="*/ 1189 h 1996"/>
                <a:gd name="T12" fmla="*/ 1189 w 1997"/>
                <a:gd name="T13" fmla="*/ 1794 h 1996"/>
                <a:gd name="T14" fmla="*/ 999 w 1997"/>
                <a:gd name="T15" fmla="*/ 1995 h 1996"/>
                <a:gd name="T16" fmla="*/ 999 w 1997"/>
                <a:gd name="T17" fmla="*/ 1995 h 1996"/>
                <a:gd name="T18" fmla="*/ 807 w 1997"/>
                <a:gd name="T19" fmla="*/ 1794 h 1996"/>
                <a:gd name="T20" fmla="*/ 201 w 1997"/>
                <a:gd name="T21" fmla="*/ 1189 h 1996"/>
                <a:gd name="T22" fmla="*/ 0 w 1997"/>
                <a:gd name="T23" fmla="*/ 996 h 1996"/>
                <a:gd name="T24" fmla="*/ 0 w 1997"/>
                <a:gd name="T25" fmla="*/ 996 h 1996"/>
                <a:gd name="T26" fmla="*/ 201 w 1997"/>
                <a:gd name="T27" fmla="*/ 803 h 1996"/>
                <a:gd name="T28" fmla="*/ 807 w 1997"/>
                <a:gd name="T29" fmla="*/ 198 h 1996"/>
                <a:gd name="T30" fmla="*/ 999 w 1997"/>
                <a:gd name="T31" fmla="*/ 0 h 1996"/>
                <a:gd name="T32" fmla="*/ 999 w 1997"/>
                <a:gd name="T33" fmla="*/ 0 h 1996"/>
                <a:gd name="T34" fmla="*/ 1189 w 1997"/>
                <a:gd name="T35" fmla="*/ 198 h 1996"/>
                <a:gd name="T36" fmla="*/ 999 w 1997"/>
                <a:gd name="T37" fmla="*/ 1322 h 1996"/>
                <a:gd name="T38" fmla="*/ 1323 w 1997"/>
                <a:gd name="T39" fmla="*/ 996 h 1996"/>
                <a:gd name="T40" fmla="*/ 999 w 1997"/>
                <a:gd name="T41" fmla="*/ 672 h 1996"/>
                <a:gd name="T42" fmla="*/ 673 w 1997"/>
                <a:gd name="T43" fmla="*/ 996 h 1996"/>
                <a:gd name="T44" fmla="*/ 999 w 1997"/>
                <a:gd name="T45" fmla="*/ 1322 h 1996"/>
                <a:gd name="T46" fmla="*/ 570 w 1997"/>
                <a:gd name="T47" fmla="*/ 502 h 1996"/>
                <a:gd name="T48" fmla="*/ 924 w 1997"/>
                <a:gd name="T49" fmla="*/ 502 h 1996"/>
                <a:gd name="T50" fmla="*/ 924 w 1997"/>
                <a:gd name="T51" fmla="*/ 346 h 1996"/>
                <a:gd name="T52" fmla="*/ 570 w 1997"/>
                <a:gd name="T53" fmla="*/ 502 h 1996"/>
                <a:gd name="T54" fmla="*/ 1086 w 1997"/>
                <a:gd name="T55" fmla="*/ 502 h 1996"/>
                <a:gd name="T56" fmla="*/ 1443 w 1997"/>
                <a:gd name="T57" fmla="*/ 502 h 1996"/>
                <a:gd name="T58" fmla="*/ 1086 w 1997"/>
                <a:gd name="T59" fmla="*/ 346 h 1996"/>
                <a:gd name="T60" fmla="*/ 1086 w 1997"/>
                <a:gd name="T61" fmla="*/ 502 h 1996"/>
                <a:gd name="T62" fmla="*/ 999 w 1997"/>
                <a:gd name="T63" fmla="*/ 1646 h 1996"/>
                <a:gd name="T64" fmla="*/ 1435 w 1997"/>
                <a:gd name="T65" fmla="*/ 1484 h 1996"/>
                <a:gd name="T66" fmla="*/ 570 w 1997"/>
                <a:gd name="T67" fmla="*/ 1484 h 1996"/>
                <a:gd name="T68" fmla="*/ 999 w 1997"/>
                <a:gd name="T69" fmla="*/ 1646 h 1996"/>
                <a:gd name="T70" fmla="*/ 999 w 1997"/>
                <a:gd name="T71" fmla="*/ 1158 h 1996"/>
                <a:gd name="T72" fmla="*/ 1161 w 1997"/>
                <a:gd name="T73" fmla="*/ 996 h 1996"/>
                <a:gd name="T74" fmla="*/ 999 w 1997"/>
                <a:gd name="T75" fmla="*/ 834 h 1996"/>
                <a:gd name="T76" fmla="*/ 835 w 1997"/>
                <a:gd name="T77" fmla="*/ 996 h 1996"/>
                <a:gd name="T78" fmla="*/ 999 w 1997"/>
                <a:gd name="T79" fmla="*/ 1158 h 1996"/>
                <a:gd name="T80" fmla="*/ 637 w 1997"/>
                <a:gd name="T81" fmla="*/ 1322 h 1996"/>
                <a:gd name="T82" fmla="*/ 511 w 1997"/>
                <a:gd name="T83" fmla="*/ 996 h 1996"/>
                <a:gd name="T84" fmla="*/ 637 w 1997"/>
                <a:gd name="T85" fmla="*/ 672 h 1996"/>
                <a:gd name="T86" fmla="*/ 436 w 1997"/>
                <a:gd name="T87" fmla="*/ 672 h 1996"/>
                <a:gd name="T88" fmla="*/ 349 w 1997"/>
                <a:gd name="T89" fmla="*/ 996 h 1996"/>
                <a:gd name="T90" fmla="*/ 436 w 1997"/>
                <a:gd name="T91" fmla="*/ 1322 h 1996"/>
                <a:gd name="T92" fmla="*/ 637 w 1997"/>
                <a:gd name="T93" fmla="*/ 1322 h 1996"/>
                <a:gd name="T94" fmla="*/ 1569 w 1997"/>
                <a:gd name="T95" fmla="*/ 1322 h 1996"/>
                <a:gd name="T96" fmla="*/ 1655 w 1997"/>
                <a:gd name="T97" fmla="*/ 996 h 1996"/>
                <a:gd name="T98" fmla="*/ 1569 w 1997"/>
                <a:gd name="T99" fmla="*/ 672 h 1996"/>
                <a:gd name="T100" fmla="*/ 1368 w 1997"/>
                <a:gd name="T101" fmla="*/ 672 h 1996"/>
                <a:gd name="T102" fmla="*/ 1493 w 1997"/>
                <a:gd name="T103" fmla="*/ 996 h 1996"/>
                <a:gd name="T104" fmla="*/ 1368 w 1997"/>
                <a:gd name="T105" fmla="*/ 1322 h 1996"/>
                <a:gd name="T106" fmla="*/ 1569 w 1997"/>
                <a:gd name="T107" fmla="*/ 1322 h 19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97" h="1996">
                  <a:moveTo>
                    <a:pt x="1189" y="198"/>
                  </a:moveTo>
                  <a:cubicBezTo>
                    <a:pt x="1493" y="273"/>
                    <a:pt x="1730" y="508"/>
                    <a:pt x="1797" y="803"/>
                  </a:cubicBezTo>
                  <a:cubicBezTo>
                    <a:pt x="1820" y="907"/>
                    <a:pt x="1892" y="982"/>
                    <a:pt x="1996" y="996"/>
                  </a:cubicBezTo>
                  <a:lnTo>
                    <a:pt x="1996" y="996"/>
                  </a:lnTo>
                  <a:cubicBezTo>
                    <a:pt x="1892" y="1004"/>
                    <a:pt x="1820" y="1085"/>
                    <a:pt x="1797" y="1189"/>
                  </a:cubicBezTo>
                  <a:lnTo>
                    <a:pt x="1797" y="1189"/>
                  </a:lnTo>
                  <a:cubicBezTo>
                    <a:pt x="1722" y="1493"/>
                    <a:pt x="1485" y="1727"/>
                    <a:pt x="1189" y="1794"/>
                  </a:cubicBezTo>
                  <a:cubicBezTo>
                    <a:pt x="1086" y="1816"/>
                    <a:pt x="1013" y="1892"/>
                    <a:pt x="999" y="1995"/>
                  </a:cubicBezTo>
                  <a:lnTo>
                    <a:pt x="999" y="1995"/>
                  </a:lnTo>
                  <a:cubicBezTo>
                    <a:pt x="991" y="1883"/>
                    <a:pt x="910" y="1816"/>
                    <a:pt x="807" y="1794"/>
                  </a:cubicBezTo>
                  <a:cubicBezTo>
                    <a:pt x="503" y="1722"/>
                    <a:pt x="265" y="1484"/>
                    <a:pt x="201" y="1189"/>
                  </a:cubicBezTo>
                  <a:cubicBezTo>
                    <a:pt x="179" y="1085"/>
                    <a:pt x="103" y="1010"/>
                    <a:pt x="0" y="996"/>
                  </a:cubicBezTo>
                  <a:lnTo>
                    <a:pt x="0" y="996"/>
                  </a:lnTo>
                  <a:cubicBezTo>
                    <a:pt x="112" y="988"/>
                    <a:pt x="179" y="907"/>
                    <a:pt x="201" y="803"/>
                  </a:cubicBezTo>
                  <a:cubicBezTo>
                    <a:pt x="274" y="502"/>
                    <a:pt x="511" y="265"/>
                    <a:pt x="807" y="198"/>
                  </a:cubicBezTo>
                  <a:cubicBezTo>
                    <a:pt x="910" y="175"/>
                    <a:pt x="983" y="103"/>
                    <a:pt x="999" y="0"/>
                  </a:cubicBezTo>
                  <a:lnTo>
                    <a:pt x="999" y="0"/>
                  </a:lnTo>
                  <a:cubicBezTo>
                    <a:pt x="1013" y="103"/>
                    <a:pt x="1086" y="175"/>
                    <a:pt x="1189" y="198"/>
                  </a:cubicBezTo>
                  <a:close/>
                  <a:moveTo>
                    <a:pt x="999" y="1322"/>
                  </a:moveTo>
                  <a:cubicBezTo>
                    <a:pt x="1184" y="1322"/>
                    <a:pt x="1323" y="1175"/>
                    <a:pt x="1323" y="996"/>
                  </a:cubicBezTo>
                  <a:cubicBezTo>
                    <a:pt x="1323" y="812"/>
                    <a:pt x="1177" y="672"/>
                    <a:pt x="999" y="672"/>
                  </a:cubicBezTo>
                  <a:cubicBezTo>
                    <a:pt x="822" y="672"/>
                    <a:pt x="673" y="819"/>
                    <a:pt x="673" y="996"/>
                  </a:cubicBezTo>
                  <a:cubicBezTo>
                    <a:pt x="673" y="1173"/>
                    <a:pt x="821" y="1322"/>
                    <a:pt x="999" y="1322"/>
                  </a:cubicBezTo>
                  <a:close/>
                  <a:moveTo>
                    <a:pt x="570" y="502"/>
                  </a:moveTo>
                  <a:lnTo>
                    <a:pt x="924" y="502"/>
                  </a:lnTo>
                  <a:lnTo>
                    <a:pt x="924" y="346"/>
                  </a:lnTo>
                  <a:cubicBezTo>
                    <a:pt x="784" y="360"/>
                    <a:pt x="664" y="413"/>
                    <a:pt x="570" y="502"/>
                  </a:cubicBezTo>
                  <a:close/>
                  <a:moveTo>
                    <a:pt x="1086" y="502"/>
                  </a:moveTo>
                  <a:lnTo>
                    <a:pt x="1443" y="502"/>
                  </a:lnTo>
                  <a:cubicBezTo>
                    <a:pt x="1345" y="413"/>
                    <a:pt x="1220" y="360"/>
                    <a:pt x="1086" y="346"/>
                  </a:cubicBezTo>
                  <a:lnTo>
                    <a:pt x="1086" y="502"/>
                  </a:lnTo>
                  <a:close/>
                  <a:moveTo>
                    <a:pt x="999" y="1646"/>
                  </a:moveTo>
                  <a:cubicBezTo>
                    <a:pt x="1197" y="1646"/>
                    <a:pt x="1317" y="1588"/>
                    <a:pt x="1435" y="1484"/>
                  </a:cubicBezTo>
                  <a:lnTo>
                    <a:pt x="570" y="1484"/>
                  </a:lnTo>
                  <a:cubicBezTo>
                    <a:pt x="687" y="1588"/>
                    <a:pt x="835" y="1646"/>
                    <a:pt x="999" y="1646"/>
                  </a:cubicBezTo>
                  <a:close/>
                  <a:moveTo>
                    <a:pt x="999" y="1158"/>
                  </a:moveTo>
                  <a:cubicBezTo>
                    <a:pt x="1086" y="1158"/>
                    <a:pt x="1161" y="1085"/>
                    <a:pt x="1161" y="996"/>
                  </a:cubicBezTo>
                  <a:cubicBezTo>
                    <a:pt x="1161" y="907"/>
                    <a:pt x="1087" y="834"/>
                    <a:pt x="999" y="834"/>
                  </a:cubicBezTo>
                  <a:cubicBezTo>
                    <a:pt x="911" y="834"/>
                    <a:pt x="835" y="907"/>
                    <a:pt x="835" y="996"/>
                  </a:cubicBezTo>
                  <a:cubicBezTo>
                    <a:pt x="835" y="1085"/>
                    <a:pt x="910" y="1158"/>
                    <a:pt x="999" y="1158"/>
                  </a:cubicBezTo>
                  <a:close/>
                  <a:moveTo>
                    <a:pt x="637" y="1322"/>
                  </a:moveTo>
                  <a:cubicBezTo>
                    <a:pt x="556" y="1233"/>
                    <a:pt x="511" y="1122"/>
                    <a:pt x="511" y="996"/>
                  </a:cubicBezTo>
                  <a:cubicBezTo>
                    <a:pt x="511" y="870"/>
                    <a:pt x="556" y="753"/>
                    <a:pt x="637" y="672"/>
                  </a:cubicBezTo>
                  <a:lnTo>
                    <a:pt x="436" y="672"/>
                  </a:lnTo>
                  <a:cubicBezTo>
                    <a:pt x="377" y="767"/>
                    <a:pt x="349" y="879"/>
                    <a:pt x="349" y="996"/>
                  </a:cubicBezTo>
                  <a:cubicBezTo>
                    <a:pt x="349" y="1113"/>
                    <a:pt x="377" y="1225"/>
                    <a:pt x="436" y="1322"/>
                  </a:cubicBezTo>
                  <a:lnTo>
                    <a:pt x="637" y="1322"/>
                  </a:lnTo>
                  <a:close/>
                  <a:moveTo>
                    <a:pt x="1569" y="1322"/>
                  </a:moveTo>
                  <a:cubicBezTo>
                    <a:pt x="1619" y="1225"/>
                    <a:pt x="1655" y="1113"/>
                    <a:pt x="1655" y="996"/>
                  </a:cubicBezTo>
                  <a:cubicBezTo>
                    <a:pt x="1655" y="879"/>
                    <a:pt x="1627" y="767"/>
                    <a:pt x="1569" y="672"/>
                  </a:cubicBezTo>
                  <a:lnTo>
                    <a:pt x="1368" y="672"/>
                  </a:lnTo>
                  <a:cubicBezTo>
                    <a:pt x="1443" y="759"/>
                    <a:pt x="1493" y="870"/>
                    <a:pt x="1493" y="996"/>
                  </a:cubicBezTo>
                  <a:cubicBezTo>
                    <a:pt x="1493" y="1122"/>
                    <a:pt x="1443" y="1239"/>
                    <a:pt x="1368" y="1322"/>
                  </a:cubicBezTo>
                  <a:lnTo>
                    <a:pt x="1569" y="1322"/>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grpSp>
    </p:spTree>
    <p:extLst>
      <p:ext uri="{BB962C8B-B14F-4D97-AF65-F5344CB8AC3E}">
        <p14:creationId xmlns:p14="http://schemas.microsoft.com/office/powerpoint/2010/main" val="26530280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fidential Slide">
    <p:spTree>
      <p:nvGrpSpPr>
        <p:cNvPr id="1" name=""/>
        <p:cNvGrpSpPr/>
        <p:nvPr/>
      </p:nvGrpSpPr>
      <p:grpSpPr>
        <a:xfrm>
          <a:off x="0" y="0"/>
          <a:ext cx="0" cy="0"/>
          <a:chOff x="0" y="0"/>
          <a:chExt cx="0" cy="0"/>
        </a:xfrm>
      </p:grpSpPr>
      <p:sp>
        <p:nvSpPr>
          <p:cNvPr id="10" name="Text Placeholder 53"/>
          <p:cNvSpPr>
            <a:spLocks noGrp="1"/>
          </p:cNvSpPr>
          <p:nvPr>
            <p:ph idx="1" hasCustomPrompt="1"/>
          </p:nvPr>
        </p:nvSpPr>
        <p:spPr>
          <a:xfrm>
            <a:off x="264160" y="967575"/>
            <a:ext cx="8584006" cy="1961306"/>
          </a:xfrm>
          <a:prstGeom prst="rect">
            <a:avLst/>
          </a:prstGeom>
        </p:spPr>
        <p:txBody>
          <a:bodyPr vert="horz" wrap="square" lIns="91440" tIns="45720" rIns="91440" bIns="45720" rtlCol="0">
            <a:spAutoFit/>
          </a:body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itle Placeholder 1"/>
          <p:cNvSpPr>
            <a:spLocks noGrp="1"/>
          </p:cNvSpPr>
          <p:nvPr>
            <p:ph type="title" hasCustomPrompt="1"/>
          </p:nvPr>
        </p:nvSpPr>
        <p:spPr>
          <a:xfrm>
            <a:off x="264160" y="53113"/>
            <a:ext cx="7051040" cy="732441"/>
          </a:xfrm>
          <a:prstGeom prst="rect">
            <a:avLst/>
          </a:prstGeom>
        </p:spPr>
        <p:txBody>
          <a:bodyPr vert="horz" lIns="91440" tIns="0" rIns="91440" bIns="0" rtlCol="0" anchor="ctr">
            <a:normAutofit/>
          </a:bodyPr>
          <a:lstStyle/>
          <a:p>
            <a:pPr lvl="0"/>
            <a:r>
              <a:rPr lang="en-US" dirty="0"/>
              <a:t>Click to add title</a:t>
            </a:r>
          </a:p>
        </p:txBody>
      </p:sp>
    </p:spTree>
    <p:extLst>
      <p:ext uri="{BB962C8B-B14F-4D97-AF65-F5344CB8AC3E}">
        <p14:creationId xmlns:p14="http://schemas.microsoft.com/office/powerpoint/2010/main" val="252673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0" name="Text Placeholder 53"/>
          <p:cNvSpPr>
            <a:spLocks noGrp="1"/>
          </p:cNvSpPr>
          <p:nvPr>
            <p:ph idx="1" hasCustomPrompt="1"/>
          </p:nvPr>
        </p:nvSpPr>
        <p:spPr>
          <a:xfrm>
            <a:off x="264160" y="967575"/>
            <a:ext cx="8584006" cy="1980479"/>
          </a:xfrm>
          <a:prstGeom prst="rect">
            <a:avLst/>
          </a:prstGeom>
        </p:spPr>
        <p:txBody>
          <a:bodyPr vert="horz" wrap="square" lIns="91440" tIns="45720" rIns="91440" bIns="45720" numCol="1" rtlCol="0">
            <a:spAutoFit/>
          </a:body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itle Placeholder 1"/>
          <p:cNvSpPr>
            <a:spLocks noGrp="1"/>
          </p:cNvSpPr>
          <p:nvPr>
            <p:ph type="title" hasCustomPrompt="1"/>
          </p:nvPr>
        </p:nvSpPr>
        <p:spPr>
          <a:xfrm>
            <a:off x="264160" y="53113"/>
            <a:ext cx="7051040" cy="732441"/>
          </a:xfrm>
          <a:prstGeom prst="rect">
            <a:avLst/>
          </a:prstGeom>
        </p:spPr>
        <p:txBody>
          <a:bodyPr vert="horz" lIns="91440" tIns="0" rIns="91440" bIns="0" rtlCol="0" anchor="ctr">
            <a:normAutofit/>
          </a:bodyPr>
          <a:lstStyle/>
          <a:p>
            <a:pPr lvl="0"/>
            <a:r>
              <a:rPr lang="en-US" dirty="0"/>
              <a:t>Click to add title</a:t>
            </a:r>
          </a:p>
        </p:txBody>
      </p:sp>
    </p:spTree>
    <p:extLst>
      <p:ext uri="{BB962C8B-B14F-4D97-AF65-F5344CB8AC3E}">
        <p14:creationId xmlns:p14="http://schemas.microsoft.com/office/powerpoint/2010/main" val="22592354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Placeholder 1"/>
          <p:cNvSpPr>
            <a:spLocks noGrp="1"/>
          </p:cNvSpPr>
          <p:nvPr>
            <p:ph type="title" hasCustomPrompt="1"/>
          </p:nvPr>
        </p:nvSpPr>
        <p:spPr>
          <a:xfrm>
            <a:off x="264160" y="53113"/>
            <a:ext cx="7051040" cy="732441"/>
          </a:xfrm>
          <a:prstGeom prst="rect">
            <a:avLst/>
          </a:prstGeom>
        </p:spPr>
        <p:txBody>
          <a:bodyPr vert="horz" lIns="91440" tIns="0" rIns="91440" bIns="0" rtlCol="0" anchor="ctr">
            <a:normAutofit/>
          </a:bodyPr>
          <a:lstStyle/>
          <a:p>
            <a:pPr lvl="0"/>
            <a:r>
              <a:rPr lang="en-US" dirty="0"/>
              <a:t>Click to add title</a:t>
            </a:r>
          </a:p>
        </p:txBody>
      </p:sp>
    </p:spTree>
    <p:extLst>
      <p:ext uri="{BB962C8B-B14F-4D97-AF65-F5344CB8AC3E}">
        <p14:creationId xmlns:p14="http://schemas.microsoft.com/office/powerpoint/2010/main" val="5148312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with Image">
    <p:spTree>
      <p:nvGrpSpPr>
        <p:cNvPr id="1" name=""/>
        <p:cNvGrpSpPr/>
        <p:nvPr/>
      </p:nvGrpSpPr>
      <p:grpSpPr>
        <a:xfrm>
          <a:off x="0" y="0"/>
          <a:ext cx="0" cy="0"/>
          <a:chOff x="0" y="0"/>
          <a:chExt cx="0" cy="0"/>
        </a:xfrm>
      </p:grpSpPr>
      <p:sp>
        <p:nvSpPr>
          <p:cNvPr id="8" name="Picture Placeholder 7"/>
          <p:cNvSpPr>
            <a:spLocks noGrp="1"/>
          </p:cNvSpPr>
          <p:nvPr>
            <p:ph type="pic" sz="quarter" idx="15"/>
          </p:nvPr>
        </p:nvSpPr>
        <p:spPr>
          <a:xfrm>
            <a:off x="4648200" y="967579"/>
            <a:ext cx="3898900" cy="430887"/>
          </a:xfrm>
          <a:prstGeom prst="rect">
            <a:avLst/>
          </a:prstGeom>
          <a:noFill/>
          <a:effectLst>
            <a:outerShdw blurRad="50800" dist="38100" dir="5400000" algn="t" rotWithShape="0">
              <a:prstClr val="black">
                <a:alpha val="40000"/>
              </a:prstClr>
            </a:outerShdw>
          </a:effectLst>
        </p:spPr>
        <p:txBody>
          <a:bodyPr/>
          <a:lstStyle/>
          <a:p>
            <a:r>
              <a:rPr lang="en-US"/>
              <a:t>Click icon to add picture</a:t>
            </a:r>
            <a:endParaRPr lang="en-US" dirty="0"/>
          </a:p>
        </p:txBody>
      </p:sp>
      <p:sp>
        <p:nvSpPr>
          <p:cNvPr id="10" name="Text Placeholder 53"/>
          <p:cNvSpPr>
            <a:spLocks noGrp="1"/>
          </p:cNvSpPr>
          <p:nvPr>
            <p:ph idx="1" hasCustomPrompt="1"/>
          </p:nvPr>
        </p:nvSpPr>
        <p:spPr>
          <a:xfrm>
            <a:off x="264160" y="967575"/>
            <a:ext cx="4130040" cy="1961306"/>
          </a:xfrm>
          <a:prstGeom prst="rect">
            <a:avLst/>
          </a:prstGeom>
        </p:spPr>
        <p:txBody>
          <a:bodyPr vert="horz" wrap="square" lIns="91440" tIns="45720" rIns="91440" bIns="45720" rtlCol="0">
            <a:spAutoFit/>
          </a:body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Placeholder 1"/>
          <p:cNvSpPr>
            <a:spLocks noGrp="1"/>
          </p:cNvSpPr>
          <p:nvPr>
            <p:ph type="title" hasCustomPrompt="1"/>
          </p:nvPr>
        </p:nvSpPr>
        <p:spPr>
          <a:xfrm>
            <a:off x="264160" y="53113"/>
            <a:ext cx="7051040" cy="732441"/>
          </a:xfrm>
          <a:prstGeom prst="rect">
            <a:avLst/>
          </a:prstGeom>
        </p:spPr>
        <p:txBody>
          <a:bodyPr vert="horz" lIns="91440" tIns="0" rIns="91440" bIns="0" rtlCol="0" anchor="ctr">
            <a:normAutofit/>
          </a:bodyPr>
          <a:lstStyle/>
          <a:p>
            <a:pPr lvl="0"/>
            <a:r>
              <a:rPr lang="en-US" dirty="0"/>
              <a:t>Click to add title</a:t>
            </a:r>
          </a:p>
        </p:txBody>
      </p:sp>
    </p:spTree>
    <p:extLst>
      <p:ext uri="{BB962C8B-B14F-4D97-AF65-F5344CB8AC3E}">
        <p14:creationId xmlns:p14="http://schemas.microsoft.com/office/powerpoint/2010/main" val="13814988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hank You Slide">
    <p:spTree>
      <p:nvGrpSpPr>
        <p:cNvPr id="1" name=""/>
        <p:cNvGrpSpPr/>
        <p:nvPr/>
      </p:nvGrpSpPr>
      <p:grpSpPr>
        <a:xfrm>
          <a:off x="0" y="0"/>
          <a:ext cx="0" cy="0"/>
          <a:chOff x="0" y="0"/>
          <a:chExt cx="0" cy="0"/>
        </a:xfrm>
      </p:grpSpPr>
      <p:pic>
        <p:nvPicPr>
          <p:cNvPr id="32" name="Picture 31" descr="coverimage.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611" y="0"/>
            <a:ext cx="3706789" cy="5197840"/>
          </a:xfrm>
          <a:prstGeom prst="rect">
            <a:avLst/>
          </a:prstGeom>
        </p:spPr>
      </p:pic>
      <p:sp>
        <p:nvSpPr>
          <p:cNvPr id="52" name="Rectangle 51"/>
          <p:cNvSpPr/>
          <p:nvPr userDrawn="1"/>
        </p:nvSpPr>
        <p:spPr>
          <a:xfrm>
            <a:off x="3708400" y="-11688"/>
            <a:ext cx="5482110" cy="5209528"/>
          </a:xfrm>
          <a:prstGeom prst="rect">
            <a:avLst/>
          </a:prstGeom>
          <a:solidFill>
            <a:schemeClr val="bg1"/>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latin typeface="+mj-lt"/>
            </a:endParaRPr>
          </a:p>
        </p:txBody>
      </p:sp>
      <p:sp>
        <p:nvSpPr>
          <p:cNvPr id="45" name="TextBox 44"/>
          <p:cNvSpPr txBox="1"/>
          <p:nvPr userDrawn="1"/>
        </p:nvSpPr>
        <p:spPr>
          <a:xfrm>
            <a:off x="6939952" y="4911221"/>
            <a:ext cx="2164375" cy="215444"/>
          </a:xfrm>
          <a:prstGeom prst="rect">
            <a:avLst/>
          </a:prstGeom>
          <a:noFill/>
        </p:spPr>
        <p:txBody>
          <a:bodyPr wrap="none" rtlCol="0">
            <a:spAutoFit/>
          </a:bodyPr>
          <a:lstStyle/>
          <a:p>
            <a:pPr algn="r"/>
            <a:r>
              <a:rPr lang="en-US" sz="800" kern="1200" dirty="0">
                <a:solidFill>
                  <a:schemeClr val="bg2">
                    <a:alpha val="50000"/>
                  </a:schemeClr>
                </a:solidFill>
                <a:latin typeface="+mn-lt"/>
                <a:ea typeface="+mn-ea"/>
                <a:cs typeface="+mn-cs"/>
              </a:rPr>
              <a:t>© Hitachi Vantara 2019. All rights reserved.</a:t>
            </a:r>
          </a:p>
        </p:txBody>
      </p:sp>
      <p:sp>
        <p:nvSpPr>
          <p:cNvPr id="41" name="TextBox 40"/>
          <p:cNvSpPr txBox="1"/>
          <p:nvPr userDrawn="1"/>
        </p:nvSpPr>
        <p:spPr>
          <a:xfrm>
            <a:off x="1611" y="4915450"/>
            <a:ext cx="312906" cy="215444"/>
          </a:xfrm>
          <a:prstGeom prst="rect">
            <a:avLst/>
          </a:prstGeom>
          <a:noFill/>
        </p:spPr>
        <p:txBody>
          <a:bodyPr wrap="none" rtlCol="0">
            <a:spAutoFit/>
          </a:bodyPr>
          <a:lstStyle/>
          <a:p>
            <a:pPr algn="l"/>
            <a:fld id="{111F478C-84AE-4601-9BE4-60468A3A6C06}" type="slidenum">
              <a:rPr lang="en-US" sz="800" smtClean="0">
                <a:solidFill>
                  <a:schemeClr val="bg1">
                    <a:alpha val="50000"/>
                  </a:schemeClr>
                </a:solidFill>
                <a:latin typeface="+mj-lt"/>
              </a:rPr>
              <a:pPr algn="l"/>
              <a:t>‹#›</a:t>
            </a:fld>
            <a:endParaRPr lang="en-US" sz="800" dirty="0">
              <a:solidFill>
                <a:schemeClr val="bg1">
                  <a:alpha val="50000"/>
                </a:schemeClr>
              </a:solidFill>
              <a:latin typeface="+mj-lt"/>
            </a:endParaRPr>
          </a:p>
        </p:txBody>
      </p:sp>
      <p:grpSp>
        <p:nvGrpSpPr>
          <p:cNvPr id="34" name="Group 33"/>
          <p:cNvGrpSpPr/>
          <p:nvPr userDrawn="1"/>
        </p:nvGrpSpPr>
        <p:grpSpPr>
          <a:xfrm>
            <a:off x="7377422" y="276622"/>
            <a:ext cx="1466555" cy="419158"/>
            <a:chOff x="2751138" y="3262313"/>
            <a:chExt cx="4665662" cy="1333500"/>
          </a:xfrm>
          <a:solidFill>
            <a:schemeClr val="tx1"/>
          </a:solidFill>
        </p:grpSpPr>
        <p:sp>
          <p:nvSpPr>
            <p:cNvPr id="35"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6"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7"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8"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0"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2"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3"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4"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6"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7"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8"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9"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0"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1"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3"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4"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5"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6"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7"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8"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9"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0"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1"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sp>
        <p:nvSpPr>
          <p:cNvPr id="102" name="Title 1"/>
          <p:cNvSpPr>
            <a:spLocks noGrp="1"/>
          </p:cNvSpPr>
          <p:nvPr>
            <p:ph type="ctrTitle" hasCustomPrompt="1"/>
          </p:nvPr>
        </p:nvSpPr>
        <p:spPr>
          <a:xfrm>
            <a:off x="4047067" y="2075904"/>
            <a:ext cx="4633157" cy="1453141"/>
          </a:xfrm>
          <a:prstGeom prst="rect">
            <a:avLst/>
          </a:prstGeom>
          <a:effectLst/>
        </p:spPr>
        <p:txBody>
          <a:bodyPr anchor="b">
            <a:noAutofit/>
          </a:bodyPr>
          <a:lstStyle>
            <a:lvl1pPr>
              <a:lnSpc>
                <a:spcPct val="100000"/>
              </a:lnSpc>
              <a:defRPr sz="4800" b="1" cap="none" baseline="0">
                <a:solidFill>
                  <a:schemeClr val="tx1"/>
                </a:solidFill>
                <a:latin typeface="+mn-lt"/>
              </a:defRPr>
            </a:lvl1pPr>
          </a:lstStyle>
          <a:p>
            <a:r>
              <a:rPr lang="en-US" dirty="0"/>
              <a:t>Title placeholder</a:t>
            </a:r>
          </a:p>
        </p:txBody>
      </p:sp>
      <p:grpSp>
        <p:nvGrpSpPr>
          <p:cNvPr id="103" name="Group 1"/>
          <p:cNvGrpSpPr>
            <a:grpSpLocks noChangeAspect="1"/>
          </p:cNvGrpSpPr>
          <p:nvPr userDrawn="1"/>
        </p:nvGrpSpPr>
        <p:grpSpPr bwMode="auto">
          <a:xfrm>
            <a:off x="4130762" y="4494539"/>
            <a:ext cx="2404872" cy="238881"/>
            <a:chOff x="1096963" y="2925763"/>
            <a:chExt cx="7367587" cy="731837"/>
          </a:xfrm>
          <a:solidFill>
            <a:schemeClr val="tx1"/>
          </a:solidFill>
        </p:grpSpPr>
        <p:sp>
          <p:nvSpPr>
            <p:cNvPr id="104" name="Freeform 103"/>
            <p:cNvSpPr>
              <a:spLocks noChangeArrowheads="1"/>
            </p:cNvSpPr>
            <p:nvPr/>
          </p:nvSpPr>
          <p:spPr bwMode="auto">
            <a:xfrm>
              <a:off x="1879600" y="3048000"/>
              <a:ext cx="379413" cy="471488"/>
            </a:xfrm>
            <a:custGeom>
              <a:avLst/>
              <a:gdLst>
                <a:gd name="T0" fmla="*/ 0 w 1056"/>
                <a:gd name="T1" fmla="*/ 1309 h 1310"/>
                <a:gd name="T2" fmla="*/ 0 w 1056"/>
                <a:gd name="T3" fmla="*/ 0 h 1310"/>
                <a:gd name="T4" fmla="*/ 274 w 1056"/>
                <a:gd name="T5" fmla="*/ 0 h 1310"/>
                <a:gd name="T6" fmla="*/ 274 w 1056"/>
                <a:gd name="T7" fmla="*/ 503 h 1310"/>
                <a:gd name="T8" fmla="*/ 782 w 1056"/>
                <a:gd name="T9" fmla="*/ 503 h 1310"/>
                <a:gd name="T10" fmla="*/ 782 w 1056"/>
                <a:gd name="T11" fmla="*/ 0 h 1310"/>
                <a:gd name="T12" fmla="*/ 1055 w 1056"/>
                <a:gd name="T13" fmla="*/ 0 h 1310"/>
                <a:gd name="T14" fmla="*/ 1055 w 1056"/>
                <a:gd name="T15" fmla="*/ 1309 h 1310"/>
                <a:gd name="T16" fmla="*/ 782 w 1056"/>
                <a:gd name="T17" fmla="*/ 1309 h 1310"/>
                <a:gd name="T18" fmla="*/ 782 w 1056"/>
                <a:gd name="T19" fmla="*/ 726 h 1310"/>
                <a:gd name="T20" fmla="*/ 274 w 1056"/>
                <a:gd name="T21" fmla="*/ 726 h 1310"/>
                <a:gd name="T22" fmla="*/ 274 w 1056"/>
                <a:gd name="T23" fmla="*/ 1309 h 1310"/>
                <a:gd name="T24" fmla="*/ 0 w 1056"/>
                <a:gd name="T25" fmla="*/ 130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6" h="1310">
                  <a:moveTo>
                    <a:pt x="0" y="1309"/>
                  </a:moveTo>
                  <a:lnTo>
                    <a:pt x="0" y="0"/>
                  </a:lnTo>
                  <a:lnTo>
                    <a:pt x="274" y="0"/>
                  </a:lnTo>
                  <a:lnTo>
                    <a:pt x="274" y="503"/>
                  </a:lnTo>
                  <a:lnTo>
                    <a:pt x="782" y="503"/>
                  </a:lnTo>
                  <a:lnTo>
                    <a:pt x="782" y="0"/>
                  </a:lnTo>
                  <a:lnTo>
                    <a:pt x="1055" y="0"/>
                  </a:lnTo>
                  <a:lnTo>
                    <a:pt x="1055" y="1309"/>
                  </a:lnTo>
                  <a:lnTo>
                    <a:pt x="782" y="1309"/>
                  </a:lnTo>
                  <a:lnTo>
                    <a:pt x="782" y="726"/>
                  </a:lnTo>
                  <a:lnTo>
                    <a:pt x="274" y="726"/>
                  </a:lnTo>
                  <a:lnTo>
                    <a:pt x="274" y="1309"/>
                  </a:lnTo>
                  <a:lnTo>
                    <a:pt x="0" y="130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05" name="Freeform 2"/>
            <p:cNvSpPr>
              <a:spLocks noChangeArrowheads="1"/>
            </p:cNvSpPr>
            <p:nvPr/>
          </p:nvSpPr>
          <p:spPr bwMode="auto">
            <a:xfrm>
              <a:off x="2347913"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06" name="Freeform 3"/>
            <p:cNvSpPr>
              <a:spLocks noChangeArrowheads="1"/>
            </p:cNvSpPr>
            <p:nvPr/>
          </p:nvSpPr>
          <p:spPr bwMode="auto">
            <a:xfrm>
              <a:off x="2492375"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2" y="1026"/>
                    <a:pt x="399" y="1033"/>
                  </a:cubicBezTo>
                  <a:cubicBezTo>
                    <a:pt x="406" y="1040"/>
                    <a:pt x="444" y="1049"/>
                    <a:pt x="485" y="1049"/>
                  </a:cubicBezTo>
                  <a:cubicBezTo>
                    <a:pt x="494" y="1049"/>
                    <a:pt x="502" y="1049"/>
                    <a:pt x="508" y="1049"/>
                  </a:cubicBezTo>
                  <a:cubicBezTo>
                    <a:pt x="516" y="1049"/>
                    <a:pt x="524" y="1049"/>
                    <a:pt x="530" y="1049"/>
                  </a:cubicBezTo>
                  <a:lnTo>
                    <a:pt x="530" y="1239"/>
                  </a:lnTo>
                  <a:lnTo>
                    <a:pt x="413" y="1248"/>
                  </a:lnTo>
                  <a:cubicBezTo>
                    <a:pt x="296" y="1256"/>
                    <a:pt x="212"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07" name="Freeform 4"/>
            <p:cNvSpPr>
              <a:spLocks noChangeArrowheads="1"/>
            </p:cNvSpPr>
            <p:nvPr/>
          </p:nvSpPr>
          <p:spPr bwMode="auto">
            <a:xfrm>
              <a:off x="2722563" y="3162300"/>
              <a:ext cx="327025" cy="368300"/>
            </a:xfrm>
            <a:custGeom>
              <a:avLst/>
              <a:gdLst>
                <a:gd name="T0" fmla="*/ 452 w 910"/>
                <a:gd name="T1" fmla="*/ 400 h 1023"/>
                <a:gd name="T2" fmla="*/ 555 w 910"/>
                <a:gd name="T3" fmla="*/ 377 h 1023"/>
                <a:gd name="T4" fmla="*/ 605 w 910"/>
                <a:gd name="T5" fmla="*/ 305 h 1023"/>
                <a:gd name="T6" fmla="*/ 561 w 910"/>
                <a:gd name="T7" fmla="*/ 224 h 1023"/>
                <a:gd name="T8" fmla="*/ 435 w 910"/>
                <a:gd name="T9" fmla="*/ 201 h 1023"/>
                <a:gd name="T10" fmla="*/ 309 w 910"/>
                <a:gd name="T11" fmla="*/ 246 h 1023"/>
                <a:gd name="T12" fmla="*/ 273 w 910"/>
                <a:gd name="T13" fmla="*/ 333 h 1023"/>
                <a:gd name="T14" fmla="*/ 30 w 910"/>
                <a:gd name="T15" fmla="*/ 333 h 1023"/>
                <a:gd name="T16" fmla="*/ 103 w 910"/>
                <a:gd name="T17" fmla="*/ 126 h 1023"/>
                <a:gd name="T18" fmla="*/ 452 w 910"/>
                <a:gd name="T19" fmla="*/ 0 h 1023"/>
                <a:gd name="T20" fmla="*/ 731 w 910"/>
                <a:gd name="T21" fmla="*/ 67 h 1023"/>
                <a:gd name="T22" fmla="*/ 856 w 910"/>
                <a:gd name="T23" fmla="*/ 305 h 1023"/>
                <a:gd name="T24" fmla="*/ 856 w 910"/>
                <a:gd name="T25" fmla="*/ 748 h 1023"/>
                <a:gd name="T26" fmla="*/ 856 w 910"/>
                <a:gd name="T27" fmla="*/ 857 h 1023"/>
                <a:gd name="T28" fmla="*/ 873 w 910"/>
                <a:gd name="T29" fmla="*/ 924 h 1023"/>
                <a:gd name="T30" fmla="*/ 909 w 910"/>
                <a:gd name="T31" fmla="*/ 955 h 1023"/>
                <a:gd name="T32" fmla="*/ 909 w 910"/>
                <a:gd name="T33" fmla="*/ 991 h 1023"/>
                <a:gd name="T34" fmla="*/ 636 w 910"/>
                <a:gd name="T35" fmla="*/ 991 h 1023"/>
                <a:gd name="T36" fmla="*/ 619 w 910"/>
                <a:gd name="T37" fmla="*/ 941 h 1023"/>
                <a:gd name="T38" fmla="*/ 614 w 910"/>
                <a:gd name="T39" fmla="*/ 880 h 1023"/>
                <a:gd name="T40" fmla="*/ 494 w 910"/>
                <a:gd name="T41" fmla="*/ 977 h 1023"/>
                <a:gd name="T42" fmla="*/ 309 w 910"/>
                <a:gd name="T43" fmla="*/ 1022 h 1023"/>
                <a:gd name="T44" fmla="*/ 89 w 910"/>
                <a:gd name="T45" fmla="*/ 947 h 1023"/>
                <a:gd name="T46" fmla="*/ 0 w 910"/>
                <a:gd name="T47" fmla="*/ 732 h 1023"/>
                <a:gd name="T48" fmla="*/ 139 w 910"/>
                <a:gd name="T49" fmla="*/ 475 h 1023"/>
                <a:gd name="T50" fmla="*/ 362 w 910"/>
                <a:gd name="T51" fmla="*/ 416 h 1023"/>
                <a:gd name="T52" fmla="*/ 452 w 910"/>
                <a:gd name="T53" fmla="*/ 400 h 1023"/>
                <a:gd name="T54" fmla="*/ 555 w 910"/>
                <a:gd name="T55" fmla="*/ 542 h 1023"/>
                <a:gd name="T56" fmla="*/ 488 w 910"/>
                <a:gd name="T57" fmla="*/ 556 h 1023"/>
                <a:gd name="T58" fmla="*/ 429 w 910"/>
                <a:gd name="T59" fmla="*/ 564 h 1023"/>
                <a:gd name="T60" fmla="*/ 309 w 910"/>
                <a:gd name="T61" fmla="*/ 601 h 1023"/>
                <a:gd name="T62" fmla="*/ 251 w 910"/>
                <a:gd name="T63" fmla="*/ 709 h 1023"/>
                <a:gd name="T64" fmla="*/ 287 w 910"/>
                <a:gd name="T65" fmla="*/ 807 h 1023"/>
                <a:gd name="T66" fmla="*/ 376 w 910"/>
                <a:gd name="T67" fmla="*/ 838 h 1023"/>
                <a:gd name="T68" fmla="*/ 533 w 910"/>
                <a:gd name="T69" fmla="*/ 793 h 1023"/>
                <a:gd name="T70" fmla="*/ 605 w 910"/>
                <a:gd name="T71" fmla="*/ 614 h 1023"/>
                <a:gd name="T72" fmla="*/ 605 w 910"/>
                <a:gd name="T73" fmla="*/ 520 h 1023"/>
                <a:gd name="T74" fmla="*/ 555 w 910"/>
                <a:gd name="T75" fmla="*/ 542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0" h="1023">
                  <a:moveTo>
                    <a:pt x="452" y="400"/>
                  </a:moveTo>
                  <a:cubicBezTo>
                    <a:pt x="494" y="394"/>
                    <a:pt x="533" y="386"/>
                    <a:pt x="555" y="377"/>
                  </a:cubicBezTo>
                  <a:cubicBezTo>
                    <a:pt x="591" y="363"/>
                    <a:pt x="605" y="341"/>
                    <a:pt x="605" y="305"/>
                  </a:cubicBezTo>
                  <a:cubicBezTo>
                    <a:pt x="605" y="268"/>
                    <a:pt x="591" y="238"/>
                    <a:pt x="561" y="224"/>
                  </a:cubicBezTo>
                  <a:cubicBezTo>
                    <a:pt x="533" y="207"/>
                    <a:pt x="494" y="201"/>
                    <a:pt x="435" y="201"/>
                  </a:cubicBezTo>
                  <a:cubicBezTo>
                    <a:pt x="376" y="201"/>
                    <a:pt x="332" y="215"/>
                    <a:pt x="309" y="246"/>
                  </a:cubicBezTo>
                  <a:cubicBezTo>
                    <a:pt x="295" y="268"/>
                    <a:pt x="282" y="296"/>
                    <a:pt x="273" y="333"/>
                  </a:cubicBezTo>
                  <a:lnTo>
                    <a:pt x="30" y="333"/>
                  </a:lnTo>
                  <a:cubicBezTo>
                    <a:pt x="36" y="252"/>
                    <a:pt x="58" y="179"/>
                    <a:pt x="103" y="126"/>
                  </a:cubicBezTo>
                  <a:cubicBezTo>
                    <a:pt x="170" y="40"/>
                    <a:pt x="287" y="0"/>
                    <a:pt x="452" y="0"/>
                  </a:cubicBezTo>
                  <a:cubicBezTo>
                    <a:pt x="555" y="0"/>
                    <a:pt x="650" y="23"/>
                    <a:pt x="731" y="67"/>
                  </a:cubicBezTo>
                  <a:cubicBezTo>
                    <a:pt x="812" y="112"/>
                    <a:pt x="856" y="185"/>
                    <a:pt x="856" y="305"/>
                  </a:cubicBezTo>
                  <a:lnTo>
                    <a:pt x="856" y="748"/>
                  </a:lnTo>
                  <a:lnTo>
                    <a:pt x="856" y="857"/>
                  </a:lnTo>
                  <a:cubicBezTo>
                    <a:pt x="856" y="888"/>
                    <a:pt x="865" y="919"/>
                    <a:pt x="873" y="924"/>
                  </a:cubicBezTo>
                  <a:cubicBezTo>
                    <a:pt x="879" y="941"/>
                    <a:pt x="893" y="947"/>
                    <a:pt x="909" y="955"/>
                  </a:cubicBezTo>
                  <a:lnTo>
                    <a:pt x="909" y="991"/>
                  </a:lnTo>
                  <a:lnTo>
                    <a:pt x="636" y="991"/>
                  </a:lnTo>
                  <a:cubicBezTo>
                    <a:pt x="628" y="969"/>
                    <a:pt x="619" y="956"/>
                    <a:pt x="619" y="941"/>
                  </a:cubicBezTo>
                  <a:cubicBezTo>
                    <a:pt x="619" y="926"/>
                    <a:pt x="614" y="902"/>
                    <a:pt x="614" y="880"/>
                  </a:cubicBezTo>
                  <a:cubicBezTo>
                    <a:pt x="577" y="919"/>
                    <a:pt x="538" y="947"/>
                    <a:pt x="494" y="977"/>
                  </a:cubicBezTo>
                  <a:cubicBezTo>
                    <a:pt x="443" y="1005"/>
                    <a:pt x="376" y="1022"/>
                    <a:pt x="309" y="1022"/>
                  </a:cubicBezTo>
                  <a:cubicBezTo>
                    <a:pt x="223" y="1022"/>
                    <a:pt x="148" y="998"/>
                    <a:pt x="89" y="947"/>
                  </a:cubicBezTo>
                  <a:cubicBezTo>
                    <a:pt x="30" y="895"/>
                    <a:pt x="0" y="829"/>
                    <a:pt x="0" y="732"/>
                  </a:cubicBezTo>
                  <a:cubicBezTo>
                    <a:pt x="0" y="614"/>
                    <a:pt x="44" y="525"/>
                    <a:pt x="139" y="475"/>
                  </a:cubicBezTo>
                  <a:cubicBezTo>
                    <a:pt x="192" y="444"/>
                    <a:pt x="265" y="422"/>
                    <a:pt x="362" y="416"/>
                  </a:cubicBezTo>
                  <a:lnTo>
                    <a:pt x="452" y="400"/>
                  </a:lnTo>
                  <a:close/>
                  <a:moveTo>
                    <a:pt x="555" y="542"/>
                  </a:moveTo>
                  <a:cubicBezTo>
                    <a:pt x="538" y="547"/>
                    <a:pt x="516" y="556"/>
                    <a:pt x="488" y="556"/>
                  </a:cubicBezTo>
                  <a:lnTo>
                    <a:pt x="429" y="564"/>
                  </a:lnTo>
                  <a:cubicBezTo>
                    <a:pt x="376" y="570"/>
                    <a:pt x="332" y="584"/>
                    <a:pt x="309" y="601"/>
                  </a:cubicBezTo>
                  <a:cubicBezTo>
                    <a:pt x="273" y="623"/>
                    <a:pt x="251" y="659"/>
                    <a:pt x="251" y="709"/>
                  </a:cubicBezTo>
                  <a:cubicBezTo>
                    <a:pt x="251" y="754"/>
                    <a:pt x="265" y="785"/>
                    <a:pt x="287" y="807"/>
                  </a:cubicBezTo>
                  <a:cubicBezTo>
                    <a:pt x="309" y="829"/>
                    <a:pt x="340" y="838"/>
                    <a:pt x="376" y="838"/>
                  </a:cubicBezTo>
                  <a:cubicBezTo>
                    <a:pt x="429" y="838"/>
                    <a:pt x="480" y="821"/>
                    <a:pt x="533" y="793"/>
                  </a:cubicBezTo>
                  <a:cubicBezTo>
                    <a:pt x="577" y="762"/>
                    <a:pt x="605" y="704"/>
                    <a:pt x="605" y="614"/>
                  </a:cubicBezTo>
                  <a:lnTo>
                    <a:pt x="605" y="520"/>
                  </a:lnTo>
                  <a:cubicBezTo>
                    <a:pt x="591" y="525"/>
                    <a:pt x="577" y="534"/>
                    <a:pt x="555" y="54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08" name="Freeform 5"/>
            <p:cNvSpPr>
              <a:spLocks noChangeArrowheads="1"/>
            </p:cNvSpPr>
            <p:nvPr/>
          </p:nvSpPr>
          <p:spPr bwMode="auto">
            <a:xfrm>
              <a:off x="3087688" y="3160713"/>
              <a:ext cx="322262" cy="369887"/>
            </a:xfrm>
            <a:custGeom>
              <a:avLst/>
              <a:gdLst>
                <a:gd name="T0" fmla="*/ 642 w 894"/>
                <a:gd name="T1" fmla="*/ 377 h 1028"/>
                <a:gd name="T2" fmla="*/ 605 w 894"/>
                <a:gd name="T3" fmla="*/ 279 h 1028"/>
                <a:gd name="T4" fmla="*/ 471 w 894"/>
                <a:gd name="T5" fmla="*/ 220 h 1028"/>
                <a:gd name="T6" fmla="*/ 296 w 894"/>
                <a:gd name="T7" fmla="*/ 346 h 1028"/>
                <a:gd name="T8" fmla="*/ 273 w 894"/>
                <a:gd name="T9" fmla="*/ 525 h 1028"/>
                <a:gd name="T10" fmla="*/ 296 w 894"/>
                <a:gd name="T11" fmla="*/ 695 h 1028"/>
                <a:gd name="T12" fmla="*/ 466 w 894"/>
                <a:gd name="T13" fmla="*/ 812 h 1028"/>
                <a:gd name="T14" fmla="*/ 591 w 894"/>
                <a:gd name="T15" fmla="*/ 767 h 1028"/>
                <a:gd name="T16" fmla="*/ 636 w 894"/>
                <a:gd name="T17" fmla="*/ 642 h 1028"/>
                <a:gd name="T18" fmla="*/ 893 w 894"/>
                <a:gd name="T19" fmla="*/ 642 h 1028"/>
                <a:gd name="T20" fmla="*/ 812 w 894"/>
                <a:gd name="T21" fmla="*/ 862 h 1028"/>
                <a:gd name="T22" fmla="*/ 457 w 894"/>
                <a:gd name="T23" fmla="*/ 1027 h 1028"/>
                <a:gd name="T24" fmla="*/ 111 w 894"/>
                <a:gd name="T25" fmla="*/ 885 h 1028"/>
                <a:gd name="T26" fmla="*/ 0 w 894"/>
                <a:gd name="T27" fmla="*/ 525 h 1028"/>
                <a:gd name="T28" fmla="*/ 117 w 894"/>
                <a:gd name="T29" fmla="*/ 139 h 1028"/>
                <a:gd name="T30" fmla="*/ 449 w 894"/>
                <a:gd name="T31" fmla="*/ 0 h 1028"/>
                <a:gd name="T32" fmla="*/ 745 w 894"/>
                <a:gd name="T33" fmla="*/ 81 h 1028"/>
                <a:gd name="T34" fmla="*/ 887 w 894"/>
                <a:gd name="T35" fmla="*/ 368 h 1028"/>
                <a:gd name="T36" fmla="*/ 642 w 894"/>
                <a:gd name="T37" fmla="*/ 368 h 1028"/>
                <a:gd name="T38" fmla="*/ 642 w 894"/>
                <a:gd name="T39" fmla="*/ 377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94" h="1028">
                  <a:moveTo>
                    <a:pt x="642" y="377"/>
                  </a:moveTo>
                  <a:cubicBezTo>
                    <a:pt x="636" y="338"/>
                    <a:pt x="628" y="310"/>
                    <a:pt x="605" y="279"/>
                  </a:cubicBezTo>
                  <a:cubicBezTo>
                    <a:pt x="575" y="243"/>
                    <a:pt x="530" y="220"/>
                    <a:pt x="471" y="220"/>
                  </a:cubicBezTo>
                  <a:cubicBezTo>
                    <a:pt x="385" y="220"/>
                    <a:pt x="332" y="265"/>
                    <a:pt x="296" y="346"/>
                  </a:cubicBezTo>
                  <a:cubicBezTo>
                    <a:pt x="279" y="391"/>
                    <a:pt x="273" y="451"/>
                    <a:pt x="273" y="525"/>
                  </a:cubicBezTo>
                  <a:cubicBezTo>
                    <a:pt x="273" y="599"/>
                    <a:pt x="279" y="650"/>
                    <a:pt x="296" y="695"/>
                  </a:cubicBezTo>
                  <a:cubicBezTo>
                    <a:pt x="323" y="776"/>
                    <a:pt x="385" y="812"/>
                    <a:pt x="466" y="812"/>
                  </a:cubicBezTo>
                  <a:cubicBezTo>
                    <a:pt x="524" y="812"/>
                    <a:pt x="569" y="798"/>
                    <a:pt x="591" y="767"/>
                  </a:cubicBezTo>
                  <a:cubicBezTo>
                    <a:pt x="614" y="737"/>
                    <a:pt x="628" y="695"/>
                    <a:pt x="636" y="642"/>
                  </a:cubicBezTo>
                  <a:lnTo>
                    <a:pt x="893" y="642"/>
                  </a:lnTo>
                  <a:cubicBezTo>
                    <a:pt x="887" y="714"/>
                    <a:pt x="856" y="790"/>
                    <a:pt x="812" y="862"/>
                  </a:cubicBezTo>
                  <a:cubicBezTo>
                    <a:pt x="731" y="974"/>
                    <a:pt x="614" y="1027"/>
                    <a:pt x="457" y="1027"/>
                  </a:cubicBezTo>
                  <a:cubicBezTo>
                    <a:pt x="301" y="1027"/>
                    <a:pt x="184" y="982"/>
                    <a:pt x="111" y="885"/>
                  </a:cubicBezTo>
                  <a:cubicBezTo>
                    <a:pt x="36" y="798"/>
                    <a:pt x="0" y="672"/>
                    <a:pt x="0" y="525"/>
                  </a:cubicBezTo>
                  <a:cubicBezTo>
                    <a:pt x="0" y="360"/>
                    <a:pt x="36" y="229"/>
                    <a:pt x="117" y="139"/>
                  </a:cubicBezTo>
                  <a:cubicBezTo>
                    <a:pt x="198" y="50"/>
                    <a:pt x="309" y="0"/>
                    <a:pt x="449" y="0"/>
                  </a:cubicBezTo>
                  <a:cubicBezTo>
                    <a:pt x="569" y="0"/>
                    <a:pt x="672" y="28"/>
                    <a:pt x="745" y="81"/>
                  </a:cubicBezTo>
                  <a:cubicBezTo>
                    <a:pt x="820" y="131"/>
                    <a:pt x="870" y="229"/>
                    <a:pt x="887" y="368"/>
                  </a:cubicBezTo>
                  <a:lnTo>
                    <a:pt x="642" y="368"/>
                  </a:lnTo>
                  <a:lnTo>
                    <a:pt x="642" y="37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09" name="Freeform 6"/>
            <p:cNvSpPr>
              <a:spLocks noChangeArrowheads="1"/>
            </p:cNvSpPr>
            <p:nvPr/>
          </p:nvSpPr>
          <p:spPr bwMode="auto">
            <a:xfrm>
              <a:off x="3475038" y="3051175"/>
              <a:ext cx="314325" cy="468313"/>
            </a:xfrm>
            <a:custGeom>
              <a:avLst/>
              <a:gdLst>
                <a:gd name="T0" fmla="*/ 695 w 874"/>
                <a:gd name="T1" fmla="*/ 340 h 1301"/>
                <a:gd name="T2" fmla="*/ 815 w 874"/>
                <a:gd name="T3" fmla="*/ 435 h 1301"/>
                <a:gd name="T4" fmla="*/ 865 w 874"/>
                <a:gd name="T5" fmla="*/ 547 h 1301"/>
                <a:gd name="T6" fmla="*/ 873 w 874"/>
                <a:gd name="T7" fmla="*/ 731 h 1301"/>
                <a:gd name="T8" fmla="*/ 873 w 874"/>
                <a:gd name="T9" fmla="*/ 1300 h 1301"/>
                <a:gd name="T10" fmla="*/ 614 w 874"/>
                <a:gd name="T11" fmla="*/ 1300 h 1301"/>
                <a:gd name="T12" fmla="*/ 614 w 874"/>
                <a:gd name="T13" fmla="*/ 709 h 1301"/>
                <a:gd name="T14" fmla="*/ 586 w 874"/>
                <a:gd name="T15" fmla="*/ 583 h 1301"/>
                <a:gd name="T16" fmla="*/ 452 w 874"/>
                <a:gd name="T17" fmla="*/ 516 h 1301"/>
                <a:gd name="T18" fmla="*/ 304 w 874"/>
                <a:gd name="T19" fmla="*/ 583 h 1301"/>
                <a:gd name="T20" fmla="*/ 251 w 874"/>
                <a:gd name="T21" fmla="*/ 776 h 1301"/>
                <a:gd name="T22" fmla="*/ 251 w 874"/>
                <a:gd name="T23" fmla="*/ 1300 h 1301"/>
                <a:gd name="T24" fmla="*/ 0 w 874"/>
                <a:gd name="T25" fmla="*/ 1300 h 1301"/>
                <a:gd name="T26" fmla="*/ 0 w 874"/>
                <a:gd name="T27" fmla="*/ 0 h 1301"/>
                <a:gd name="T28" fmla="*/ 251 w 874"/>
                <a:gd name="T29" fmla="*/ 0 h 1301"/>
                <a:gd name="T30" fmla="*/ 251 w 874"/>
                <a:gd name="T31" fmla="*/ 457 h 1301"/>
                <a:gd name="T32" fmla="*/ 377 w 874"/>
                <a:gd name="T33" fmla="*/ 340 h 1301"/>
                <a:gd name="T34" fmla="*/ 533 w 874"/>
                <a:gd name="T35" fmla="*/ 304 h 1301"/>
                <a:gd name="T36" fmla="*/ 695 w 874"/>
                <a:gd name="T37" fmla="*/ 340 h 1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74" h="1301">
                  <a:moveTo>
                    <a:pt x="695" y="340"/>
                  </a:moveTo>
                  <a:cubicBezTo>
                    <a:pt x="748" y="363"/>
                    <a:pt x="784" y="390"/>
                    <a:pt x="815" y="435"/>
                  </a:cubicBezTo>
                  <a:cubicBezTo>
                    <a:pt x="843" y="474"/>
                    <a:pt x="859" y="510"/>
                    <a:pt x="865" y="547"/>
                  </a:cubicBezTo>
                  <a:cubicBezTo>
                    <a:pt x="873" y="583"/>
                    <a:pt x="873" y="650"/>
                    <a:pt x="873" y="731"/>
                  </a:cubicBezTo>
                  <a:lnTo>
                    <a:pt x="873" y="1300"/>
                  </a:lnTo>
                  <a:lnTo>
                    <a:pt x="614" y="1300"/>
                  </a:lnTo>
                  <a:lnTo>
                    <a:pt x="614" y="709"/>
                  </a:lnTo>
                  <a:cubicBezTo>
                    <a:pt x="614" y="658"/>
                    <a:pt x="608" y="614"/>
                    <a:pt x="586" y="583"/>
                  </a:cubicBezTo>
                  <a:cubicBezTo>
                    <a:pt x="564" y="538"/>
                    <a:pt x="519" y="516"/>
                    <a:pt x="452" y="516"/>
                  </a:cubicBezTo>
                  <a:cubicBezTo>
                    <a:pt x="385" y="516"/>
                    <a:pt x="335" y="538"/>
                    <a:pt x="304" y="583"/>
                  </a:cubicBezTo>
                  <a:cubicBezTo>
                    <a:pt x="268" y="628"/>
                    <a:pt x="251" y="695"/>
                    <a:pt x="251" y="776"/>
                  </a:cubicBezTo>
                  <a:lnTo>
                    <a:pt x="251" y="1300"/>
                  </a:lnTo>
                  <a:lnTo>
                    <a:pt x="0" y="1300"/>
                  </a:lnTo>
                  <a:lnTo>
                    <a:pt x="0" y="0"/>
                  </a:lnTo>
                  <a:lnTo>
                    <a:pt x="251" y="0"/>
                  </a:lnTo>
                  <a:lnTo>
                    <a:pt x="251" y="457"/>
                  </a:lnTo>
                  <a:cubicBezTo>
                    <a:pt x="290" y="399"/>
                    <a:pt x="335" y="363"/>
                    <a:pt x="377" y="340"/>
                  </a:cubicBezTo>
                  <a:cubicBezTo>
                    <a:pt x="430" y="318"/>
                    <a:pt x="474" y="304"/>
                    <a:pt x="533" y="304"/>
                  </a:cubicBezTo>
                  <a:cubicBezTo>
                    <a:pt x="592" y="309"/>
                    <a:pt x="645" y="318"/>
                    <a:pt x="695" y="34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0" name="Freeform 7"/>
            <p:cNvSpPr>
              <a:spLocks noChangeArrowheads="1"/>
            </p:cNvSpPr>
            <p:nvPr/>
          </p:nvSpPr>
          <p:spPr bwMode="auto">
            <a:xfrm>
              <a:off x="3875088"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1" name="Freeform 8"/>
            <p:cNvSpPr>
              <a:spLocks noChangeArrowheads="1"/>
            </p:cNvSpPr>
            <p:nvPr/>
          </p:nvSpPr>
          <p:spPr bwMode="auto">
            <a:xfrm>
              <a:off x="4246563" y="3048000"/>
              <a:ext cx="396875" cy="471488"/>
            </a:xfrm>
            <a:custGeom>
              <a:avLst/>
              <a:gdLst>
                <a:gd name="T0" fmla="*/ 762 w 1104"/>
                <a:gd name="T1" fmla="*/ 31 h 1310"/>
                <a:gd name="T2" fmla="*/ 985 w 1104"/>
                <a:gd name="T3" fmla="*/ 193 h 1310"/>
                <a:gd name="T4" fmla="*/ 1080 w 1104"/>
                <a:gd name="T5" fmla="*/ 408 h 1310"/>
                <a:gd name="T6" fmla="*/ 1103 w 1104"/>
                <a:gd name="T7" fmla="*/ 623 h 1310"/>
                <a:gd name="T8" fmla="*/ 999 w 1104"/>
                <a:gd name="T9" fmla="*/ 1066 h 1310"/>
                <a:gd name="T10" fmla="*/ 564 w 1104"/>
                <a:gd name="T11" fmla="*/ 1309 h 1310"/>
                <a:gd name="T12" fmla="*/ 0 w 1104"/>
                <a:gd name="T13" fmla="*/ 1309 h 1310"/>
                <a:gd name="T14" fmla="*/ 0 w 1104"/>
                <a:gd name="T15" fmla="*/ 0 h 1310"/>
                <a:gd name="T16" fmla="*/ 564 w 1104"/>
                <a:gd name="T17" fmla="*/ 0 h 1310"/>
                <a:gd name="T18" fmla="*/ 762 w 1104"/>
                <a:gd name="T19" fmla="*/ 31 h 1310"/>
                <a:gd name="T20" fmla="*/ 260 w 1104"/>
                <a:gd name="T21" fmla="*/ 1089 h 1310"/>
                <a:gd name="T22" fmla="*/ 511 w 1104"/>
                <a:gd name="T23" fmla="*/ 1089 h 1310"/>
                <a:gd name="T24" fmla="*/ 784 w 1104"/>
                <a:gd name="T25" fmla="*/ 896 h 1310"/>
                <a:gd name="T26" fmla="*/ 829 w 1104"/>
                <a:gd name="T27" fmla="*/ 645 h 1310"/>
                <a:gd name="T28" fmla="*/ 770 w 1104"/>
                <a:gd name="T29" fmla="*/ 335 h 1310"/>
                <a:gd name="T30" fmla="*/ 519 w 1104"/>
                <a:gd name="T31" fmla="*/ 232 h 1310"/>
                <a:gd name="T32" fmla="*/ 260 w 1104"/>
                <a:gd name="T33" fmla="*/ 232 h 1310"/>
                <a:gd name="T34" fmla="*/ 260 w 1104"/>
                <a:gd name="T35" fmla="*/ 108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04" h="1310">
                  <a:moveTo>
                    <a:pt x="762" y="31"/>
                  </a:moveTo>
                  <a:cubicBezTo>
                    <a:pt x="851" y="62"/>
                    <a:pt x="924" y="120"/>
                    <a:pt x="985" y="193"/>
                  </a:cubicBezTo>
                  <a:cubicBezTo>
                    <a:pt x="1027" y="260"/>
                    <a:pt x="1058" y="327"/>
                    <a:pt x="1080" y="408"/>
                  </a:cubicBezTo>
                  <a:cubicBezTo>
                    <a:pt x="1094" y="483"/>
                    <a:pt x="1103" y="556"/>
                    <a:pt x="1103" y="623"/>
                  </a:cubicBezTo>
                  <a:cubicBezTo>
                    <a:pt x="1103" y="799"/>
                    <a:pt x="1066" y="941"/>
                    <a:pt x="999" y="1066"/>
                  </a:cubicBezTo>
                  <a:cubicBezTo>
                    <a:pt x="902" y="1228"/>
                    <a:pt x="754" y="1309"/>
                    <a:pt x="564" y="1309"/>
                  </a:cubicBezTo>
                  <a:lnTo>
                    <a:pt x="0" y="1309"/>
                  </a:lnTo>
                  <a:lnTo>
                    <a:pt x="0" y="0"/>
                  </a:lnTo>
                  <a:lnTo>
                    <a:pt x="564" y="0"/>
                  </a:lnTo>
                  <a:cubicBezTo>
                    <a:pt x="637" y="0"/>
                    <a:pt x="712" y="9"/>
                    <a:pt x="762" y="31"/>
                  </a:cubicBezTo>
                  <a:close/>
                  <a:moveTo>
                    <a:pt x="260" y="1089"/>
                  </a:moveTo>
                  <a:lnTo>
                    <a:pt x="511" y="1089"/>
                  </a:lnTo>
                  <a:cubicBezTo>
                    <a:pt x="637" y="1089"/>
                    <a:pt x="731" y="1022"/>
                    <a:pt x="784" y="896"/>
                  </a:cubicBezTo>
                  <a:cubicBezTo>
                    <a:pt x="815" y="829"/>
                    <a:pt x="829" y="740"/>
                    <a:pt x="829" y="645"/>
                  </a:cubicBezTo>
                  <a:cubicBezTo>
                    <a:pt x="829" y="511"/>
                    <a:pt x="807" y="408"/>
                    <a:pt x="770" y="335"/>
                  </a:cubicBezTo>
                  <a:cubicBezTo>
                    <a:pt x="726" y="260"/>
                    <a:pt x="645" y="232"/>
                    <a:pt x="519" y="232"/>
                  </a:cubicBezTo>
                  <a:lnTo>
                    <a:pt x="260" y="232"/>
                  </a:lnTo>
                  <a:lnTo>
                    <a:pt x="260" y="1089"/>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2" name="Freeform 9"/>
            <p:cNvSpPr>
              <a:spLocks noChangeArrowheads="1"/>
            </p:cNvSpPr>
            <p:nvPr/>
          </p:nvSpPr>
          <p:spPr bwMode="auto">
            <a:xfrm>
              <a:off x="4686300" y="3162300"/>
              <a:ext cx="328613" cy="368300"/>
            </a:xfrm>
            <a:custGeom>
              <a:avLst/>
              <a:gdLst>
                <a:gd name="T0" fmla="*/ 452 w 911"/>
                <a:gd name="T1" fmla="*/ 400 h 1023"/>
                <a:gd name="T2" fmla="*/ 555 w 911"/>
                <a:gd name="T3" fmla="*/ 377 h 1023"/>
                <a:gd name="T4" fmla="*/ 605 w 911"/>
                <a:gd name="T5" fmla="*/ 305 h 1023"/>
                <a:gd name="T6" fmla="*/ 564 w 911"/>
                <a:gd name="T7" fmla="*/ 224 h 1023"/>
                <a:gd name="T8" fmla="*/ 435 w 911"/>
                <a:gd name="T9" fmla="*/ 201 h 1023"/>
                <a:gd name="T10" fmla="*/ 310 w 911"/>
                <a:gd name="T11" fmla="*/ 246 h 1023"/>
                <a:gd name="T12" fmla="*/ 273 w 911"/>
                <a:gd name="T13" fmla="*/ 333 h 1023"/>
                <a:gd name="T14" fmla="*/ 30 w 911"/>
                <a:gd name="T15" fmla="*/ 333 h 1023"/>
                <a:gd name="T16" fmla="*/ 103 w 911"/>
                <a:gd name="T17" fmla="*/ 126 h 1023"/>
                <a:gd name="T18" fmla="*/ 452 w 911"/>
                <a:gd name="T19" fmla="*/ 0 h 1023"/>
                <a:gd name="T20" fmla="*/ 731 w 911"/>
                <a:gd name="T21" fmla="*/ 67 h 1023"/>
                <a:gd name="T22" fmla="*/ 857 w 911"/>
                <a:gd name="T23" fmla="*/ 305 h 1023"/>
                <a:gd name="T24" fmla="*/ 857 w 911"/>
                <a:gd name="T25" fmla="*/ 748 h 1023"/>
                <a:gd name="T26" fmla="*/ 857 w 911"/>
                <a:gd name="T27" fmla="*/ 857 h 1023"/>
                <a:gd name="T28" fmla="*/ 873 w 911"/>
                <a:gd name="T29" fmla="*/ 924 h 1023"/>
                <a:gd name="T30" fmla="*/ 910 w 911"/>
                <a:gd name="T31" fmla="*/ 955 h 1023"/>
                <a:gd name="T32" fmla="*/ 910 w 911"/>
                <a:gd name="T33" fmla="*/ 991 h 1023"/>
                <a:gd name="T34" fmla="*/ 636 w 911"/>
                <a:gd name="T35" fmla="*/ 991 h 1023"/>
                <a:gd name="T36" fmla="*/ 622 w 911"/>
                <a:gd name="T37" fmla="*/ 941 h 1023"/>
                <a:gd name="T38" fmla="*/ 614 w 911"/>
                <a:gd name="T39" fmla="*/ 880 h 1023"/>
                <a:gd name="T40" fmla="*/ 497 w 911"/>
                <a:gd name="T41" fmla="*/ 977 h 1023"/>
                <a:gd name="T42" fmla="*/ 310 w 911"/>
                <a:gd name="T43" fmla="*/ 1022 h 1023"/>
                <a:gd name="T44" fmla="*/ 89 w 911"/>
                <a:gd name="T45" fmla="*/ 947 h 1023"/>
                <a:gd name="T46" fmla="*/ 0 w 911"/>
                <a:gd name="T47" fmla="*/ 732 h 1023"/>
                <a:gd name="T48" fmla="*/ 142 w 911"/>
                <a:gd name="T49" fmla="*/ 475 h 1023"/>
                <a:gd name="T50" fmla="*/ 363 w 911"/>
                <a:gd name="T51" fmla="*/ 416 h 1023"/>
                <a:gd name="T52" fmla="*/ 452 w 911"/>
                <a:gd name="T53" fmla="*/ 400 h 1023"/>
                <a:gd name="T54" fmla="*/ 605 w 911"/>
                <a:gd name="T55" fmla="*/ 520 h 1023"/>
                <a:gd name="T56" fmla="*/ 555 w 911"/>
                <a:gd name="T57" fmla="*/ 542 h 1023"/>
                <a:gd name="T58" fmla="*/ 488 w 911"/>
                <a:gd name="T59" fmla="*/ 556 h 1023"/>
                <a:gd name="T60" fmla="*/ 430 w 911"/>
                <a:gd name="T61" fmla="*/ 564 h 1023"/>
                <a:gd name="T62" fmla="*/ 310 w 911"/>
                <a:gd name="T63" fmla="*/ 601 h 1023"/>
                <a:gd name="T64" fmla="*/ 251 w 911"/>
                <a:gd name="T65" fmla="*/ 709 h 1023"/>
                <a:gd name="T66" fmla="*/ 290 w 911"/>
                <a:gd name="T67" fmla="*/ 807 h 1023"/>
                <a:gd name="T68" fmla="*/ 377 w 911"/>
                <a:gd name="T69" fmla="*/ 838 h 1023"/>
                <a:gd name="T70" fmla="*/ 533 w 911"/>
                <a:gd name="T71" fmla="*/ 793 h 1023"/>
                <a:gd name="T72" fmla="*/ 605 w 911"/>
                <a:gd name="T73" fmla="*/ 614 h 1023"/>
                <a:gd name="T74" fmla="*/ 605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2" y="400"/>
                  </a:moveTo>
                  <a:cubicBezTo>
                    <a:pt x="497" y="394"/>
                    <a:pt x="533" y="386"/>
                    <a:pt x="555" y="377"/>
                  </a:cubicBezTo>
                  <a:cubicBezTo>
                    <a:pt x="591" y="363"/>
                    <a:pt x="605" y="341"/>
                    <a:pt x="605" y="305"/>
                  </a:cubicBezTo>
                  <a:cubicBezTo>
                    <a:pt x="605" y="268"/>
                    <a:pt x="591" y="238"/>
                    <a:pt x="564" y="224"/>
                  </a:cubicBezTo>
                  <a:cubicBezTo>
                    <a:pt x="533" y="207"/>
                    <a:pt x="495" y="201"/>
                    <a:pt x="435" y="201"/>
                  </a:cubicBezTo>
                  <a:cubicBezTo>
                    <a:pt x="375" y="201"/>
                    <a:pt x="332" y="215"/>
                    <a:pt x="310" y="246"/>
                  </a:cubicBezTo>
                  <a:cubicBezTo>
                    <a:pt x="296" y="268"/>
                    <a:pt x="282" y="296"/>
                    <a:pt x="273" y="333"/>
                  </a:cubicBezTo>
                  <a:lnTo>
                    <a:pt x="30" y="333"/>
                  </a:lnTo>
                  <a:cubicBezTo>
                    <a:pt x="39" y="252"/>
                    <a:pt x="58" y="179"/>
                    <a:pt x="103" y="126"/>
                  </a:cubicBezTo>
                  <a:cubicBezTo>
                    <a:pt x="170" y="40"/>
                    <a:pt x="290" y="0"/>
                    <a:pt x="452" y="0"/>
                  </a:cubicBezTo>
                  <a:cubicBezTo>
                    <a:pt x="555" y="0"/>
                    <a:pt x="650" y="23"/>
                    <a:pt x="731" y="67"/>
                  </a:cubicBezTo>
                  <a:cubicBezTo>
                    <a:pt x="815" y="112"/>
                    <a:pt x="857" y="185"/>
                    <a:pt x="857" y="305"/>
                  </a:cubicBezTo>
                  <a:lnTo>
                    <a:pt x="857" y="748"/>
                  </a:lnTo>
                  <a:cubicBezTo>
                    <a:pt x="857" y="776"/>
                    <a:pt x="857" y="815"/>
                    <a:pt x="857" y="857"/>
                  </a:cubicBezTo>
                  <a:cubicBezTo>
                    <a:pt x="857" y="888"/>
                    <a:pt x="865" y="919"/>
                    <a:pt x="873" y="924"/>
                  </a:cubicBezTo>
                  <a:cubicBezTo>
                    <a:pt x="879" y="941"/>
                    <a:pt x="896" y="947"/>
                    <a:pt x="910" y="955"/>
                  </a:cubicBezTo>
                  <a:lnTo>
                    <a:pt x="910" y="991"/>
                  </a:lnTo>
                  <a:lnTo>
                    <a:pt x="636" y="991"/>
                  </a:lnTo>
                  <a:cubicBezTo>
                    <a:pt x="628" y="969"/>
                    <a:pt x="622" y="956"/>
                    <a:pt x="622" y="941"/>
                  </a:cubicBezTo>
                  <a:cubicBezTo>
                    <a:pt x="622" y="926"/>
                    <a:pt x="614" y="902"/>
                    <a:pt x="614" y="880"/>
                  </a:cubicBezTo>
                  <a:cubicBezTo>
                    <a:pt x="577" y="919"/>
                    <a:pt x="541" y="947"/>
                    <a:pt x="497" y="977"/>
                  </a:cubicBezTo>
                  <a:cubicBezTo>
                    <a:pt x="444" y="1005"/>
                    <a:pt x="377" y="1022"/>
                    <a:pt x="310" y="1022"/>
                  </a:cubicBezTo>
                  <a:cubicBezTo>
                    <a:pt x="223" y="1022"/>
                    <a:pt x="148" y="998"/>
                    <a:pt x="89" y="947"/>
                  </a:cubicBezTo>
                  <a:cubicBezTo>
                    <a:pt x="30" y="895"/>
                    <a:pt x="0" y="829"/>
                    <a:pt x="0" y="732"/>
                  </a:cubicBezTo>
                  <a:cubicBezTo>
                    <a:pt x="0" y="614"/>
                    <a:pt x="44" y="525"/>
                    <a:pt x="142" y="475"/>
                  </a:cubicBezTo>
                  <a:cubicBezTo>
                    <a:pt x="192" y="444"/>
                    <a:pt x="268" y="422"/>
                    <a:pt x="363" y="416"/>
                  </a:cubicBezTo>
                  <a:lnTo>
                    <a:pt x="452" y="400"/>
                  </a:lnTo>
                  <a:close/>
                  <a:moveTo>
                    <a:pt x="605" y="520"/>
                  </a:moveTo>
                  <a:cubicBezTo>
                    <a:pt x="591" y="525"/>
                    <a:pt x="577" y="534"/>
                    <a:pt x="555" y="542"/>
                  </a:cubicBezTo>
                  <a:cubicBezTo>
                    <a:pt x="541" y="547"/>
                    <a:pt x="519" y="556"/>
                    <a:pt x="488" y="556"/>
                  </a:cubicBezTo>
                  <a:lnTo>
                    <a:pt x="430" y="564"/>
                  </a:lnTo>
                  <a:cubicBezTo>
                    <a:pt x="377" y="570"/>
                    <a:pt x="332" y="584"/>
                    <a:pt x="310" y="601"/>
                  </a:cubicBezTo>
                  <a:cubicBezTo>
                    <a:pt x="273" y="623"/>
                    <a:pt x="251" y="659"/>
                    <a:pt x="251" y="709"/>
                  </a:cubicBezTo>
                  <a:cubicBezTo>
                    <a:pt x="251" y="754"/>
                    <a:pt x="269" y="785"/>
                    <a:pt x="290" y="807"/>
                  </a:cubicBezTo>
                  <a:cubicBezTo>
                    <a:pt x="311" y="829"/>
                    <a:pt x="340" y="838"/>
                    <a:pt x="377" y="838"/>
                  </a:cubicBezTo>
                  <a:cubicBezTo>
                    <a:pt x="430" y="838"/>
                    <a:pt x="480" y="821"/>
                    <a:pt x="533" y="793"/>
                  </a:cubicBezTo>
                  <a:cubicBezTo>
                    <a:pt x="577" y="762"/>
                    <a:pt x="605" y="704"/>
                    <a:pt x="605" y="614"/>
                  </a:cubicBezTo>
                  <a:lnTo>
                    <a:pt x="605"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3" name="Freeform 10"/>
            <p:cNvSpPr>
              <a:spLocks noChangeArrowheads="1"/>
            </p:cNvSpPr>
            <p:nvPr/>
          </p:nvSpPr>
          <p:spPr bwMode="auto">
            <a:xfrm>
              <a:off x="5037138"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8 w 539"/>
                <a:gd name="T23" fmla="*/ 1049 h 1257"/>
                <a:gd name="T24" fmla="*/ 510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3" y="1049"/>
                    <a:pt x="488" y="1049"/>
                  </a:cubicBezTo>
                  <a:cubicBezTo>
                    <a:pt x="494" y="1049"/>
                    <a:pt x="503" y="1049"/>
                    <a:pt x="510" y="1049"/>
                  </a:cubicBezTo>
                  <a:cubicBezTo>
                    <a:pt x="517" y="1049"/>
                    <a:pt x="524" y="1049"/>
                    <a:pt x="530" y="1049"/>
                  </a:cubicBezTo>
                  <a:lnTo>
                    <a:pt x="530" y="1239"/>
                  </a:lnTo>
                  <a:lnTo>
                    <a:pt x="413" y="1248"/>
                  </a:lnTo>
                  <a:cubicBezTo>
                    <a:pt x="295" y="1256"/>
                    <a:pt x="214"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4" name="Freeform 11"/>
            <p:cNvSpPr>
              <a:spLocks noChangeArrowheads="1"/>
            </p:cNvSpPr>
            <p:nvPr/>
          </p:nvSpPr>
          <p:spPr bwMode="auto">
            <a:xfrm>
              <a:off x="5268913" y="3162300"/>
              <a:ext cx="328612" cy="368300"/>
            </a:xfrm>
            <a:custGeom>
              <a:avLst/>
              <a:gdLst>
                <a:gd name="T0" fmla="*/ 453 w 911"/>
                <a:gd name="T1" fmla="*/ 400 h 1023"/>
                <a:gd name="T2" fmla="*/ 556 w 911"/>
                <a:gd name="T3" fmla="*/ 377 h 1023"/>
                <a:gd name="T4" fmla="*/ 606 w 911"/>
                <a:gd name="T5" fmla="*/ 305 h 1023"/>
                <a:gd name="T6" fmla="*/ 561 w 911"/>
                <a:gd name="T7" fmla="*/ 224 h 1023"/>
                <a:gd name="T8" fmla="*/ 436 w 911"/>
                <a:gd name="T9" fmla="*/ 201 h 1023"/>
                <a:gd name="T10" fmla="*/ 310 w 911"/>
                <a:gd name="T11" fmla="*/ 246 h 1023"/>
                <a:gd name="T12" fmla="*/ 274 w 911"/>
                <a:gd name="T13" fmla="*/ 333 h 1023"/>
                <a:gd name="T14" fmla="*/ 31 w 911"/>
                <a:gd name="T15" fmla="*/ 333 h 1023"/>
                <a:gd name="T16" fmla="*/ 104 w 911"/>
                <a:gd name="T17" fmla="*/ 126 h 1023"/>
                <a:gd name="T18" fmla="*/ 453 w 911"/>
                <a:gd name="T19" fmla="*/ 0 h 1023"/>
                <a:gd name="T20" fmla="*/ 732 w 911"/>
                <a:gd name="T21" fmla="*/ 67 h 1023"/>
                <a:gd name="T22" fmla="*/ 857 w 911"/>
                <a:gd name="T23" fmla="*/ 305 h 1023"/>
                <a:gd name="T24" fmla="*/ 857 w 911"/>
                <a:gd name="T25" fmla="*/ 748 h 1023"/>
                <a:gd name="T26" fmla="*/ 857 w 911"/>
                <a:gd name="T27" fmla="*/ 857 h 1023"/>
                <a:gd name="T28" fmla="*/ 874 w 911"/>
                <a:gd name="T29" fmla="*/ 924 h 1023"/>
                <a:gd name="T30" fmla="*/ 910 w 911"/>
                <a:gd name="T31" fmla="*/ 955 h 1023"/>
                <a:gd name="T32" fmla="*/ 910 w 911"/>
                <a:gd name="T33" fmla="*/ 991 h 1023"/>
                <a:gd name="T34" fmla="*/ 637 w 911"/>
                <a:gd name="T35" fmla="*/ 991 h 1023"/>
                <a:gd name="T36" fmla="*/ 623 w 911"/>
                <a:gd name="T37" fmla="*/ 941 h 1023"/>
                <a:gd name="T38" fmla="*/ 614 w 911"/>
                <a:gd name="T39" fmla="*/ 880 h 1023"/>
                <a:gd name="T40" fmla="*/ 497 w 911"/>
                <a:gd name="T41" fmla="*/ 977 h 1023"/>
                <a:gd name="T42" fmla="*/ 310 w 911"/>
                <a:gd name="T43" fmla="*/ 1022 h 1023"/>
                <a:gd name="T44" fmla="*/ 90 w 911"/>
                <a:gd name="T45" fmla="*/ 947 h 1023"/>
                <a:gd name="T46" fmla="*/ 0 w 911"/>
                <a:gd name="T47" fmla="*/ 732 h 1023"/>
                <a:gd name="T48" fmla="*/ 140 w 911"/>
                <a:gd name="T49" fmla="*/ 475 h 1023"/>
                <a:gd name="T50" fmla="*/ 363 w 911"/>
                <a:gd name="T51" fmla="*/ 416 h 1023"/>
                <a:gd name="T52" fmla="*/ 453 w 911"/>
                <a:gd name="T53" fmla="*/ 400 h 1023"/>
                <a:gd name="T54" fmla="*/ 606 w 911"/>
                <a:gd name="T55" fmla="*/ 520 h 1023"/>
                <a:gd name="T56" fmla="*/ 556 w 911"/>
                <a:gd name="T57" fmla="*/ 542 h 1023"/>
                <a:gd name="T58" fmla="*/ 489 w 911"/>
                <a:gd name="T59" fmla="*/ 556 h 1023"/>
                <a:gd name="T60" fmla="*/ 430 w 911"/>
                <a:gd name="T61" fmla="*/ 564 h 1023"/>
                <a:gd name="T62" fmla="*/ 310 w 911"/>
                <a:gd name="T63" fmla="*/ 601 h 1023"/>
                <a:gd name="T64" fmla="*/ 252 w 911"/>
                <a:gd name="T65" fmla="*/ 709 h 1023"/>
                <a:gd name="T66" fmla="*/ 288 w 911"/>
                <a:gd name="T67" fmla="*/ 807 h 1023"/>
                <a:gd name="T68" fmla="*/ 377 w 911"/>
                <a:gd name="T69" fmla="*/ 838 h 1023"/>
                <a:gd name="T70" fmla="*/ 533 w 911"/>
                <a:gd name="T71" fmla="*/ 793 h 1023"/>
                <a:gd name="T72" fmla="*/ 606 w 911"/>
                <a:gd name="T73" fmla="*/ 614 h 1023"/>
                <a:gd name="T74" fmla="*/ 606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3" y="400"/>
                  </a:moveTo>
                  <a:cubicBezTo>
                    <a:pt x="497" y="394"/>
                    <a:pt x="533" y="386"/>
                    <a:pt x="556" y="377"/>
                  </a:cubicBezTo>
                  <a:cubicBezTo>
                    <a:pt x="592" y="363"/>
                    <a:pt x="606" y="341"/>
                    <a:pt x="606" y="305"/>
                  </a:cubicBezTo>
                  <a:cubicBezTo>
                    <a:pt x="606" y="268"/>
                    <a:pt x="592" y="238"/>
                    <a:pt x="561" y="224"/>
                  </a:cubicBezTo>
                  <a:cubicBezTo>
                    <a:pt x="533" y="207"/>
                    <a:pt x="496" y="201"/>
                    <a:pt x="436" y="201"/>
                  </a:cubicBezTo>
                  <a:cubicBezTo>
                    <a:pt x="376" y="201"/>
                    <a:pt x="333" y="215"/>
                    <a:pt x="310" y="246"/>
                  </a:cubicBezTo>
                  <a:cubicBezTo>
                    <a:pt x="296" y="268"/>
                    <a:pt x="282" y="296"/>
                    <a:pt x="274" y="333"/>
                  </a:cubicBezTo>
                  <a:lnTo>
                    <a:pt x="31" y="333"/>
                  </a:lnTo>
                  <a:cubicBezTo>
                    <a:pt x="37" y="252"/>
                    <a:pt x="59" y="179"/>
                    <a:pt x="104" y="126"/>
                  </a:cubicBezTo>
                  <a:cubicBezTo>
                    <a:pt x="171" y="40"/>
                    <a:pt x="288" y="0"/>
                    <a:pt x="453" y="0"/>
                  </a:cubicBezTo>
                  <a:cubicBezTo>
                    <a:pt x="556" y="0"/>
                    <a:pt x="651" y="23"/>
                    <a:pt x="732" y="67"/>
                  </a:cubicBezTo>
                  <a:cubicBezTo>
                    <a:pt x="813" y="112"/>
                    <a:pt x="857" y="185"/>
                    <a:pt x="857" y="305"/>
                  </a:cubicBezTo>
                  <a:lnTo>
                    <a:pt x="857" y="748"/>
                  </a:lnTo>
                  <a:cubicBezTo>
                    <a:pt x="857" y="776"/>
                    <a:pt x="857" y="815"/>
                    <a:pt x="857" y="857"/>
                  </a:cubicBezTo>
                  <a:cubicBezTo>
                    <a:pt x="857" y="888"/>
                    <a:pt x="866" y="919"/>
                    <a:pt x="874" y="924"/>
                  </a:cubicBezTo>
                  <a:cubicBezTo>
                    <a:pt x="880" y="941"/>
                    <a:pt x="896" y="947"/>
                    <a:pt x="910" y="955"/>
                  </a:cubicBezTo>
                  <a:lnTo>
                    <a:pt x="910" y="991"/>
                  </a:lnTo>
                  <a:lnTo>
                    <a:pt x="637" y="991"/>
                  </a:lnTo>
                  <a:cubicBezTo>
                    <a:pt x="628" y="969"/>
                    <a:pt x="623" y="956"/>
                    <a:pt x="623" y="941"/>
                  </a:cubicBezTo>
                  <a:cubicBezTo>
                    <a:pt x="623" y="926"/>
                    <a:pt x="614" y="902"/>
                    <a:pt x="614" y="880"/>
                  </a:cubicBezTo>
                  <a:cubicBezTo>
                    <a:pt x="578" y="919"/>
                    <a:pt x="539" y="947"/>
                    <a:pt x="497" y="977"/>
                  </a:cubicBezTo>
                  <a:cubicBezTo>
                    <a:pt x="444" y="1005"/>
                    <a:pt x="377" y="1022"/>
                    <a:pt x="310" y="1022"/>
                  </a:cubicBezTo>
                  <a:cubicBezTo>
                    <a:pt x="224" y="1022"/>
                    <a:pt x="148" y="998"/>
                    <a:pt x="90" y="947"/>
                  </a:cubicBezTo>
                  <a:cubicBezTo>
                    <a:pt x="31" y="895"/>
                    <a:pt x="0" y="829"/>
                    <a:pt x="0" y="732"/>
                  </a:cubicBezTo>
                  <a:cubicBezTo>
                    <a:pt x="0" y="614"/>
                    <a:pt x="45" y="525"/>
                    <a:pt x="140" y="475"/>
                  </a:cubicBezTo>
                  <a:cubicBezTo>
                    <a:pt x="193" y="444"/>
                    <a:pt x="266" y="422"/>
                    <a:pt x="363" y="416"/>
                  </a:cubicBezTo>
                  <a:lnTo>
                    <a:pt x="453" y="400"/>
                  </a:lnTo>
                  <a:close/>
                  <a:moveTo>
                    <a:pt x="606" y="520"/>
                  </a:moveTo>
                  <a:cubicBezTo>
                    <a:pt x="592" y="525"/>
                    <a:pt x="578" y="534"/>
                    <a:pt x="556" y="542"/>
                  </a:cubicBezTo>
                  <a:cubicBezTo>
                    <a:pt x="539" y="547"/>
                    <a:pt x="520" y="556"/>
                    <a:pt x="489" y="556"/>
                  </a:cubicBezTo>
                  <a:lnTo>
                    <a:pt x="430" y="564"/>
                  </a:lnTo>
                  <a:cubicBezTo>
                    <a:pt x="377" y="570"/>
                    <a:pt x="333" y="584"/>
                    <a:pt x="310" y="601"/>
                  </a:cubicBezTo>
                  <a:cubicBezTo>
                    <a:pt x="274" y="623"/>
                    <a:pt x="252" y="659"/>
                    <a:pt x="252" y="709"/>
                  </a:cubicBezTo>
                  <a:cubicBezTo>
                    <a:pt x="252" y="754"/>
                    <a:pt x="266" y="785"/>
                    <a:pt x="288" y="807"/>
                  </a:cubicBezTo>
                  <a:cubicBezTo>
                    <a:pt x="310" y="829"/>
                    <a:pt x="341" y="838"/>
                    <a:pt x="377" y="838"/>
                  </a:cubicBezTo>
                  <a:cubicBezTo>
                    <a:pt x="430" y="838"/>
                    <a:pt x="480" y="821"/>
                    <a:pt x="533" y="793"/>
                  </a:cubicBezTo>
                  <a:cubicBezTo>
                    <a:pt x="578" y="762"/>
                    <a:pt x="606" y="704"/>
                    <a:pt x="606" y="614"/>
                  </a:cubicBezTo>
                  <a:lnTo>
                    <a:pt x="606"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5" name="Freeform 12"/>
            <p:cNvSpPr>
              <a:spLocks noChangeArrowheads="1"/>
            </p:cNvSpPr>
            <p:nvPr/>
          </p:nvSpPr>
          <p:spPr bwMode="auto">
            <a:xfrm>
              <a:off x="5826125" y="3028950"/>
              <a:ext cx="390525" cy="495300"/>
            </a:xfrm>
            <a:custGeom>
              <a:avLst/>
              <a:gdLst>
                <a:gd name="T0" fmla="*/ 251 w 1086"/>
                <a:gd name="T1" fmla="*/ 952 h 1374"/>
                <a:gd name="T2" fmla="*/ 301 w 1086"/>
                <a:gd name="T3" fmla="*/ 1086 h 1374"/>
                <a:gd name="T4" fmla="*/ 538 w 1086"/>
                <a:gd name="T5" fmla="*/ 1167 h 1374"/>
                <a:gd name="T6" fmla="*/ 700 w 1086"/>
                <a:gd name="T7" fmla="*/ 1144 h 1374"/>
                <a:gd name="T8" fmla="*/ 820 w 1086"/>
                <a:gd name="T9" fmla="*/ 991 h 1374"/>
                <a:gd name="T10" fmla="*/ 759 w 1086"/>
                <a:gd name="T11" fmla="*/ 888 h 1374"/>
                <a:gd name="T12" fmla="*/ 574 w 1086"/>
                <a:gd name="T13" fmla="*/ 826 h 1374"/>
                <a:gd name="T14" fmla="*/ 435 w 1086"/>
                <a:gd name="T15" fmla="*/ 798 h 1374"/>
                <a:gd name="T16" fmla="*/ 147 w 1086"/>
                <a:gd name="T17" fmla="*/ 695 h 1374"/>
                <a:gd name="T18" fmla="*/ 13 w 1086"/>
                <a:gd name="T19" fmla="*/ 413 h 1374"/>
                <a:gd name="T20" fmla="*/ 147 w 1086"/>
                <a:gd name="T21" fmla="*/ 117 h 1374"/>
                <a:gd name="T22" fmla="*/ 524 w 1086"/>
                <a:gd name="T23" fmla="*/ 0 h 1374"/>
                <a:gd name="T24" fmla="*/ 879 w 1086"/>
                <a:gd name="T25" fmla="*/ 112 h 1374"/>
                <a:gd name="T26" fmla="*/ 1032 w 1086"/>
                <a:gd name="T27" fmla="*/ 427 h 1374"/>
                <a:gd name="T28" fmla="*/ 767 w 1086"/>
                <a:gd name="T29" fmla="*/ 427 h 1374"/>
                <a:gd name="T30" fmla="*/ 664 w 1086"/>
                <a:gd name="T31" fmla="*/ 260 h 1374"/>
                <a:gd name="T32" fmla="*/ 502 w 1086"/>
                <a:gd name="T33" fmla="*/ 229 h 1374"/>
                <a:gd name="T34" fmla="*/ 332 w 1086"/>
                <a:gd name="T35" fmla="*/ 274 h 1374"/>
                <a:gd name="T36" fmla="*/ 265 w 1086"/>
                <a:gd name="T37" fmla="*/ 391 h 1374"/>
                <a:gd name="T38" fmla="*/ 332 w 1086"/>
                <a:gd name="T39" fmla="*/ 494 h 1374"/>
                <a:gd name="T40" fmla="*/ 507 w 1086"/>
                <a:gd name="T41" fmla="*/ 547 h 1374"/>
                <a:gd name="T42" fmla="*/ 736 w 1086"/>
                <a:gd name="T43" fmla="*/ 597 h 1374"/>
                <a:gd name="T44" fmla="*/ 965 w 1086"/>
                <a:gd name="T45" fmla="*/ 695 h 1374"/>
                <a:gd name="T46" fmla="*/ 1085 w 1086"/>
                <a:gd name="T47" fmla="*/ 960 h 1374"/>
                <a:gd name="T48" fmla="*/ 946 w 1086"/>
                <a:gd name="T49" fmla="*/ 1256 h 1374"/>
                <a:gd name="T50" fmla="*/ 552 w 1086"/>
                <a:gd name="T51" fmla="*/ 1373 h 1374"/>
                <a:gd name="T52" fmla="*/ 147 w 1086"/>
                <a:gd name="T53" fmla="*/ 1256 h 1374"/>
                <a:gd name="T54" fmla="*/ 0 w 1086"/>
                <a:gd name="T55" fmla="*/ 938 h 1374"/>
                <a:gd name="T56" fmla="*/ 251 w 1086"/>
                <a:gd name="T57" fmla="*/ 938 h 1374"/>
                <a:gd name="T58" fmla="*/ 251 w 1086"/>
                <a:gd name="T59" fmla="*/ 952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86" h="1374">
                  <a:moveTo>
                    <a:pt x="251" y="952"/>
                  </a:moveTo>
                  <a:cubicBezTo>
                    <a:pt x="256" y="1013"/>
                    <a:pt x="273" y="1058"/>
                    <a:pt x="301" y="1086"/>
                  </a:cubicBezTo>
                  <a:cubicBezTo>
                    <a:pt x="346" y="1139"/>
                    <a:pt x="426" y="1167"/>
                    <a:pt x="538" y="1167"/>
                  </a:cubicBezTo>
                  <a:cubicBezTo>
                    <a:pt x="605" y="1167"/>
                    <a:pt x="655" y="1161"/>
                    <a:pt x="700" y="1144"/>
                  </a:cubicBezTo>
                  <a:cubicBezTo>
                    <a:pt x="781" y="1116"/>
                    <a:pt x="820" y="1063"/>
                    <a:pt x="820" y="991"/>
                  </a:cubicBezTo>
                  <a:cubicBezTo>
                    <a:pt x="820" y="946"/>
                    <a:pt x="798" y="915"/>
                    <a:pt x="759" y="888"/>
                  </a:cubicBezTo>
                  <a:cubicBezTo>
                    <a:pt x="722" y="865"/>
                    <a:pt x="664" y="843"/>
                    <a:pt x="574" y="826"/>
                  </a:cubicBezTo>
                  <a:lnTo>
                    <a:pt x="435" y="798"/>
                  </a:lnTo>
                  <a:cubicBezTo>
                    <a:pt x="295" y="768"/>
                    <a:pt x="198" y="731"/>
                    <a:pt x="147" y="695"/>
                  </a:cubicBezTo>
                  <a:cubicBezTo>
                    <a:pt x="58" y="636"/>
                    <a:pt x="13" y="539"/>
                    <a:pt x="13" y="413"/>
                  </a:cubicBezTo>
                  <a:cubicBezTo>
                    <a:pt x="13" y="296"/>
                    <a:pt x="58" y="198"/>
                    <a:pt x="147" y="117"/>
                  </a:cubicBezTo>
                  <a:cubicBezTo>
                    <a:pt x="234" y="45"/>
                    <a:pt x="360" y="0"/>
                    <a:pt x="524" y="0"/>
                  </a:cubicBezTo>
                  <a:cubicBezTo>
                    <a:pt x="664" y="0"/>
                    <a:pt x="782" y="38"/>
                    <a:pt x="879" y="112"/>
                  </a:cubicBezTo>
                  <a:cubicBezTo>
                    <a:pt x="975" y="186"/>
                    <a:pt x="1026" y="288"/>
                    <a:pt x="1032" y="427"/>
                  </a:cubicBezTo>
                  <a:lnTo>
                    <a:pt x="767" y="427"/>
                  </a:lnTo>
                  <a:cubicBezTo>
                    <a:pt x="759" y="346"/>
                    <a:pt x="731" y="296"/>
                    <a:pt x="664" y="260"/>
                  </a:cubicBezTo>
                  <a:cubicBezTo>
                    <a:pt x="619" y="237"/>
                    <a:pt x="566" y="229"/>
                    <a:pt x="502" y="229"/>
                  </a:cubicBezTo>
                  <a:cubicBezTo>
                    <a:pt x="426" y="229"/>
                    <a:pt x="368" y="243"/>
                    <a:pt x="332" y="274"/>
                  </a:cubicBezTo>
                  <a:cubicBezTo>
                    <a:pt x="287" y="302"/>
                    <a:pt x="265" y="341"/>
                    <a:pt x="265" y="391"/>
                  </a:cubicBezTo>
                  <a:cubicBezTo>
                    <a:pt x="265" y="435"/>
                    <a:pt x="287" y="472"/>
                    <a:pt x="332" y="494"/>
                  </a:cubicBezTo>
                  <a:cubicBezTo>
                    <a:pt x="360" y="511"/>
                    <a:pt x="421" y="533"/>
                    <a:pt x="507" y="547"/>
                  </a:cubicBezTo>
                  <a:lnTo>
                    <a:pt x="736" y="597"/>
                  </a:lnTo>
                  <a:cubicBezTo>
                    <a:pt x="840" y="620"/>
                    <a:pt x="915" y="650"/>
                    <a:pt x="965" y="695"/>
                  </a:cubicBezTo>
                  <a:cubicBezTo>
                    <a:pt x="1049" y="754"/>
                    <a:pt x="1085" y="843"/>
                    <a:pt x="1085" y="960"/>
                  </a:cubicBezTo>
                  <a:cubicBezTo>
                    <a:pt x="1085" y="1077"/>
                    <a:pt x="1040" y="1183"/>
                    <a:pt x="946" y="1256"/>
                  </a:cubicBezTo>
                  <a:cubicBezTo>
                    <a:pt x="848" y="1337"/>
                    <a:pt x="722" y="1373"/>
                    <a:pt x="552" y="1373"/>
                  </a:cubicBezTo>
                  <a:cubicBezTo>
                    <a:pt x="382" y="1373"/>
                    <a:pt x="244" y="1337"/>
                    <a:pt x="147" y="1256"/>
                  </a:cubicBezTo>
                  <a:cubicBezTo>
                    <a:pt x="51" y="1175"/>
                    <a:pt x="0" y="1072"/>
                    <a:pt x="0" y="938"/>
                  </a:cubicBezTo>
                  <a:lnTo>
                    <a:pt x="251" y="938"/>
                  </a:lnTo>
                  <a:lnTo>
                    <a:pt x="251" y="952"/>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6" name="Freeform 13"/>
            <p:cNvSpPr>
              <a:spLocks noChangeArrowheads="1"/>
            </p:cNvSpPr>
            <p:nvPr/>
          </p:nvSpPr>
          <p:spPr bwMode="auto">
            <a:xfrm>
              <a:off x="6240463" y="3168650"/>
              <a:ext cx="346075" cy="488950"/>
            </a:xfrm>
            <a:custGeom>
              <a:avLst/>
              <a:gdLst>
                <a:gd name="T0" fmla="*/ 162 w 961"/>
                <a:gd name="T1" fmla="*/ 1158 h 1360"/>
                <a:gd name="T2" fmla="*/ 235 w 961"/>
                <a:gd name="T3" fmla="*/ 1158 h 1360"/>
                <a:gd name="T4" fmla="*/ 296 w 961"/>
                <a:gd name="T5" fmla="*/ 1136 h 1360"/>
                <a:gd name="T6" fmla="*/ 338 w 961"/>
                <a:gd name="T7" fmla="*/ 1072 h 1360"/>
                <a:gd name="T8" fmla="*/ 355 w 961"/>
                <a:gd name="T9" fmla="*/ 1010 h 1360"/>
                <a:gd name="T10" fmla="*/ 0 w 961"/>
                <a:gd name="T11" fmla="*/ 0 h 1360"/>
                <a:gd name="T12" fmla="*/ 279 w 961"/>
                <a:gd name="T13" fmla="*/ 0 h 1360"/>
                <a:gd name="T14" fmla="*/ 494 w 961"/>
                <a:gd name="T15" fmla="*/ 715 h 1360"/>
                <a:gd name="T16" fmla="*/ 695 w 961"/>
                <a:gd name="T17" fmla="*/ 0 h 1360"/>
                <a:gd name="T18" fmla="*/ 960 w 961"/>
                <a:gd name="T19" fmla="*/ 0 h 1360"/>
                <a:gd name="T20" fmla="*/ 628 w 961"/>
                <a:gd name="T21" fmla="*/ 952 h 1360"/>
                <a:gd name="T22" fmla="*/ 472 w 961"/>
                <a:gd name="T23" fmla="*/ 1292 h 1360"/>
                <a:gd name="T24" fmla="*/ 251 w 961"/>
                <a:gd name="T25" fmla="*/ 1359 h 1360"/>
                <a:gd name="T26" fmla="*/ 198 w 961"/>
                <a:gd name="T27" fmla="*/ 1359 h 1360"/>
                <a:gd name="T28" fmla="*/ 140 w 961"/>
                <a:gd name="T29" fmla="*/ 1359 h 1360"/>
                <a:gd name="T30" fmla="*/ 140 w 961"/>
                <a:gd name="T31" fmla="*/ 1158 h 1360"/>
                <a:gd name="T32" fmla="*/ 162 w 961"/>
                <a:gd name="T33" fmla="*/ 1158 h 1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61" h="1360">
                  <a:moveTo>
                    <a:pt x="162" y="1158"/>
                  </a:moveTo>
                  <a:lnTo>
                    <a:pt x="235" y="1158"/>
                  </a:lnTo>
                  <a:cubicBezTo>
                    <a:pt x="257" y="1158"/>
                    <a:pt x="279" y="1153"/>
                    <a:pt x="296" y="1136"/>
                  </a:cubicBezTo>
                  <a:cubicBezTo>
                    <a:pt x="310" y="1131"/>
                    <a:pt x="324" y="1108"/>
                    <a:pt x="338" y="1072"/>
                  </a:cubicBezTo>
                  <a:cubicBezTo>
                    <a:pt x="355" y="1041"/>
                    <a:pt x="355" y="1019"/>
                    <a:pt x="355" y="1010"/>
                  </a:cubicBezTo>
                  <a:lnTo>
                    <a:pt x="0" y="0"/>
                  </a:lnTo>
                  <a:lnTo>
                    <a:pt x="279" y="0"/>
                  </a:lnTo>
                  <a:lnTo>
                    <a:pt x="494" y="715"/>
                  </a:lnTo>
                  <a:lnTo>
                    <a:pt x="695" y="0"/>
                  </a:lnTo>
                  <a:lnTo>
                    <a:pt x="960" y="0"/>
                  </a:lnTo>
                  <a:lnTo>
                    <a:pt x="628" y="952"/>
                  </a:lnTo>
                  <a:cubicBezTo>
                    <a:pt x="561" y="1136"/>
                    <a:pt x="508" y="1248"/>
                    <a:pt x="472" y="1292"/>
                  </a:cubicBezTo>
                  <a:cubicBezTo>
                    <a:pt x="435" y="1337"/>
                    <a:pt x="360" y="1359"/>
                    <a:pt x="251" y="1359"/>
                  </a:cubicBezTo>
                  <a:lnTo>
                    <a:pt x="198" y="1359"/>
                  </a:lnTo>
                  <a:lnTo>
                    <a:pt x="140" y="1359"/>
                  </a:lnTo>
                  <a:lnTo>
                    <a:pt x="140" y="1158"/>
                  </a:lnTo>
                  <a:lnTo>
                    <a:pt x="162" y="11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7" name="Freeform 14"/>
            <p:cNvSpPr>
              <a:spLocks noChangeArrowheads="1"/>
            </p:cNvSpPr>
            <p:nvPr/>
          </p:nvSpPr>
          <p:spPr bwMode="auto">
            <a:xfrm>
              <a:off x="6615113" y="3160713"/>
              <a:ext cx="322262" cy="371475"/>
            </a:xfrm>
            <a:custGeom>
              <a:avLst/>
              <a:gdLst>
                <a:gd name="T0" fmla="*/ 260 w 894"/>
                <a:gd name="T1" fmla="*/ 686 h 1033"/>
                <a:gd name="T2" fmla="*/ 296 w 894"/>
                <a:gd name="T3" fmla="*/ 781 h 1033"/>
                <a:gd name="T4" fmla="*/ 474 w 894"/>
                <a:gd name="T5" fmla="*/ 834 h 1033"/>
                <a:gd name="T6" fmla="*/ 592 w 894"/>
                <a:gd name="T7" fmla="*/ 812 h 1033"/>
                <a:gd name="T8" fmla="*/ 636 w 894"/>
                <a:gd name="T9" fmla="*/ 745 h 1033"/>
                <a:gd name="T10" fmla="*/ 600 w 894"/>
                <a:gd name="T11" fmla="*/ 678 h 1033"/>
                <a:gd name="T12" fmla="*/ 332 w 894"/>
                <a:gd name="T13" fmla="*/ 606 h 1033"/>
                <a:gd name="T14" fmla="*/ 103 w 894"/>
                <a:gd name="T15" fmla="*/ 502 h 1033"/>
                <a:gd name="T16" fmla="*/ 36 w 894"/>
                <a:gd name="T17" fmla="*/ 324 h 1033"/>
                <a:gd name="T18" fmla="*/ 140 w 894"/>
                <a:gd name="T19" fmla="*/ 95 h 1033"/>
                <a:gd name="T20" fmla="*/ 435 w 894"/>
                <a:gd name="T21" fmla="*/ 0 h 1033"/>
                <a:gd name="T22" fmla="*/ 731 w 894"/>
                <a:gd name="T23" fmla="*/ 72 h 1033"/>
                <a:gd name="T24" fmla="*/ 865 w 894"/>
                <a:gd name="T25" fmla="*/ 324 h 1033"/>
                <a:gd name="T26" fmla="*/ 614 w 894"/>
                <a:gd name="T27" fmla="*/ 324 h 1033"/>
                <a:gd name="T28" fmla="*/ 583 w 894"/>
                <a:gd name="T29" fmla="*/ 251 h 1033"/>
                <a:gd name="T30" fmla="*/ 444 w 894"/>
                <a:gd name="T31" fmla="*/ 198 h 1033"/>
                <a:gd name="T32" fmla="*/ 327 w 894"/>
                <a:gd name="T33" fmla="*/ 220 h 1033"/>
                <a:gd name="T34" fmla="*/ 287 w 894"/>
                <a:gd name="T35" fmla="*/ 279 h 1033"/>
                <a:gd name="T36" fmla="*/ 327 w 894"/>
                <a:gd name="T37" fmla="*/ 346 h 1033"/>
                <a:gd name="T38" fmla="*/ 592 w 894"/>
                <a:gd name="T39" fmla="*/ 413 h 1033"/>
                <a:gd name="T40" fmla="*/ 821 w 894"/>
                <a:gd name="T41" fmla="*/ 525 h 1033"/>
                <a:gd name="T42" fmla="*/ 893 w 894"/>
                <a:gd name="T43" fmla="*/ 709 h 1033"/>
                <a:gd name="T44" fmla="*/ 784 w 894"/>
                <a:gd name="T45" fmla="*/ 946 h 1033"/>
                <a:gd name="T46" fmla="*/ 452 w 894"/>
                <a:gd name="T47" fmla="*/ 1032 h 1033"/>
                <a:gd name="T48" fmla="*/ 112 w 894"/>
                <a:gd name="T49" fmla="*/ 938 h 1033"/>
                <a:gd name="T50" fmla="*/ 0 w 894"/>
                <a:gd name="T51" fmla="*/ 695 h 1033"/>
                <a:gd name="T52" fmla="*/ 260 w 894"/>
                <a:gd name="T53" fmla="*/ 695 h 1033"/>
                <a:gd name="T54" fmla="*/ 260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0" y="686"/>
                  </a:moveTo>
                  <a:cubicBezTo>
                    <a:pt x="265" y="731"/>
                    <a:pt x="274" y="759"/>
                    <a:pt x="296" y="781"/>
                  </a:cubicBezTo>
                  <a:cubicBezTo>
                    <a:pt x="327" y="820"/>
                    <a:pt x="385" y="834"/>
                    <a:pt x="474" y="834"/>
                  </a:cubicBezTo>
                  <a:cubicBezTo>
                    <a:pt x="525" y="834"/>
                    <a:pt x="561" y="826"/>
                    <a:pt x="592" y="812"/>
                  </a:cubicBezTo>
                  <a:cubicBezTo>
                    <a:pt x="620" y="798"/>
                    <a:pt x="636" y="776"/>
                    <a:pt x="636" y="745"/>
                  </a:cubicBezTo>
                  <a:cubicBezTo>
                    <a:pt x="636" y="714"/>
                    <a:pt x="621" y="693"/>
                    <a:pt x="600" y="678"/>
                  </a:cubicBezTo>
                  <a:cubicBezTo>
                    <a:pt x="579" y="663"/>
                    <a:pt x="488" y="642"/>
                    <a:pt x="332" y="606"/>
                  </a:cubicBezTo>
                  <a:cubicBezTo>
                    <a:pt x="220" y="575"/>
                    <a:pt x="148" y="547"/>
                    <a:pt x="103" y="502"/>
                  </a:cubicBezTo>
                  <a:cubicBezTo>
                    <a:pt x="59" y="463"/>
                    <a:pt x="36" y="405"/>
                    <a:pt x="36" y="324"/>
                  </a:cubicBezTo>
                  <a:cubicBezTo>
                    <a:pt x="36" y="234"/>
                    <a:pt x="75" y="162"/>
                    <a:pt x="140" y="95"/>
                  </a:cubicBezTo>
                  <a:cubicBezTo>
                    <a:pt x="215" y="28"/>
                    <a:pt x="310" y="0"/>
                    <a:pt x="435" y="0"/>
                  </a:cubicBezTo>
                  <a:cubicBezTo>
                    <a:pt x="555" y="0"/>
                    <a:pt x="657" y="21"/>
                    <a:pt x="731" y="72"/>
                  </a:cubicBezTo>
                  <a:cubicBezTo>
                    <a:pt x="805" y="124"/>
                    <a:pt x="851" y="206"/>
                    <a:pt x="865" y="324"/>
                  </a:cubicBezTo>
                  <a:lnTo>
                    <a:pt x="614" y="324"/>
                  </a:lnTo>
                  <a:cubicBezTo>
                    <a:pt x="614" y="296"/>
                    <a:pt x="600" y="265"/>
                    <a:pt x="583" y="251"/>
                  </a:cubicBezTo>
                  <a:cubicBezTo>
                    <a:pt x="555" y="212"/>
                    <a:pt x="511" y="198"/>
                    <a:pt x="444" y="198"/>
                  </a:cubicBezTo>
                  <a:cubicBezTo>
                    <a:pt x="391" y="198"/>
                    <a:pt x="347" y="206"/>
                    <a:pt x="327" y="220"/>
                  </a:cubicBezTo>
                  <a:cubicBezTo>
                    <a:pt x="306" y="234"/>
                    <a:pt x="287" y="257"/>
                    <a:pt x="287" y="279"/>
                  </a:cubicBezTo>
                  <a:cubicBezTo>
                    <a:pt x="287" y="310"/>
                    <a:pt x="306" y="332"/>
                    <a:pt x="327" y="346"/>
                  </a:cubicBezTo>
                  <a:cubicBezTo>
                    <a:pt x="347" y="360"/>
                    <a:pt x="435" y="382"/>
                    <a:pt x="592" y="413"/>
                  </a:cubicBezTo>
                  <a:cubicBezTo>
                    <a:pt x="695" y="435"/>
                    <a:pt x="767" y="472"/>
                    <a:pt x="821" y="525"/>
                  </a:cubicBezTo>
                  <a:cubicBezTo>
                    <a:pt x="871" y="575"/>
                    <a:pt x="893" y="633"/>
                    <a:pt x="893" y="709"/>
                  </a:cubicBezTo>
                  <a:cubicBezTo>
                    <a:pt x="893" y="804"/>
                    <a:pt x="858" y="886"/>
                    <a:pt x="784" y="946"/>
                  </a:cubicBezTo>
                  <a:cubicBezTo>
                    <a:pt x="710" y="1006"/>
                    <a:pt x="600" y="1032"/>
                    <a:pt x="452" y="1032"/>
                  </a:cubicBezTo>
                  <a:cubicBezTo>
                    <a:pt x="296" y="1032"/>
                    <a:pt x="184" y="1005"/>
                    <a:pt x="112" y="938"/>
                  </a:cubicBezTo>
                  <a:cubicBezTo>
                    <a:pt x="36" y="871"/>
                    <a:pt x="0" y="790"/>
                    <a:pt x="0" y="695"/>
                  </a:cubicBezTo>
                  <a:lnTo>
                    <a:pt x="260" y="695"/>
                  </a:lnTo>
                  <a:lnTo>
                    <a:pt x="260"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8" name="Freeform 15"/>
            <p:cNvSpPr>
              <a:spLocks noChangeArrowheads="1"/>
            </p:cNvSpPr>
            <p:nvPr/>
          </p:nvSpPr>
          <p:spPr bwMode="auto">
            <a:xfrm>
              <a:off x="6965950"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67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1" y="1049"/>
                    <a:pt x="485" y="1049"/>
                  </a:cubicBezTo>
                  <a:cubicBezTo>
                    <a:pt x="494" y="1049"/>
                    <a:pt x="501" y="1049"/>
                    <a:pt x="508" y="1049"/>
                  </a:cubicBezTo>
                  <a:cubicBezTo>
                    <a:pt x="515" y="1049"/>
                    <a:pt x="524" y="1049"/>
                    <a:pt x="530" y="1049"/>
                  </a:cubicBezTo>
                  <a:lnTo>
                    <a:pt x="530" y="1239"/>
                  </a:lnTo>
                  <a:lnTo>
                    <a:pt x="413" y="1248"/>
                  </a:lnTo>
                  <a:cubicBezTo>
                    <a:pt x="293" y="1256"/>
                    <a:pt x="211" y="1234"/>
                    <a:pt x="167" y="1189"/>
                  </a:cubicBezTo>
                  <a:cubicBezTo>
                    <a:pt x="138" y="1159"/>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9" name="Freeform 16"/>
            <p:cNvSpPr>
              <a:spLocks noChangeArrowheads="1"/>
            </p:cNvSpPr>
            <p:nvPr/>
          </p:nvSpPr>
          <p:spPr bwMode="auto">
            <a:xfrm>
              <a:off x="7194550" y="3162300"/>
              <a:ext cx="344488" cy="369888"/>
            </a:xfrm>
            <a:custGeom>
              <a:avLst/>
              <a:gdLst>
                <a:gd name="T0" fmla="*/ 704 w 956"/>
                <a:gd name="T1" fmla="*/ 45 h 1028"/>
                <a:gd name="T2" fmla="*/ 874 w 956"/>
                <a:gd name="T3" fmla="*/ 185 h 1028"/>
                <a:gd name="T4" fmla="*/ 946 w 956"/>
                <a:gd name="T5" fmla="*/ 386 h 1028"/>
                <a:gd name="T6" fmla="*/ 955 w 956"/>
                <a:gd name="T7" fmla="*/ 578 h 1028"/>
                <a:gd name="T8" fmla="*/ 251 w 956"/>
                <a:gd name="T9" fmla="*/ 578 h 1028"/>
                <a:gd name="T10" fmla="*/ 355 w 956"/>
                <a:gd name="T11" fmla="*/ 785 h 1028"/>
                <a:gd name="T12" fmla="*/ 497 w 956"/>
                <a:gd name="T13" fmla="*/ 821 h 1028"/>
                <a:gd name="T14" fmla="*/ 637 w 956"/>
                <a:gd name="T15" fmla="*/ 776 h 1028"/>
                <a:gd name="T16" fmla="*/ 690 w 956"/>
                <a:gd name="T17" fmla="*/ 709 h 1028"/>
                <a:gd name="T18" fmla="*/ 946 w 956"/>
                <a:gd name="T19" fmla="*/ 709 h 1028"/>
                <a:gd name="T20" fmla="*/ 851 w 956"/>
                <a:gd name="T21" fmla="*/ 888 h 1028"/>
                <a:gd name="T22" fmla="*/ 489 w 956"/>
                <a:gd name="T23" fmla="*/ 1027 h 1028"/>
                <a:gd name="T24" fmla="*/ 148 w 956"/>
                <a:gd name="T25" fmla="*/ 910 h 1028"/>
                <a:gd name="T26" fmla="*/ 0 w 956"/>
                <a:gd name="T27" fmla="*/ 525 h 1028"/>
                <a:gd name="T28" fmla="*/ 134 w 956"/>
                <a:gd name="T29" fmla="*/ 143 h 1028"/>
                <a:gd name="T30" fmla="*/ 480 w 956"/>
                <a:gd name="T31" fmla="*/ 9 h 1028"/>
                <a:gd name="T32" fmla="*/ 704 w 956"/>
                <a:gd name="T33" fmla="*/ 45 h 1028"/>
                <a:gd name="T34" fmla="*/ 327 w 956"/>
                <a:gd name="T35" fmla="*/ 260 h 1028"/>
                <a:gd name="T36" fmla="*/ 260 w 956"/>
                <a:gd name="T37" fmla="*/ 408 h 1028"/>
                <a:gd name="T38" fmla="*/ 695 w 956"/>
                <a:gd name="T39" fmla="*/ 408 h 1028"/>
                <a:gd name="T40" fmla="*/ 628 w 956"/>
                <a:gd name="T41" fmla="*/ 252 h 1028"/>
                <a:gd name="T42" fmla="*/ 480 w 956"/>
                <a:gd name="T43" fmla="*/ 201 h 1028"/>
                <a:gd name="T44" fmla="*/ 327 w 956"/>
                <a:gd name="T45" fmla="*/ 260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6" h="1028">
                  <a:moveTo>
                    <a:pt x="704" y="45"/>
                  </a:moveTo>
                  <a:cubicBezTo>
                    <a:pt x="771" y="76"/>
                    <a:pt x="829" y="126"/>
                    <a:pt x="874" y="185"/>
                  </a:cubicBezTo>
                  <a:cubicBezTo>
                    <a:pt x="910" y="246"/>
                    <a:pt x="941" y="310"/>
                    <a:pt x="946" y="386"/>
                  </a:cubicBezTo>
                  <a:cubicBezTo>
                    <a:pt x="955" y="430"/>
                    <a:pt x="955" y="497"/>
                    <a:pt x="955" y="578"/>
                  </a:cubicBezTo>
                  <a:lnTo>
                    <a:pt x="251" y="578"/>
                  </a:lnTo>
                  <a:cubicBezTo>
                    <a:pt x="260" y="673"/>
                    <a:pt x="291" y="740"/>
                    <a:pt x="355" y="785"/>
                  </a:cubicBezTo>
                  <a:cubicBezTo>
                    <a:pt x="394" y="807"/>
                    <a:pt x="444" y="821"/>
                    <a:pt x="497" y="821"/>
                  </a:cubicBezTo>
                  <a:cubicBezTo>
                    <a:pt x="556" y="821"/>
                    <a:pt x="600" y="807"/>
                    <a:pt x="637" y="776"/>
                  </a:cubicBezTo>
                  <a:cubicBezTo>
                    <a:pt x="659" y="762"/>
                    <a:pt x="673" y="740"/>
                    <a:pt x="690" y="709"/>
                  </a:cubicBezTo>
                  <a:lnTo>
                    <a:pt x="946" y="709"/>
                  </a:lnTo>
                  <a:cubicBezTo>
                    <a:pt x="941" y="771"/>
                    <a:pt x="910" y="829"/>
                    <a:pt x="851" y="888"/>
                  </a:cubicBezTo>
                  <a:cubicBezTo>
                    <a:pt x="762" y="983"/>
                    <a:pt x="645" y="1027"/>
                    <a:pt x="489" y="1027"/>
                  </a:cubicBezTo>
                  <a:cubicBezTo>
                    <a:pt x="363" y="1027"/>
                    <a:pt x="244" y="991"/>
                    <a:pt x="148" y="910"/>
                  </a:cubicBezTo>
                  <a:cubicBezTo>
                    <a:pt x="52" y="829"/>
                    <a:pt x="0" y="704"/>
                    <a:pt x="0" y="525"/>
                  </a:cubicBezTo>
                  <a:cubicBezTo>
                    <a:pt x="0" y="355"/>
                    <a:pt x="45" y="231"/>
                    <a:pt x="134" y="143"/>
                  </a:cubicBezTo>
                  <a:cubicBezTo>
                    <a:pt x="224" y="55"/>
                    <a:pt x="341" y="9"/>
                    <a:pt x="480" y="9"/>
                  </a:cubicBezTo>
                  <a:cubicBezTo>
                    <a:pt x="564" y="0"/>
                    <a:pt x="637" y="17"/>
                    <a:pt x="704" y="45"/>
                  </a:cubicBezTo>
                  <a:close/>
                  <a:moveTo>
                    <a:pt x="327" y="260"/>
                  </a:moveTo>
                  <a:cubicBezTo>
                    <a:pt x="291" y="296"/>
                    <a:pt x="268" y="349"/>
                    <a:pt x="260" y="408"/>
                  </a:cubicBezTo>
                  <a:lnTo>
                    <a:pt x="695" y="408"/>
                  </a:lnTo>
                  <a:cubicBezTo>
                    <a:pt x="690" y="341"/>
                    <a:pt x="666" y="289"/>
                    <a:pt x="628" y="252"/>
                  </a:cubicBezTo>
                  <a:cubicBezTo>
                    <a:pt x="591" y="214"/>
                    <a:pt x="542" y="201"/>
                    <a:pt x="480" y="201"/>
                  </a:cubicBezTo>
                  <a:cubicBezTo>
                    <a:pt x="408" y="207"/>
                    <a:pt x="363" y="224"/>
                    <a:pt x="327" y="26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0" name="Freeform 17"/>
            <p:cNvSpPr>
              <a:spLocks noChangeArrowheads="1"/>
            </p:cNvSpPr>
            <p:nvPr/>
          </p:nvSpPr>
          <p:spPr bwMode="auto">
            <a:xfrm>
              <a:off x="7580313" y="3162300"/>
              <a:ext cx="500062" cy="360363"/>
            </a:xfrm>
            <a:custGeom>
              <a:avLst/>
              <a:gdLst>
                <a:gd name="T0" fmla="*/ 1219 w 1391"/>
                <a:gd name="T1" fmla="*/ 23 h 1001"/>
                <a:gd name="T2" fmla="*/ 1331 w 1391"/>
                <a:gd name="T3" fmla="*/ 112 h 1001"/>
                <a:gd name="T4" fmla="*/ 1381 w 1391"/>
                <a:gd name="T5" fmla="*/ 238 h 1001"/>
                <a:gd name="T6" fmla="*/ 1390 w 1391"/>
                <a:gd name="T7" fmla="*/ 377 h 1001"/>
                <a:gd name="T8" fmla="*/ 1390 w 1391"/>
                <a:gd name="T9" fmla="*/ 991 h 1001"/>
                <a:gd name="T10" fmla="*/ 1130 w 1391"/>
                <a:gd name="T11" fmla="*/ 991 h 1001"/>
                <a:gd name="T12" fmla="*/ 1130 w 1391"/>
                <a:gd name="T13" fmla="*/ 377 h 1001"/>
                <a:gd name="T14" fmla="*/ 1116 w 1391"/>
                <a:gd name="T15" fmla="*/ 291 h 1001"/>
                <a:gd name="T16" fmla="*/ 991 w 1391"/>
                <a:gd name="T17" fmla="*/ 224 h 1001"/>
                <a:gd name="T18" fmla="*/ 843 w 1391"/>
                <a:gd name="T19" fmla="*/ 313 h 1001"/>
                <a:gd name="T20" fmla="*/ 820 w 1391"/>
                <a:gd name="T21" fmla="*/ 422 h 1001"/>
                <a:gd name="T22" fmla="*/ 820 w 1391"/>
                <a:gd name="T23" fmla="*/ 1000 h 1001"/>
                <a:gd name="T24" fmla="*/ 569 w 1391"/>
                <a:gd name="T25" fmla="*/ 1000 h 1001"/>
                <a:gd name="T26" fmla="*/ 569 w 1391"/>
                <a:gd name="T27" fmla="*/ 422 h 1001"/>
                <a:gd name="T28" fmla="*/ 555 w 1391"/>
                <a:gd name="T29" fmla="*/ 296 h 1001"/>
                <a:gd name="T30" fmla="*/ 430 w 1391"/>
                <a:gd name="T31" fmla="*/ 229 h 1001"/>
                <a:gd name="T32" fmla="*/ 282 w 1391"/>
                <a:gd name="T33" fmla="*/ 296 h 1001"/>
                <a:gd name="T34" fmla="*/ 259 w 1391"/>
                <a:gd name="T35" fmla="*/ 416 h 1001"/>
                <a:gd name="T36" fmla="*/ 259 w 1391"/>
                <a:gd name="T37" fmla="*/ 1000 h 1001"/>
                <a:gd name="T38" fmla="*/ 0 w 1391"/>
                <a:gd name="T39" fmla="*/ 1000 h 1001"/>
                <a:gd name="T40" fmla="*/ 0 w 1391"/>
                <a:gd name="T41" fmla="*/ 31 h 1001"/>
                <a:gd name="T42" fmla="*/ 246 w 1391"/>
                <a:gd name="T43" fmla="*/ 31 h 1001"/>
                <a:gd name="T44" fmla="*/ 246 w 1391"/>
                <a:gd name="T45" fmla="*/ 171 h 1001"/>
                <a:gd name="T46" fmla="*/ 332 w 1391"/>
                <a:gd name="T47" fmla="*/ 59 h 1001"/>
                <a:gd name="T48" fmla="*/ 525 w 1391"/>
                <a:gd name="T49" fmla="*/ 0 h 1001"/>
                <a:gd name="T50" fmla="*/ 703 w 1391"/>
                <a:gd name="T51" fmla="*/ 54 h 1001"/>
                <a:gd name="T52" fmla="*/ 784 w 1391"/>
                <a:gd name="T53" fmla="*/ 171 h 1001"/>
                <a:gd name="T54" fmla="*/ 910 w 1391"/>
                <a:gd name="T55" fmla="*/ 45 h 1001"/>
                <a:gd name="T56" fmla="*/ 1086 w 1391"/>
                <a:gd name="T57" fmla="*/ 9 h 1001"/>
                <a:gd name="T58" fmla="*/ 1219 w 1391"/>
                <a:gd name="T59" fmla="*/ 23 h 10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391" h="1001">
                  <a:moveTo>
                    <a:pt x="1219" y="23"/>
                  </a:moveTo>
                  <a:cubicBezTo>
                    <a:pt x="1264" y="40"/>
                    <a:pt x="1300" y="67"/>
                    <a:pt x="1331" y="112"/>
                  </a:cubicBezTo>
                  <a:cubicBezTo>
                    <a:pt x="1359" y="148"/>
                    <a:pt x="1376" y="185"/>
                    <a:pt x="1381" y="238"/>
                  </a:cubicBezTo>
                  <a:cubicBezTo>
                    <a:pt x="1390" y="268"/>
                    <a:pt x="1390" y="319"/>
                    <a:pt x="1390" y="377"/>
                  </a:cubicBezTo>
                  <a:lnTo>
                    <a:pt x="1390" y="991"/>
                  </a:lnTo>
                  <a:lnTo>
                    <a:pt x="1130" y="991"/>
                  </a:lnTo>
                  <a:lnTo>
                    <a:pt x="1130" y="377"/>
                  </a:lnTo>
                  <a:cubicBezTo>
                    <a:pt x="1130" y="341"/>
                    <a:pt x="1125" y="313"/>
                    <a:pt x="1116" y="291"/>
                  </a:cubicBezTo>
                  <a:cubicBezTo>
                    <a:pt x="1094" y="246"/>
                    <a:pt x="1049" y="224"/>
                    <a:pt x="991" y="224"/>
                  </a:cubicBezTo>
                  <a:cubicBezTo>
                    <a:pt x="924" y="224"/>
                    <a:pt x="873" y="252"/>
                    <a:pt x="843" y="313"/>
                  </a:cubicBezTo>
                  <a:cubicBezTo>
                    <a:pt x="829" y="341"/>
                    <a:pt x="820" y="377"/>
                    <a:pt x="820" y="422"/>
                  </a:cubicBezTo>
                  <a:lnTo>
                    <a:pt x="820" y="1000"/>
                  </a:lnTo>
                  <a:lnTo>
                    <a:pt x="569" y="1000"/>
                  </a:lnTo>
                  <a:lnTo>
                    <a:pt x="569" y="422"/>
                  </a:lnTo>
                  <a:cubicBezTo>
                    <a:pt x="569" y="363"/>
                    <a:pt x="561" y="327"/>
                    <a:pt x="555" y="296"/>
                  </a:cubicBezTo>
                  <a:cubicBezTo>
                    <a:pt x="533" y="252"/>
                    <a:pt x="488" y="229"/>
                    <a:pt x="430" y="229"/>
                  </a:cubicBezTo>
                  <a:cubicBezTo>
                    <a:pt x="354" y="229"/>
                    <a:pt x="310" y="252"/>
                    <a:pt x="282" y="296"/>
                  </a:cubicBezTo>
                  <a:cubicBezTo>
                    <a:pt x="268" y="327"/>
                    <a:pt x="259" y="363"/>
                    <a:pt x="259" y="416"/>
                  </a:cubicBezTo>
                  <a:lnTo>
                    <a:pt x="259" y="1000"/>
                  </a:lnTo>
                  <a:lnTo>
                    <a:pt x="0" y="1000"/>
                  </a:lnTo>
                  <a:lnTo>
                    <a:pt x="0" y="31"/>
                  </a:lnTo>
                  <a:lnTo>
                    <a:pt x="246" y="31"/>
                  </a:lnTo>
                  <a:lnTo>
                    <a:pt x="246" y="171"/>
                  </a:lnTo>
                  <a:cubicBezTo>
                    <a:pt x="273" y="120"/>
                    <a:pt x="304" y="81"/>
                    <a:pt x="332" y="59"/>
                  </a:cubicBezTo>
                  <a:cubicBezTo>
                    <a:pt x="385" y="23"/>
                    <a:pt x="444" y="0"/>
                    <a:pt x="525" y="0"/>
                  </a:cubicBezTo>
                  <a:cubicBezTo>
                    <a:pt x="600" y="0"/>
                    <a:pt x="659" y="17"/>
                    <a:pt x="703" y="54"/>
                  </a:cubicBezTo>
                  <a:cubicBezTo>
                    <a:pt x="739" y="81"/>
                    <a:pt x="770" y="120"/>
                    <a:pt x="784" y="171"/>
                  </a:cubicBezTo>
                  <a:cubicBezTo>
                    <a:pt x="815" y="112"/>
                    <a:pt x="858" y="74"/>
                    <a:pt x="910" y="45"/>
                  </a:cubicBezTo>
                  <a:cubicBezTo>
                    <a:pt x="961" y="16"/>
                    <a:pt x="1021" y="9"/>
                    <a:pt x="1086" y="9"/>
                  </a:cubicBezTo>
                  <a:cubicBezTo>
                    <a:pt x="1130" y="0"/>
                    <a:pt x="1175" y="9"/>
                    <a:pt x="1219" y="2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1" name="Freeform 18"/>
            <p:cNvSpPr>
              <a:spLocks noChangeArrowheads="1"/>
            </p:cNvSpPr>
            <p:nvPr/>
          </p:nvSpPr>
          <p:spPr bwMode="auto">
            <a:xfrm>
              <a:off x="8142288" y="3160713"/>
              <a:ext cx="322262" cy="371475"/>
            </a:xfrm>
            <a:custGeom>
              <a:avLst/>
              <a:gdLst>
                <a:gd name="T0" fmla="*/ 265 w 894"/>
                <a:gd name="T1" fmla="*/ 686 h 1033"/>
                <a:gd name="T2" fmla="*/ 304 w 894"/>
                <a:gd name="T3" fmla="*/ 781 h 1033"/>
                <a:gd name="T4" fmla="*/ 480 w 894"/>
                <a:gd name="T5" fmla="*/ 834 h 1033"/>
                <a:gd name="T6" fmla="*/ 597 w 894"/>
                <a:gd name="T7" fmla="*/ 812 h 1033"/>
                <a:gd name="T8" fmla="*/ 642 w 894"/>
                <a:gd name="T9" fmla="*/ 745 h 1033"/>
                <a:gd name="T10" fmla="*/ 606 w 894"/>
                <a:gd name="T11" fmla="*/ 678 h 1033"/>
                <a:gd name="T12" fmla="*/ 340 w 894"/>
                <a:gd name="T13" fmla="*/ 606 h 1033"/>
                <a:gd name="T14" fmla="*/ 112 w 894"/>
                <a:gd name="T15" fmla="*/ 502 h 1033"/>
                <a:gd name="T16" fmla="*/ 45 w 894"/>
                <a:gd name="T17" fmla="*/ 324 h 1033"/>
                <a:gd name="T18" fmla="*/ 148 w 894"/>
                <a:gd name="T19" fmla="*/ 95 h 1033"/>
                <a:gd name="T20" fmla="*/ 444 w 894"/>
                <a:gd name="T21" fmla="*/ 0 h 1033"/>
                <a:gd name="T22" fmla="*/ 740 w 894"/>
                <a:gd name="T23" fmla="*/ 72 h 1033"/>
                <a:gd name="T24" fmla="*/ 871 w 894"/>
                <a:gd name="T25" fmla="*/ 324 h 1033"/>
                <a:gd name="T26" fmla="*/ 614 w 894"/>
                <a:gd name="T27" fmla="*/ 324 h 1033"/>
                <a:gd name="T28" fmla="*/ 583 w 894"/>
                <a:gd name="T29" fmla="*/ 251 h 1033"/>
                <a:gd name="T30" fmla="*/ 444 w 894"/>
                <a:gd name="T31" fmla="*/ 198 h 1033"/>
                <a:gd name="T32" fmla="*/ 324 w 894"/>
                <a:gd name="T33" fmla="*/ 220 h 1033"/>
                <a:gd name="T34" fmla="*/ 287 w 894"/>
                <a:gd name="T35" fmla="*/ 279 h 1033"/>
                <a:gd name="T36" fmla="*/ 324 w 894"/>
                <a:gd name="T37" fmla="*/ 346 h 1033"/>
                <a:gd name="T38" fmla="*/ 592 w 894"/>
                <a:gd name="T39" fmla="*/ 413 h 1033"/>
                <a:gd name="T40" fmla="*/ 820 w 894"/>
                <a:gd name="T41" fmla="*/ 525 h 1033"/>
                <a:gd name="T42" fmla="*/ 893 w 894"/>
                <a:gd name="T43" fmla="*/ 709 h 1033"/>
                <a:gd name="T44" fmla="*/ 784 w 894"/>
                <a:gd name="T45" fmla="*/ 946 h 1033"/>
                <a:gd name="T46" fmla="*/ 449 w 894"/>
                <a:gd name="T47" fmla="*/ 1032 h 1033"/>
                <a:gd name="T48" fmla="*/ 112 w 894"/>
                <a:gd name="T49" fmla="*/ 938 h 1033"/>
                <a:gd name="T50" fmla="*/ 0 w 894"/>
                <a:gd name="T51" fmla="*/ 695 h 1033"/>
                <a:gd name="T52" fmla="*/ 265 w 894"/>
                <a:gd name="T53" fmla="*/ 695 h 1033"/>
                <a:gd name="T54" fmla="*/ 265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5" y="686"/>
                  </a:moveTo>
                  <a:cubicBezTo>
                    <a:pt x="273" y="731"/>
                    <a:pt x="282" y="759"/>
                    <a:pt x="304" y="781"/>
                  </a:cubicBezTo>
                  <a:cubicBezTo>
                    <a:pt x="332" y="820"/>
                    <a:pt x="391" y="834"/>
                    <a:pt x="480" y="834"/>
                  </a:cubicBezTo>
                  <a:cubicBezTo>
                    <a:pt x="533" y="834"/>
                    <a:pt x="569" y="826"/>
                    <a:pt x="597" y="812"/>
                  </a:cubicBezTo>
                  <a:cubicBezTo>
                    <a:pt x="628" y="798"/>
                    <a:pt x="642" y="776"/>
                    <a:pt x="642" y="745"/>
                  </a:cubicBezTo>
                  <a:cubicBezTo>
                    <a:pt x="642" y="714"/>
                    <a:pt x="628" y="693"/>
                    <a:pt x="606" y="678"/>
                  </a:cubicBezTo>
                  <a:cubicBezTo>
                    <a:pt x="583" y="663"/>
                    <a:pt x="494" y="642"/>
                    <a:pt x="340" y="606"/>
                  </a:cubicBezTo>
                  <a:cubicBezTo>
                    <a:pt x="229" y="575"/>
                    <a:pt x="156" y="547"/>
                    <a:pt x="112" y="502"/>
                  </a:cubicBezTo>
                  <a:cubicBezTo>
                    <a:pt x="67" y="463"/>
                    <a:pt x="45" y="405"/>
                    <a:pt x="45" y="324"/>
                  </a:cubicBezTo>
                  <a:cubicBezTo>
                    <a:pt x="45" y="234"/>
                    <a:pt x="81" y="162"/>
                    <a:pt x="148" y="95"/>
                  </a:cubicBezTo>
                  <a:cubicBezTo>
                    <a:pt x="220" y="28"/>
                    <a:pt x="318" y="0"/>
                    <a:pt x="444" y="0"/>
                  </a:cubicBezTo>
                  <a:cubicBezTo>
                    <a:pt x="561" y="0"/>
                    <a:pt x="666" y="21"/>
                    <a:pt x="740" y="72"/>
                  </a:cubicBezTo>
                  <a:cubicBezTo>
                    <a:pt x="813" y="124"/>
                    <a:pt x="857" y="206"/>
                    <a:pt x="871" y="324"/>
                  </a:cubicBezTo>
                  <a:lnTo>
                    <a:pt x="614" y="324"/>
                  </a:lnTo>
                  <a:cubicBezTo>
                    <a:pt x="614" y="296"/>
                    <a:pt x="597" y="265"/>
                    <a:pt x="583" y="251"/>
                  </a:cubicBezTo>
                  <a:cubicBezTo>
                    <a:pt x="555" y="212"/>
                    <a:pt x="511" y="198"/>
                    <a:pt x="444" y="198"/>
                  </a:cubicBezTo>
                  <a:cubicBezTo>
                    <a:pt x="391" y="198"/>
                    <a:pt x="345" y="206"/>
                    <a:pt x="324" y="220"/>
                  </a:cubicBezTo>
                  <a:cubicBezTo>
                    <a:pt x="303" y="234"/>
                    <a:pt x="287" y="257"/>
                    <a:pt x="287" y="279"/>
                  </a:cubicBezTo>
                  <a:cubicBezTo>
                    <a:pt x="287" y="310"/>
                    <a:pt x="303" y="332"/>
                    <a:pt x="324" y="346"/>
                  </a:cubicBezTo>
                  <a:cubicBezTo>
                    <a:pt x="345" y="360"/>
                    <a:pt x="435" y="382"/>
                    <a:pt x="592" y="413"/>
                  </a:cubicBezTo>
                  <a:cubicBezTo>
                    <a:pt x="695" y="435"/>
                    <a:pt x="767" y="472"/>
                    <a:pt x="820" y="525"/>
                  </a:cubicBezTo>
                  <a:cubicBezTo>
                    <a:pt x="871" y="575"/>
                    <a:pt x="893" y="633"/>
                    <a:pt x="893" y="709"/>
                  </a:cubicBezTo>
                  <a:cubicBezTo>
                    <a:pt x="893" y="804"/>
                    <a:pt x="858" y="886"/>
                    <a:pt x="784" y="946"/>
                  </a:cubicBezTo>
                  <a:cubicBezTo>
                    <a:pt x="710" y="1006"/>
                    <a:pt x="597" y="1032"/>
                    <a:pt x="449" y="1032"/>
                  </a:cubicBezTo>
                  <a:cubicBezTo>
                    <a:pt x="296" y="1032"/>
                    <a:pt x="184" y="1005"/>
                    <a:pt x="112" y="938"/>
                  </a:cubicBezTo>
                  <a:cubicBezTo>
                    <a:pt x="36" y="871"/>
                    <a:pt x="0" y="790"/>
                    <a:pt x="0" y="695"/>
                  </a:cubicBezTo>
                  <a:lnTo>
                    <a:pt x="265" y="695"/>
                  </a:lnTo>
                  <a:lnTo>
                    <a:pt x="265"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2" name="Freeform 19"/>
            <p:cNvSpPr>
              <a:spLocks noChangeArrowheads="1"/>
            </p:cNvSpPr>
            <p:nvPr/>
          </p:nvSpPr>
          <p:spPr bwMode="auto">
            <a:xfrm>
              <a:off x="1096963" y="2925763"/>
              <a:ext cx="719137" cy="719137"/>
            </a:xfrm>
            <a:custGeom>
              <a:avLst/>
              <a:gdLst>
                <a:gd name="T0" fmla="*/ 1189 w 1997"/>
                <a:gd name="T1" fmla="*/ 198 h 1996"/>
                <a:gd name="T2" fmla="*/ 1797 w 1997"/>
                <a:gd name="T3" fmla="*/ 803 h 1996"/>
                <a:gd name="T4" fmla="*/ 1996 w 1997"/>
                <a:gd name="T5" fmla="*/ 996 h 1996"/>
                <a:gd name="T6" fmla="*/ 1996 w 1997"/>
                <a:gd name="T7" fmla="*/ 996 h 1996"/>
                <a:gd name="T8" fmla="*/ 1797 w 1997"/>
                <a:gd name="T9" fmla="*/ 1189 h 1996"/>
                <a:gd name="T10" fmla="*/ 1797 w 1997"/>
                <a:gd name="T11" fmla="*/ 1189 h 1996"/>
                <a:gd name="T12" fmla="*/ 1189 w 1997"/>
                <a:gd name="T13" fmla="*/ 1794 h 1996"/>
                <a:gd name="T14" fmla="*/ 999 w 1997"/>
                <a:gd name="T15" fmla="*/ 1995 h 1996"/>
                <a:gd name="T16" fmla="*/ 999 w 1997"/>
                <a:gd name="T17" fmla="*/ 1995 h 1996"/>
                <a:gd name="T18" fmla="*/ 807 w 1997"/>
                <a:gd name="T19" fmla="*/ 1794 h 1996"/>
                <a:gd name="T20" fmla="*/ 201 w 1997"/>
                <a:gd name="T21" fmla="*/ 1189 h 1996"/>
                <a:gd name="T22" fmla="*/ 0 w 1997"/>
                <a:gd name="T23" fmla="*/ 996 h 1996"/>
                <a:gd name="T24" fmla="*/ 0 w 1997"/>
                <a:gd name="T25" fmla="*/ 996 h 1996"/>
                <a:gd name="T26" fmla="*/ 201 w 1997"/>
                <a:gd name="T27" fmla="*/ 803 h 1996"/>
                <a:gd name="T28" fmla="*/ 807 w 1997"/>
                <a:gd name="T29" fmla="*/ 198 h 1996"/>
                <a:gd name="T30" fmla="*/ 999 w 1997"/>
                <a:gd name="T31" fmla="*/ 0 h 1996"/>
                <a:gd name="T32" fmla="*/ 999 w 1997"/>
                <a:gd name="T33" fmla="*/ 0 h 1996"/>
                <a:gd name="T34" fmla="*/ 1189 w 1997"/>
                <a:gd name="T35" fmla="*/ 198 h 1996"/>
                <a:gd name="T36" fmla="*/ 999 w 1997"/>
                <a:gd name="T37" fmla="*/ 1322 h 1996"/>
                <a:gd name="T38" fmla="*/ 1323 w 1997"/>
                <a:gd name="T39" fmla="*/ 996 h 1996"/>
                <a:gd name="T40" fmla="*/ 999 w 1997"/>
                <a:gd name="T41" fmla="*/ 672 h 1996"/>
                <a:gd name="T42" fmla="*/ 673 w 1997"/>
                <a:gd name="T43" fmla="*/ 996 h 1996"/>
                <a:gd name="T44" fmla="*/ 999 w 1997"/>
                <a:gd name="T45" fmla="*/ 1322 h 1996"/>
                <a:gd name="T46" fmla="*/ 570 w 1997"/>
                <a:gd name="T47" fmla="*/ 502 h 1996"/>
                <a:gd name="T48" fmla="*/ 924 w 1997"/>
                <a:gd name="T49" fmla="*/ 502 h 1996"/>
                <a:gd name="T50" fmla="*/ 924 w 1997"/>
                <a:gd name="T51" fmla="*/ 346 h 1996"/>
                <a:gd name="T52" fmla="*/ 570 w 1997"/>
                <a:gd name="T53" fmla="*/ 502 h 1996"/>
                <a:gd name="T54" fmla="*/ 1086 w 1997"/>
                <a:gd name="T55" fmla="*/ 502 h 1996"/>
                <a:gd name="T56" fmla="*/ 1443 w 1997"/>
                <a:gd name="T57" fmla="*/ 502 h 1996"/>
                <a:gd name="T58" fmla="*/ 1086 w 1997"/>
                <a:gd name="T59" fmla="*/ 346 h 1996"/>
                <a:gd name="T60" fmla="*/ 1086 w 1997"/>
                <a:gd name="T61" fmla="*/ 502 h 1996"/>
                <a:gd name="T62" fmla="*/ 999 w 1997"/>
                <a:gd name="T63" fmla="*/ 1646 h 1996"/>
                <a:gd name="T64" fmla="*/ 1435 w 1997"/>
                <a:gd name="T65" fmla="*/ 1484 h 1996"/>
                <a:gd name="T66" fmla="*/ 570 w 1997"/>
                <a:gd name="T67" fmla="*/ 1484 h 1996"/>
                <a:gd name="T68" fmla="*/ 999 w 1997"/>
                <a:gd name="T69" fmla="*/ 1646 h 1996"/>
                <a:gd name="T70" fmla="*/ 999 w 1997"/>
                <a:gd name="T71" fmla="*/ 1158 h 1996"/>
                <a:gd name="T72" fmla="*/ 1161 w 1997"/>
                <a:gd name="T73" fmla="*/ 996 h 1996"/>
                <a:gd name="T74" fmla="*/ 999 w 1997"/>
                <a:gd name="T75" fmla="*/ 834 h 1996"/>
                <a:gd name="T76" fmla="*/ 835 w 1997"/>
                <a:gd name="T77" fmla="*/ 996 h 1996"/>
                <a:gd name="T78" fmla="*/ 999 w 1997"/>
                <a:gd name="T79" fmla="*/ 1158 h 1996"/>
                <a:gd name="T80" fmla="*/ 637 w 1997"/>
                <a:gd name="T81" fmla="*/ 1322 h 1996"/>
                <a:gd name="T82" fmla="*/ 511 w 1997"/>
                <a:gd name="T83" fmla="*/ 996 h 1996"/>
                <a:gd name="T84" fmla="*/ 637 w 1997"/>
                <a:gd name="T85" fmla="*/ 672 h 1996"/>
                <a:gd name="T86" fmla="*/ 436 w 1997"/>
                <a:gd name="T87" fmla="*/ 672 h 1996"/>
                <a:gd name="T88" fmla="*/ 349 w 1997"/>
                <a:gd name="T89" fmla="*/ 996 h 1996"/>
                <a:gd name="T90" fmla="*/ 436 w 1997"/>
                <a:gd name="T91" fmla="*/ 1322 h 1996"/>
                <a:gd name="T92" fmla="*/ 637 w 1997"/>
                <a:gd name="T93" fmla="*/ 1322 h 1996"/>
                <a:gd name="T94" fmla="*/ 1569 w 1997"/>
                <a:gd name="T95" fmla="*/ 1322 h 1996"/>
                <a:gd name="T96" fmla="*/ 1655 w 1997"/>
                <a:gd name="T97" fmla="*/ 996 h 1996"/>
                <a:gd name="T98" fmla="*/ 1569 w 1997"/>
                <a:gd name="T99" fmla="*/ 672 h 1996"/>
                <a:gd name="T100" fmla="*/ 1368 w 1997"/>
                <a:gd name="T101" fmla="*/ 672 h 1996"/>
                <a:gd name="T102" fmla="*/ 1493 w 1997"/>
                <a:gd name="T103" fmla="*/ 996 h 1996"/>
                <a:gd name="T104" fmla="*/ 1368 w 1997"/>
                <a:gd name="T105" fmla="*/ 1322 h 1996"/>
                <a:gd name="T106" fmla="*/ 1569 w 1997"/>
                <a:gd name="T107" fmla="*/ 1322 h 19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97" h="1996">
                  <a:moveTo>
                    <a:pt x="1189" y="198"/>
                  </a:moveTo>
                  <a:cubicBezTo>
                    <a:pt x="1493" y="273"/>
                    <a:pt x="1730" y="508"/>
                    <a:pt x="1797" y="803"/>
                  </a:cubicBezTo>
                  <a:cubicBezTo>
                    <a:pt x="1820" y="907"/>
                    <a:pt x="1892" y="982"/>
                    <a:pt x="1996" y="996"/>
                  </a:cubicBezTo>
                  <a:lnTo>
                    <a:pt x="1996" y="996"/>
                  </a:lnTo>
                  <a:cubicBezTo>
                    <a:pt x="1892" y="1004"/>
                    <a:pt x="1820" y="1085"/>
                    <a:pt x="1797" y="1189"/>
                  </a:cubicBezTo>
                  <a:lnTo>
                    <a:pt x="1797" y="1189"/>
                  </a:lnTo>
                  <a:cubicBezTo>
                    <a:pt x="1722" y="1493"/>
                    <a:pt x="1485" y="1727"/>
                    <a:pt x="1189" y="1794"/>
                  </a:cubicBezTo>
                  <a:cubicBezTo>
                    <a:pt x="1086" y="1816"/>
                    <a:pt x="1013" y="1892"/>
                    <a:pt x="999" y="1995"/>
                  </a:cubicBezTo>
                  <a:lnTo>
                    <a:pt x="999" y="1995"/>
                  </a:lnTo>
                  <a:cubicBezTo>
                    <a:pt x="991" y="1883"/>
                    <a:pt x="910" y="1816"/>
                    <a:pt x="807" y="1794"/>
                  </a:cubicBezTo>
                  <a:cubicBezTo>
                    <a:pt x="503" y="1722"/>
                    <a:pt x="265" y="1484"/>
                    <a:pt x="201" y="1189"/>
                  </a:cubicBezTo>
                  <a:cubicBezTo>
                    <a:pt x="179" y="1085"/>
                    <a:pt x="103" y="1010"/>
                    <a:pt x="0" y="996"/>
                  </a:cubicBezTo>
                  <a:lnTo>
                    <a:pt x="0" y="996"/>
                  </a:lnTo>
                  <a:cubicBezTo>
                    <a:pt x="112" y="988"/>
                    <a:pt x="179" y="907"/>
                    <a:pt x="201" y="803"/>
                  </a:cubicBezTo>
                  <a:cubicBezTo>
                    <a:pt x="274" y="502"/>
                    <a:pt x="511" y="265"/>
                    <a:pt x="807" y="198"/>
                  </a:cubicBezTo>
                  <a:cubicBezTo>
                    <a:pt x="910" y="175"/>
                    <a:pt x="983" y="103"/>
                    <a:pt x="999" y="0"/>
                  </a:cubicBezTo>
                  <a:lnTo>
                    <a:pt x="999" y="0"/>
                  </a:lnTo>
                  <a:cubicBezTo>
                    <a:pt x="1013" y="103"/>
                    <a:pt x="1086" y="175"/>
                    <a:pt x="1189" y="198"/>
                  </a:cubicBezTo>
                  <a:close/>
                  <a:moveTo>
                    <a:pt x="999" y="1322"/>
                  </a:moveTo>
                  <a:cubicBezTo>
                    <a:pt x="1184" y="1322"/>
                    <a:pt x="1323" y="1175"/>
                    <a:pt x="1323" y="996"/>
                  </a:cubicBezTo>
                  <a:cubicBezTo>
                    <a:pt x="1323" y="812"/>
                    <a:pt x="1177" y="672"/>
                    <a:pt x="999" y="672"/>
                  </a:cubicBezTo>
                  <a:cubicBezTo>
                    <a:pt x="822" y="672"/>
                    <a:pt x="673" y="819"/>
                    <a:pt x="673" y="996"/>
                  </a:cubicBezTo>
                  <a:cubicBezTo>
                    <a:pt x="673" y="1173"/>
                    <a:pt x="821" y="1322"/>
                    <a:pt x="999" y="1322"/>
                  </a:cubicBezTo>
                  <a:close/>
                  <a:moveTo>
                    <a:pt x="570" y="502"/>
                  </a:moveTo>
                  <a:lnTo>
                    <a:pt x="924" y="502"/>
                  </a:lnTo>
                  <a:lnTo>
                    <a:pt x="924" y="346"/>
                  </a:lnTo>
                  <a:cubicBezTo>
                    <a:pt x="784" y="360"/>
                    <a:pt x="664" y="413"/>
                    <a:pt x="570" y="502"/>
                  </a:cubicBezTo>
                  <a:close/>
                  <a:moveTo>
                    <a:pt x="1086" y="502"/>
                  </a:moveTo>
                  <a:lnTo>
                    <a:pt x="1443" y="502"/>
                  </a:lnTo>
                  <a:cubicBezTo>
                    <a:pt x="1345" y="413"/>
                    <a:pt x="1220" y="360"/>
                    <a:pt x="1086" y="346"/>
                  </a:cubicBezTo>
                  <a:lnTo>
                    <a:pt x="1086" y="502"/>
                  </a:lnTo>
                  <a:close/>
                  <a:moveTo>
                    <a:pt x="999" y="1646"/>
                  </a:moveTo>
                  <a:cubicBezTo>
                    <a:pt x="1197" y="1646"/>
                    <a:pt x="1317" y="1588"/>
                    <a:pt x="1435" y="1484"/>
                  </a:cubicBezTo>
                  <a:lnTo>
                    <a:pt x="570" y="1484"/>
                  </a:lnTo>
                  <a:cubicBezTo>
                    <a:pt x="687" y="1588"/>
                    <a:pt x="835" y="1646"/>
                    <a:pt x="999" y="1646"/>
                  </a:cubicBezTo>
                  <a:close/>
                  <a:moveTo>
                    <a:pt x="999" y="1158"/>
                  </a:moveTo>
                  <a:cubicBezTo>
                    <a:pt x="1086" y="1158"/>
                    <a:pt x="1161" y="1085"/>
                    <a:pt x="1161" y="996"/>
                  </a:cubicBezTo>
                  <a:cubicBezTo>
                    <a:pt x="1161" y="907"/>
                    <a:pt x="1087" y="834"/>
                    <a:pt x="999" y="834"/>
                  </a:cubicBezTo>
                  <a:cubicBezTo>
                    <a:pt x="911" y="834"/>
                    <a:pt x="835" y="907"/>
                    <a:pt x="835" y="996"/>
                  </a:cubicBezTo>
                  <a:cubicBezTo>
                    <a:pt x="835" y="1085"/>
                    <a:pt x="910" y="1158"/>
                    <a:pt x="999" y="1158"/>
                  </a:cubicBezTo>
                  <a:close/>
                  <a:moveTo>
                    <a:pt x="637" y="1322"/>
                  </a:moveTo>
                  <a:cubicBezTo>
                    <a:pt x="556" y="1233"/>
                    <a:pt x="511" y="1122"/>
                    <a:pt x="511" y="996"/>
                  </a:cubicBezTo>
                  <a:cubicBezTo>
                    <a:pt x="511" y="870"/>
                    <a:pt x="556" y="753"/>
                    <a:pt x="637" y="672"/>
                  </a:cubicBezTo>
                  <a:lnTo>
                    <a:pt x="436" y="672"/>
                  </a:lnTo>
                  <a:cubicBezTo>
                    <a:pt x="377" y="767"/>
                    <a:pt x="349" y="879"/>
                    <a:pt x="349" y="996"/>
                  </a:cubicBezTo>
                  <a:cubicBezTo>
                    <a:pt x="349" y="1113"/>
                    <a:pt x="377" y="1225"/>
                    <a:pt x="436" y="1322"/>
                  </a:cubicBezTo>
                  <a:lnTo>
                    <a:pt x="637" y="1322"/>
                  </a:lnTo>
                  <a:close/>
                  <a:moveTo>
                    <a:pt x="1569" y="1322"/>
                  </a:moveTo>
                  <a:cubicBezTo>
                    <a:pt x="1619" y="1225"/>
                    <a:pt x="1655" y="1113"/>
                    <a:pt x="1655" y="996"/>
                  </a:cubicBezTo>
                  <a:cubicBezTo>
                    <a:pt x="1655" y="879"/>
                    <a:pt x="1627" y="767"/>
                    <a:pt x="1569" y="672"/>
                  </a:cubicBezTo>
                  <a:lnTo>
                    <a:pt x="1368" y="672"/>
                  </a:lnTo>
                  <a:cubicBezTo>
                    <a:pt x="1443" y="759"/>
                    <a:pt x="1493" y="870"/>
                    <a:pt x="1493" y="996"/>
                  </a:cubicBezTo>
                  <a:cubicBezTo>
                    <a:pt x="1493" y="1122"/>
                    <a:pt x="1443" y="1239"/>
                    <a:pt x="1368" y="1322"/>
                  </a:cubicBezTo>
                  <a:lnTo>
                    <a:pt x="1569" y="1322"/>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grpSp>
    </p:spTree>
    <p:extLst>
      <p:ext uri="{BB962C8B-B14F-4D97-AF65-F5344CB8AC3E}">
        <p14:creationId xmlns:p14="http://schemas.microsoft.com/office/powerpoint/2010/main" val="740310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14481" y="0"/>
            <a:ext cx="9145613" cy="51537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80" name="AutoShape 42"/>
          <p:cNvSpPr>
            <a:spLocks noChangeAspect="1" noChangeArrowheads="1" noTextEdit="1"/>
          </p:cNvSpPr>
          <p:nvPr/>
        </p:nvSpPr>
        <p:spPr bwMode="auto">
          <a:xfrm>
            <a:off x="-2081054" y="-12701"/>
            <a:ext cx="11241148" cy="84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13" name="Text Placeholder 53"/>
          <p:cNvSpPr>
            <a:spLocks noGrp="1"/>
          </p:cNvSpPr>
          <p:nvPr>
            <p:ph type="body" idx="1"/>
          </p:nvPr>
        </p:nvSpPr>
        <p:spPr>
          <a:xfrm>
            <a:off x="264160" y="967575"/>
            <a:ext cx="8584006" cy="1961306"/>
          </a:xfrm>
          <a:prstGeom prst="rect">
            <a:avLst/>
          </a:prstGeom>
        </p:spPr>
        <p:txBody>
          <a:bodyPr vert="horz" wrap="square" lIns="91440" tIns="45720" rIns="91440" bIns="4572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Box 34"/>
          <p:cNvSpPr txBox="1"/>
          <p:nvPr/>
        </p:nvSpPr>
        <p:spPr>
          <a:xfrm>
            <a:off x="6939952" y="4911221"/>
            <a:ext cx="2164375" cy="215444"/>
          </a:xfrm>
          <a:prstGeom prst="rect">
            <a:avLst/>
          </a:prstGeom>
          <a:noFill/>
        </p:spPr>
        <p:txBody>
          <a:bodyPr wrap="none" rtlCol="0">
            <a:spAutoFit/>
          </a:bodyPr>
          <a:lstStyle/>
          <a:p>
            <a:pPr algn="r"/>
            <a:r>
              <a:rPr lang="en-US" sz="800" kern="1200" dirty="0">
                <a:solidFill>
                  <a:schemeClr val="bg2">
                    <a:lumMod val="75000"/>
                    <a:alpha val="50000"/>
                  </a:schemeClr>
                </a:solidFill>
                <a:latin typeface="+mn-lt"/>
                <a:ea typeface="+mn-ea"/>
                <a:cs typeface="+mn-cs"/>
              </a:rPr>
              <a:t>© Hitachi Vantara 2019. All rights reserved.</a:t>
            </a:r>
          </a:p>
        </p:txBody>
      </p:sp>
      <p:sp>
        <p:nvSpPr>
          <p:cNvPr id="16" name="Title Placeholder 1"/>
          <p:cNvSpPr>
            <a:spLocks noGrp="1"/>
          </p:cNvSpPr>
          <p:nvPr>
            <p:ph type="title"/>
          </p:nvPr>
        </p:nvSpPr>
        <p:spPr>
          <a:xfrm>
            <a:off x="264160" y="53113"/>
            <a:ext cx="7051040" cy="732441"/>
          </a:xfrm>
          <a:prstGeom prst="rect">
            <a:avLst/>
          </a:prstGeom>
        </p:spPr>
        <p:txBody>
          <a:bodyPr vert="horz" lIns="91440" tIns="0" rIns="91440" bIns="0" rtlCol="0" anchor="ctr">
            <a:normAutofit/>
          </a:bodyPr>
          <a:lstStyle/>
          <a:p>
            <a:pPr lvl="0"/>
            <a:r>
              <a:rPr lang="en-US"/>
              <a:t>Click to edit Master title style</a:t>
            </a:r>
            <a:endParaRPr lang="en-US" dirty="0"/>
          </a:p>
        </p:txBody>
      </p:sp>
      <p:sp>
        <p:nvSpPr>
          <p:cNvPr id="37" name="TextBox 36"/>
          <p:cNvSpPr txBox="1"/>
          <p:nvPr/>
        </p:nvSpPr>
        <p:spPr>
          <a:xfrm>
            <a:off x="1611" y="4915450"/>
            <a:ext cx="312906" cy="215444"/>
          </a:xfrm>
          <a:prstGeom prst="rect">
            <a:avLst/>
          </a:prstGeom>
          <a:noFill/>
        </p:spPr>
        <p:txBody>
          <a:bodyPr wrap="none" rtlCol="0">
            <a:spAutoFit/>
          </a:bodyPr>
          <a:lstStyle/>
          <a:p>
            <a:pPr algn="l"/>
            <a:fld id="{111F478C-84AE-4601-9BE4-60468A3A6C06}" type="slidenum">
              <a:rPr lang="en-US" sz="800" smtClean="0">
                <a:solidFill>
                  <a:schemeClr val="tx1">
                    <a:alpha val="50000"/>
                  </a:schemeClr>
                </a:solidFill>
                <a:latin typeface="+mj-lt"/>
              </a:rPr>
              <a:pPr algn="l"/>
              <a:t>‹#›</a:t>
            </a:fld>
            <a:endParaRPr lang="en-US" sz="800" dirty="0">
              <a:solidFill>
                <a:schemeClr val="tx1">
                  <a:alpha val="50000"/>
                </a:schemeClr>
              </a:solidFill>
              <a:latin typeface="+mj-lt"/>
            </a:endParaRPr>
          </a:p>
        </p:txBody>
      </p:sp>
      <p:grpSp>
        <p:nvGrpSpPr>
          <p:cNvPr id="43" name="グループ化 59"/>
          <p:cNvGrpSpPr/>
          <p:nvPr/>
        </p:nvGrpSpPr>
        <p:grpSpPr>
          <a:xfrm>
            <a:off x="-4" y="818837"/>
            <a:ext cx="9145616" cy="57656"/>
            <a:chOff x="-4" y="739775"/>
            <a:chExt cx="9145616" cy="76874"/>
          </a:xfrm>
        </p:grpSpPr>
        <p:sp>
          <p:nvSpPr>
            <p:cNvPr id="44" name="正方形/長方形 11"/>
            <p:cNvSpPr>
              <a:spLocks noChangeArrowheads="1"/>
            </p:cNvSpPr>
            <p:nvPr/>
          </p:nvSpPr>
          <p:spPr bwMode="auto">
            <a:xfrm>
              <a:off x="1481331" y="739775"/>
              <a:ext cx="7664281" cy="76874"/>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ja-JP" altLang="en-US"/>
            </a:p>
          </p:txBody>
        </p:sp>
        <p:grpSp>
          <p:nvGrpSpPr>
            <p:cNvPr id="60" name="グループ化 62"/>
            <p:cNvGrpSpPr/>
            <p:nvPr userDrawn="1"/>
          </p:nvGrpSpPr>
          <p:grpSpPr>
            <a:xfrm>
              <a:off x="-4" y="739775"/>
              <a:ext cx="1481335" cy="74485"/>
              <a:chOff x="312738" y="2747963"/>
              <a:chExt cx="1970086" cy="109537"/>
            </a:xfrm>
          </p:grpSpPr>
          <p:sp>
            <p:nvSpPr>
              <p:cNvPr id="61" name="正方形/長方形 62"/>
              <p:cNvSpPr/>
              <p:nvPr/>
            </p:nvSpPr>
            <p:spPr bwMode="auto">
              <a:xfrm>
                <a:off x="1298574" y="2747963"/>
                <a:ext cx="984250" cy="109537"/>
              </a:xfrm>
              <a:prstGeom prst="rect">
                <a:avLst/>
              </a:prstGeom>
              <a:solidFill>
                <a:srgbClr val="CC0000"/>
              </a:solidFill>
              <a:ln w="9525">
                <a:noFill/>
                <a:miter lim="800000"/>
                <a:headEnd/>
                <a:tailEnd/>
              </a:ln>
              <a:effectLst/>
            </p:spPr>
            <p:txBody>
              <a:bodyPr wrap="none" anchor="ctr"/>
              <a:lstStyle/>
              <a:p>
                <a:pPr fontAlgn="auto">
                  <a:spcBef>
                    <a:spcPts val="0"/>
                  </a:spcBef>
                  <a:spcAft>
                    <a:spcPts val="0"/>
                  </a:spcAft>
                  <a:defRPr/>
                </a:pPr>
                <a:endParaRPr kumimoji="0" lang="ja-JP" altLang="en-US" sz="1800" kern="0" dirty="0">
                  <a:solidFill>
                    <a:sysClr val="windowText" lastClr="000000"/>
                  </a:solidFill>
                </a:endParaRPr>
              </a:p>
            </p:txBody>
          </p:sp>
          <p:sp>
            <p:nvSpPr>
              <p:cNvPr id="62" name="正方形/長方形 63"/>
              <p:cNvSpPr/>
              <p:nvPr/>
            </p:nvSpPr>
            <p:spPr bwMode="auto">
              <a:xfrm>
                <a:off x="312738" y="2747963"/>
                <a:ext cx="985837" cy="109537"/>
              </a:xfrm>
              <a:prstGeom prst="rect">
                <a:avLst/>
              </a:prstGeom>
              <a:solidFill>
                <a:srgbClr val="B3B3B3"/>
              </a:solidFill>
              <a:ln w="9525">
                <a:noFill/>
                <a:miter lim="800000"/>
                <a:headEnd/>
                <a:tailEnd/>
              </a:ln>
              <a:effectLst/>
            </p:spPr>
            <p:txBody>
              <a:bodyPr wrap="none" anchor="ctr"/>
              <a:lstStyle/>
              <a:p>
                <a:pPr algn="l" fontAlgn="auto">
                  <a:spcBef>
                    <a:spcPts val="0"/>
                  </a:spcBef>
                  <a:spcAft>
                    <a:spcPts val="0"/>
                  </a:spcAft>
                  <a:defRPr/>
                </a:pPr>
                <a:endParaRPr kumimoji="0" lang="ja-JP" altLang="en-US" sz="1800" kern="0" dirty="0">
                  <a:solidFill>
                    <a:sysClr val="windowText" lastClr="000000"/>
                  </a:solidFill>
                </a:endParaRPr>
              </a:p>
            </p:txBody>
          </p:sp>
        </p:grpSp>
      </p:grpSp>
      <p:grpSp>
        <p:nvGrpSpPr>
          <p:cNvPr id="83" name="Group 82"/>
          <p:cNvGrpSpPr/>
          <p:nvPr/>
        </p:nvGrpSpPr>
        <p:grpSpPr>
          <a:xfrm>
            <a:off x="7684913" y="225822"/>
            <a:ext cx="1247904" cy="356665"/>
            <a:chOff x="2751138" y="3262313"/>
            <a:chExt cx="4665662" cy="1333500"/>
          </a:xfrm>
          <a:solidFill>
            <a:schemeClr val="tx1"/>
          </a:solidFill>
        </p:grpSpPr>
        <p:sp>
          <p:nvSpPr>
            <p:cNvPr id="84"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4"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5"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6"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7"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8"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9"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0"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1"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2"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3"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4"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5"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6"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7"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8"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9"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0"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1"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2"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3"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4"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5"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spTree>
    <p:extLst>
      <p:ext uri="{BB962C8B-B14F-4D97-AF65-F5344CB8AC3E}">
        <p14:creationId xmlns:p14="http://schemas.microsoft.com/office/powerpoint/2010/main" val="3141426116"/>
      </p:ext>
    </p:extLst>
  </p:cSld>
  <p:clrMap bg1="lt1" tx1="dk1" bg2="lt2" tx2="dk2" accent1="accent1" accent2="accent2" accent3="accent3" accent4="accent4" accent5="accent5" accent6="accent6" hlink="hlink" folHlink="folHlink"/>
  <p:sldLayoutIdLst>
    <p:sldLayoutId id="2147483709" r:id="rId1"/>
    <p:sldLayoutId id="2147483707" r:id="rId2"/>
    <p:sldLayoutId id="2147483712" r:id="rId3"/>
    <p:sldLayoutId id="2147483650" r:id="rId4"/>
    <p:sldLayoutId id="2147483691" r:id="rId5"/>
    <p:sldLayoutId id="2147483654" r:id="rId6"/>
    <p:sldLayoutId id="2147483669" r:id="rId7"/>
    <p:sldLayoutId id="2147483711" r:id="rId8"/>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400" rtl="0" eaLnBrk="1" latinLnBrk="0" hangingPunct="1">
        <a:lnSpc>
          <a:spcPct val="85000"/>
        </a:lnSpc>
        <a:spcBef>
          <a:spcPct val="0"/>
        </a:spcBef>
        <a:buNone/>
        <a:defRPr lang="en-US" sz="2400" b="1" kern="1200" cap="none" dirty="0" smtClean="0">
          <a:solidFill>
            <a:schemeClr val="tx1"/>
          </a:solidFill>
          <a:latin typeface="+mj-lt"/>
          <a:ea typeface="+mj-ea"/>
          <a:cs typeface="+mj-cs"/>
        </a:defRPr>
      </a:lvl1pPr>
    </p:titleStyle>
    <p:bodyStyle>
      <a:lvl1pPr marL="280988" indent="-280988" algn="l" defTabSz="914400" rtl="0" eaLnBrk="1" latinLnBrk="0" hangingPunct="1">
        <a:lnSpc>
          <a:spcPct val="100000"/>
        </a:lnSpc>
        <a:spcBef>
          <a:spcPts val="1200"/>
        </a:spcBef>
        <a:spcAft>
          <a:spcPts val="600"/>
        </a:spcAft>
        <a:buClr>
          <a:schemeClr val="accent2"/>
        </a:buClr>
        <a:buFont typeface="Wingdings" charset="2"/>
        <a:buChar char="§"/>
        <a:defRPr lang="en-US" sz="2200" kern="1200" dirty="0" smtClean="0">
          <a:solidFill>
            <a:schemeClr val="tx1"/>
          </a:solidFill>
          <a:latin typeface="+mn-lt"/>
          <a:ea typeface="+mn-ea"/>
          <a:cs typeface="+mn-cs"/>
        </a:defRPr>
      </a:lvl1pPr>
      <a:lvl2pPr marL="574675" indent="-293688" algn="l" defTabSz="914400" rtl="0" eaLnBrk="1" latinLnBrk="0" hangingPunct="1">
        <a:lnSpc>
          <a:spcPct val="95000"/>
        </a:lnSpc>
        <a:spcBef>
          <a:spcPct val="20000"/>
        </a:spcBef>
        <a:spcAft>
          <a:spcPts val="800"/>
        </a:spcAft>
        <a:buFontTx/>
        <a:buChar char="‒"/>
        <a:defRPr lang="en-US" sz="2000" kern="1200" dirty="0" smtClean="0">
          <a:solidFill>
            <a:schemeClr val="tx1"/>
          </a:solidFill>
          <a:latin typeface="+mn-lt"/>
          <a:ea typeface="+mn-ea"/>
          <a:cs typeface="+mn-cs"/>
        </a:defRPr>
      </a:lvl2pPr>
      <a:lvl3pPr marL="855663" indent="-280988" algn="l" defTabSz="914400" rtl="0" eaLnBrk="1" latinLnBrk="0" hangingPunct="1">
        <a:lnSpc>
          <a:spcPct val="95000"/>
        </a:lnSpc>
        <a:spcBef>
          <a:spcPts val="0"/>
        </a:spcBef>
        <a:spcAft>
          <a:spcPts val="800"/>
        </a:spcAft>
        <a:buFontTx/>
        <a:buChar char="‒"/>
        <a:defRPr lang="en-US" sz="1800" kern="1200" dirty="0" smtClean="0">
          <a:solidFill>
            <a:schemeClr val="tx1"/>
          </a:solidFill>
          <a:latin typeface="+mn-lt"/>
          <a:ea typeface="+mn-ea"/>
          <a:cs typeface="+mn-cs"/>
        </a:defRPr>
      </a:lvl3pPr>
      <a:lvl4pPr marL="1090613" indent="-234950" algn="l" defTabSz="914400" rtl="0" eaLnBrk="1" latinLnBrk="0" hangingPunct="1">
        <a:lnSpc>
          <a:spcPct val="95000"/>
        </a:lnSpc>
        <a:spcBef>
          <a:spcPts val="0"/>
        </a:spcBef>
        <a:spcAft>
          <a:spcPts val="800"/>
        </a:spcAft>
        <a:buFontTx/>
        <a:buChar char="‒"/>
        <a:defRPr lang="en-US" sz="1800" kern="1200" dirty="0" smtClean="0">
          <a:solidFill>
            <a:schemeClr val="tx1"/>
          </a:solidFill>
          <a:latin typeface="+mn-lt"/>
          <a:ea typeface="+mn-ea"/>
          <a:cs typeface="+mn-cs"/>
        </a:defRPr>
      </a:lvl4pPr>
      <a:lvl5pPr marL="1312863" indent="-222250" algn="l" defTabSz="914400" rtl="0" eaLnBrk="1" latinLnBrk="0" hangingPunct="1">
        <a:lnSpc>
          <a:spcPct val="95000"/>
        </a:lnSpc>
        <a:spcBef>
          <a:spcPts val="0"/>
        </a:spcBef>
        <a:spcAft>
          <a:spcPts val="800"/>
        </a:spcAft>
        <a:buFontTx/>
        <a:buChar char="‒"/>
        <a:defRPr lang="en-US" sz="18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ian.vogelesang@hitachivantara.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mailto:stephen.morgan@hitachivantara.com"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4.xml"/><Relationship Id="rId1" Type="http://schemas.openxmlformats.org/officeDocument/2006/relationships/vmlDrawing" Target="../drawings/vmlDrawing1.vml"/><Relationship Id="rId4" Type="http://schemas.openxmlformats.org/officeDocument/2006/relationships/image" Target="../media/image12.wmf"/></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hyperlink" Target="https://github.com/Hitachi-Data-Systems/LUN_discovery" TargetMode="Externa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7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7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0.xml.rels><?xml version="1.0" encoding="UTF-8" standalone="yes"?>
<Relationships xmlns="http://schemas.openxmlformats.org/package/2006/relationships"><Relationship Id="rId3" Type="http://schemas.openxmlformats.org/officeDocument/2006/relationships/hyperlink" Target="http://en.wikipedia.org/wiki/Student's_t-distribution" TargetMode="External"/><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3200" dirty="0"/>
              <a:t>Programming the ivy engine</a:t>
            </a:r>
          </a:p>
        </p:txBody>
      </p:sp>
      <p:sp>
        <p:nvSpPr>
          <p:cNvPr id="3" name="Subtitle 2"/>
          <p:cNvSpPr>
            <a:spLocks noGrp="1"/>
          </p:cNvSpPr>
          <p:nvPr>
            <p:ph type="subTitle" idx="1"/>
          </p:nvPr>
        </p:nvSpPr>
        <p:spPr>
          <a:xfrm>
            <a:off x="4047076" y="3299833"/>
            <a:ext cx="4939975" cy="738664"/>
          </a:xfrm>
        </p:spPr>
        <p:txBody>
          <a:bodyPr/>
          <a:lstStyle/>
          <a:p>
            <a:r>
              <a:rPr lang="en-US" dirty="0"/>
              <a:t>November 19, 2019</a:t>
            </a:r>
          </a:p>
          <a:p>
            <a:r>
              <a:rPr lang="en-US" sz="1200" dirty="0"/>
              <a:t>Allart Ian Vogelesang  </a:t>
            </a:r>
            <a:r>
              <a:rPr lang="en-US" sz="1200" dirty="0">
                <a:hlinkClick r:id="rId3"/>
              </a:rPr>
              <a:t>ian.vogelesang@hitachivantara.com</a:t>
            </a:r>
            <a:br>
              <a:rPr lang="en-US" sz="1200" dirty="0"/>
            </a:br>
            <a:r>
              <a:rPr lang="en-US" sz="1200" dirty="0"/>
              <a:t>Steve Morgan             </a:t>
            </a:r>
            <a:r>
              <a:rPr lang="en-US" sz="1200" dirty="0">
                <a:hlinkClick r:id="rId4"/>
              </a:rPr>
              <a:t>stephen.morgan@hitachivantara.com</a:t>
            </a:r>
            <a:endParaRPr lang="en-US" sz="1200" dirty="0"/>
          </a:p>
        </p:txBody>
      </p:sp>
    </p:spTree>
    <p:extLst>
      <p:ext uri="{BB962C8B-B14F-4D97-AF65-F5344CB8AC3E}">
        <p14:creationId xmlns:p14="http://schemas.microsoft.com/office/powerpoint/2010/main" val="1745473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527312"/>
          </a:xfrm>
        </p:spPr>
        <p:txBody>
          <a:bodyPr/>
          <a:lstStyle/>
          <a:p>
            <a:r>
              <a:rPr lang="en-US" altLang="zh-CN" sz="1800" dirty="0">
                <a:latin typeface="Courier New" pitchFamily="49" charset="0"/>
                <a:cs typeface="Courier New" pitchFamily="49" charset="0"/>
              </a:rPr>
              <a:t>[</a:t>
            </a:r>
            <a:r>
              <a:rPr lang="en-US" altLang="zh-CN" sz="1800" dirty="0" err="1">
                <a:latin typeface="Courier New" pitchFamily="49" charset="0"/>
                <a:cs typeface="Courier New" pitchFamily="49" charset="0"/>
              </a:rPr>
              <a:t>OutputFolderRoot</a:t>
            </a:r>
            <a:r>
              <a:rPr lang="en-US" altLang="zh-CN" sz="1800" dirty="0">
                <a:latin typeface="Courier New" pitchFamily="49" charset="0"/>
                <a:cs typeface="Courier New" pitchFamily="49" charset="0"/>
              </a:rPr>
              <a:t>] &lt;string literal&gt;;</a:t>
            </a:r>
          </a:p>
          <a:p>
            <a:pPr lvl="1"/>
            <a:r>
              <a:rPr lang="en-US" altLang="zh-CN" sz="1600" dirty="0"/>
              <a:t>Specifies a root folder which must already exist.</a:t>
            </a:r>
          </a:p>
          <a:p>
            <a:pPr lvl="1"/>
            <a:r>
              <a:rPr lang="en-US" altLang="zh-CN" sz="1600" dirty="0"/>
              <a:t>The default is </a:t>
            </a:r>
            <a:r>
              <a:rPr lang="en-US" altLang="zh-CN" sz="1600" dirty="0">
                <a:latin typeface="Courier New" pitchFamily="49" charset="0"/>
                <a:cs typeface="Courier New" pitchFamily="49" charset="0"/>
              </a:rPr>
              <a:t>"." </a:t>
            </a:r>
            <a:r>
              <a:rPr lang="en-US" altLang="zh-CN" sz="1600" dirty="0"/>
              <a:t>(the current folder).</a:t>
            </a:r>
          </a:p>
          <a:p>
            <a:pPr lvl="1"/>
            <a:r>
              <a:rPr lang="en-US" altLang="zh-CN" sz="1600" dirty="0"/>
              <a:t>Specifies the root folder in which ivy will make a subfolder to record the output from running an </a:t>
            </a:r>
            <a:r>
              <a:rPr lang="en-US" altLang="zh-CN" sz="1600" dirty="0">
                <a:latin typeface="Courier New" pitchFamily="49" charset="0"/>
                <a:cs typeface="Courier New" pitchFamily="49" charset="0"/>
              </a:rPr>
              <a:t>.</a:t>
            </a:r>
            <a:r>
              <a:rPr lang="en-US" altLang="zh-CN" sz="1600" dirty="0" err="1">
                <a:latin typeface="Courier New" pitchFamily="49" charset="0"/>
                <a:cs typeface="Courier New" pitchFamily="49" charset="0"/>
              </a:rPr>
              <a:t>ivyscript</a:t>
            </a:r>
            <a:r>
              <a:rPr lang="en-US" altLang="zh-CN" sz="1600" dirty="0"/>
              <a:t> program.</a:t>
            </a:r>
          </a:p>
          <a:p>
            <a:r>
              <a:rPr lang="en-US" sz="1800" dirty="0"/>
              <a:t>A string literal (string constant) is required, because the output root folder name is captured at compile time.</a:t>
            </a:r>
          </a:p>
          <a:p>
            <a:pPr lvl="1"/>
            <a:r>
              <a:rPr lang="en-US" sz="1600" dirty="0"/>
              <a:t>This way, the output folder structure and log files can be all in place before the </a:t>
            </a:r>
            <a:r>
              <a:rPr lang="en-US" sz="1600" dirty="0" err="1"/>
              <a:t>ivyscript</a:t>
            </a:r>
            <a:r>
              <a:rPr lang="en-US" sz="1600" dirty="0"/>
              <a:t> program starts running.</a:t>
            </a:r>
          </a:p>
          <a:p>
            <a:pPr lvl="1"/>
            <a:r>
              <a:rPr lang="en-US" sz="1600" dirty="0"/>
              <a:t>At most one </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OutputFolderRoot</a:t>
            </a:r>
            <a:r>
              <a:rPr lang="en-US" sz="1600" dirty="0">
                <a:latin typeface="Courier New" panose="02070309020205020404" pitchFamily="49" charset="0"/>
                <a:cs typeface="Courier New" panose="02070309020205020404" pitchFamily="49" charset="0"/>
              </a:rPr>
              <a:t>]</a:t>
            </a:r>
            <a:r>
              <a:rPr lang="en-US" sz="1600" dirty="0"/>
              <a:t> statement, anywhere in your program.</a:t>
            </a:r>
          </a:p>
        </p:txBody>
      </p:sp>
      <p:sp>
        <p:nvSpPr>
          <p:cNvPr id="3" name="Title 2"/>
          <p:cNvSpPr>
            <a:spLocks noGrp="1"/>
          </p:cNvSpPr>
          <p:nvPr>
            <p:ph type="title"/>
          </p:nvPr>
        </p:nvSpPr>
        <p:spPr/>
        <p:txBody>
          <a:bodyPr/>
          <a:lstStyle/>
          <a:p>
            <a:r>
              <a:rPr lang="en-US" dirty="0"/>
              <a:t>Statements – </a:t>
            </a:r>
            <a:r>
              <a:rPr lang="en-US" b="0" dirty="0">
                <a:latin typeface="Courier New" pitchFamily="49" charset="0"/>
                <a:cs typeface="Courier New" pitchFamily="49" charset="0"/>
              </a:rPr>
              <a:t>[</a:t>
            </a:r>
            <a:r>
              <a:rPr lang="en-US" b="0" dirty="0" err="1">
                <a:latin typeface="Courier New" pitchFamily="49" charset="0"/>
                <a:cs typeface="Courier New" pitchFamily="49" charset="0"/>
              </a:rPr>
              <a:t>OutputFolderRoot</a:t>
            </a:r>
            <a:r>
              <a:rPr lang="en-US" b="0" dirty="0">
                <a:latin typeface="Courier New" pitchFamily="49" charset="0"/>
                <a:cs typeface="Courier New" pitchFamily="49" charset="0"/>
              </a:rPr>
              <a:t>]</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964162"/>
          </a:xfrm>
        </p:spPr>
        <p:txBody>
          <a:bodyPr/>
          <a:lstStyle/>
          <a:p>
            <a:r>
              <a:rPr lang="en-US" sz="1400" dirty="0"/>
              <a:t>read vs. write</a:t>
            </a:r>
          </a:p>
          <a:p>
            <a:pPr>
              <a:spcBef>
                <a:spcPts val="600"/>
              </a:spcBef>
            </a:pPr>
            <a:r>
              <a:rPr lang="en-US" sz="1400" dirty="0" err="1"/>
              <a:t>blocksize</a:t>
            </a:r>
            <a:endParaRPr lang="en-US" sz="1400" dirty="0"/>
          </a:p>
          <a:p>
            <a:pPr>
              <a:spcBef>
                <a:spcPts val="600"/>
              </a:spcBef>
            </a:pPr>
            <a:r>
              <a:rPr lang="en-US" sz="1400" dirty="0"/>
              <a:t>LBA</a:t>
            </a:r>
          </a:p>
          <a:p>
            <a:pPr lvl="1"/>
            <a:r>
              <a:rPr lang="en-US" sz="1200" dirty="0"/>
              <a:t>Logical Block Address = sector number from 0 within LUN</a:t>
            </a:r>
          </a:p>
          <a:p>
            <a:pPr>
              <a:spcBef>
                <a:spcPts val="600"/>
              </a:spcBef>
            </a:pPr>
            <a:r>
              <a:rPr lang="en-US" sz="1400" dirty="0" err="1"/>
              <a:t>service_time</a:t>
            </a:r>
            <a:r>
              <a:rPr lang="en-US" sz="1400" dirty="0"/>
              <a:t> (in seconds)</a:t>
            </a:r>
          </a:p>
          <a:p>
            <a:pPr lvl="1"/>
            <a:r>
              <a:rPr lang="en-US" sz="1200" dirty="0"/>
              <a:t>The duration from when ivy launched an I/O until ivy received the notification that the I/O was complete.</a:t>
            </a:r>
          </a:p>
          <a:p>
            <a:pPr>
              <a:spcBef>
                <a:spcPts val="600"/>
              </a:spcBef>
            </a:pPr>
            <a:r>
              <a:rPr lang="en-US" sz="1400" dirty="0" err="1"/>
              <a:t>response_time</a:t>
            </a:r>
            <a:r>
              <a:rPr lang="en-US" sz="1400" b="1" dirty="0"/>
              <a:t>* </a:t>
            </a:r>
            <a:r>
              <a:rPr lang="en-US" sz="1400" dirty="0"/>
              <a:t>(in seconds)  (analogue to application-level response time)</a:t>
            </a:r>
          </a:p>
          <a:p>
            <a:pPr lvl="1"/>
            <a:r>
              <a:rPr lang="en-US" sz="1200" dirty="0"/>
              <a:t>The duration from the scheduled start time of an I/O until the time the I/O is complete.</a:t>
            </a:r>
          </a:p>
          <a:p>
            <a:pPr lvl="1"/>
            <a:r>
              <a:rPr lang="en-US" sz="1200" dirty="0"/>
              <a:t>An I/O may not be started at the scheduled time if there are no idle asynchronous I/O "slots" (~tags) available.</a:t>
            </a:r>
          </a:p>
          <a:p>
            <a:pPr lvl="1"/>
            <a:r>
              <a:rPr lang="en-US" sz="1200" b="1" dirty="0"/>
              <a:t>*only I/Os with a non-zero scheduled start time will have a </a:t>
            </a:r>
            <a:r>
              <a:rPr lang="en-US" sz="1200" b="1" dirty="0" err="1"/>
              <a:t>response_time</a:t>
            </a:r>
            <a:r>
              <a:rPr lang="en-US" sz="1200" b="1" dirty="0"/>
              <a:t> attribute.</a:t>
            </a:r>
          </a:p>
          <a:p>
            <a:pPr lvl="1"/>
            <a:r>
              <a:rPr lang="en-US" sz="1200" dirty="0"/>
              <a:t>When running </a:t>
            </a:r>
            <a:r>
              <a:rPr lang="en-US" sz="1200" dirty="0" err="1"/>
              <a:t>iops</a:t>
            </a:r>
            <a:r>
              <a:rPr lang="en-US" sz="1200" dirty="0"/>
              <a:t>=max, all I/Os have a scheduled start time of zero, meaning you don't get </a:t>
            </a:r>
            <a:r>
              <a:rPr lang="en-US" sz="1200" dirty="0" err="1"/>
              <a:t>response_time</a:t>
            </a:r>
            <a:r>
              <a:rPr lang="en-US" sz="1200" dirty="0"/>
              <a:t>.</a:t>
            </a:r>
          </a:p>
          <a:p>
            <a:pPr lvl="1"/>
            <a:r>
              <a:rPr lang="en-US" sz="1200" dirty="0"/>
              <a:t>If IOPS is set to a specific number, but that IOPS is not achieved, response time is suppressed.</a:t>
            </a:r>
          </a:p>
        </p:txBody>
      </p:sp>
      <p:sp>
        <p:nvSpPr>
          <p:cNvPr id="3" name="Title 2"/>
          <p:cNvSpPr>
            <a:spLocks noGrp="1"/>
          </p:cNvSpPr>
          <p:nvPr>
            <p:ph type="title"/>
          </p:nvPr>
        </p:nvSpPr>
        <p:spPr/>
        <p:txBody>
          <a:bodyPr/>
          <a:lstStyle/>
          <a:p>
            <a:r>
              <a:rPr lang="en-US" dirty="0"/>
              <a:t>Attributes of individual I/Os:</a:t>
            </a:r>
          </a:p>
        </p:txBody>
      </p:sp>
      <p:sp>
        <p:nvSpPr>
          <p:cNvPr id="4" name="Rounded Rectangle 3"/>
          <p:cNvSpPr/>
          <p:nvPr/>
        </p:nvSpPr>
        <p:spPr>
          <a:xfrm>
            <a:off x="7219950" y="2006600"/>
            <a:ext cx="1257300" cy="622300"/>
          </a:xfrm>
          <a:prstGeom prst="round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rgbClr val="00B0F0"/>
                </a:solidFill>
              </a:rPr>
              <a:t>Ivy uses the Linux nanosecond resolution clock for all timing</a:t>
            </a:r>
          </a:p>
        </p:txBody>
      </p:sp>
    </p:spTree>
    <p:extLst>
      <p:ext uri="{BB962C8B-B14F-4D97-AF65-F5344CB8AC3E}">
        <p14:creationId xmlns:p14="http://schemas.microsoft.com/office/powerpoint/2010/main" val="13210460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1600" dirty="0"/>
              <a:t>Based on the attributes of each I/O, an accumulator category is selected.</a:t>
            </a:r>
          </a:p>
          <a:p>
            <a:pPr lvl="1"/>
            <a:r>
              <a:rPr lang="en-US" sz="1400" dirty="0"/>
              <a:t>Then the I/O is posted into the selected category "bucket" (into two or three accumulators in that bucket – more in a moment.)</a:t>
            </a:r>
          </a:p>
          <a:p>
            <a:r>
              <a:rPr lang="en-US" sz="1600" dirty="0"/>
              <a:t>Currently, the breakdown for the array of categories for which there are accumulators are</a:t>
            </a:r>
          </a:p>
          <a:p>
            <a:pPr lvl="1"/>
            <a:r>
              <a:rPr lang="en-US" sz="1400" dirty="0"/>
              <a:t>read vs. write</a:t>
            </a:r>
          </a:p>
          <a:p>
            <a:pPr lvl="1"/>
            <a:r>
              <a:rPr lang="en-US" sz="1400" dirty="0"/>
              <a:t>random vs. sequential (</a:t>
            </a:r>
            <a:r>
              <a:rPr lang="en-US" sz="1200" dirty="0"/>
              <a:t>The I/O sequencer tells you if it's a random or sequential sequencer.)</a:t>
            </a:r>
          </a:p>
          <a:p>
            <a:pPr lvl="1"/>
            <a:r>
              <a:rPr lang="en-US" sz="1400" dirty="0"/>
              <a:t>For each of those 4 there is a further breakdown as a histogram by service time and by response time</a:t>
            </a:r>
          </a:p>
          <a:p>
            <a:pPr lvl="2"/>
            <a:r>
              <a:rPr lang="en-US" sz="1200" dirty="0"/>
              <a:t>You see the histograms in the csv files.</a:t>
            </a:r>
          </a:p>
          <a:p>
            <a:pPr lvl="2"/>
            <a:r>
              <a:rPr lang="en-US" sz="1200" dirty="0"/>
              <a:t>Ivy doesn't currently expose the histogram in the PID loop, but if there is interest it can be added.</a:t>
            </a:r>
          </a:p>
        </p:txBody>
      </p:sp>
      <p:sp>
        <p:nvSpPr>
          <p:cNvPr id="3" name="Title 2"/>
          <p:cNvSpPr>
            <a:spLocks noGrp="1"/>
          </p:cNvSpPr>
          <p:nvPr>
            <p:ph type="title"/>
          </p:nvPr>
        </p:nvSpPr>
        <p:spPr/>
        <p:txBody>
          <a:bodyPr/>
          <a:lstStyle/>
          <a:p>
            <a:r>
              <a:rPr lang="en-US" dirty="0"/>
              <a:t>How ivy posts results of each I/O</a:t>
            </a:r>
          </a:p>
        </p:txBody>
      </p:sp>
    </p:spTree>
    <p:extLst>
      <p:ext uri="{BB962C8B-B14F-4D97-AF65-F5344CB8AC3E}">
        <p14:creationId xmlns:p14="http://schemas.microsoft.com/office/powerpoint/2010/main" val="15074300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1600" dirty="0"/>
              <a:t>The rollup mechanism operates on a view of the categories as an array, and is blind to the significance of each position in the array.</a:t>
            </a:r>
          </a:p>
          <a:p>
            <a:pPr lvl="1"/>
            <a:r>
              <a:rPr lang="en-US" sz="1400" dirty="0"/>
              <a:t>It is easy to define a different mapping from the attributes of an individual I/O to the category bucket the I/O will be recorded in.</a:t>
            </a:r>
          </a:p>
          <a:p>
            <a:r>
              <a:rPr lang="en-US" sz="1600" dirty="0"/>
              <a:t>Future:</a:t>
            </a:r>
          </a:p>
          <a:p>
            <a:pPr lvl="1"/>
            <a:r>
              <a:rPr lang="en-US" sz="1400" dirty="0"/>
              <a:t>We could just as easily define a histogram of a 100 buckets by LBA range - we could break out the data by each 1% of the LBA range across the volume.</a:t>
            </a:r>
          </a:p>
          <a:p>
            <a:pPr lvl="2"/>
            <a:r>
              <a:rPr lang="en-US" sz="1200" dirty="0"/>
              <a:t>If we had an I/O sequencer that was playing back a customer I/O trace, we could show if workload characteristics were different in different areas of the LUN.</a:t>
            </a:r>
          </a:p>
          <a:p>
            <a:pPr lvl="2"/>
            <a:r>
              <a:rPr lang="en-US" sz="1200" dirty="0"/>
              <a:t>If we simply run sequential transfers across the LUN, we could see the sustained data rate "staircase" showing the zones in underlying HDDs.</a:t>
            </a:r>
          </a:p>
        </p:txBody>
      </p:sp>
      <p:sp>
        <p:nvSpPr>
          <p:cNvPr id="3" name="Title 2"/>
          <p:cNvSpPr>
            <a:spLocks noGrp="1"/>
          </p:cNvSpPr>
          <p:nvPr>
            <p:ph type="title"/>
          </p:nvPr>
        </p:nvSpPr>
        <p:spPr/>
        <p:txBody>
          <a:bodyPr/>
          <a:lstStyle/>
          <a:p>
            <a:r>
              <a:rPr lang="en-US"/>
              <a:t>Other category breakdowns could be defined</a:t>
            </a:r>
            <a:endParaRPr lang="en-US" dirty="0"/>
          </a:p>
        </p:txBody>
      </p:sp>
    </p:spTree>
    <p:extLst>
      <p:ext uri="{BB962C8B-B14F-4D97-AF65-F5344CB8AC3E}">
        <p14:creationId xmlns:p14="http://schemas.microsoft.com/office/powerpoint/2010/main" val="19628058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204980"/>
          </a:xfrm>
        </p:spPr>
        <p:txBody>
          <a:bodyPr/>
          <a:lstStyle/>
          <a:p>
            <a:r>
              <a:rPr lang="en-US" sz="1800" dirty="0"/>
              <a:t>For the </a:t>
            </a:r>
            <a:r>
              <a:rPr lang="en-US" sz="1800" dirty="0">
                <a:latin typeface="Courier New" pitchFamily="49" charset="0"/>
                <a:cs typeface="Courier New" pitchFamily="49" charset="0"/>
              </a:rPr>
              <a:t>all=all</a:t>
            </a:r>
            <a:r>
              <a:rPr lang="en-US" sz="1800" dirty="0"/>
              <a:t> rollup instance, you still have all the category breakdowns.</a:t>
            </a:r>
          </a:p>
          <a:p>
            <a:r>
              <a:rPr lang="en-US" sz="1800" dirty="0"/>
              <a:t>Then in addition to the category bucket array, there are virtual categories, implemented as functions, which rollup underlying category buckets.</a:t>
            </a:r>
          </a:p>
          <a:p>
            <a:pPr lvl="1"/>
            <a:r>
              <a:rPr lang="en-US" sz="1600" dirty="0">
                <a:latin typeface="Courier New" pitchFamily="49" charset="0"/>
                <a:cs typeface="Courier New" pitchFamily="49" charset="0"/>
              </a:rPr>
              <a:t>overall</a:t>
            </a:r>
            <a:r>
              <a:rPr lang="en-US" sz="1600" dirty="0"/>
              <a:t> – sum over all categories in the bucket array</a:t>
            </a:r>
          </a:p>
          <a:p>
            <a:pPr lvl="1"/>
            <a:r>
              <a:rPr lang="en-US" sz="1600" dirty="0">
                <a:latin typeface="Courier New" pitchFamily="49" charset="0"/>
                <a:cs typeface="Courier New" pitchFamily="49" charset="0"/>
              </a:rPr>
              <a:t>read,</a:t>
            </a:r>
            <a:r>
              <a:rPr lang="en-US" sz="1600" dirty="0"/>
              <a:t> </a:t>
            </a:r>
            <a:r>
              <a:rPr lang="en-US" sz="1600" dirty="0">
                <a:latin typeface="Courier New" pitchFamily="49" charset="0"/>
                <a:cs typeface="Courier New" pitchFamily="49" charset="0"/>
              </a:rPr>
              <a:t>write</a:t>
            </a:r>
          </a:p>
          <a:p>
            <a:pPr lvl="1"/>
            <a:r>
              <a:rPr lang="en-US" sz="1600" dirty="0">
                <a:latin typeface="Courier New" pitchFamily="49" charset="0"/>
                <a:cs typeface="Courier New" pitchFamily="49" charset="0"/>
              </a:rPr>
              <a:t>random, sequential</a:t>
            </a:r>
          </a:p>
          <a:p>
            <a:pPr lvl="1"/>
            <a:r>
              <a:rPr lang="en-US" sz="1600" dirty="0" err="1">
                <a:latin typeface="Courier New" pitchFamily="49" charset="0"/>
                <a:cs typeface="Courier New" pitchFamily="49" charset="0"/>
              </a:rPr>
              <a:t>random_read</a:t>
            </a:r>
            <a:r>
              <a:rPr lang="en-US" sz="1600" dirty="0"/>
              <a:t>, </a:t>
            </a:r>
            <a:r>
              <a:rPr lang="en-US" sz="1600" dirty="0" err="1">
                <a:latin typeface="Courier New" pitchFamily="49" charset="0"/>
                <a:cs typeface="Courier New" pitchFamily="49" charset="0"/>
              </a:rPr>
              <a:t>random_write</a:t>
            </a:r>
            <a:r>
              <a:rPr lang="en-US" sz="1600" dirty="0"/>
              <a:t>, </a:t>
            </a:r>
            <a:r>
              <a:rPr lang="en-US" sz="1600" dirty="0" err="1">
                <a:latin typeface="Courier New" pitchFamily="49" charset="0"/>
                <a:cs typeface="Courier New" pitchFamily="49" charset="0"/>
              </a:rPr>
              <a:t>sequential_read</a:t>
            </a:r>
            <a:r>
              <a:rPr lang="en-US" sz="1600" dirty="0"/>
              <a:t>, </a:t>
            </a:r>
            <a:r>
              <a:rPr lang="en-US" sz="1600" dirty="0" err="1">
                <a:latin typeface="Courier New" pitchFamily="49" charset="0"/>
                <a:cs typeface="Courier New" pitchFamily="49" charset="0"/>
              </a:rPr>
              <a:t>sequential_write</a:t>
            </a:r>
            <a:endParaRPr lang="en-US" sz="1600" dirty="0">
              <a:latin typeface="Courier New" pitchFamily="49" charset="0"/>
              <a:cs typeface="Courier New" pitchFamily="49" charset="0"/>
            </a:endParaRPr>
          </a:p>
          <a:p>
            <a:r>
              <a:rPr lang="en-US" sz="1800" dirty="0"/>
              <a:t>You can see these virtual category rollups in column groups in ivy csv files.</a:t>
            </a:r>
          </a:p>
        </p:txBody>
      </p:sp>
      <p:sp>
        <p:nvSpPr>
          <p:cNvPr id="3" name="Title 2"/>
          <p:cNvSpPr>
            <a:spLocks noGrp="1"/>
          </p:cNvSpPr>
          <p:nvPr>
            <p:ph type="title"/>
          </p:nvPr>
        </p:nvSpPr>
        <p:spPr/>
        <p:txBody>
          <a:bodyPr/>
          <a:lstStyle/>
          <a:p>
            <a:r>
              <a:rPr lang="en-US" dirty="0"/>
              <a:t>During rollups, the categories are preserved</a:t>
            </a:r>
          </a:p>
        </p:txBody>
      </p:sp>
    </p:spTree>
    <p:extLst>
      <p:ext uri="{BB962C8B-B14F-4D97-AF65-F5344CB8AC3E}">
        <p14:creationId xmlns:p14="http://schemas.microsoft.com/office/powerpoint/2010/main" val="6780400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782300"/>
          </a:xfrm>
        </p:spPr>
        <p:txBody>
          <a:bodyPr/>
          <a:lstStyle/>
          <a:p>
            <a:r>
              <a:rPr lang="en-US" sz="1800" dirty="0">
                <a:latin typeface="Courier New" pitchFamily="49" charset="0"/>
                <a:cs typeface="Courier New" pitchFamily="49" charset="0"/>
              </a:rPr>
              <a:t>overall</a:t>
            </a:r>
            <a:br>
              <a:rPr lang="en-US" sz="1800" dirty="0">
                <a:latin typeface="Courier New" pitchFamily="49" charset="0"/>
                <a:cs typeface="Courier New" pitchFamily="49" charset="0"/>
              </a:rPr>
            </a:br>
            <a:r>
              <a:rPr lang="en-US" sz="1800" dirty="0">
                <a:latin typeface="Courier New" pitchFamily="49" charset="0"/>
                <a:cs typeface="Courier New" pitchFamily="49" charset="0"/>
              </a:rPr>
              <a:t>read, write</a:t>
            </a:r>
            <a:br>
              <a:rPr lang="en-US" sz="1800" dirty="0">
                <a:latin typeface="Courier New" pitchFamily="49" charset="0"/>
                <a:cs typeface="Courier New" pitchFamily="49" charset="0"/>
              </a:rPr>
            </a:br>
            <a:r>
              <a:rPr lang="en-US" sz="1800" dirty="0">
                <a:latin typeface="Courier New" pitchFamily="49" charset="0"/>
                <a:cs typeface="Courier New" pitchFamily="49" charset="0"/>
              </a:rPr>
              <a:t>random, sequential</a:t>
            </a:r>
            <a:br>
              <a:rPr lang="en-US" sz="1800" dirty="0">
                <a:latin typeface="Courier New" pitchFamily="49" charset="0"/>
                <a:cs typeface="Courier New" pitchFamily="49" charset="0"/>
              </a:rPr>
            </a:br>
            <a:r>
              <a:rPr lang="en-US" sz="1600" dirty="0" err="1">
                <a:latin typeface="Courier New" pitchFamily="49" charset="0"/>
                <a:cs typeface="Courier New" pitchFamily="49" charset="0"/>
              </a:rPr>
              <a:t>random_read</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random_write</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sequential_read</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sequential_write</a:t>
            </a:r>
            <a:endParaRPr lang="en-US" sz="1800" dirty="0">
              <a:latin typeface="Courier New" pitchFamily="49" charset="0"/>
              <a:cs typeface="Courier New" pitchFamily="49" charset="0"/>
            </a:endParaRPr>
          </a:p>
          <a:p>
            <a:r>
              <a:rPr lang="en-US" sz="1800" dirty="0"/>
              <a:t>These are actually the virtual categories, representing the rollup over the underlying service time / response time bucket arrays (histograms).</a:t>
            </a:r>
          </a:p>
          <a:p>
            <a:pPr lvl="1"/>
            <a:r>
              <a:rPr lang="en-US" sz="1600" dirty="0"/>
              <a:t>If there is a need, we could provide access to the more fine-grained underlying category bucket array, or we could define other virtual categories as aggregations of the buckets.</a:t>
            </a:r>
          </a:p>
        </p:txBody>
      </p:sp>
      <p:sp>
        <p:nvSpPr>
          <p:cNvPr id="3" name="Title 2"/>
          <p:cNvSpPr>
            <a:spLocks noGrp="1"/>
          </p:cNvSpPr>
          <p:nvPr>
            <p:ph type="title"/>
          </p:nvPr>
        </p:nvSpPr>
        <p:spPr/>
        <p:txBody>
          <a:bodyPr/>
          <a:lstStyle/>
          <a:p>
            <a:r>
              <a:rPr lang="en-US" b="0" dirty="0">
                <a:latin typeface="Courier New" pitchFamily="49" charset="0"/>
                <a:cs typeface="Courier New" pitchFamily="49" charset="0"/>
              </a:rPr>
              <a:t>source=workload</a:t>
            </a:r>
            <a:r>
              <a:rPr lang="en-US" dirty="0"/>
              <a:t> available </a:t>
            </a:r>
            <a:r>
              <a:rPr lang="en-US" dirty="0">
                <a:latin typeface="Courier New" pitchFamily="49" charset="0"/>
                <a:cs typeface="Courier New" pitchFamily="49" charset="0"/>
              </a:rPr>
              <a:t>category</a:t>
            </a:r>
            <a:r>
              <a:rPr lang="en-US" dirty="0"/>
              <a:t> values</a:t>
            </a:r>
          </a:p>
        </p:txBody>
      </p:sp>
    </p:spTree>
    <p:extLst>
      <p:ext uri="{BB962C8B-B14F-4D97-AF65-F5344CB8AC3E}">
        <p14:creationId xmlns:p14="http://schemas.microsoft.com/office/powerpoint/2010/main" val="8583449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921586"/>
          </a:xfrm>
        </p:spPr>
        <p:txBody>
          <a:bodyPr/>
          <a:lstStyle/>
          <a:p>
            <a:r>
              <a:rPr lang="en-US" sz="1400" dirty="0"/>
              <a:t>Category buckets have 3 accumulators </a:t>
            </a:r>
          </a:p>
          <a:p>
            <a:pPr>
              <a:spcBef>
                <a:spcPts val="600"/>
              </a:spcBef>
            </a:pPr>
            <a:r>
              <a:rPr lang="en-US" sz="1400" dirty="0" err="1">
                <a:latin typeface="Courier New" pitchFamily="49" charset="0"/>
                <a:cs typeface="Courier New" pitchFamily="49" charset="0"/>
              </a:rPr>
              <a:t>accumulator_type</a:t>
            </a:r>
            <a:r>
              <a:rPr lang="en-US" sz="1400" dirty="0">
                <a:latin typeface="Courier New" pitchFamily="49" charset="0"/>
                <a:cs typeface="Courier New" pitchFamily="49" charset="0"/>
              </a:rPr>
              <a:t> = </a:t>
            </a:r>
            <a:r>
              <a:rPr lang="en-US" sz="1400" dirty="0" err="1">
                <a:latin typeface="Courier New" pitchFamily="49" charset="0"/>
                <a:cs typeface="Courier New" pitchFamily="49" charset="0"/>
              </a:rPr>
              <a:t>bytes_transferred</a:t>
            </a:r>
            <a:endParaRPr lang="en-US" sz="1400" dirty="0">
              <a:latin typeface="Courier New" pitchFamily="49" charset="0"/>
              <a:cs typeface="Courier New" pitchFamily="49" charset="0"/>
            </a:endParaRPr>
          </a:p>
          <a:p>
            <a:pPr lvl="2"/>
            <a:r>
              <a:rPr lang="en-US" sz="1100" dirty="0"/>
              <a:t>For every I/O, the </a:t>
            </a:r>
            <a:r>
              <a:rPr lang="en-US" sz="1100" dirty="0" err="1"/>
              <a:t>blocksize</a:t>
            </a:r>
            <a:r>
              <a:rPr lang="en-US" sz="1100" dirty="0"/>
              <a:t> is posted to </a:t>
            </a:r>
            <a:r>
              <a:rPr lang="en-US" sz="1100" dirty="0" err="1">
                <a:latin typeface="Courier New" pitchFamily="49" charset="0"/>
                <a:cs typeface="Courier New" pitchFamily="49" charset="0"/>
              </a:rPr>
              <a:t>bytes_transferred</a:t>
            </a:r>
            <a:r>
              <a:rPr lang="en-US" sz="1100" dirty="0"/>
              <a:t>.</a:t>
            </a:r>
          </a:p>
          <a:p>
            <a:pPr lvl="2"/>
            <a:r>
              <a:rPr lang="en-US" sz="1100" dirty="0"/>
              <a:t>Use </a:t>
            </a:r>
            <a:r>
              <a:rPr lang="en-US" sz="1100" dirty="0">
                <a:latin typeface="Courier New" pitchFamily="49" charset="0"/>
                <a:cs typeface="Courier New" pitchFamily="49" charset="0"/>
              </a:rPr>
              <a:t>sum</a:t>
            </a:r>
            <a:r>
              <a:rPr lang="en-US" sz="1100" dirty="0"/>
              <a:t> attribute and divide by elapsed seconds to get bytes per second.  Use </a:t>
            </a:r>
            <a:r>
              <a:rPr lang="en-US" sz="1100" dirty="0">
                <a:latin typeface="Courier New" pitchFamily="49" charset="0"/>
                <a:cs typeface="Courier New" pitchFamily="49" charset="0"/>
              </a:rPr>
              <a:t>count</a:t>
            </a:r>
            <a:r>
              <a:rPr lang="en-US" sz="1100" dirty="0"/>
              <a:t> instead and get IOPS.</a:t>
            </a:r>
          </a:p>
          <a:p>
            <a:pPr>
              <a:spcBef>
                <a:spcPts val="600"/>
              </a:spcBef>
            </a:pPr>
            <a:r>
              <a:rPr lang="en-US" sz="1400" dirty="0" err="1">
                <a:latin typeface="Courier New" pitchFamily="49" charset="0"/>
                <a:cs typeface="Courier New" pitchFamily="49" charset="0"/>
              </a:rPr>
              <a:t>accumulator_type</a:t>
            </a:r>
            <a:r>
              <a:rPr lang="en-US" sz="1400" dirty="0">
                <a:latin typeface="Courier New" pitchFamily="49" charset="0"/>
                <a:cs typeface="Courier New" pitchFamily="49" charset="0"/>
              </a:rPr>
              <a:t> = </a:t>
            </a:r>
            <a:r>
              <a:rPr lang="en-US" sz="1400" dirty="0" err="1">
                <a:latin typeface="Courier New" pitchFamily="49" charset="0"/>
                <a:cs typeface="Courier New" pitchFamily="49" charset="0"/>
              </a:rPr>
              <a:t>service_time</a:t>
            </a:r>
            <a:endParaRPr lang="en-US" sz="1400" dirty="0">
              <a:latin typeface="Courier New" pitchFamily="49" charset="0"/>
              <a:cs typeface="Courier New" pitchFamily="49" charset="0"/>
            </a:endParaRPr>
          </a:p>
          <a:p>
            <a:pPr lvl="2"/>
            <a:r>
              <a:rPr lang="en-US" sz="1100" dirty="0">
                <a:cs typeface="Courier New" pitchFamily="49" charset="0"/>
              </a:rPr>
              <a:t>For every I/O the duration from when ivy started it to when it completed.</a:t>
            </a:r>
          </a:p>
          <a:p>
            <a:pPr lvl="2"/>
            <a:r>
              <a:rPr lang="en-US" sz="1100" dirty="0" err="1">
                <a:latin typeface="Courier New" pitchFamily="49" charset="0"/>
                <a:cs typeface="Courier New" pitchFamily="49" charset="0"/>
              </a:rPr>
              <a:t>service_time</a:t>
            </a:r>
            <a:r>
              <a:rPr lang="en-US" sz="1100" dirty="0">
                <a:latin typeface="Courier New" pitchFamily="49" charset="0"/>
                <a:cs typeface="Courier New" pitchFamily="49" charset="0"/>
              </a:rPr>
              <a:t> </a:t>
            </a:r>
            <a:r>
              <a:rPr lang="en-US" sz="1100" dirty="0">
                <a:cs typeface="Courier New" pitchFamily="49" charset="0"/>
              </a:rPr>
              <a:t>and</a:t>
            </a:r>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response_time</a:t>
            </a:r>
            <a:r>
              <a:rPr lang="en-US" sz="1100" dirty="0">
                <a:latin typeface="Courier New" pitchFamily="49" charset="0"/>
                <a:cs typeface="Courier New" pitchFamily="49" charset="0"/>
              </a:rPr>
              <a:t> </a:t>
            </a:r>
            <a:r>
              <a:rPr lang="en-US" sz="1100" dirty="0">
                <a:cs typeface="Courier New" pitchFamily="49" charset="0"/>
              </a:rPr>
              <a:t>values for I/Os are posted in units of </a:t>
            </a:r>
            <a:r>
              <a:rPr lang="en-US" sz="1100" dirty="0"/>
              <a:t>seconds, with nanosecond resolution.</a:t>
            </a:r>
          </a:p>
          <a:p>
            <a:pPr lvl="2"/>
            <a:r>
              <a:rPr lang="en-US" sz="1100" dirty="0"/>
              <a:t>Use "</a:t>
            </a:r>
            <a:r>
              <a:rPr lang="en-US" sz="1100" dirty="0" err="1"/>
              <a:t>avg</a:t>
            </a:r>
            <a:r>
              <a:rPr lang="en-US" sz="1100" dirty="0"/>
              <a:t>" and multiply by 1000 to get average service time in </a:t>
            </a:r>
            <a:r>
              <a:rPr lang="en-US" sz="1100" dirty="0" err="1"/>
              <a:t>ms.</a:t>
            </a:r>
            <a:endParaRPr lang="en-US" sz="1100" dirty="0"/>
          </a:p>
          <a:p>
            <a:pPr>
              <a:spcBef>
                <a:spcPts val="600"/>
              </a:spcBef>
            </a:pPr>
            <a:r>
              <a:rPr lang="en-US" sz="1400" dirty="0" err="1">
                <a:latin typeface="Courier New" pitchFamily="49" charset="0"/>
                <a:cs typeface="Courier New" pitchFamily="49" charset="0"/>
              </a:rPr>
              <a:t>accumulator_type</a:t>
            </a:r>
            <a:r>
              <a:rPr lang="en-US" sz="1400" dirty="0">
                <a:latin typeface="Courier New" pitchFamily="49" charset="0"/>
                <a:cs typeface="Courier New" pitchFamily="49" charset="0"/>
              </a:rPr>
              <a:t> = </a:t>
            </a:r>
            <a:r>
              <a:rPr lang="en-US" sz="1400" dirty="0" err="1">
                <a:latin typeface="Courier New" pitchFamily="49" charset="0"/>
                <a:cs typeface="Courier New" pitchFamily="49" charset="0"/>
              </a:rPr>
              <a:t>response_time</a:t>
            </a:r>
            <a:r>
              <a:rPr lang="en-US" sz="1400" dirty="0"/>
              <a:t> (~ application response time)</a:t>
            </a:r>
          </a:p>
          <a:p>
            <a:pPr lvl="2"/>
            <a:r>
              <a:rPr lang="en-US" sz="1100" dirty="0"/>
              <a:t>Only posted for those I/Os that have a non-zero "scheduled time".</a:t>
            </a:r>
          </a:p>
          <a:p>
            <a:pPr lvl="2"/>
            <a:r>
              <a:rPr lang="en-US" sz="1100" dirty="0"/>
              <a:t>Duration from scheduled time to I/O completion time.</a:t>
            </a:r>
          </a:p>
          <a:p>
            <a:pPr lvl="2"/>
            <a:r>
              <a:rPr lang="en-US" sz="1100" dirty="0"/>
              <a:t>The I/O sequencer computes the scheduled time, and when that time is reached, the I/O is started if there is an idle Asynchronous I/O "slot" (~tag) available.  If not, it waits.</a:t>
            </a:r>
          </a:p>
          <a:p>
            <a:pPr lvl="2"/>
            <a:r>
              <a:rPr lang="en-US" sz="1100" dirty="0"/>
              <a:t>For IOPS=max, I/Os have a scheduled time of 0 (zero), so then you don't get any </a:t>
            </a:r>
            <a:r>
              <a:rPr lang="en-US" sz="1100" dirty="0" err="1">
                <a:latin typeface="Courier New" pitchFamily="49" charset="0"/>
                <a:cs typeface="Courier New" pitchFamily="49" charset="0"/>
              </a:rPr>
              <a:t>response_time</a:t>
            </a:r>
            <a:r>
              <a:rPr lang="en-US" sz="1100" dirty="0"/>
              <a:t> events.</a:t>
            </a:r>
            <a:endParaRPr lang="en-US" sz="1200" dirty="0"/>
          </a:p>
        </p:txBody>
      </p:sp>
      <p:sp>
        <p:nvSpPr>
          <p:cNvPr id="3" name="Title 2"/>
          <p:cNvSpPr>
            <a:spLocks noGrp="1"/>
          </p:cNvSpPr>
          <p:nvPr>
            <p:ph type="title"/>
          </p:nvPr>
        </p:nvSpPr>
        <p:spPr/>
        <p:txBody>
          <a:bodyPr/>
          <a:lstStyle/>
          <a:p>
            <a:r>
              <a:rPr lang="en-US" b="0" dirty="0">
                <a:latin typeface="Courier New" pitchFamily="49" charset="0"/>
                <a:cs typeface="Courier New" pitchFamily="49" charset="0"/>
              </a:rPr>
              <a:t>source=workload</a:t>
            </a:r>
            <a:r>
              <a:rPr lang="en-US" dirty="0">
                <a:latin typeface="Courier New" pitchFamily="49" charset="0"/>
                <a:cs typeface="Courier New" pitchFamily="49" charset="0"/>
              </a:rPr>
              <a:t> - </a:t>
            </a:r>
            <a:r>
              <a:rPr lang="en-US" dirty="0"/>
              <a:t>selecting </a:t>
            </a:r>
            <a:r>
              <a:rPr lang="en-US" b="0" dirty="0">
                <a:latin typeface="Courier New" pitchFamily="49" charset="0"/>
                <a:cs typeface="Courier New" pitchFamily="49" charset="0"/>
              </a:rPr>
              <a:t>accumulator</a:t>
            </a:r>
            <a:endParaRPr lang="en-US" b="0" dirty="0"/>
          </a:p>
        </p:txBody>
      </p:sp>
    </p:spTree>
    <p:extLst>
      <p:ext uri="{BB962C8B-B14F-4D97-AF65-F5344CB8AC3E}">
        <p14:creationId xmlns:p14="http://schemas.microsoft.com/office/powerpoint/2010/main" val="15675632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241400"/>
          </a:xfrm>
        </p:spPr>
        <p:txBody>
          <a:bodyPr/>
          <a:lstStyle/>
          <a:p>
            <a:r>
              <a:rPr lang="en-US" sz="2000" dirty="0">
                <a:latin typeface="Courier New" pitchFamily="49" charset="0"/>
                <a:cs typeface="Courier New" pitchFamily="49" charset="0"/>
              </a:rPr>
              <a:t>category = </a:t>
            </a:r>
          </a:p>
          <a:p>
            <a:pPr lvl="1"/>
            <a:r>
              <a:rPr lang="en-US" sz="1800" dirty="0">
                <a:latin typeface="Courier New" pitchFamily="49" charset="0"/>
                <a:cs typeface="Courier New" pitchFamily="49" charset="0"/>
              </a:rPr>
              <a:t>overall, read, write, random, sequential, </a:t>
            </a:r>
            <a:br>
              <a:rPr lang="en-US" sz="1800" dirty="0">
                <a:latin typeface="Courier New" pitchFamily="49" charset="0"/>
                <a:cs typeface="Courier New" pitchFamily="49" charset="0"/>
              </a:rPr>
            </a:br>
            <a:r>
              <a:rPr lang="en-US" sz="1800" dirty="0" err="1">
                <a:latin typeface="Courier New" pitchFamily="49" charset="0"/>
                <a:cs typeface="Courier New" pitchFamily="49" charset="0"/>
              </a:rPr>
              <a:t>random_read</a:t>
            </a: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random_write</a:t>
            </a: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sequential_read</a:t>
            </a: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sequential_write</a:t>
            </a:r>
            <a:endParaRPr lang="en-US" sz="1800" dirty="0">
              <a:latin typeface="Courier New" pitchFamily="49" charset="0"/>
              <a:cs typeface="Courier New" pitchFamily="49" charset="0"/>
            </a:endParaRPr>
          </a:p>
          <a:p>
            <a:r>
              <a:rPr lang="en-US" sz="2000" dirty="0" err="1">
                <a:latin typeface="Courier New" pitchFamily="49" charset="0"/>
                <a:cs typeface="Courier New" pitchFamily="49" charset="0"/>
              </a:rPr>
              <a:t>accumulator_type</a:t>
            </a:r>
            <a:r>
              <a:rPr lang="en-US" sz="2000" dirty="0">
                <a:latin typeface="Courier New" pitchFamily="49" charset="0"/>
                <a:cs typeface="Courier New" pitchFamily="49" charset="0"/>
              </a:rPr>
              <a:t> = </a:t>
            </a:r>
          </a:p>
          <a:p>
            <a:pPr lvl="1"/>
            <a:r>
              <a:rPr lang="en-US" sz="1800" dirty="0" err="1">
                <a:latin typeface="Courier New" pitchFamily="49" charset="0"/>
                <a:cs typeface="Courier New" pitchFamily="49" charset="0"/>
              </a:rPr>
              <a:t>bytes_transferred</a:t>
            </a: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service_time</a:t>
            </a: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response_time</a:t>
            </a:r>
            <a:r>
              <a:rPr lang="en-US" sz="1800" dirty="0">
                <a:latin typeface="Courier New" pitchFamily="49" charset="0"/>
                <a:cs typeface="Courier New" pitchFamily="49" charset="0"/>
              </a:rPr>
              <a:t> </a:t>
            </a:r>
          </a:p>
          <a:p>
            <a:r>
              <a:rPr lang="en-US" sz="2000" dirty="0" err="1">
                <a:latin typeface="Courier New" pitchFamily="49" charset="0"/>
                <a:cs typeface="Courier New" pitchFamily="49" charset="0"/>
              </a:rPr>
              <a:t>accessor</a:t>
            </a:r>
            <a:r>
              <a:rPr lang="en-US" sz="2000" dirty="0">
                <a:latin typeface="Courier New" pitchFamily="49" charset="0"/>
                <a:cs typeface="Courier New" pitchFamily="49" charset="0"/>
              </a:rPr>
              <a:t> = </a:t>
            </a:r>
          </a:p>
          <a:p>
            <a:pPr lvl="1"/>
            <a:r>
              <a:rPr lang="en-US" sz="1800" dirty="0" err="1">
                <a:latin typeface="Courier New" pitchFamily="49" charset="0"/>
                <a:cs typeface="Courier New" pitchFamily="49" charset="0"/>
              </a:rPr>
              <a:t>avg</a:t>
            </a:r>
            <a:r>
              <a:rPr lang="en-US" sz="1800" dirty="0">
                <a:latin typeface="Courier New" pitchFamily="49" charset="0"/>
                <a:cs typeface="Courier New" pitchFamily="49" charset="0"/>
              </a:rPr>
              <a:t>, count, min, max, sum, variance, </a:t>
            </a:r>
            <a:r>
              <a:rPr lang="en-US" sz="1800" dirty="0" err="1">
                <a:latin typeface="Courier New" pitchFamily="49" charset="0"/>
                <a:cs typeface="Courier New" pitchFamily="49" charset="0"/>
              </a:rPr>
              <a:t>standardDeviation</a:t>
            </a:r>
            <a:r>
              <a:rPr lang="en-US" sz="1800" dirty="0">
                <a:latin typeface="Courier New" pitchFamily="49" charset="0"/>
                <a:cs typeface="Courier New" pitchFamily="49" charset="0"/>
              </a:rPr>
              <a:t> </a:t>
            </a:r>
          </a:p>
        </p:txBody>
      </p:sp>
      <p:sp>
        <p:nvSpPr>
          <p:cNvPr id="3" name="Title 2"/>
          <p:cNvSpPr>
            <a:spLocks noGrp="1"/>
          </p:cNvSpPr>
          <p:nvPr>
            <p:ph type="title"/>
          </p:nvPr>
        </p:nvSpPr>
        <p:spPr/>
        <p:txBody>
          <a:bodyPr/>
          <a:lstStyle/>
          <a:p>
            <a:r>
              <a:rPr lang="en-US" dirty="0"/>
              <a:t>Summary: </a:t>
            </a:r>
            <a:r>
              <a:rPr lang="en-US" b="0" dirty="0">
                <a:latin typeface="Courier New" pitchFamily="49" charset="0"/>
                <a:cs typeface="Courier New" pitchFamily="49" charset="0"/>
              </a:rPr>
              <a:t>source=workload</a:t>
            </a:r>
            <a:endParaRPr lang="en-US" b="0" dirty="0"/>
          </a:p>
        </p:txBody>
      </p:sp>
    </p:spTree>
    <p:extLst>
      <p:ext uri="{BB962C8B-B14F-4D97-AF65-F5344CB8AC3E}">
        <p14:creationId xmlns:p14="http://schemas.microsoft.com/office/powerpoint/2010/main" val="32195431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983655"/>
          </a:xfrm>
        </p:spPr>
        <p:txBody>
          <a:bodyPr/>
          <a:lstStyle/>
          <a:p>
            <a:r>
              <a:rPr lang="en-US" sz="1400" dirty="0"/>
              <a:t>Subsystem performance data is collected from a command device, and for each subsystem with a command device, there is a subfolder within the test step folder, where each csv file has one line per subinterval within that test step.</a:t>
            </a:r>
          </a:p>
          <a:p>
            <a:pPr lvl="1"/>
            <a:r>
              <a:rPr lang="en-US" sz="1200" dirty="0"/>
              <a:t>You cannot select the focus metric from this raw, bulk subsystem performance data.</a:t>
            </a:r>
          </a:p>
          <a:p>
            <a:r>
              <a:rPr lang="en-US" sz="1400" dirty="0"/>
              <a:t>A small subset of metrics are extracted from the bulk subsystem data, and filtered and summarized by rollup instance</a:t>
            </a:r>
          </a:p>
          <a:p>
            <a:pPr marL="623887" lvl="1" indent="-342900">
              <a:buFont typeface="+mj-lt"/>
              <a:buAutoNum type="arabicPeriod"/>
            </a:pPr>
            <a:r>
              <a:rPr lang="en-US" sz="1200" dirty="0"/>
              <a:t>To serve as candidates for selection as the focus metric</a:t>
            </a:r>
          </a:p>
          <a:p>
            <a:pPr marL="623887" lvl="1" indent="-342900">
              <a:buFont typeface="+mj-lt"/>
              <a:buAutoNum type="arabicPeriod"/>
            </a:pPr>
            <a:r>
              <a:rPr lang="en-US" sz="1200" dirty="0"/>
              <a:t>To be printed as columns in rollup instance csv files side-by-side with the columns of host-workload data.</a:t>
            </a:r>
          </a:p>
          <a:p>
            <a:pPr marL="330200" indent="-342900"/>
            <a:r>
              <a:rPr lang="en-US" sz="1400" dirty="0"/>
              <a:t>This is controlled by a table in “</a:t>
            </a:r>
            <a:r>
              <a:rPr lang="en-US" sz="1400" dirty="0" err="1">
                <a:latin typeface="Courier New" panose="02070309020205020404" pitchFamily="49" charset="0"/>
                <a:cs typeface="Courier New" panose="02070309020205020404" pitchFamily="49" charset="0"/>
              </a:rPr>
              <a:t>ivy_engine.h</a:t>
            </a:r>
            <a:r>
              <a:rPr lang="en-US" sz="1400" dirty="0"/>
              <a:t>” in ivy source code, which has two levels that you pick from</a:t>
            </a:r>
          </a:p>
          <a:p>
            <a:pPr marL="623887" lvl="1" indent="-342900"/>
            <a:r>
              <a:rPr lang="en-US" sz="1200" dirty="0" err="1">
                <a:latin typeface="Courier New" pitchFamily="49" charset="0"/>
                <a:cs typeface="Courier New" pitchFamily="49" charset="0"/>
              </a:rPr>
              <a:t>subsystem_element</a:t>
            </a:r>
            <a:r>
              <a:rPr lang="en-US" sz="1200" dirty="0"/>
              <a:t>, and within that, </a:t>
            </a:r>
            <a:r>
              <a:rPr lang="en-US" sz="1200" dirty="0" err="1">
                <a:latin typeface="Courier New" pitchFamily="49" charset="0"/>
                <a:cs typeface="Courier New" pitchFamily="49" charset="0"/>
              </a:rPr>
              <a:t>element_metric</a:t>
            </a:r>
            <a:r>
              <a:rPr lang="en-US" sz="1200" dirty="0">
                <a:latin typeface="Courier New" pitchFamily="49" charset="0"/>
                <a:cs typeface="Courier New" pitchFamily="49" charset="0"/>
              </a:rPr>
              <a:t>.</a:t>
            </a:r>
          </a:p>
          <a:p>
            <a:pPr marL="330200" indent="-342900"/>
            <a:r>
              <a:rPr lang="en-US" sz="1400" dirty="0"/>
              <a:t>For each metric in the table, you can optionally set a flag to have the value inserted a column side by side with the normal workload data for each rollup instance.</a:t>
            </a:r>
            <a:endParaRPr lang="en-US" sz="1200" dirty="0">
              <a:latin typeface="Courier New" pitchFamily="49" charset="0"/>
              <a:cs typeface="Courier New" pitchFamily="49" charset="0"/>
            </a:endParaRPr>
          </a:p>
        </p:txBody>
      </p:sp>
      <p:sp>
        <p:nvSpPr>
          <p:cNvPr id="3" name="Title 2"/>
          <p:cNvSpPr>
            <a:spLocks noGrp="1"/>
          </p:cNvSpPr>
          <p:nvPr>
            <p:ph type="title"/>
          </p:nvPr>
        </p:nvSpPr>
        <p:spPr/>
        <p:txBody>
          <a:bodyPr/>
          <a:lstStyle/>
          <a:p>
            <a:r>
              <a:rPr lang="en-US" b="0" dirty="0">
                <a:latin typeface="Courier New" pitchFamily="49" charset="0"/>
                <a:cs typeface="Courier New" pitchFamily="49" charset="0"/>
              </a:rPr>
              <a:t>source = </a:t>
            </a:r>
            <a:r>
              <a:rPr lang="en-US" b="0" dirty="0" err="1">
                <a:latin typeface="Courier New" pitchFamily="49" charset="0"/>
                <a:cs typeface="Courier New" pitchFamily="49" charset="0"/>
              </a:rPr>
              <a:t>RAID_subsystem</a:t>
            </a:r>
            <a:endParaRPr lang="en-US" b="0" dirty="0">
              <a:latin typeface="Courier New" pitchFamily="49" charset="0"/>
              <a:cs typeface="Courier New" pitchFamily="49" charset="0"/>
            </a:endParaRPr>
          </a:p>
        </p:txBody>
      </p:sp>
    </p:spTree>
    <p:extLst>
      <p:ext uri="{BB962C8B-B14F-4D97-AF65-F5344CB8AC3E}">
        <p14:creationId xmlns:p14="http://schemas.microsoft.com/office/powerpoint/2010/main" val="40153165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733330"/>
          </a:xfrm>
        </p:spPr>
        <p:txBody>
          <a:bodyPr/>
          <a:lstStyle/>
          <a:p>
            <a:r>
              <a:rPr lang="en-US" sz="1400" dirty="0" err="1">
                <a:latin typeface="Courier New" pitchFamily="49" charset="0"/>
                <a:cs typeface="Courier New" pitchFamily="49" charset="0"/>
              </a:rPr>
              <a:t>MP_core</a:t>
            </a:r>
            <a:endParaRPr lang="en-US" sz="1400" dirty="0">
              <a:latin typeface="Courier New" pitchFamily="49" charset="0"/>
              <a:cs typeface="Courier New" pitchFamily="49" charset="0"/>
            </a:endParaRPr>
          </a:p>
          <a:p>
            <a:pPr lvl="1">
              <a:spcBef>
                <a:spcPts val="0"/>
              </a:spcBef>
              <a:spcAft>
                <a:spcPts val="600"/>
              </a:spcAft>
            </a:pPr>
            <a:r>
              <a:rPr lang="en-US" sz="1200" dirty="0" err="1">
                <a:latin typeface="Courier New" pitchFamily="49" charset="0"/>
                <a:cs typeface="Courier New" pitchFamily="49" charset="0"/>
              </a:rPr>
              <a:t>busy_percent</a:t>
            </a:r>
            <a:r>
              <a:rPr lang="en-US" sz="1200" dirty="0">
                <a:latin typeface="Courier New" pitchFamily="49" charset="0"/>
                <a:cs typeface="Courier New" pitchFamily="49" charset="0"/>
              </a:rPr>
              <a:t>, </a:t>
            </a:r>
            <a:r>
              <a:rPr lang="en-US" sz="1200" dirty="0" err="1">
                <a:latin typeface="Courier New" pitchFamily="49" charset="0"/>
                <a:cs typeface="Courier New" pitchFamily="49" charset="0"/>
              </a:rPr>
              <a:t>io_buffers</a:t>
            </a:r>
            <a:endParaRPr lang="en-US" sz="1200" dirty="0">
              <a:latin typeface="Courier New" pitchFamily="49" charset="0"/>
              <a:cs typeface="Courier New" pitchFamily="49" charset="0"/>
            </a:endParaRPr>
          </a:p>
          <a:p>
            <a:pPr>
              <a:spcBef>
                <a:spcPts val="600"/>
              </a:spcBef>
              <a:spcAft>
                <a:spcPts val="0"/>
              </a:spcAft>
            </a:pPr>
            <a:r>
              <a:rPr lang="en-US" sz="1400" dirty="0">
                <a:latin typeface="Courier New" pitchFamily="49" charset="0"/>
                <a:cs typeface="Courier New" pitchFamily="49" charset="0"/>
              </a:rPr>
              <a:t>CLPR</a:t>
            </a:r>
          </a:p>
          <a:p>
            <a:pPr lvl="1">
              <a:spcBef>
                <a:spcPts val="0"/>
              </a:spcBef>
              <a:spcAft>
                <a:spcPts val="600"/>
              </a:spcAft>
            </a:pPr>
            <a:r>
              <a:rPr lang="en-US" sz="1200" dirty="0" err="1">
                <a:latin typeface="Courier New" pitchFamily="49" charset="0"/>
                <a:cs typeface="Courier New" pitchFamily="49" charset="0"/>
              </a:rPr>
              <a:t>WP_percent</a:t>
            </a:r>
            <a:endParaRPr lang="en-US" sz="1200" dirty="0">
              <a:latin typeface="Courier New" pitchFamily="49" charset="0"/>
              <a:cs typeface="Courier New" pitchFamily="49" charset="0"/>
            </a:endParaRPr>
          </a:p>
          <a:p>
            <a:pPr>
              <a:spcBef>
                <a:spcPts val="600"/>
              </a:spcBef>
              <a:spcAft>
                <a:spcPts val="0"/>
              </a:spcAft>
            </a:pPr>
            <a:r>
              <a:rPr lang="en-US" sz="1400" dirty="0">
                <a:latin typeface="Courier New" pitchFamily="49" charset="0"/>
                <a:cs typeface="Courier New" pitchFamily="49" charset="0"/>
              </a:rPr>
              <a:t>PG</a:t>
            </a:r>
          </a:p>
          <a:p>
            <a:pPr lvl="1">
              <a:spcBef>
                <a:spcPts val="0"/>
              </a:spcBef>
              <a:spcAft>
                <a:spcPts val="600"/>
              </a:spcAft>
            </a:pPr>
            <a:r>
              <a:rPr lang="en-US" sz="1200" dirty="0" err="1">
                <a:latin typeface="Courier New" pitchFamily="49" charset="0"/>
                <a:cs typeface="Courier New" pitchFamily="49" charset="0"/>
              </a:rPr>
              <a:t>busy_percent</a:t>
            </a:r>
            <a:r>
              <a:rPr lang="en-US" sz="1200" dirty="0">
                <a:latin typeface="Courier New" pitchFamily="49" charset="0"/>
                <a:cs typeface="Courier New" pitchFamily="49" charset="0"/>
              </a:rPr>
              <a:t>, </a:t>
            </a:r>
            <a:br>
              <a:rPr lang="en-US" sz="1200" dirty="0">
                <a:latin typeface="Courier New" pitchFamily="49" charset="0"/>
                <a:cs typeface="Courier New" pitchFamily="49" charset="0"/>
              </a:rPr>
            </a:br>
            <a:r>
              <a:rPr lang="en-US" sz="1200" dirty="0" err="1">
                <a:latin typeface="Courier New" pitchFamily="49" charset="0"/>
                <a:cs typeface="Courier New" pitchFamily="49" charset="0"/>
              </a:rPr>
              <a:t>random_read_busy_percent</a:t>
            </a:r>
            <a:r>
              <a:rPr lang="en-US" sz="1200" dirty="0">
                <a:latin typeface="Courier New" pitchFamily="49" charset="0"/>
                <a:cs typeface="Courier New" pitchFamily="49" charset="0"/>
              </a:rPr>
              <a:t>, </a:t>
            </a:r>
            <a:r>
              <a:rPr lang="en-US" sz="1200" dirty="0" err="1">
                <a:latin typeface="Courier New" pitchFamily="49" charset="0"/>
                <a:cs typeface="Courier New" pitchFamily="49" charset="0"/>
              </a:rPr>
              <a:t>random_write_busy_percent</a:t>
            </a:r>
            <a:r>
              <a:rPr lang="en-US" sz="1200" dirty="0">
                <a:latin typeface="Courier New" pitchFamily="49" charset="0"/>
                <a:cs typeface="Courier New" pitchFamily="49" charset="0"/>
              </a:rPr>
              <a:t>, </a:t>
            </a:r>
            <a:r>
              <a:rPr lang="en-US" sz="1200" dirty="0" err="1">
                <a:latin typeface="Courier New" pitchFamily="49" charset="0"/>
                <a:cs typeface="Courier New" pitchFamily="49" charset="0"/>
              </a:rPr>
              <a:t>seq_read_busy_percent</a:t>
            </a:r>
            <a:r>
              <a:rPr lang="en-US" sz="1200" dirty="0">
                <a:latin typeface="Courier New" pitchFamily="49" charset="0"/>
                <a:cs typeface="Courier New" pitchFamily="49" charset="0"/>
              </a:rPr>
              <a:t>, </a:t>
            </a:r>
            <a:r>
              <a:rPr lang="en-US" sz="1200" dirty="0" err="1">
                <a:latin typeface="Courier New" pitchFamily="49" charset="0"/>
                <a:cs typeface="Courier New" pitchFamily="49" charset="0"/>
              </a:rPr>
              <a:t>seq_write_busy_percent</a:t>
            </a:r>
            <a:endParaRPr lang="en-US" sz="1200" dirty="0">
              <a:latin typeface="Courier New" pitchFamily="49" charset="0"/>
              <a:cs typeface="Courier New" pitchFamily="49" charset="0"/>
            </a:endParaRPr>
          </a:p>
          <a:p>
            <a:pPr>
              <a:spcBef>
                <a:spcPts val="600"/>
              </a:spcBef>
            </a:pPr>
            <a:r>
              <a:rPr lang="en-US" sz="1400" dirty="0">
                <a:latin typeface="Courier New" pitchFamily="49" charset="0"/>
                <a:cs typeface="Courier New" pitchFamily="49" charset="0"/>
              </a:rPr>
              <a:t>LDEV</a:t>
            </a:r>
          </a:p>
          <a:p>
            <a:pPr lvl="1">
              <a:spcBef>
                <a:spcPts val="0"/>
              </a:spcBef>
              <a:spcAft>
                <a:spcPts val="600"/>
              </a:spcAft>
            </a:pPr>
            <a:r>
              <a:rPr lang="en-US" sz="1100" dirty="0" err="1">
                <a:latin typeface="Courier New" pitchFamily="49" charset="0"/>
                <a:cs typeface="Courier New" pitchFamily="49" charset="0"/>
              </a:rPr>
              <a:t>read_service_time_ms</a:t>
            </a:r>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write_service_time_ms</a:t>
            </a:r>
            <a:r>
              <a:rPr lang="en-US" sz="1100" dirty="0">
                <a:latin typeface="Courier New" pitchFamily="49" charset="0"/>
                <a:cs typeface="Courier New" pitchFamily="49" charset="0"/>
              </a:rPr>
              <a:t>, </a:t>
            </a:r>
            <a:br>
              <a:rPr lang="en-US" sz="1100" dirty="0">
                <a:latin typeface="Courier New" pitchFamily="49" charset="0"/>
                <a:cs typeface="Courier New" pitchFamily="49" charset="0"/>
              </a:rPr>
            </a:br>
            <a:r>
              <a:rPr lang="en-US" sz="1100" dirty="0" err="1">
                <a:latin typeface="Courier New" pitchFamily="49" charset="0"/>
                <a:cs typeface="Courier New" pitchFamily="49" charset="0"/>
              </a:rPr>
              <a:t>random_blocksize_KiB</a:t>
            </a:r>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sequential_blocksize_KiB</a:t>
            </a:r>
            <a:r>
              <a:rPr lang="en-US" sz="1100" dirty="0">
                <a:latin typeface="Courier New" pitchFamily="49" charset="0"/>
                <a:cs typeface="Courier New" pitchFamily="49" charset="0"/>
              </a:rPr>
              <a:t>, </a:t>
            </a:r>
            <a:br>
              <a:rPr lang="en-US" sz="1100" dirty="0">
                <a:latin typeface="Courier New" pitchFamily="49" charset="0"/>
                <a:cs typeface="Courier New" pitchFamily="49" charset="0"/>
              </a:rPr>
            </a:br>
            <a:r>
              <a:rPr lang="en-US" sz="1100" dirty="0" err="1">
                <a:latin typeface="Courier New" pitchFamily="49" charset="0"/>
                <a:cs typeface="Courier New" pitchFamily="49" charset="0"/>
              </a:rPr>
              <a:t>random_read_IOPS</a:t>
            </a:r>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random_read_decimal_MB_per_second</a:t>
            </a:r>
            <a:r>
              <a:rPr lang="en-US" sz="1100" dirty="0">
                <a:latin typeface="Courier New" pitchFamily="49" charset="0"/>
                <a:cs typeface="Courier New" pitchFamily="49" charset="0"/>
              </a:rPr>
              <a:t> , </a:t>
            </a:r>
            <a:r>
              <a:rPr lang="en-US" sz="1100" dirty="0" err="1">
                <a:latin typeface="Courier New" pitchFamily="49" charset="0"/>
                <a:cs typeface="Courier New" pitchFamily="49" charset="0"/>
              </a:rPr>
              <a:t>random_read_blocksize_KiB</a:t>
            </a:r>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random_read_hit_percent</a:t>
            </a:r>
            <a:r>
              <a:rPr lang="en-US" sz="1100" dirty="0">
                <a:latin typeface="Courier New" pitchFamily="49" charset="0"/>
                <a:cs typeface="Courier New" pitchFamily="49" charset="0"/>
              </a:rPr>
              <a:t>,</a:t>
            </a:r>
            <a:br>
              <a:rPr lang="en-US" sz="1100" dirty="0">
                <a:latin typeface="Courier New" pitchFamily="49" charset="0"/>
                <a:cs typeface="Courier New" pitchFamily="49" charset="0"/>
              </a:rPr>
            </a:br>
            <a:r>
              <a:rPr lang="en-US" sz="1100" dirty="0" err="1">
                <a:latin typeface="Courier New" pitchFamily="49" charset="0"/>
                <a:cs typeface="Courier New" pitchFamily="49" charset="0"/>
              </a:rPr>
              <a:t>random_write_IOPS</a:t>
            </a:r>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random_write_decimal_MB_per_second</a:t>
            </a:r>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random_write_blocksize_KiB</a:t>
            </a:r>
            <a:r>
              <a:rPr lang="en-US" sz="1100" dirty="0">
                <a:latin typeface="Courier New" pitchFamily="49" charset="0"/>
                <a:cs typeface="Courier New" pitchFamily="49" charset="0"/>
              </a:rPr>
              <a:t>,</a:t>
            </a:r>
            <a:br>
              <a:rPr lang="en-US" sz="1100" dirty="0">
                <a:latin typeface="Courier New" pitchFamily="49" charset="0"/>
                <a:cs typeface="Courier New" pitchFamily="49" charset="0"/>
              </a:rPr>
            </a:br>
            <a:r>
              <a:rPr lang="en-US" sz="1100" dirty="0" err="1">
                <a:latin typeface="Courier New" pitchFamily="49" charset="0"/>
                <a:cs typeface="Courier New" pitchFamily="49" charset="0"/>
              </a:rPr>
              <a:t>sequential_read_IOPS</a:t>
            </a:r>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sequential_read_decimal_MB_per_second</a:t>
            </a:r>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sequential_read_blocksize_KiB</a:t>
            </a:r>
            <a:r>
              <a:rPr lang="en-US" sz="1100" dirty="0">
                <a:latin typeface="Courier New" pitchFamily="49" charset="0"/>
                <a:cs typeface="Courier New" pitchFamily="49" charset="0"/>
              </a:rPr>
              <a:t>, </a:t>
            </a:r>
            <a:br>
              <a:rPr lang="en-US" sz="1100" dirty="0">
                <a:latin typeface="Courier New" pitchFamily="49" charset="0"/>
                <a:cs typeface="Courier New" pitchFamily="49" charset="0"/>
              </a:rPr>
            </a:br>
            <a:r>
              <a:rPr lang="en-US" sz="1100" dirty="0" err="1">
                <a:latin typeface="Courier New" pitchFamily="49" charset="0"/>
                <a:cs typeface="Courier New" pitchFamily="49" charset="0"/>
              </a:rPr>
              <a:t>sequential_write_IOPS</a:t>
            </a:r>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sequential_write_decimal_MB_per_second</a:t>
            </a:r>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sequential_write_blocksize_KiB</a:t>
            </a:r>
            <a:r>
              <a:rPr lang="en-US" sz="1100" dirty="0">
                <a:latin typeface="Courier New" pitchFamily="49" charset="0"/>
                <a:cs typeface="Courier New" pitchFamily="49" charset="0"/>
              </a:rPr>
              <a:t>, </a:t>
            </a:r>
          </a:p>
        </p:txBody>
      </p:sp>
      <p:sp>
        <p:nvSpPr>
          <p:cNvPr id="3" name="Title 2"/>
          <p:cNvSpPr>
            <a:spLocks noGrp="1"/>
          </p:cNvSpPr>
          <p:nvPr>
            <p:ph type="title"/>
          </p:nvPr>
        </p:nvSpPr>
        <p:spPr>
          <a:xfrm>
            <a:off x="264160" y="53113"/>
            <a:ext cx="7317740" cy="732441"/>
          </a:xfrm>
        </p:spPr>
        <p:txBody>
          <a:bodyPr/>
          <a:lstStyle/>
          <a:p>
            <a:r>
              <a:rPr lang="en-US" dirty="0">
                <a:cs typeface="Courier New" pitchFamily="49" charset="0"/>
              </a:rPr>
              <a:t>Subsystem metrics by rollup instance</a:t>
            </a:r>
          </a:p>
        </p:txBody>
      </p:sp>
    </p:spTree>
    <p:extLst>
      <p:ext uri="{BB962C8B-B14F-4D97-AF65-F5344CB8AC3E}">
        <p14:creationId xmlns:p14="http://schemas.microsoft.com/office/powerpoint/2010/main" val="19131831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7AF3CD5-773B-4E4A-9215-7C9D57059B1E}"/>
              </a:ext>
            </a:extLst>
          </p:cNvPr>
          <p:cNvSpPr>
            <a:spLocks noGrp="1"/>
          </p:cNvSpPr>
          <p:nvPr>
            <p:ph type="ctrTitle"/>
          </p:nvPr>
        </p:nvSpPr>
        <p:spPr/>
        <p:txBody>
          <a:bodyPr/>
          <a:lstStyle/>
          <a:p>
            <a:r>
              <a:rPr lang="en-US" sz="2800" dirty="0"/>
              <a:t>The </a:t>
            </a:r>
            <a:r>
              <a:rPr lang="en-US" sz="2800" dirty="0" err="1"/>
              <a:t>remainer</a:t>
            </a:r>
            <a:r>
              <a:rPr lang="en-US" sz="2800" dirty="0"/>
              <a:t> of this presentation is a draft section describing </a:t>
            </a:r>
            <a:r>
              <a:rPr lang="en-US" sz="2800" dirty="0">
                <a:latin typeface="Courier New" panose="02070309020205020404" pitchFamily="49" charset="0"/>
                <a:cs typeface="Courier New" panose="02070309020205020404" pitchFamily="49" charset="0"/>
              </a:rPr>
              <a:t>dedupe=</a:t>
            </a:r>
            <a:r>
              <a:rPr lang="en-US" sz="2800" dirty="0" err="1">
                <a:latin typeface="Courier New" panose="02070309020205020404" pitchFamily="49" charset="0"/>
                <a:cs typeface="Courier New" panose="02070309020205020404" pitchFamily="49" charset="0"/>
              </a:rPr>
              <a:t>target_spread</a:t>
            </a:r>
            <a:endParaRPr lang="en-US" sz="28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116259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077766"/>
          </a:xfrm>
        </p:spPr>
        <p:txBody>
          <a:bodyPr/>
          <a:lstStyle/>
          <a:p>
            <a:r>
              <a:rPr lang="en-US" sz="2000" dirty="0">
                <a:latin typeface="Courier New" pitchFamily="49" charset="0"/>
                <a:cs typeface="Courier New" pitchFamily="49" charset="0"/>
              </a:rPr>
              <a:t>[Hosts] "sun159, horde[33-64], 192.168.0.0"</a:t>
            </a:r>
            <a:br>
              <a:rPr lang="en-US" sz="2000" dirty="0"/>
            </a:br>
            <a:r>
              <a:rPr lang="en-US" sz="2000" dirty="0"/>
              <a:t>	</a:t>
            </a:r>
            <a:r>
              <a:rPr lang="en-US" sz="2000" dirty="0">
                <a:latin typeface="Courier New" pitchFamily="49" charset="0"/>
                <a:cs typeface="Courier New" pitchFamily="49" charset="0"/>
              </a:rPr>
              <a:t>[Select] "</a:t>
            </a:r>
            <a:r>
              <a:rPr lang="en-US" sz="2000" dirty="0">
                <a:cs typeface="Courier New" pitchFamily="49" charset="0"/>
              </a:rPr>
              <a:t>xxx</a:t>
            </a:r>
            <a:r>
              <a:rPr lang="en-US" sz="2000" dirty="0">
                <a:latin typeface="Courier New" pitchFamily="49" charset="0"/>
                <a:cs typeface="Courier New" pitchFamily="49" charset="0"/>
              </a:rPr>
              <a:t>"</a:t>
            </a:r>
            <a:r>
              <a:rPr lang="en-US" sz="2000" dirty="0"/>
              <a:t>;</a:t>
            </a:r>
          </a:p>
          <a:p>
            <a:r>
              <a:rPr lang="en-US" dirty="0">
                <a:cs typeface="Courier New" panose="02070309020205020404" pitchFamily="49" charset="0"/>
              </a:rPr>
              <a:t>Host name forms</a:t>
            </a:r>
          </a:p>
          <a:p>
            <a:pPr lvl="1">
              <a:tabLst>
                <a:tab pos="2743200" algn="l"/>
              </a:tabLst>
            </a:pPr>
            <a:r>
              <a:rPr lang="en-US" dirty="0">
                <a:latin typeface="Courier New" panose="02070309020205020404" pitchFamily="49" charset="0"/>
                <a:cs typeface="Courier New" panose="02070309020205020404" pitchFamily="49" charset="0"/>
              </a:rPr>
              <a:t>sun159	</a:t>
            </a:r>
            <a:r>
              <a:rPr lang="en-US" dirty="0"/>
              <a:t>single host</a:t>
            </a:r>
          </a:p>
          <a:p>
            <a:pPr lvl="1"/>
            <a:r>
              <a:rPr lang="en-US" dirty="0">
                <a:latin typeface="Courier New" panose="02070309020205020404" pitchFamily="49" charset="0"/>
                <a:cs typeface="Courier New" panose="02070309020205020404" pitchFamily="49" charset="0"/>
              </a:rPr>
              <a:t>Horde[33-64]</a:t>
            </a:r>
            <a:r>
              <a:rPr lang="en-US" dirty="0"/>
              <a:t>	range of hosts with consecutive numeric suffixes </a:t>
            </a:r>
          </a:p>
          <a:p>
            <a:pPr lvl="1"/>
            <a:r>
              <a:rPr lang="en-US" dirty="0">
                <a:latin typeface="Courier New" panose="02070309020205020404" pitchFamily="49" charset="0"/>
                <a:cs typeface="Courier New" panose="02070309020205020404" pitchFamily="49" charset="0"/>
              </a:rPr>
              <a:t>192.168.0.0</a:t>
            </a:r>
            <a:r>
              <a:rPr lang="en-US" dirty="0"/>
              <a:t>	IPV4 dotted quad</a:t>
            </a:r>
          </a:p>
          <a:p>
            <a:pPr lvl="1">
              <a:tabLst>
                <a:tab pos="2743200" algn="l"/>
              </a:tabLst>
            </a:pPr>
            <a:endParaRPr lang="en-US" sz="2000" dirty="0"/>
          </a:p>
        </p:txBody>
      </p:sp>
      <p:sp>
        <p:nvSpPr>
          <p:cNvPr id="3" name="Title 2"/>
          <p:cNvSpPr>
            <a:spLocks noGrp="1"/>
          </p:cNvSpPr>
          <p:nvPr>
            <p:ph type="title"/>
          </p:nvPr>
        </p:nvSpPr>
        <p:spPr/>
        <p:txBody>
          <a:bodyPr/>
          <a:lstStyle/>
          <a:p>
            <a:r>
              <a:rPr lang="en-US" dirty="0">
                <a:cs typeface="Courier New" pitchFamily="49" charset="0"/>
              </a:rPr>
              <a:t>Specifying host names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9B2AA89-33C2-43C9-B270-18FE67088AAD}"/>
              </a:ext>
            </a:extLst>
          </p:cNvPr>
          <p:cNvSpPr>
            <a:spLocks noGrp="1"/>
          </p:cNvSpPr>
          <p:nvPr>
            <p:ph idx="1"/>
          </p:nvPr>
        </p:nvSpPr>
        <p:spPr>
          <a:xfrm>
            <a:off x="264160" y="967575"/>
            <a:ext cx="8584006" cy="3600986"/>
          </a:xfrm>
        </p:spPr>
        <p:txBody>
          <a:bodyPr/>
          <a:lstStyle/>
          <a:p>
            <a:pPr lvl="0"/>
            <a:r>
              <a:rPr lang="en-US" dirty="0"/>
              <a:t>The </a:t>
            </a:r>
            <a:r>
              <a:rPr lang="en-US" dirty="0">
                <a:latin typeface="Courier New" panose="02070309020205020404" pitchFamily="49" charset="0"/>
                <a:cs typeface="Courier New" panose="02070309020205020404" pitchFamily="49" charset="0"/>
              </a:rPr>
              <a:t>serpentine</a:t>
            </a:r>
            <a:r>
              <a:rPr lang="en-US" dirty="0"/>
              <a:t> method writes and average of “</a:t>
            </a:r>
            <a:r>
              <a:rPr lang="en-US" dirty="0">
                <a:latin typeface="Courier New" panose="02070309020205020404" pitchFamily="49" charset="0"/>
                <a:cs typeface="Courier New" panose="02070309020205020404" pitchFamily="49" charset="0"/>
              </a:rPr>
              <a:t>dedupe</a:t>
            </a:r>
            <a:r>
              <a:rPr lang="en-US" dirty="0"/>
              <a:t>” copies of each new unique data pattern, writes these at </a:t>
            </a:r>
            <a:r>
              <a:rPr lang="en-US" i="1" dirty="0"/>
              <a:t>the same time </a:t>
            </a:r>
            <a:r>
              <a:rPr lang="en-US" dirty="0"/>
              <a:t>regardless of the location being written to.</a:t>
            </a:r>
          </a:p>
          <a:p>
            <a:pPr lvl="0"/>
            <a:r>
              <a:rPr lang="en-US" dirty="0"/>
              <a:t>When writing / filling sequentially, the achieved dedupe ratio is “</a:t>
            </a:r>
            <a:r>
              <a:rPr lang="en-US" dirty="0">
                <a:latin typeface="Courier New" panose="02070309020205020404" pitchFamily="49" charset="0"/>
                <a:cs typeface="Courier New" panose="02070309020205020404" pitchFamily="49" charset="0"/>
              </a:rPr>
              <a:t>dedupe</a:t>
            </a:r>
            <a:r>
              <a:rPr lang="en-US" dirty="0"/>
              <a:t>”.</a:t>
            </a:r>
          </a:p>
          <a:p>
            <a:pPr lvl="0"/>
            <a:r>
              <a:rPr lang="en-US" dirty="0"/>
              <a:t>When subsequently writing new patterns randomly, each copy goes to a new random location, possibly over-writing one copy of a previous pattern, causing the achieved dedupe ratio to fall over time to an asymptotic limit.</a:t>
            </a:r>
          </a:p>
        </p:txBody>
      </p:sp>
      <p:sp>
        <p:nvSpPr>
          <p:cNvPr id="3" name="Title 2">
            <a:extLst>
              <a:ext uri="{FF2B5EF4-FFF2-40B4-BE49-F238E27FC236}">
                <a16:creationId xmlns:a16="http://schemas.microsoft.com/office/drawing/2014/main" id="{63BCF6C2-E9FC-47B3-92B5-A4EB0B1C8C11}"/>
              </a:ext>
            </a:extLst>
          </p:cNvPr>
          <p:cNvSpPr>
            <a:spLocks noGrp="1"/>
          </p:cNvSpPr>
          <p:nvPr>
            <p:ph type="title"/>
          </p:nvPr>
        </p:nvSpPr>
        <p:spPr/>
        <p:txBody>
          <a:bodyPr/>
          <a:lstStyle/>
          <a:p>
            <a:r>
              <a:rPr lang="en-US" dirty="0"/>
              <a:t>Original </a:t>
            </a:r>
            <a:r>
              <a:rPr lang="en-US" b="0" dirty="0">
                <a:latin typeface="Courier New" panose="02070309020205020404" pitchFamily="49" charset="0"/>
                <a:cs typeface="Courier New" panose="02070309020205020404" pitchFamily="49" charset="0"/>
              </a:rPr>
              <a:t>serpentine</a:t>
            </a:r>
            <a:r>
              <a:rPr lang="en-US" dirty="0"/>
              <a:t> dedupe method</a:t>
            </a:r>
          </a:p>
        </p:txBody>
      </p:sp>
    </p:spTree>
    <p:extLst>
      <p:ext uri="{BB962C8B-B14F-4D97-AF65-F5344CB8AC3E}">
        <p14:creationId xmlns:p14="http://schemas.microsoft.com/office/powerpoint/2010/main" val="23551130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9C88C7C1-5669-45ED-AC1F-B3DB3B1730CA}"/>
                  </a:ext>
                </a:extLst>
              </p:cNvPr>
              <p:cNvSpPr>
                <a:spLocks noGrp="1"/>
              </p:cNvSpPr>
              <p:nvPr>
                <p:ph idx="1"/>
              </p:nvPr>
            </p:nvSpPr>
            <p:spPr>
              <a:xfrm>
                <a:off x="264160" y="967575"/>
                <a:ext cx="8584006" cy="2018886"/>
              </a:xfrm>
            </p:spPr>
            <p:txBody>
              <a:bodyPr/>
              <a:lstStyle/>
              <a:p>
                <a:r>
                  <a:rPr lang="en-US" sz="2000" dirty="0"/>
                  <a:t>The </a:t>
                </a:r>
                <a:r>
                  <a:rPr lang="en-US" sz="2000" dirty="0">
                    <a:latin typeface="Courier New" panose="02070309020205020404" pitchFamily="49" charset="0"/>
                    <a:cs typeface="Courier New" panose="02070309020205020404" pitchFamily="49" charset="0"/>
                  </a:rPr>
                  <a:t>serpentine</a:t>
                </a:r>
                <a:r>
                  <a:rPr lang="en-US" sz="2000" dirty="0"/>
                  <a:t> asymptotic </a:t>
                </a:r>
                <a:r>
                  <a:rPr lang="en-US" sz="2000" i="1" dirty="0"/>
                  <a:t>dedupe ratio (target dedupe ratio = R) </a:t>
                </a:r>
                <a:r>
                  <a:rPr lang="en-US" sz="2000" dirty="0"/>
                  <a:t>at equilibrium is given by the formula </a:t>
                </a:r>
                <a:r>
                  <a:rPr lang="en-US" sz="2000" i="1" dirty="0"/>
                  <a:t>(R / HarmonicNumber (R)).</a:t>
                </a:r>
              </a:p>
              <a:p>
                <a:pPr marL="0">
                  <a:lnSpc>
                    <a:spcPct val="107000"/>
                  </a:lnSpc>
                </a:pPr>
                <a:r>
                  <a:rPr lang="en-US" dirty="0"/>
                  <a:t>Asymptotic </a:t>
                </a:r>
                <a14:m>
                  <m:oMath xmlns:m="http://schemas.openxmlformats.org/officeDocument/2006/math">
                    <m:r>
                      <a:rPr lang="en-US" b="0" i="1" smtClean="0">
                        <a:latin typeface="Cambria Math" panose="02040503050406030204" pitchFamily="18" charset="0"/>
                      </a:rPr>
                      <m:t>𝐷𝑒𝑑𝑢𝑝𝑒</m:t>
                    </m:r>
                    <m:r>
                      <a:rPr lang="en-US" b="0" i="1" smtClean="0">
                        <a:latin typeface="Cambria Math" panose="02040503050406030204" pitchFamily="18" charset="0"/>
                      </a:rPr>
                      <m:t>_</m:t>
                    </m:r>
                    <m:r>
                      <a:rPr lang="en-US" b="0" i="1" smtClean="0">
                        <a:latin typeface="Cambria Math" panose="02040503050406030204" pitchFamily="18" charset="0"/>
                      </a:rPr>
                      <m:t>𝑟𝑎𝑡𝑖𝑜</m:t>
                    </m:r>
                    <m:d>
                      <m:dPr>
                        <m:ctrlPr>
                          <a:rPr lang="en-US" b="0" i="1" smtClean="0">
                            <a:latin typeface="Cambria Math" panose="02040503050406030204" pitchFamily="18" charset="0"/>
                          </a:rPr>
                        </m:ctrlPr>
                      </m:dPr>
                      <m:e>
                        <m:r>
                          <a:rPr lang="en-US" b="0" i="1" smtClean="0">
                            <a:latin typeface="Cambria Math" panose="02040503050406030204" pitchFamily="18" charset="0"/>
                          </a:rPr>
                          <m:t>𝑅</m:t>
                        </m:r>
                      </m:e>
                    </m:d>
                    <m:r>
                      <a:rPr lang="en-US" b="0" i="1" smtClean="0">
                        <a:latin typeface="Cambria Math" panose="02040503050406030204" pitchFamily="18" charset="0"/>
                      </a:rPr>
                      <m:t>=</m:t>
                    </m:r>
                    <m:r>
                      <a:rPr lang="en-US" b="0" i="1" smtClean="0">
                        <a:latin typeface="Cambria Math" panose="02040503050406030204" pitchFamily="18" charset="0"/>
                      </a:rPr>
                      <m:t>𝑅</m:t>
                    </m:r>
                    <m:r>
                      <a:rPr lang="en-US" b="0" i="1" smtClean="0">
                        <a:latin typeface="Cambria Math" panose="02040503050406030204" pitchFamily="18" charset="0"/>
                      </a:rPr>
                      <m:t> /(1+</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3</m:t>
                        </m:r>
                      </m:den>
                    </m:f>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𝑅</m:t>
                        </m:r>
                      </m:den>
                    </m:f>
                    <m:r>
                      <a:rPr lang="en-US" b="0" i="1" smtClean="0">
                        <a:latin typeface="Cambria Math" panose="02040503050406030204" pitchFamily="18" charset="0"/>
                      </a:rPr>
                      <m:t>)</m:t>
                    </m:r>
                  </m:oMath>
                </a14:m>
                <a:endParaRPr lang="en-US" dirty="0"/>
              </a:p>
              <a:p>
                <a:pPr marL="0">
                  <a:lnSpc>
                    <a:spcPct val="107000"/>
                  </a:lnSpc>
                </a:pPr>
                <a:r>
                  <a:rPr lang="en-US" dirty="0"/>
                  <a:t>The approximation for this is </a:t>
                </a:r>
                <a:r>
                  <a:rPr lang="en-US" b="1" dirty="0"/>
                  <a:t> </a:t>
                </a:r>
                <a:r>
                  <a:rPr lang="en-US" dirty="0"/>
                  <a:t>~ </a:t>
                </a:r>
                <a14:m>
                  <m:oMath xmlns:m="http://schemas.openxmlformats.org/officeDocument/2006/math">
                    <m:r>
                      <a:rPr lang="en-US" i="1" dirty="0">
                        <a:latin typeface="Cambria Math" panose="02040503050406030204" pitchFamily="18" charset="0"/>
                      </a:rPr>
                      <m:t>𝑅</m:t>
                    </m:r>
                    <m:r>
                      <a:rPr lang="en-US" i="1" dirty="0">
                        <a:latin typeface="Cambria Math" panose="02040503050406030204" pitchFamily="18" charset="0"/>
                      </a:rPr>
                      <m:t>/</m:t>
                    </m:r>
                    <m:func>
                      <m:funcPr>
                        <m:ctrlPr>
                          <a:rPr lang="en-US" i="1" dirty="0">
                            <a:latin typeface="Cambria Math" panose="02040503050406030204" pitchFamily="18" charset="0"/>
                          </a:rPr>
                        </m:ctrlPr>
                      </m:funcPr>
                      <m:fName>
                        <m:sSub>
                          <m:sSubPr>
                            <m:ctrlPr>
                              <a:rPr lang="en-US" i="1" dirty="0">
                                <a:latin typeface="Cambria Math" panose="02040503050406030204" pitchFamily="18" charset="0"/>
                              </a:rPr>
                            </m:ctrlPr>
                          </m:sSubPr>
                          <m:e>
                            <m:r>
                              <m:rPr>
                                <m:sty m:val="p"/>
                              </m:rPr>
                              <a:rPr lang="en-US" dirty="0">
                                <a:latin typeface="Cambria Math" panose="02040503050406030204" pitchFamily="18" charset="0"/>
                              </a:rPr>
                              <m:t>log</m:t>
                            </m:r>
                          </m:e>
                          <m:sub>
                            <m:r>
                              <a:rPr lang="en-US" i="1" dirty="0">
                                <a:latin typeface="Cambria Math" panose="02040503050406030204" pitchFamily="18" charset="0"/>
                              </a:rPr>
                              <m:t>𝑒</m:t>
                            </m:r>
                          </m:sub>
                        </m:sSub>
                      </m:fName>
                      <m:e>
                        <m:r>
                          <a:rPr lang="en-US" i="1" dirty="0">
                            <a:latin typeface="Cambria Math" panose="02040503050406030204" pitchFamily="18" charset="0"/>
                          </a:rPr>
                          <m:t>(2</m:t>
                        </m:r>
                        <m:r>
                          <a:rPr lang="en-US" i="1" dirty="0">
                            <a:latin typeface="Cambria Math" panose="02040503050406030204" pitchFamily="18" charset="0"/>
                          </a:rPr>
                          <m:t>𝑅</m:t>
                        </m:r>
                        <m:r>
                          <a:rPr lang="en-US" i="1" dirty="0">
                            <a:latin typeface="Cambria Math" panose="02040503050406030204" pitchFamily="18" charset="0"/>
                          </a:rPr>
                          <m:t>+1</m:t>
                        </m:r>
                      </m:e>
                    </m:func>
                    <m:r>
                      <a:rPr lang="en-US" i="1" dirty="0">
                        <a:latin typeface="Cambria Math" panose="02040503050406030204" pitchFamily="18" charset="0"/>
                      </a:rPr>
                      <m:t>)</m:t>
                    </m:r>
                  </m:oMath>
                </a14:m>
                <a:endParaRPr lang="en-US" dirty="0"/>
              </a:p>
            </p:txBody>
          </p:sp>
        </mc:Choice>
        <mc:Fallback xmlns="">
          <p:sp>
            <p:nvSpPr>
              <p:cNvPr id="2" name="Content Placeholder 1">
                <a:extLst>
                  <a:ext uri="{FF2B5EF4-FFF2-40B4-BE49-F238E27FC236}">
                    <a16:creationId xmlns:a16="http://schemas.microsoft.com/office/drawing/2014/main" id="{9C88C7C1-5669-45ED-AC1F-B3DB3B1730CA}"/>
                  </a:ext>
                </a:extLst>
              </p:cNvPr>
              <p:cNvSpPr>
                <a:spLocks noGrp="1" noRot="1" noChangeAspect="1" noMove="1" noResize="1" noEditPoints="1" noAdjustHandles="1" noChangeArrowheads="1" noChangeShapeType="1" noTextEdit="1"/>
              </p:cNvSpPr>
              <p:nvPr>
                <p:ph idx="1"/>
              </p:nvPr>
            </p:nvSpPr>
            <p:spPr>
              <a:xfrm>
                <a:off x="264160" y="967575"/>
                <a:ext cx="8584006" cy="2018886"/>
              </a:xfrm>
              <a:blipFill>
                <a:blip r:embed="rId2"/>
                <a:stretch>
                  <a:fillRect l="-781" t="-2417" b="-5438"/>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5AD3597F-7E3F-4966-84AC-5C785A4D5F7D}"/>
              </a:ext>
            </a:extLst>
          </p:cNvPr>
          <p:cNvSpPr>
            <a:spLocks noGrp="1"/>
          </p:cNvSpPr>
          <p:nvPr>
            <p:ph type="title"/>
          </p:nvPr>
        </p:nvSpPr>
        <p:spPr/>
        <p:txBody>
          <a:bodyPr/>
          <a:lstStyle/>
          <a:p>
            <a:r>
              <a:rPr lang="en-US" b="0" dirty="0">
                <a:latin typeface="Courier New" panose="02070309020205020404" pitchFamily="49" charset="0"/>
                <a:cs typeface="Courier New" panose="02070309020205020404" pitchFamily="49" charset="0"/>
              </a:rPr>
              <a:t>serpentine</a:t>
            </a:r>
            <a:r>
              <a:rPr lang="en-US" dirty="0"/>
              <a:t> method, continued</a:t>
            </a:r>
          </a:p>
        </p:txBody>
      </p:sp>
    </p:spTree>
    <p:extLst>
      <p:ext uri="{BB962C8B-B14F-4D97-AF65-F5344CB8AC3E}">
        <p14:creationId xmlns:p14="http://schemas.microsoft.com/office/powerpoint/2010/main" val="31132269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0B734CF-3432-4484-8D98-F9E6E679047B}"/>
              </a:ext>
            </a:extLst>
          </p:cNvPr>
          <p:cNvSpPr>
            <a:spLocks noGrp="1"/>
          </p:cNvSpPr>
          <p:nvPr>
            <p:ph idx="1"/>
          </p:nvPr>
        </p:nvSpPr>
        <p:spPr>
          <a:xfrm>
            <a:off x="264160" y="967575"/>
            <a:ext cx="8584006" cy="3724096"/>
          </a:xfrm>
        </p:spPr>
        <p:txBody>
          <a:bodyPr/>
          <a:lstStyle/>
          <a:p>
            <a:pPr lvl="0"/>
            <a:r>
              <a:rPr lang="en-US" dirty="0"/>
              <a:t>Pattern Generation changed to achieve the target dedupe ratio with a mix of unique patterns and patterns with higher number of duplicates (target + spread) following a predefined distribution.</a:t>
            </a:r>
          </a:p>
          <a:p>
            <a:r>
              <a:rPr lang="en-US" dirty="0"/>
              <a:t>For example:  Generated pattern sequence for target dedupe ratio of 2.0  </a:t>
            </a:r>
          </a:p>
          <a:p>
            <a:r>
              <a:rPr lang="en-US" dirty="0"/>
              <a:t>P1, P2, P3, P4, </a:t>
            </a:r>
            <a:r>
              <a:rPr lang="en-US" b="1" i="1" dirty="0"/>
              <a:t>P11, P11, P11, P11, P11, P11, P11</a:t>
            </a:r>
            <a:r>
              <a:rPr lang="en-US" b="1" dirty="0"/>
              <a:t>,</a:t>
            </a:r>
            <a:r>
              <a:rPr lang="en-US" dirty="0"/>
              <a:t> P12</a:t>
            </a:r>
          </a:p>
          <a:p>
            <a:r>
              <a:rPr lang="en-US" dirty="0"/>
              <a:t>Dedupe ratio = (total # of blocks = 12) / (unique blocks = 6) = 2.0</a:t>
            </a:r>
          </a:p>
          <a:p>
            <a:endParaRPr lang="en-US" dirty="0"/>
          </a:p>
        </p:txBody>
      </p:sp>
      <p:sp>
        <p:nvSpPr>
          <p:cNvPr id="3" name="Title 2">
            <a:extLst>
              <a:ext uri="{FF2B5EF4-FFF2-40B4-BE49-F238E27FC236}">
                <a16:creationId xmlns:a16="http://schemas.microsoft.com/office/drawing/2014/main" id="{DDF14D74-B77E-4D00-95D1-180F1B5D2DB4}"/>
              </a:ext>
            </a:extLst>
          </p:cNvPr>
          <p:cNvSpPr>
            <a:spLocks noGrp="1"/>
          </p:cNvSpPr>
          <p:nvPr>
            <p:ph type="title"/>
          </p:nvPr>
        </p:nvSpPr>
        <p:spPr/>
        <p:txBody>
          <a:bodyPr/>
          <a:lstStyle/>
          <a:p>
            <a:r>
              <a:rPr lang="en-US" b="0" dirty="0" err="1">
                <a:latin typeface="Courier New" panose="02070309020205020404" pitchFamily="49" charset="0"/>
                <a:cs typeface="Courier New" panose="02070309020205020404" pitchFamily="49" charset="0"/>
              </a:rPr>
              <a:t>target_spread</a:t>
            </a:r>
            <a:r>
              <a:rPr lang="en-US" dirty="0"/>
              <a:t> method</a:t>
            </a:r>
          </a:p>
        </p:txBody>
      </p:sp>
    </p:spTree>
    <p:extLst>
      <p:ext uri="{BB962C8B-B14F-4D97-AF65-F5344CB8AC3E}">
        <p14:creationId xmlns:p14="http://schemas.microsoft.com/office/powerpoint/2010/main" val="27874727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279CD1C-5AF9-4DAB-983E-768444D7B134}"/>
              </a:ext>
            </a:extLst>
          </p:cNvPr>
          <p:cNvSpPr>
            <a:spLocks noGrp="1"/>
          </p:cNvSpPr>
          <p:nvPr>
            <p:ph idx="1"/>
          </p:nvPr>
        </p:nvSpPr>
        <p:spPr>
          <a:xfrm>
            <a:off x="264160" y="967575"/>
            <a:ext cx="8584006" cy="4939814"/>
          </a:xfrm>
        </p:spPr>
        <p:txBody>
          <a:bodyPr/>
          <a:lstStyle/>
          <a:p>
            <a:r>
              <a:rPr lang="en-US" sz="2000" dirty="0"/>
              <a:t>Hitachi Advanced Data Reduction deduplicates at the fixed 8 KiB block size. i.e., at a conceptual “dedupe unit”. </a:t>
            </a:r>
          </a:p>
          <a:p>
            <a:r>
              <a:rPr lang="en-US" sz="2000" dirty="0" err="1">
                <a:latin typeface="Courier New" panose="02070309020205020404" pitchFamily="49" charset="0"/>
                <a:cs typeface="Courier New" panose="02070309020205020404" pitchFamily="49" charset="0"/>
              </a:rPr>
              <a:t>target_spread</a:t>
            </a:r>
            <a:r>
              <a:rPr lang="en-US" sz="2000" dirty="0"/>
              <a:t> pattern generation is at the 8 KiB dedupe unit level.</a:t>
            </a:r>
          </a:p>
          <a:p>
            <a:r>
              <a:rPr lang="en-US" sz="2000" dirty="0"/>
              <a:t>The </a:t>
            </a:r>
            <a:r>
              <a:rPr lang="en-US" sz="2000" dirty="0" err="1">
                <a:latin typeface="Courier New" panose="02070309020205020404" pitchFamily="49" charset="0"/>
                <a:cs typeface="Courier New" panose="02070309020205020404" pitchFamily="49" charset="0"/>
              </a:rPr>
              <a:t>target_spread</a:t>
            </a:r>
            <a:r>
              <a:rPr lang="en-US" sz="2000" dirty="0"/>
              <a:t> pattern sequence generated is based on the distribution (mix of unique blocks and duplicate blocks repeating in a sequence) corresponding to a target dedupe ratio and at the dedupe unit size. The pattern sequence is the same for Sequential or Random writes.</a:t>
            </a:r>
          </a:p>
          <a:p>
            <a:r>
              <a:rPr lang="en-US" sz="2000" dirty="0"/>
              <a:t>For larger block sizes, the larger block will be filled with blocks of dedupe unit size with the distribution based pattern sequence.</a:t>
            </a:r>
          </a:p>
          <a:p>
            <a:endParaRPr lang="en-US" sz="2000" dirty="0"/>
          </a:p>
          <a:p>
            <a:endParaRPr lang="en-US" sz="2000" dirty="0"/>
          </a:p>
        </p:txBody>
      </p:sp>
      <p:sp>
        <p:nvSpPr>
          <p:cNvPr id="3" name="Title 2">
            <a:extLst>
              <a:ext uri="{FF2B5EF4-FFF2-40B4-BE49-F238E27FC236}">
                <a16:creationId xmlns:a16="http://schemas.microsoft.com/office/drawing/2014/main" id="{60B70F1C-62BB-41A4-8176-AE1DD9372EFB}"/>
              </a:ext>
            </a:extLst>
          </p:cNvPr>
          <p:cNvSpPr>
            <a:spLocks noGrp="1"/>
          </p:cNvSpPr>
          <p:nvPr>
            <p:ph type="title"/>
          </p:nvPr>
        </p:nvSpPr>
        <p:spPr/>
        <p:txBody>
          <a:bodyPr/>
          <a:lstStyle/>
          <a:p>
            <a:r>
              <a:rPr lang="en-US" dirty="0"/>
              <a:t>Pattern generation at the “dedupe unit” size</a:t>
            </a:r>
          </a:p>
        </p:txBody>
      </p:sp>
      <p:sp>
        <p:nvSpPr>
          <p:cNvPr id="4" name="TextBox 3">
            <a:extLst>
              <a:ext uri="{FF2B5EF4-FFF2-40B4-BE49-F238E27FC236}">
                <a16:creationId xmlns:a16="http://schemas.microsoft.com/office/drawing/2014/main" id="{1E068522-91BA-4FFF-9C35-FE8419EC1AF3}"/>
              </a:ext>
            </a:extLst>
          </p:cNvPr>
          <p:cNvSpPr txBox="1"/>
          <p:nvPr/>
        </p:nvSpPr>
        <p:spPr>
          <a:xfrm>
            <a:off x="1311691" y="1671145"/>
            <a:ext cx="1658532" cy="403597"/>
          </a:xfrm>
          <a:prstGeom prst="rect">
            <a:avLst/>
          </a:prstGeom>
          <a:noFill/>
        </p:spPr>
        <p:txBody>
          <a:bodyPr wrap="square" rtlCol="0">
            <a:spAutoFit/>
          </a:bodyPr>
          <a:lstStyle/>
          <a:p>
            <a:endParaRPr lang="en-US" dirty="0"/>
          </a:p>
        </p:txBody>
      </p:sp>
    </p:spTree>
    <p:extLst>
      <p:ext uri="{BB962C8B-B14F-4D97-AF65-F5344CB8AC3E}">
        <p14:creationId xmlns:p14="http://schemas.microsoft.com/office/powerpoint/2010/main" val="3029158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3B98FA8-9F6E-4B0E-90CB-153247594CB0}"/>
              </a:ext>
            </a:extLst>
          </p:cNvPr>
          <p:cNvSpPr>
            <a:spLocks noGrp="1"/>
          </p:cNvSpPr>
          <p:nvPr>
            <p:ph idx="1"/>
          </p:nvPr>
        </p:nvSpPr>
        <p:spPr>
          <a:xfrm>
            <a:off x="264160" y="967575"/>
            <a:ext cx="8584006" cy="4970591"/>
          </a:xfrm>
        </p:spPr>
        <p:txBody>
          <a:bodyPr/>
          <a:lstStyle/>
          <a:p>
            <a:r>
              <a:rPr lang="en-US" dirty="0"/>
              <a:t>For example, for blocksize = 256 KiB, 32 dedupe unit size blocks are generated and filled – the 32 dedupe unit sized blocks will follow the pattern sequence.</a:t>
            </a:r>
          </a:p>
          <a:p>
            <a:pPr lvl="0"/>
            <a:r>
              <a:rPr lang="en-US" dirty="0"/>
              <a:t>Pattern generation is to be consistent at each LUN and for any reasonably sized (&gt;= 1 GiB) sample set of contiguous blocks.</a:t>
            </a:r>
          </a:p>
          <a:p>
            <a:pPr lvl="0"/>
            <a:r>
              <a:rPr lang="en-US" dirty="0"/>
              <a:t>Unique starting seed for each LUN based off of a universal fixed seed i.e., no deduplication across LUNs (unlike serpentine sequence). </a:t>
            </a:r>
          </a:p>
          <a:p>
            <a:pPr lvl="0"/>
            <a:r>
              <a:rPr lang="en-US" dirty="0"/>
              <a:t>Probabilistic Pattern reuse for Random writes.</a:t>
            </a:r>
          </a:p>
          <a:p>
            <a:pPr marL="0" lvl="0" indent="0">
              <a:buNone/>
            </a:pPr>
            <a:endParaRPr lang="en-US" dirty="0"/>
          </a:p>
          <a:p>
            <a:endParaRPr lang="en-US" dirty="0"/>
          </a:p>
        </p:txBody>
      </p:sp>
      <p:sp>
        <p:nvSpPr>
          <p:cNvPr id="3" name="Title 2">
            <a:extLst>
              <a:ext uri="{FF2B5EF4-FFF2-40B4-BE49-F238E27FC236}">
                <a16:creationId xmlns:a16="http://schemas.microsoft.com/office/drawing/2014/main" id="{B680652B-F5AE-48FB-BB41-E5DA736A4BA6}"/>
              </a:ext>
            </a:extLst>
          </p:cNvPr>
          <p:cNvSpPr>
            <a:spLocks noGrp="1"/>
          </p:cNvSpPr>
          <p:nvPr>
            <p:ph type="title"/>
          </p:nvPr>
        </p:nvSpPr>
        <p:spPr/>
        <p:txBody>
          <a:bodyPr/>
          <a:lstStyle/>
          <a:p>
            <a:r>
              <a:rPr lang="en-US" b="0" dirty="0" err="1">
                <a:latin typeface="Courier New" panose="02070309020205020404" pitchFamily="49" charset="0"/>
                <a:cs typeface="Courier New" panose="02070309020205020404" pitchFamily="49" charset="0"/>
              </a:rPr>
              <a:t>target_spread</a:t>
            </a:r>
            <a:r>
              <a:rPr lang="en-US" dirty="0"/>
              <a:t> (continued)</a:t>
            </a:r>
          </a:p>
        </p:txBody>
      </p:sp>
    </p:spTree>
    <p:extLst>
      <p:ext uri="{BB962C8B-B14F-4D97-AF65-F5344CB8AC3E}">
        <p14:creationId xmlns:p14="http://schemas.microsoft.com/office/powerpoint/2010/main" val="9758027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36CC0F5-0068-4C3E-A93F-F7F6530F463E}"/>
              </a:ext>
            </a:extLst>
          </p:cNvPr>
          <p:cNvSpPr>
            <a:spLocks noGrp="1"/>
          </p:cNvSpPr>
          <p:nvPr>
            <p:ph idx="1"/>
          </p:nvPr>
        </p:nvSpPr>
        <p:spPr>
          <a:xfrm>
            <a:off x="264160" y="967575"/>
            <a:ext cx="8584006" cy="2923877"/>
          </a:xfrm>
        </p:spPr>
        <p:txBody>
          <a:bodyPr/>
          <a:lstStyle/>
          <a:p>
            <a:pPr lvl="0"/>
            <a:r>
              <a:rPr lang="en-US" dirty="0"/>
              <a:t>Each block of data starts with the block_seed and the Eyeo data generator repeatedly runs xorshitft64 to generate a pseudo-random noise as data.</a:t>
            </a:r>
          </a:p>
          <a:p>
            <a:pPr lvl="0"/>
            <a:r>
              <a:rPr lang="en-US" dirty="0"/>
              <a:t>block_seed = pattern_seed ^ pattern_number.</a:t>
            </a:r>
          </a:p>
          <a:p>
            <a:pPr lvl="0"/>
            <a:r>
              <a:rPr lang="en-US" dirty="0"/>
              <a:t>pattern_seed and pattern_number is changed based on a serpentine sequence (old method) or using a distribution (new method) when a new pattern is generated.</a:t>
            </a:r>
          </a:p>
        </p:txBody>
      </p:sp>
      <p:sp>
        <p:nvSpPr>
          <p:cNvPr id="3" name="Title 2">
            <a:extLst>
              <a:ext uri="{FF2B5EF4-FFF2-40B4-BE49-F238E27FC236}">
                <a16:creationId xmlns:a16="http://schemas.microsoft.com/office/drawing/2014/main" id="{0448F53F-386E-4E17-B6C5-E8210D842120}"/>
              </a:ext>
            </a:extLst>
          </p:cNvPr>
          <p:cNvSpPr>
            <a:spLocks noGrp="1"/>
          </p:cNvSpPr>
          <p:nvPr>
            <p:ph type="title"/>
          </p:nvPr>
        </p:nvSpPr>
        <p:spPr/>
        <p:txBody>
          <a:bodyPr/>
          <a:lstStyle/>
          <a:p>
            <a:r>
              <a:rPr lang="en-US" dirty="0"/>
              <a:t>Pattern sequence generation algorithm</a:t>
            </a:r>
          </a:p>
        </p:txBody>
      </p:sp>
    </p:spTree>
    <p:extLst>
      <p:ext uri="{BB962C8B-B14F-4D97-AF65-F5344CB8AC3E}">
        <p14:creationId xmlns:p14="http://schemas.microsoft.com/office/powerpoint/2010/main" val="9943037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D54A741-972F-430A-9C43-408E2DD7A166}"/>
              </a:ext>
            </a:extLst>
          </p:cNvPr>
          <p:cNvSpPr>
            <a:spLocks noGrp="1"/>
          </p:cNvSpPr>
          <p:nvPr>
            <p:ph idx="1"/>
          </p:nvPr>
        </p:nvSpPr>
        <p:spPr>
          <a:xfrm>
            <a:off x="264160" y="967575"/>
            <a:ext cx="8584006" cy="3975447"/>
          </a:xfrm>
        </p:spPr>
        <p:txBody>
          <a:bodyPr/>
          <a:lstStyle/>
          <a:p>
            <a:pPr lvl="1"/>
            <a:r>
              <a:rPr lang="en-US" dirty="0"/>
              <a:t>Use of universal starter seed</a:t>
            </a:r>
          </a:p>
          <a:p>
            <a:pPr lvl="2"/>
            <a:r>
              <a:rPr lang="en-US" dirty="0"/>
              <a:t>#define universal_seed 1234567 in include/ivydefines.h</a:t>
            </a:r>
          </a:p>
          <a:p>
            <a:pPr lvl="1"/>
            <a:r>
              <a:rPr lang="en-US" dirty="0"/>
              <a:t>Using a generated pod of seeds with the universal seed as a starting seed using the distribution for the target dedupe ratio.</a:t>
            </a:r>
          </a:p>
          <a:p>
            <a:pPr lvl="1"/>
            <a:r>
              <a:rPr lang="en-US" dirty="0"/>
              <a:t>Reuse patterns by readjusting starting pattern_seed and pattern_number.</a:t>
            </a:r>
          </a:p>
          <a:p>
            <a:pPr lvl="1"/>
            <a:r>
              <a:rPr lang="en-US" dirty="0"/>
              <a:t>Pattern seeds are reused with probabilities based on the target dedupe ratio and expected dedupe ratio steady state after multiple random write workloads.</a:t>
            </a:r>
          </a:p>
          <a:p>
            <a:endParaRPr lang="en-US" dirty="0"/>
          </a:p>
        </p:txBody>
      </p:sp>
      <p:sp>
        <p:nvSpPr>
          <p:cNvPr id="3" name="Title 2">
            <a:extLst>
              <a:ext uri="{FF2B5EF4-FFF2-40B4-BE49-F238E27FC236}">
                <a16:creationId xmlns:a16="http://schemas.microsoft.com/office/drawing/2014/main" id="{0A62A64E-BB33-439A-B7E0-A6F66767945B}"/>
              </a:ext>
            </a:extLst>
          </p:cNvPr>
          <p:cNvSpPr>
            <a:spLocks noGrp="1"/>
          </p:cNvSpPr>
          <p:nvPr>
            <p:ph type="title"/>
          </p:nvPr>
        </p:nvSpPr>
        <p:spPr/>
        <p:txBody>
          <a:bodyPr/>
          <a:lstStyle/>
          <a:p>
            <a:r>
              <a:rPr lang="en-US" dirty="0"/>
              <a:t>Pattern reuse in random writes</a:t>
            </a:r>
          </a:p>
        </p:txBody>
      </p:sp>
    </p:spTree>
    <p:extLst>
      <p:ext uri="{BB962C8B-B14F-4D97-AF65-F5344CB8AC3E}">
        <p14:creationId xmlns:p14="http://schemas.microsoft.com/office/powerpoint/2010/main" val="13913416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2E40F07-5187-4646-B0DF-DD8E6DBFED11}"/>
              </a:ext>
            </a:extLst>
          </p:cNvPr>
          <p:cNvSpPr>
            <a:spLocks noGrp="1"/>
          </p:cNvSpPr>
          <p:nvPr>
            <p:ph idx="1"/>
          </p:nvPr>
        </p:nvSpPr>
        <p:spPr>
          <a:xfrm>
            <a:off x="264160" y="967575"/>
            <a:ext cx="8584006" cy="4134978"/>
          </a:xfrm>
        </p:spPr>
        <p:txBody>
          <a:bodyPr/>
          <a:lstStyle/>
          <a:p>
            <a:r>
              <a:rPr lang="en-US" sz="1800" dirty="0"/>
              <a:t>Dedupe ratio dependent threshold to keep pattern numbers in the range: [0..pattern_number_reuse_threshold]</a:t>
            </a:r>
          </a:p>
          <a:p>
            <a:r>
              <a:rPr lang="en-US" sz="1800" dirty="0"/>
              <a:t>The numeric threshold values in italics were determined based on running modified 6D2P_debup.ivyscript,           and dedupe ratios measured using DRE tool.</a:t>
            </a:r>
          </a:p>
          <a:p>
            <a:pPr marL="280987" lvl="1" indent="0">
              <a:buNone/>
            </a:pPr>
            <a:r>
              <a:rPr lang="en-US" sz="1400" dirty="0"/>
              <a:t>if (target_dedupe &lt; 2.0)  </a:t>
            </a:r>
          </a:p>
          <a:p>
            <a:pPr marL="280987" lvl="1" indent="0">
              <a:buNone/>
            </a:pPr>
            <a:r>
              <a:rPr lang="en-US" sz="1400" dirty="0"/>
              <a:t>	pattern_number_reuse_threshold = </a:t>
            </a:r>
          </a:p>
          <a:p>
            <a:pPr marL="280987" lvl="1" indent="0">
              <a:buNone/>
            </a:pPr>
            <a:r>
              <a:rPr lang="en-US" sz="1400" dirty="0"/>
              <a:t>		(1.0 - reuse_probability) * </a:t>
            </a:r>
            <a:r>
              <a:rPr lang="en-US" sz="1400" i="1" dirty="0"/>
              <a:t>100000</a:t>
            </a:r>
            <a:r>
              <a:rPr lang="en-US" sz="1400" dirty="0"/>
              <a:t>;</a:t>
            </a:r>
          </a:p>
          <a:p>
            <a:pPr marL="280987" lvl="1" indent="0">
              <a:buNone/>
            </a:pPr>
            <a:r>
              <a:rPr lang="en-US" sz="1400" dirty="0"/>
              <a:t>else if (target_dedupe &gt; 10.0)</a:t>
            </a:r>
          </a:p>
          <a:p>
            <a:pPr marL="280987" lvl="1" indent="0">
              <a:buNone/>
            </a:pPr>
            <a:r>
              <a:rPr lang="en-US" sz="1400" dirty="0"/>
              <a:t>	pattern_number_reuse_threshold = </a:t>
            </a:r>
          </a:p>
          <a:p>
            <a:pPr marL="280987" lvl="1" indent="0">
              <a:buNone/>
            </a:pPr>
            <a:r>
              <a:rPr lang="en-US" sz="1400" dirty="0"/>
              <a:t>		(1.0 - reuse_probability) * </a:t>
            </a:r>
            <a:r>
              <a:rPr lang="en-US" sz="1400" i="1" dirty="0"/>
              <a:t>65000</a:t>
            </a:r>
            <a:r>
              <a:rPr lang="en-US" sz="1400" dirty="0"/>
              <a:t>;</a:t>
            </a:r>
          </a:p>
          <a:p>
            <a:pPr marL="280987" lvl="1" indent="0">
              <a:buNone/>
            </a:pPr>
            <a:r>
              <a:rPr lang="en-US" sz="1400" dirty="0"/>
              <a:t> else pattern_number_reuse_threshold = (1.0 - reuse_probability) * </a:t>
            </a:r>
            <a:r>
              <a:rPr lang="en-US" sz="1400" i="1" dirty="0"/>
              <a:t>50000</a:t>
            </a:r>
            <a:r>
              <a:rPr lang="en-US" sz="1400" dirty="0"/>
              <a:t>;</a:t>
            </a:r>
          </a:p>
        </p:txBody>
      </p:sp>
      <p:sp>
        <p:nvSpPr>
          <p:cNvPr id="3" name="Title 2">
            <a:extLst>
              <a:ext uri="{FF2B5EF4-FFF2-40B4-BE49-F238E27FC236}">
                <a16:creationId xmlns:a16="http://schemas.microsoft.com/office/drawing/2014/main" id="{54B63BA0-56E2-436B-B0D4-75CC79B7F083}"/>
              </a:ext>
            </a:extLst>
          </p:cNvPr>
          <p:cNvSpPr>
            <a:spLocks noGrp="1"/>
          </p:cNvSpPr>
          <p:nvPr>
            <p:ph type="title"/>
          </p:nvPr>
        </p:nvSpPr>
        <p:spPr/>
        <p:txBody>
          <a:bodyPr/>
          <a:lstStyle/>
          <a:p>
            <a:r>
              <a:rPr lang="en-US" b="0" dirty="0"/>
              <a:t>pattern_number_reuse_threshold</a:t>
            </a:r>
            <a:r>
              <a:rPr lang="en-US" dirty="0"/>
              <a:t> heuristics</a:t>
            </a:r>
          </a:p>
        </p:txBody>
      </p:sp>
      <p:graphicFrame>
        <p:nvGraphicFramePr>
          <p:cNvPr id="4" name="Object 3">
            <a:extLst>
              <a:ext uri="{FF2B5EF4-FFF2-40B4-BE49-F238E27FC236}">
                <a16:creationId xmlns:a16="http://schemas.microsoft.com/office/drawing/2014/main" id="{2C71F138-6FA4-43F7-BD8C-1CA4B1BF2AC5}"/>
              </a:ext>
            </a:extLst>
          </p:cNvPr>
          <p:cNvGraphicFramePr>
            <a:graphicFrameLocks noChangeAspect="1"/>
          </p:cNvGraphicFramePr>
          <p:nvPr>
            <p:extLst>
              <p:ext uri="{D42A27DB-BD31-4B8C-83A1-F6EECF244321}">
                <p14:modId xmlns:p14="http://schemas.microsoft.com/office/powerpoint/2010/main" val="4216601396"/>
              </p:ext>
            </p:extLst>
          </p:nvPr>
        </p:nvGraphicFramePr>
        <p:xfrm>
          <a:off x="3390026" y="2046287"/>
          <a:ext cx="1379537" cy="525463"/>
        </p:xfrm>
        <a:graphic>
          <a:graphicData uri="http://schemas.openxmlformats.org/presentationml/2006/ole">
            <mc:AlternateContent xmlns:mc="http://schemas.openxmlformats.org/markup-compatibility/2006">
              <mc:Choice xmlns:v="urn:schemas-microsoft-com:vml" Requires="v">
                <p:oleObj spid="_x0000_s1150" name="Packager Shell Object" showAsIcon="1" r:id="rId3" imgW="1379160" imgH="524880" progId="Package">
                  <p:embed/>
                </p:oleObj>
              </mc:Choice>
              <mc:Fallback>
                <p:oleObj name="Packager Shell Object" showAsIcon="1" r:id="rId3" imgW="1379160" imgH="524880" progId="Package">
                  <p:embed/>
                  <p:pic>
                    <p:nvPicPr>
                      <p:cNvPr id="0" name=""/>
                      <p:cNvPicPr/>
                      <p:nvPr/>
                    </p:nvPicPr>
                    <p:blipFill>
                      <a:blip r:embed="rId4"/>
                      <a:stretch>
                        <a:fillRect/>
                      </a:stretch>
                    </p:blipFill>
                    <p:spPr>
                      <a:xfrm>
                        <a:off x="3390026" y="2046287"/>
                        <a:ext cx="1379537" cy="525463"/>
                      </a:xfrm>
                      <a:prstGeom prst="rect">
                        <a:avLst/>
                      </a:prstGeom>
                    </p:spPr>
                  </p:pic>
                </p:oleObj>
              </mc:Fallback>
            </mc:AlternateContent>
          </a:graphicData>
        </a:graphic>
      </p:graphicFrame>
    </p:spTree>
    <p:extLst>
      <p:ext uri="{BB962C8B-B14F-4D97-AF65-F5344CB8AC3E}">
        <p14:creationId xmlns:p14="http://schemas.microsoft.com/office/powerpoint/2010/main" val="3489059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23084FA-C97F-46DA-9176-1EA22307405E}"/>
              </a:ext>
            </a:extLst>
          </p:cNvPr>
          <p:cNvSpPr>
            <a:spLocks noGrp="1"/>
          </p:cNvSpPr>
          <p:nvPr>
            <p:ph idx="1"/>
          </p:nvPr>
        </p:nvSpPr>
        <p:spPr>
          <a:xfrm>
            <a:off x="264160" y="967575"/>
            <a:ext cx="8584006" cy="3897477"/>
          </a:xfrm>
        </p:spPr>
        <p:txBody>
          <a:bodyPr/>
          <a:lstStyle/>
          <a:p>
            <a:r>
              <a:rPr lang="en-US" sz="1600" dirty="0"/>
              <a:t>DedupePatternRegulator.{h, cpp}</a:t>
            </a:r>
          </a:p>
          <a:p>
            <a:pPr lvl="1"/>
            <a:r>
              <a:rPr lang="en-US" sz="1600" dirty="0"/>
              <a:t>Responsible for the pattern distribution for target dedupe ratio</a:t>
            </a:r>
          </a:p>
          <a:p>
            <a:pPr lvl="1"/>
            <a:r>
              <a:rPr lang="en-US" sz="1600" dirty="0"/>
              <a:t>Generates a pod of starting seeds on instantiation for reuse in the case of random write workloads</a:t>
            </a:r>
          </a:p>
          <a:p>
            <a:pPr lvl="1"/>
            <a:r>
              <a:rPr lang="en-US" sz="1600" dirty="0"/>
              <a:t>Probabilistic random or reuse of starting seed decision (decide_reuse() method)</a:t>
            </a:r>
          </a:p>
          <a:p>
            <a:r>
              <a:rPr lang="en-US" sz="1600" dirty="0"/>
              <a:t>Eyeo.cpp  </a:t>
            </a:r>
          </a:p>
          <a:p>
            <a:pPr lvl="1"/>
            <a:r>
              <a:rPr lang="en-US" sz="1600" dirty="0"/>
              <a:t>pattern filling with dedupe unit size based blocks from an array of block seeds spanning the xfer size block size</a:t>
            </a:r>
          </a:p>
          <a:p>
            <a:r>
              <a:rPr lang="en-US" sz="1600" dirty="0"/>
              <a:t>Workload.cpp</a:t>
            </a:r>
          </a:p>
          <a:p>
            <a:pPr lvl="1"/>
            <a:r>
              <a:rPr lang="en-US" sz="1400" dirty="0"/>
              <a:t>Build an array of block seeds spanning an xfer block at dedupe unit boundary for consumption by Eyeo</a:t>
            </a:r>
          </a:p>
        </p:txBody>
      </p:sp>
      <p:sp>
        <p:nvSpPr>
          <p:cNvPr id="3" name="Title 2">
            <a:extLst>
              <a:ext uri="{FF2B5EF4-FFF2-40B4-BE49-F238E27FC236}">
                <a16:creationId xmlns:a16="http://schemas.microsoft.com/office/drawing/2014/main" id="{9448B085-BA94-46FA-BA91-12455000ECB8}"/>
              </a:ext>
            </a:extLst>
          </p:cNvPr>
          <p:cNvSpPr>
            <a:spLocks noGrp="1"/>
          </p:cNvSpPr>
          <p:nvPr>
            <p:ph type="title"/>
          </p:nvPr>
        </p:nvSpPr>
        <p:spPr>
          <a:xfrm>
            <a:off x="264160" y="53113"/>
            <a:ext cx="7303086" cy="732441"/>
          </a:xfrm>
        </p:spPr>
        <p:txBody>
          <a:bodyPr/>
          <a:lstStyle/>
          <a:p>
            <a:r>
              <a:rPr lang="en-US" b="0" dirty="0" err="1">
                <a:latin typeface="Courier New" panose="02070309020205020404" pitchFamily="49" charset="0"/>
                <a:cs typeface="Courier New" panose="02070309020205020404" pitchFamily="49" charset="0"/>
              </a:rPr>
              <a:t>target_spread</a:t>
            </a:r>
            <a:r>
              <a:rPr lang="en-US" b="0" dirty="0"/>
              <a:t> </a:t>
            </a:r>
            <a:r>
              <a:rPr lang="en-US" dirty="0"/>
              <a:t>dedupe method implementation </a:t>
            </a:r>
          </a:p>
        </p:txBody>
      </p:sp>
    </p:spTree>
    <p:extLst>
      <p:ext uri="{BB962C8B-B14F-4D97-AF65-F5344CB8AC3E}">
        <p14:creationId xmlns:p14="http://schemas.microsoft.com/office/powerpoint/2010/main" val="15927243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ctrTitle"/>
          </p:nvPr>
        </p:nvSpPr>
        <p:spPr>
          <a:xfrm>
            <a:off x="4047067" y="1957366"/>
            <a:ext cx="4813594" cy="1453141"/>
          </a:xfrm>
        </p:spPr>
        <p:txBody>
          <a:bodyPr anchor="ctr" anchorCtr="0"/>
          <a:lstStyle/>
          <a:p>
            <a:pPr>
              <a:lnSpc>
                <a:spcPts val="5100"/>
              </a:lnSpc>
            </a:pPr>
            <a:r>
              <a:rPr lang="en-US"/>
              <a:t>Thank </a:t>
            </a:r>
            <a:r>
              <a:rPr lang="en-US" dirty="0"/>
              <a:t>You</a:t>
            </a:r>
          </a:p>
        </p:txBody>
      </p:sp>
    </p:spTree>
    <p:extLst>
      <p:ext uri="{BB962C8B-B14F-4D97-AF65-F5344CB8AC3E}">
        <p14:creationId xmlns:p14="http://schemas.microsoft.com/office/powerpoint/2010/main" val="17222273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p:cNvSpPr/>
          <p:nvPr/>
        </p:nvSpPr>
        <p:spPr>
          <a:xfrm>
            <a:off x="273050" y="2336800"/>
            <a:ext cx="2193290" cy="1384300"/>
          </a:xfrm>
          <a:prstGeom prst="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0" rIns="91440" bIns="0" rtlCol="0" anchor="t" anchorCtr="0"/>
          <a:lstStyle/>
          <a:p>
            <a:pPr algn="r"/>
            <a:r>
              <a:rPr lang="en-US" dirty="0">
                <a:solidFill>
                  <a:schemeClr val="tx1"/>
                </a:solidFill>
                <a:latin typeface="Courier New" pitchFamily="49" charset="0"/>
                <a:cs typeface="Courier New" pitchFamily="49" charset="0"/>
              </a:rPr>
              <a:t>master host</a:t>
            </a:r>
          </a:p>
        </p:txBody>
      </p:sp>
      <p:cxnSp>
        <p:nvCxnSpPr>
          <p:cNvPr id="25" name="Straight Arrow Connector 24"/>
          <p:cNvCxnSpPr>
            <a:stCxn id="6" idx="3"/>
            <a:endCxn id="19" idx="1"/>
          </p:cNvCxnSpPr>
          <p:nvPr/>
        </p:nvCxnSpPr>
        <p:spPr>
          <a:xfrm flipV="1">
            <a:off x="2146300" y="2616200"/>
            <a:ext cx="1732915" cy="457200"/>
          </a:xfrm>
          <a:prstGeom prst="straightConnector1">
            <a:avLst/>
          </a:prstGeom>
          <a:ln w="28575">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6" idx="3"/>
            <a:endCxn id="10" idx="1"/>
          </p:cNvCxnSpPr>
          <p:nvPr/>
        </p:nvCxnSpPr>
        <p:spPr>
          <a:xfrm flipV="1">
            <a:off x="2146300" y="2254250"/>
            <a:ext cx="2052955" cy="819150"/>
          </a:xfrm>
          <a:prstGeom prst="straightConnector1">
            <a:avLst/>
          </a:prstGeom>
          <a:ln w="28575">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sp useBgFill="1">
        <p:nvSpPr>
          <p:cNvPr id="11" name="Rectangle 10"/>
          <p:cNvSpPr/>
          <p:nvPr/>
        </p:nvSpPr>
        <p:spPr>
          <a:xfrm>
            <a:off x="3964304" y="1517650"/>
            <a:ext cx="4011295" cy="1384300"/>
          </a:xfrm>
          <a:prstGeom prst="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0" rIns="91440" bIns="0" rtlCol="0" anchor="t" anchorCtr="0"/>
          <a:lstStyle/>
          <a:p>
            <a:r>
              <a:rPr lang="en-US" dirty="0">
                <a:solidFill>
                  <a:schemeClr val="tx1"/>
                </a:solidFill>
                <a:latin typeface="Courier New" pitchFamily="49" charset="0"/>
                <a:cs typeface="Courier New" pitchFamily="49" charset="0"/>
              </a:rPr>
              <a:t>testhost3</a:t>
            </a:r>
          </a:p>
        </p:txBody>
      </p:sp>
      <p:sp useBgFill="1">
        <p:nvSpPr>
          <p:cNvPr id="10" name="Rectangle 9"/>
          <p:cNvSpPr/>
          <p:nvPr/>
        </p:nvSpPr>
        <p:spPr>
          <a:xfrm>
            <a:off x="4199255" y="1885950"/>
            <a:ext cx="1638300" cy="736600"/>
          </a:xfrm>
          <a:prstGeom prst="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r>
              <a:rPr lang="en-US" dirty="0" err="1">
                <a:solidFill>
                  <a:schemeClr val="tx1"/>
                </a:solidFill>
                <a:latin typeface="Courier New" pitchFamily="49" charset="0"/>
                <a:cs typeface="Courier New" pitchFamily="49" charset="0"/>
              </a:rPr>
              <a:t>ivydriver</a:t>
            </a:r>
            <a:r>
              <a:rPr lang="en-US" dirty="0">
                <a:solidFill>
                  <a:schemeClr val="tx1"/>
                </a:solidFill>
                <a:latin typeface="+mj-lt"/>
              </a:rPr>
              <a:t> </a:t>
            </a:r>
            <a:br>
              <a:rPr lang="en-US" dirty="0">
                <a:solidFill>
                  <a:schemeClr val="tx1"/>
                </a:solidFill>
                <a:latin typeface="+mj-lt"/>
              </a:rPr>
            </a:br>
            <a:r>
              <a:rPr lang="en-US" dirty="0">
                <a:solidFill>
                  <a:schemeClr val="tx1"/>
                </a:solidFill>
                <a:latin typeface="+mj-lt"/>
              </a:rPr>
              <a:t>executable</a:t>
            </a:r>
          </a:p>
        </p:txBody>
      </p:sp>
      <p:sp useBgFill="1">
        <p:nvSpPr>
          <p:cNvPr id="18" name="Rectangle 17"/>
          <p:cNvSpPr/>
          <p:nvPr/>
        </p:nvSpPr>
        <p:spPr>
          <a:xfrm>
            <a:off x="3644264" y="1879600"/>
            <a:ext cx="3982085" cy="1384300"/>
          </a:xfrm>
          <a:prstGeom prst="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0" rIns="91440" bIns="0" rtlCol="0" anchor="t" anchorCtr="0"/>
          <a:lstStyle/>
          <a:p>
            <a:r>
              <a:rPr lang="en-US" dirty="0">
                <a:solidFill>
                  <a:schemeClr val="tx1"/>
                </a:solidFill>
                <a:latin typeface="Courier New" pitchFamily="49" charset="0"/>
                <a:cs typeface="Courier New" pitchFamily="49" charset="0"/>
              </a:rPr>
              <a:t>testhost2</a:t>
            </a:r>
          </a:p>
        </p:txBody>
      </p:sp>
      <p:sp useBgFill="1">
        <p:nvSpPr>
          <p:cNvPr id="19" name="Rectangle 18"/>
          <p:cNvSpPr/>
          <p:nvPr/>
        </p:nvSpPr>
        <p:spPr>
          <a:xfrm>
            <a:off x="3879215" y="2247900"/>
            <a:ext cx="1638300" cy="736600"/>
          </a:xfrm>
          <a:prstGeom prst="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r>
              <a:rPr lang="en-US" dirty="0" err="1">
                <a:solidFill>
                  <a:schemeClr val="tx1"/>
                </a:solidFill>
                <a:latin typeface="Courier New" pitchFamily="49" charset="0"/>
                <a:cs typeface="Courier New" pitchFamily="49" charset="0"/>
              </a:rPr>
              <a:t>ivydriver</a:t>
            </a:r>
            <a:r>
              <a:rPr lang="en-US" dirty="0">
                <a:solidFill>
                  <a:schemeClr val="tx1"/>
                </a:solidFill>
                <a:latin typeface="+mj-lt"/>
              </a:rPr>
              <a:t> </a:t>
            </a:r>
            <a:br>
              <a:rPr lang="en-US" dirty="0">
                <a:solidFill>
                  <a:schemeClr val="tx1"/>
                </a:solidFill>
                <a:latin typeface="+mj-lt"/>
              </a:rPr>
            </a:br>
            <a:r>
              <a:rPr lang="en-US" dirty="0">
                <a:solidFill>
                  <a:schemeClr val="tx1"/>
                </a:solidFill>
                <a:latin typeface="+mj-lt"/>
              </a:rPr>
              <a:t>executable</a:t>
            </a:r>
          </a:p>
        </p:txBody>
      </p:sp>
      <p:sp>
        <p:nvSpPr>
          <p:cNvPr id="2" name="Content Placeholder 1"/>
          <p:cNvSpPr>
            <a:spLocks noGrp="1"/>
          </p:cNvSpPr>
          <p:nvPr>
            <p:ph idx="1"/>
          </p:nvPr>
        </p:nvSpPr>
        <p:spPr>
          <a:xfrm>
            <a:off x="190500" y="996950"/>
            <a:ext cx="4839970" cy="338554"/>
          </a:xfrm>
        </p:spPr>
        <p:txBody>
          <a:bodyPr/>
          <a:lstStyle/>
          <a:p>
            <a:pPr>
              <a:buNone/>
            </a:pPr>
            <a:r>
              <a:rPr lang="en-US" sz="1600" dirty="0"/>
              <a:t>command line:</a:t>
            </a:r>
            <a:r>
              <a:rPr lang="en-US" sz="1600" dirty="0">
                <a:latin typeface="Courier New" pitchFamily="49" charset="0"/>
                <a:cs typeface="Courier New" pitchFamily="49" charset="0"/>
              </a:rPr>
              <a:t> ivy test2</a:t>
            </a:r>
          </a:p>
        </p:txBody>
      </p:sp>
      <p:sp>
        <p:nvSpPr>
          <p:cNvPr id="3" name="Title 2"/>
          <p:cNvSpPr>
            <a:spLocks noGrp="1"/>
          </p:cNvSpPr>
          <p:nvPr>
            <p:ph type="title"/>
          </p:nvPr>
        </p:nvSpPr>
        <p:spPr/>
        <p:txBody>
          <a:bodyPr>
            <a:normAutofit/>
          </a:bodyPr>
          <a:lstStyle/>
          <a:p>
            <a:r>
              <a:rPr lang="en-US" dirty="0"/>
              <a:t>Vendor-independent LUN attribute discovery</a:t>
            </a:r>
            <a:endParaRPr lang="en-US" dirty="0">
              <a:latin typeface="Courier New" pitchFamily="49" charset="0"/>
              <a:cs typeface="Courier New" pitchFamily="49" charset="0"/>
            </a:endParaRPr>
          </a:p>
        </p:txBody>
      </p:sp>
      <p:sp>
        <p:nvSpPr>
          <p:cNvPr id="4" name="Flowchart: Document 3"/>
          <p:cNvSpPr/>
          <p:nvPr/>
        </p:nvSpPr>
        <p:spPr>
          <a:xfrm>
            <a:off x="273050" y="1686927"/>
            <a:ext cx="2891532" cy="455344"/>
          </a:xfrm>
          <a:prstGeom prst="flowChartDocumen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600" dirty="0">
                <a:solidFill>
                  <a:schemeClr val="tx1"/>
                </a:solidFill>
                <a:latin typeface="Courier New" pitchFamily="49" charset="0"/>
                <a:cs typeface="Courier New" pitchFamily="49" charset="0"/>
              </a:rPr>
              <a:t>[hosts] "</a:t>
            </a:r>
            <a:r>
              <a:rPr lang="en-US" sz="1600" dirty="0" err="1">
                <a:solidFill>
                  <a:schemeClr val="tx1"/>
                </a:solidFill>
                <a:latin typeface="Courier New" pitchFamily="49" charset="0"/>
                <a:cs typeface="Courier New" pitchFamily="49" charset="0"/>
              </a:rPr>
              <a:t>testhost</a:t>
            </a:r>
            <a:r>
              <a:rPr lang="en-US" sz="1600" dirty="0">
                <a:solidFill>
                  <a:schemeClr val="tx1"/>
                </a:solidFill>
                <a:latin typeface="Courier New" pitchFamily="49" charset="0"/>
                <a:cs typeface="Courier New" pitchFamily="49" charset="0"/>
              </a:rPr>
              <a:t>[1-3]"</a:t>
            </a:r>
          </a:p>
        </p:txBody>
      </p:sp>
      <p:sp>
        <p:nvSpPr>
          <p:cNvPr id="5" name="TextBox 4"/>
          <p:cNvSpPr txBox="1"/>
          <p:nvPr/>
        </p:nvSpPr>
        <p:spPr>
          <a:xfrm>
            <a:off x="273050" y="1348373"/>
            <a:ext cx="2705100" cy="338554"/>
          </a:xfrm>
          <a:prstGeom prst="rect">
            <a:avLst/>
          </a:prstGeom>
          <a:noFill/>
        </p:spPr>
        <p:txBody>
          <a:bodyPr wrap="square" rtlCol="0">
            <a:spAutoFit/>
          </a:bodyPr>
          <a:lstStyle/>
          <a:p>
            <a:r>
              <a:rPr lang="en-US" sz="1600" dirty="0">
                <a:latin typeface="Courier New" pitchFamily="49" charset="0"/>
                <a:cs typeface="Courier New" pitchFamily="49" charset="0"/>
              </a:rPr>
              <a:t>test2.ivyscript</a:t>
            </a:r>
          </a:p>
        </p:txBody>
      </p:sp>
      <p:sp useBgFill="1">
        <p:nvSpPr>
          <p:cNvPr id="6" name="Rectangle 5"/>
          <p:cNvSpPr/>
          <p:nvPr/>
        </p:nvSpPr>
        <p:spPr>
          <a:xfrm>
            <a:off x="508000" y="2705100"/>
            <a:ext cx="1638300" cy="736600"/>
          </a:xfrm>
          <a:prstGeom prst="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r>
              <a:rPr lang="en-US" dirty="0">
                <a:solidFill>
                  <a:schemeClr val="tx1"/>
                </a:solidFill>
                <a:latin typeface="Courier New" pitchFamily="49" charset="0"/>
                <a:cs typeface="Courier New" pitchFamily="49" charset="0"/>
              </a:rPr>
              <a:t>ivy</a:t>
            </a:r>
            <a:r>
              <a:rPr lang="en-US" dirty="0">
                <a:solidFill>
                  <a:schemeClr val="tx1"/>
                </a:solidFill>
                <a:latin typeface="+mj-lt"/>
              </a:rPr>
              <a:t> </a:t>
            </a:r>
            <a:br>
              <a:rPr lang="en-US" dirty="0">
                <a:solidFill>
                  <a:schemeClr val="tx1"/>
                </a:solidFill>
                <a:latin typeface="+mj-lt"/>
              </a:rPr>
            </a:br>
            <a:r>
              <a:rPr lang="en-US" dirty="0">
                <a:solidFill>
                  <a:schemeClr val="tx1"/>
                </a:solidFill>
                <a:latin typeface="+mj-lt"/>
              </a:rPr>
              <a:t>executable</a:t>
            </a:r>
          </a:p>
        </p:txBody>
      </p:sp>
      <p:sp useBgFill="1">
        <p:nvSpPr>
          <p:cNvPr id="9" name="Right Arrow 8"/>
          <p:cNvSpPr/>
          <p:nvPr/>
        </p:nvSpPr>
        <p:spPr>
          <a:xfrm rot="4755530">
            <a:off x="418560" y="2318298"/>
            <a:ext cx="510832" cy="184150"/>
          </a:xfrm>
          <a:prstGeom prst="rightArrow">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dirty="0">
              <a:solidFill>
                <a:schemeClr val="tx1"/>
              </a:solidFill>
              <a:latin typeface="+mj-lt"/>
            </a:endParaRPr>
          </a:p>
        </p:txBody>
      </p:sp>
      <p:sp useBgFill="1">
        <p:nvSpPr>
          <p:cNvPr id="21" name="Rectangle 20"/>
          <p:cNvSpPr/>
          <p:nvPr/>
        </p:nvSpPr>
        <p:spPr>
          <a:xfrm>
            <a:off x="3324224" y="2241550"/>
            <a:ext cx="3971926" cy="1384300"/>
          </a:xfrm>
          <a:prstGeom prst="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0" rIns="91440" bIns="0" rtlCol="0" anchor="t" anchorCtr="0"/>
          <a:lstStyle/>
          <a:p>
            <a:r>
              <a:rPr lang="en-US" dirty="0">
                <a:solidFill>
                  <a:schemeClr val="tx1"/>
                </a:solidFill>
                <a:latin typeface="Courier New" pitchFamily="49" charset="0"/>
                <a:cs typeface="Courier New" pitchFamily="49" charset="0"/>
              </a:rPr>
              <a:t>testhost1</a:t>
            </a:r>
          </a:p>
        </p:txBody>
      </p:sp>
      <p:sp useBgFill="1">
        <p:nvSpPr>
          <p:cNvPr id="22" name="Rectangle 21"/>
          <p:cNvSpPr/>
          <p:nvPr/>
        </p:nvSpPr>
        <p:spPr>
          <a:xfrm>
            <a:off x="3559175" y="2609850"/>
            <a:ext cx="1349375" cy="736600"/>
          </a:xfrm>
          <a:prstGeom prst="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r>
              <a:rPr lang="en-US" dirty="0" err="1">
                <a:solidFill>
                  <a:schemeClr val="tx1"/>
                </a:solidFill>
                <a:latin typeface="Courier New" pitchFamily="49" charset="0"/>
                <a:cs typeface="Courier New" pitchFamily="49" charset="0"/>
              </a:rPr>
              <a:t>ivydriver</a:t>
            </a:r>
            <a:r>
              <a:rPr lang="en-US" dirty="0">
                <a:solidFill>
                  <a:schemeClr val="tx1"/>
                </a:solidFill>
                <a:latin typeface="+mj-lt"/>
              </a:rPr>
              <a:t> </a:t>
            </a:r>
            <a:br>
              <a:rPr lang="en-US" dirty="0">
                <a:solidFill>
                  <a:schemeClr val="tx1"/>
                </a:solidFill>
                <a:latin typeface="+mj-lt"/>
              </a:rPr>
            </a:br>
            <a:r>
              <a:rPr lang="en-US" dirty="0">
                <a:solidFill>
                  <a:schemeClr val="tx1"/>
                </a:solidFill>
                <a:latin typeface="+mj-lt"/>
              </a:rPr>
              <a:t>executable</a:t>
            </a:r>
          </a:p>
        </p:txBody>
      </p:sp>
      <p:cxnSp>
        <p:nvCxnSpPr>
          <p:cNvPr id="24" name="Straight Arrow Connector 23"/>
          <p:cNvCxnSpPr>
            <a:stCxn id="6" idx="3"/>
            <a:endCxn id="22" idx="1"/>
          </p:cNvCxnSpPr>
          <p:nvPr/>
        </p:nvCxnSpPr>
        <p:spPr>
          <a:xfrm flipV="1">
            <a:off x="2146300" y="2978150"/>
            <a:ext cx="1412875" cy="95250"/>
          </a:xfrm>
          <a:prstGeom prst="straightConnector1">
            <a:avLst/>
          </a:prstGeom>
          <a:ln w="28575">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sp useBgFill="1">
        <p:nvSpPr>
          <p:cNvPr id="34" name="Rectangle 33"/>
          <p:cNvSpPr/>
          <p:nvPr/>
        </p:nvSpPr>
        <p:spPr>
          <a:xfrm>
            <a:off x="5330507" y="2609850"/>
            <a:ext cx="1654175" cy="736600"/>
          </a:xfrm>
          <a:prstGeom prst="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r>
              <a:rPr lang="en-US" dirty="0">
                <a:solidFill>
                  <a:schemeClr val="tx1"/>
                </a:solidFill>
                <a:latin typeface="Courier New" pitchFamily="49" charset="0"/>
                <a:cs typeface="Courier New" pitchFamily="49" charset="0"/>
              </a:rPr>
              <a:t>showluns.sh</a:t>
            </a:r>
            <a:br>
              <a:rPr lang="en-US" dirty="0">
                <a:solidFill>
                  <a:schemeClr val="tx1"/>
                </a:solidFill>
                <a:latin typeface="Courier New" pitchFamily="49" charset="0"/>
                <a:cs typeface="Courier New" pitchFamily="49" charset="0"/>
              </a:rPr>
            </a:br>
            <a:r>
              <a:rPr lang="en-US" dirty="0">
                <a:solidFill>
                  <a:schemeClr val="tx1"/>
                </a:solidFill>
                <a:latin typeface="+mj-lt"/>
              </a:rPr>
              <a:t>executable</a:t>
            </a:r>
          </a:p>
        </p:txBody>
      </p:sp>
      <p:sp useBgFill="1">
        <p:nvSpPr>
          <p:cNvPr id="35" name="Flowchart: Document 34"/>
          <p:cNvSpPr/>
          <p:nvPr/>
        </p:nvSpPr>
        <p:spPr>
          <a:xfrm>
            <a:off x="4591051" y="4108390"/>
            <a:ext cx="3746500" cy="723960"/>
          </a:xfrm>
          <a:prstGeom prst="flowChartDocument">
            <a:avLst/>
          </a:prstGeom>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91440" tIns="0" rIns="0" bIns="0" rtlCol="0" anchor="ctr"/>
          <a:lstStyle/>
          <a:p>
            <a:r>
              <a:rPr lang="en-US" sz="1400" dirty="0" err="1">
                <a:solidFill>
                  <a:schemeClr val="tx1"/>
                </a:solidFill>
                <a:latin typeface="Courier New" pitchFamily="49" charset="0"/>
                <a:cs typeface="Courier New" pitchFamily="49" charset="0"/>
              </a:rPr>
              <a:t>Host,LUN,HDS</a:t>
            </a:r>
            <a:r>
              <a:rPr lang="en-US" sz="1400" dirty="0">
                <a:solidFill>
                  <a:schemeClr val="tx1"/>
                </a:solidFill>
                <a:latin typeface="Courier New" pitchFamily="49" charset="0"/>
                <a:cs typeface="Courier New" pitchFamily="49" charset="0"/>
              </a:rPr>
              <a:t> </a:t>
            </a:r>
            <a:r>
              <a:rPr lang="en-US" sz="1400" dirty="0" err="1">
                <a:solidFill>
                  <a:schemeClr val="tx1"/>
                </a:solidFill>
                <a:latin typeface="Courier New" pitchFamily="49" charset="0"/>
                <a:cs typeface="Courier New" pitchFamily="49" charset="0"/>
              </a:rPr>
              <a:t>Product,LDEV,PG</a:t>
            </a:r>
            <a:br>
              <a:rPr lang="en-US" sz="1400" dirty="0">
                <a:solidFill>
                  <a:schemeClr val="tx1"/>
                </a:solidFill>
                <a:latin typeface="Courier New" pitchFamily="49" charset="0"/>
                <a:cs typeface="Courier New" pitchFamily="49" charset="0"/>
              </a:rPr>
            </a:br>
            <a:r>
              <a:rPr lang="en-US" sz="1400" dirty="0">
                <a:solidFill>
                  <a:schemeClr val="tx1"/>
                </a:solidFill>
                <a:latin typeface="Courier New" pitchFamily="49" charset="0"/>
                <a:cs typeface="Courier New" pitchFamily="49" charset="0"/>
              </a:rPr>
              <a:t>testhost1,/dev/sdxy,VSP,00:00,1-1</a:t>
            </a:r>
          </a:p>
        </p:txBody>
      </p:sp>
      <p:sp useBgFill="1">
        <p:nvSpPr>
          <p:cNvPr id="39" name="Down Arrow 38"/>
          <p:cNvSpPr/>
          <p:nvPr/>
        </p:nvSpPr>
        <p:spPr>
          <a:xfrm rot="1640606">
            <a:off x="5349241" y="3381851"/>
            <a:ext cx="336550" cy="749845"/>
          </a:xfrm>
          <a:prstGeom prst="downArrow">
            <a:avLst/>
          </a:prstGeom>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dirty="0">
              <a:solidFill>
                <a:schemeClr val="tx1"/>
              </a:solidFill>
              <a:latin typeface="+mj-lt"/>
            </a:endParaRPr>
          </a:p>
        </p:txBody>
      </p:sp>
      <p:sp useBgFill="1">
        <p:nvSpPr>
          <p:cNvPr id="40" name="Down Arrow 39"/>
          <p:cNvSpPr/>
          <p:nvPr/>
        </p:nvSpPr>
        <p:spPr>
          <a:xfrm rot="19959394" flipV="1">
            <a:off x="4591047" y="3349580"/>
            <a:ext cx="336550" cy="749845"/>
          </a:xfrm>
          <a:prstGeom prst="downArrow">
            <a:avLst/>
          </a:prstGeom>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dirty="0">
              <a:solidFill>
                <a:schemeClr val="tx1"/>
              </a:solidFill>
              <a:latin typeface="+mj-lt"/>
            </a:endParaRPr>
          </a:p>
        </p:txBody>
      </p:sp>
      <p:sp useBgFill="1">
        <p:nvSpPr>
          <p:cNvPr id="41" name="Flowchart: Document 40"/>
          <p:cNvSpPr/>
          <p:nvPr/>
        </p:nvSpPr>
        <p:spPr>
          <a:xfrm>
            <a:off x="237111" y="3797300"/>
            <a:ext cx="3727193" cy="1130756"/>
          </a:xfrm>
          <a:prstGeom prst="flowChartDocument">
            <a:avLst/>
          </a:prstGeom>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91440" tIns="0" rIns="0" bIns="0" rtlCol="0" anchor="t" anchorCtr="0"/>
          <a:lstStyle/>
          <a:p>
            <a:r>
              <a:rPr lang="en-US" sz="1400" dirty="0" err="1">
                <a:solidFill>
                  <a:schemeClr val="tx1"/>
                </a:solidFill>
                <a:latin typeface="Courier New" pitchFamily="49" charset="0"/>
                <a:cs typeface="Courier New" pitchFamily="49" charset="0"/>
              </a:rPr>
              <a:t>Host,LUN,HDS</a:t>
            </a:r>
            <a:r>
              <a:rPr lang="en-US" sz="1400" dirty="0">
                <a:solidFill>
                  <a:schemeClr val="tx1"/>
                </a:solidFill>
                <a:latin typeface="Courier New" pitchFamily="49" charset="0"/>
                <a:cs typeface="Courier New" pitchFamily="49" charset="0"/>
              </a:rPr>
              <a:t> </a:t>
            </a:r>
            <a:r>
              <a:rPr lang="en-US" sz="1400" dirty="0" err="1">
                <a:solidFill>
                  <a:schemeClr val="tx1"/>
                </a:solidFill>
                <a:latin typeface="Courier New" pitchFamily="49" charset="0"/>
                <a:cs typeface="Courier New" pitchFamily="49" charset="0"/>
              </a:rPr>
              <a:t>Product,LDEV,PG</a:t>
            </a:r>
            <a:br>
              <a:rPr lang="en-US" sz="1400" dirty="0">
                <a:solidFill>
                  <a:schemeClr val="tx1"/>
                </a:solidFill>
                <a:latin typeface="Courier New" pitchFamily="49" charset="0"/>
                <a:cs typeface="Courier New" pitchFamily="49" charset="0"/>
              </a:rPr>
            </a:br>
            <a:r>
              <a:rPr lang="en-US" sz="1400" dirty="0">
                <a:solidFill>
                  <a:schemeClr val="tx1"/>
                </a:solidFill>
                <a:latin typeface="Courier New" pitchFamily="49" charset="0"/>
                <a:cs typeface="Courier New" pitchFamily="49" charset="0"/>
              </a:rPr>
              <a:t>testhost1,/dev/sdxy,VSP,00:00,1-1</a:t>
            </a:r>
          </a:p>
          <a:p>
            <a:r>
              <a:rPr lang="en-US" sz="1400" dirty="0">
                <a:solidFill>
                  <a:schemeClr val="tx1"/>
                </a:solidFill>
                <a:latin typeface="Courier New" pitchFamily="49" charset="0"/>
                <a:cs typeface="Courier New" pitchFamily="49" charset="0"/>
              </a:rPr>
              <a:t>testhost2,/dev/sdxy,VSP,00:01,1-2</a:t>
            </a:r>
          </a:p>
          <a:p>
            <a:r>
              <a:rPr lang="en-US" sz="1400" dirty="0">
                <a:solidFill>
                  <a:schemeClr val="tx1"/>
                </a:solidFill>
                <a:latin typeface="Courier New" pitchFamily="49" charset="0"/>
                <a:cs typeface="Courier New" pitchFamily="49" charset="0"/>
              </a:rPr>
              <a:t>testhost3,/dev/sdxy,VSP,00:02,1-3</a:t>
            </a:r>
          </a:p>
          <a:p>
            <a:endParaRPr lang="en-US" sz="1400" dirty="0">
              <a:solidFill>
                <a:schemeClr val="tx1"/>
              </a:solidFill>
              <a:latin typeface="Courier New" pitchFamily="49" charset="0"/>
              <a:cs typeface="Courier New" pitchFamily="49" charset="0"/>
            </a:endParaRPr>
          </a:p>
        </p:txBody>
      </p:sp>
      <p:cxnSp>
        <p:nvCxnSpPr>
          <p:cNvPr id="42" name="Straight Arrow Connector 41"/>
          <p:cNvCxnSpPr>
            <a:stCxn id="22" idx="3"/>
            <a:endCxn id="34" idx="1"/>
          </p:cNvCxnSpPr>
          <p:nvPr/>
        </p:nvCxnSpPr>
        <p:spPr>
          <a:xfrm>
            <a:off x="4908550" y="2978150"/>
            <a:ext cx="421957" cy="0"/>
          </a:xfrm>
          <a:prstGeom prst="straightConnector1">
            <a:avLst/>
          </a:prstGeom>
          <a:ln w="28575">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sp useBgFill="1">
        <p:nvSpPr>
          <p:cNvPr id="45" name="Down Arrow 44"/>
          <p:cNvSpPr/>
          <p:nvPr/>
        </p:nvSpPr>
        <p:spPr>
          <a:xfrm rot="15838465" flipV="1">
            <a:off x="2685275" y="2531218"/>
            <a:ext cx="336550" cy="1386834"/>
          </a:xfrm>
          <a:prstGeom prst="downArrow">
            <a:avLst/>
          </a:prstGeom>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dirty="0">
              <a:solidFill>
                <a:schemeClr val="tx1"/>
              </a:solidFill>
              <a:latin typeface="+mj-lt"/>
            </a:endParaRPr>
          </a:p>
        </p:txBody>
      </p:sp>
      <p:sp useBgFill="1">
        <p:nvSpPr>
          <p:cNvPr id="46" name="Down Arrow 45"/>
          <p:cNvSpPr/>
          <p:nvPr/>
        </p:nvSpPr>
        <p:spPr>
          <a:xfrm>
            <a:off x="965450" y="3381793"/>
            <a:ext cx="336550" cy="415508"/>
          </a:xfrm>
          <a:prstGeom prst="downArrow">
            <a:avLst/>
          </a:prstGeom>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dirty="0">
              <a:solidFill>
                <a:schemeClr val="tx1"/>
              </a:solidFill>
              <a:latin typeface="+mj-lt"/>
            </a:endParaRPr>
          </a:p>
        </p:txBody>
      </p:sp>
      <p:sp useBgFill="1">
        <p:nvSpPr>
          <p:cNvPr id="48" name="Rounded Rectangular Callout 47"/>
          <p:cNvSpPr/>
          <p:nvPr/>
        </p:nvSpPr>
        <p:spPr>
          <a:xfrm>
            <a:off x="6203950" y="3314178"/>
            <a:ext cx="2673350" cy="582712"/>
          </a:xfrm>
          <a:prstGeom prst="wedgeRoundRectCallout">
            <a:avLst>
              <a:gd name="adj1" fmla="val -47497"/>
              <a:gd name="adj2" fmla="val 105789"/>
              <a:gd name="adj3" fmla="val 16667"/>
            </a:avLst>
          </a:prstGeom>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a:solidFill>
                  <a:schemeClr val="tx1"/>
                </a:solidFill>
                <a:latin typeface="+mj-lt"/>
              </a:rPr>
              <a:t>csv column headings become selectable in ivy</a:t>
            </a:r>
          </a:p>
        </p:txBody>
      </p:sp>
      <p:sp useBgFill="1">
        <p:nvSpPr>
          <p:cNvPr id="49" name="Rounded Rectangular Callout 48"/>
          <p:cNvSpPr/>
          <p:nvPr/>
        </p:nvSpPr>
        <p:spPr>
          <a:xfrm>
            <a:off x="5683251" y="1149667"/>
            <a:ext cx="3194050" cy="1187133"/>
          </a:xfrm>
          <a:prstGeom prst="wedgeRoundRectCallout">
            <a:avLst>
              <a:gd name="adj1" fmla="val -38552"/>
              <a:gd name="adj2" fmla="val 83361"/>
              <a:gd name="adj3" fmla="val 16667"/>
            </a:avLst>
          </a:prstGeom>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a:solidFill>
                  <a:schemeClr val="tx1"/>
                </a:solidFill>
              </a:rPr>
              <a:t>External SCSI Inquiry tool outputs csv file decoding LUN attribute names &amp; values</a:t>
            </a:r>
          </a:p>
        </p:txBody>
      </p:sp>
    </p:spTree>
    <p:extLst>
      <p:ext uri="{BB962C8B-B14F-4D97-AF65-F5344CB8AC3E}">
        <p14:creationId xmlns:p14="http://schemas.microsoft.com/office/powerpoint/2010/main" val="13968905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828292"/>
          </a:xfrm>
        </p:spPr>
        <p:txBody>
          <a:bodyPr numCol="2"/>
          <a:lstStyle/>
          <a:p>
            <a:pPr marL="0" indent="0">
              <a:buNone/>
            </a:pPr>
            <a:r>
              <a:rPr lang="en-US" sz="1600" dirty="0">
                <a:latin typeface="Courier New" panose="02070309020205020404" pitchFamily="49" charset="0"/>
                <a:cs typeface="Courier New" panose="02070309020205020404" pitchFamily="49" charset="0"/>
              </a:rPr>
              <a:t>hostname = cb23</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LUN Name = /dev/</a:t>
            </a:r>
            <a:r>
              <a:rPr lang="en-US" sz="1600" dirty="0" err="1">
                <a:latin typeface="Courier New" panose="02070309020205020404" pitchFamily="49" charset="0"/>
                <a:cs typeface="Courier New" panose="02070309020205020404" pitchFamily="49" charset="0"/>
              </a:rPr>
              <a:t>sdbu</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Hitachi Product = HM700</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Hitachi Vantara Product = "HUS VM"</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Serial Number = 210030</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Port = 1A</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LDEV = 00:00</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Nickname = James</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LDEV type = Internal</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RAID level = RAID-6(6+2)</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PG Names = 1-1/1-2</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Pool ID = 2</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CLPR = CLPR0</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Max LBA = 2097151</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Size MB = 1073.741824</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Size </a:t>
            </a:r>
            <a:r>
              <a:rPr lang="en-US" sz="1600" dirty="0" err="1">
                <a:latin typeface="Courier New" panose="02070309020205020404" pitchFamily="49" charset="0"/>
                <a:cs typeface="Courier New" panose="02070309020205020404" pitchFamily="49" charset="0"/>
              </a:rPr>
              <a:t>MiB</a:t>
            </a:r>
            <a:r>
              <a:rPr lang="en-US" sz="1600" dirty="0">
                <a:latin typeface="Courier New" panose="02070309020205020404" pitchFamily="49" charset="0"/>
                <a:cs typeface="Courier New" panose="02070309020205020404" pitchFamily="49" charset="0"/>
              </a:rPr>
              <a:t> = 1024.000000</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Size GB = 1.073742</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Size </a:t>
            </a:r>
            <a:r>
              <a:rPr lang="en-US" sz="1600" dirty="0" err="1">
                <a:latin typeface="Courier New" panose="02070309020205020404" pitchFamily="49" charset="0"/>
                <a:cs typeface="Courier New" panose="02070309020205020404" pitchFamily="49" charset="0"/>
              </a:rPr>
              <a:t>GiB</a:t>
            </a:r>
            <a:r>
              <a:rPr lang="en-US" sz="1600" dirty="0">
                <a:latin typeface="Courier New" panose="02070309020205020404" pitchFamily="49" charset="0"/>
                <a:cs typeface="Courier New" panose="02070309020205020404" pitchFamily="49" charset="0"/>
              </a:rPr>
              <a:t> = 1.000000</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Size TB = 0.001074</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Size </a:t>
            </a:r>
            <a:r>
              <a:rPr lang="en-US" sz="1600" dirty="0" err="1">
                <a:latin typeface="Courier New" panose="02070309020205020404" pitchFamily="49" charset="0"/>
                <a:cs typeface="Courier New" panose="02070309020205020404" pitchFamily="49" charset="0"/>
              </a:rPr>
              <a:t>TiB</a:t>
            </a:r>
            <a:r>
              <a:rPr lang="en-US" sz="1600" dirty="0">
                <a:latin typeface="Courier New" panose="02070309020205020404" pitchFamily="49" charset="0"/>
                <a:cs typeface="Courier New" panose="02070309020205020404" pitchFamily="49" charset="0"/>
              </a:rPr>
              <a:t> = 0.000977</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Vendor = HITACHI</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Product = OPEN-V</a:t>
            </a:r>
          </a:p>
        </p:txBody>
      </p:sp>
      <p:sp>
        <p:nvSpPr>
          <p:cNvPr id="3" name="Title 2"/>
          <p:cNvSpPr>
            <a:spLocks noGrp="1"/>
          </p:cNvSpPr>
          <p:nvPr>
            <p:ph type="title"/>
          </p:nvPr>
        </p:nvSpPr>
        <p:spPr/>
        <p:txBody>
          <a:bodyPr/>
          <a:lstStyle/>
          <a:p>
            <a:pPr lvl="0"/>
            <a:r>
              <a:rPr lang="en-US" dirty="0"/>
              <a:t>Sample attribute values from LUN lister tool</a:t>
            </a:r>
          </a:p>
        </p:txBody>
      </p:sp>
      <p:sp>
        <p:nvSpPr>
          <p:cNvPr id="4" name="TextBox 3"/>
          <p:cNvSpPr txBox="1"/>
          <p:nvPr/>
        </p:nvSpPr>
        <p:spPr>
          <a:xfrm>
            <a:off x="5185410" y="3550920"/>
            <a:ext cx="3662756" cy="938719"/>
          </a:xfrm>
          <a:prstGeom prst="rect">
            <a:avLst/>
          </a:prstGeom>
          <a:noFill/>
        </p:spPr>
        <p:txBody>
          <a:bodyPr wrap="square" rtlCol="0">
            <a:spAutoFit/>
          </a:bodyPr>
          <a:lstStyle/>
          <a:p>
            <a:r>
              <a:rPr lang="en-US" sz="1100" dirty="0"/>
              <a:t>There are more attributes on newer subsystem types.</a:t>
            </a:r>
            <a:br>
              <a:rPr lang="en-US" sz="1100" dirty="0"/>
            </a:br>
            <a:br>
              <a:rPr lang="en-US" sz="1100" dirty="0"/>
            </a:br>
            <a:r>
              <a:rPr lang="en-US" sz="1100" dirty="0"/>
              <a:t> Get the latest version of the Hitachi LUN discovery tool, open source software, found at </a:t>
            </a:r>
            <a:r>
              <a:rPr lang="en-US" sz="1100" dirty="0">
                <a:hlinkClick r:id="rId2"/>
              </a:rPr>
              <a:t>https://github.com/Hitachi-Data-Systems/LUN_discovery</a:t>
            </a:r>
            <a:r>
              <a:rPr lang="en-US" sz="1100" dirty="0"/>
              <a:t> </a:t>
            </a:r>
          </a:p>
        </p:txBody>
      </p:sp>
    </p:spTree>
    <p:extLst>
      <p:ext uri="{BB962C8B-B14F-4D97-AF65-F5344CB8AC3E}">
        <p14:creationId xmlns:p14="http://schemas.microsoft.com/office/powerpoint/2010/main" val="18444857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926203"/>
          </a:xfrm>
        </p:spPr>
        <p:txBody>
          <a:bodyPr/>
          <a:lstStyle/>
          <a:p>
            <a:r>
              <a:rPr lang="en-US" sz="1800" dirty="0"/>
              <a:t>The LUN discovery (SCSI Inquiry) tool output csv file header line defines the LUN attribute names: </a:t>
            </a:r>
          </a:p>
          <a:p>
            <a:pPr lvl="1"/>
            <a:r>
              <a:rPr lang="en-US" sz="1600" dirty="0"/>
              <a:t>e.g. "</a:t>
            </a:r>
            <a:r>
              <a:rPr lang="en-US" sz="1600" dirty="0">
                <a:latin typeface="Courier New" pitchFamily="49" charset="0"/>
                <a:cs typeface="Courier New" pitchFamily="49" charset="0"/>
              </a:rPr>
              <a:t>Hitachi Vantara </a:t>
            </a:r>
            <a:r>
              <a:rPr lang="en-US" sz="1600" dirty="0" err="1">
                <a:latin typeface="Courier New" pitchFamily="49" charset="0"/>
                <a:cs typeface="Courier New" pitchFamily="49" charset="0"/>
              </a:rPr>
              <a:t>Product,Serial</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Number,LDEV</a:t>
            </a:r>
            <a:r>
              <a:rPr lang="en-US" sz="1600" dirty="0">
                <a:latin typeface="Courier New" pitchFamily="49" charset="0"/>
                <a:cs typeface="Courier New" pitchFamily="49" charset="0"/>
              </a:rPr>
              <a:t>,...</a:t>
            </a:r>
            <a:r>
              <a:rPr lang="en-US" sz="1600" dirty="0"/>
              <a:t>"</a:t>
            </a:r>
          </a:p>
          <a:p>
            <a:r>
              <a:rPr lang="en-US" sz="1800" dirty="0"/>
              <a:t>Each header line csv column title automatically becomes selectable as a LUN attribute in ivy.</a:t>
            </a:r>
          </a:p>
          <a:p>
            <a:pPr lvl="1"/>
            <a:r>
              <a:rPr lang="en-US" sz="1400" dirty="0"/>
              <a:t>This is what makes ivy vendor independent.  To support another vendor’s architecture and terminology in ivy, all you need is a SCSI Inquiry tool that makes a csv file with a header line defining the LUN attribute names, and a data line for each LUN showing the attribute values for that LUN.</a:t>
            </a:r>
          </a:p>
          <a:p>
            <a:r>
              <a:rPr lang="en-US" sz="1800" dirty="0"/>
              <a:t>There are a handful of "custom" attribute value matchers matching specific token types for Hitachi subsystems, shown in the following charts.</a:t>
            </a:r>
          </a:p>
          <a:p>
            <a:pPr lvl="1"/>
            <a:r>
              <a:rPr lang="en-US" sz="1400" dirty="0"/>
              <a:t>Other vendors are encouraged to write their own.</a:t>
            </a:r>
            <a:endParaRPr lang="en-US" sz="1600" dirty="0"/>
          </a:p>
        </p:txBody>
      </p:sp>
      <p:sp>
        <p:nvSpPr>
          <p:cNvPr id="3" name="Title 2"/>
          <p:cNvSpPr>
            <a:spLocks noGrp="1"/>
          </p:cNvSpPr>
          <p:nvPr>
            <p:ph type="title"/>
          </p:nvPr>
        </p:nvSpPr>
        <p:spPr/>
        <p:txBody>
          <a:bodyPr/>
          <a:lstStyle/>
          <a:p>
            <a:r>
              <a:rPr lang="en-US" dirty="0"/>
              <a:t>LUN attribute matching </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352824"/>
          </a:xfrm>
        </p:spPr>
        <p:txBody>
          <a:bodyPr/>
          <a:lstStyle/>
          <a:p>
            <a:r>
              <a:rPr lang="en-US" sz="1600" dirty="0"/>
              <a:t>JSON format is used to describe attribute names and selected values</a:t>
            </a:r>
          </a:p>
          <a:p>
            <a:pPr lvl="1"/>
            <a:r>
              <a:rPr lang="en-US" sz="1400" dirty="0">
                <a:latin typeface="Courier New" panose="02070309020205020404" pitchFamily="49" charset="0"/>
                <a:cs typeface="Courier New" pitchFamily="49" charset="0"/>
              </a:rPr>
              <a:t>{ "LDEV type" : "DP-Vol", "port" : [ "1A", "3A" ] }</a:t>
            </a:r>
          </a:p>
          <a:p>
            <a:r>
              <a:rPr lang="en-US" sz="1600" dirty="0">
                <a:cs typeface="Courier New" pitchFamily="49" charset="0"/>
              </a:rPr>
              <a:t>In ivyscript, to make typing character strings containing double quote marks easy, use “raw strings” surrounded by &lt;&lt; and &gt;&gt;, as in:</a:t>
            </a:r>
          </a:p>
          <a:p>
            <a:pPr marL="280987" lvl="1" indent="0">
              <a:buNone/>
            </a:pPr>
            <a:r>
              <a:rPr lang="en-US" sz="1200" dirty="0">
                <a:latin typeface="Courier New" panose="02070309020205020404" pitchFamily="49" charset="0"/>
                <a:cs typeface="Courier New" panose="02070309020205020404" pitchFamily="49" charset="0"/>
              </a:rPr>
              <a:t>[select] &lt;&lt; { "LDEV type" : "DP-Vol", "port" : [ "1A", "3A" ] } &gt;&gt;</a:t>
            </a:r>
            <a:br>
              <a:rPr lang="en-US" sz="1400" dirty="0">
                <a:cs typeface="Courier New" pitchFamily="49" charset="0"/>
              </a:rPr>
            </a:br>
            <a:br>
              <a:rPr lang="en-US" sz="1400" dirty="0">
                <a:cs typeface="Courier New" pitchFamily="49" charset="0"/>
              </a:rPr>
            </a:br>
            <a:r>
              <a:rPr lang="en-US" sz="1400" dirty="0">
                <a:cs typeface="Courier New" pitchFamily="49" charset="0"/>
              </a:rPr>
              <a:t>Otherwise, you would need to type:</a:t>
            </a:r>
            <a:br>
              <a:rPr lang="en-US" sz="1400" dirty="0">
                <a:cs typeface="Courier New" pitchFamily="49" charset="0"/>
              </a:rPr>
            </a:br>
            <a:r>
              <a:rPr lang="en-US" sz="1400" dirty="0">
                <a:latin typeface="Courier New" panose="02070309020205020404" pitchFamily="49" charset="0"/>
                <a:cs typeface="Courier New" panose="02070309020205020404" pitchFamily="49" charset="0"/>
              </a:rPr>
              <a:t>[select] "{ \"LDEV type\" : \"DP-Vol\", \"port\" : [ \"1A\", \"3A\" ] }"</a:t>
            </a:r>
            <a:endParaRPr lang="en-US" sz="1400" dirty="0">
              <a:cs typeface="Courier New" pitchFamily="49" charset="0"/>
            </a:endParaRPr>
          </a:p>
        </p:txBody>
      </p:sp>
      <p:sp>
        <p:nvSpPr>
          <p:cNvPr id="3" name="Title 2"/>
          <p:cNvSpPr>
            <a:spLocks noGrp="1"/>
          </p:cNvSpPr>
          <p:nvPr>
            <p:ph type="title"/>
          </p:nvPr>
        </p:nvSpPr>
        <p:spPr/>
        <p:txBody>
          <a:bodyPr/>
          <a:lstStyle/>
          <a:p>
            <a:r>
              <a:rPr lang="en-US" dirty="0"/>
              <a:t>LUN attribute </a:t>
            </a:r>
            <a:r>
              <a:rPr lang="en-US" b="0" dirty="0">
                <a:latin typeface="Courier New" pitchFamily="49" charset="0"/>
                <a:cs typeface="Courier New" pitchFamily="49" charset="0"/>
              </a:rPr>
              <a:t>[Select]</a:t>
            </a:r>
            <a:r>
              <a:rPr lang="en-US" dirty="0"/>
              <a:t> uses JSON syntax</a:t>
            </a:r>
          </a:p>
        </p:txBody>
      </p:sp>
    </p:spTree>
    <p:extLst>
      <p:ext uri="{BB962C8B-B14F-4D97-AF65-F5344CB8AC3E}">
        <p14:creationId xmlns:p14="http://schemas.microsoft.com/office/powerpoint/2010/main" val="3565861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4091889"/>
          </a:xfrm>
        </p:spPr>
        <p:txBody>
          <a:bodyPr/>
          <a:lstStyle/>
          <a:p>
            <a:r>
              <a:rPr lang="en-US" sz="1600" dirty="0">
                <a:cs typeface="Courier New" pitchFamily="49" charset="0"/>
              </a:rPr>
              <a:t>Strict JSON format is welcome, but to spare some typing and make ivy a little friendlier, some types of things don't have to be in quotes.  (But anything containing commas or spaces does need to be in quotes.)</a:t>
            </a:r>
          </a:p>
          <a:p>
            <a:pPr lvl="1"/>
            <a:r>
              <a:rPr lang="en-US" sz="1400" dirty="0" err="1">
                <a:latin typeface="Courier New" pitchFamily="49" charset="0"/>
                <a:cs typeface="Courier New" pitchFamily="49" charset="0"/>
              </a:rPr>
              <a:t>robert</a:t>
            </a:r>
            <a:endParaRPr lang="en-US" sz="1400" dirty="0">
              <a:latin typeface="Courier New" pitchFamily="49" charset="0"/>
              <a:cs typeface="Courier New" pitchFamily="49" charset="0"/>
            </a:endParaRPr>
          </a:p>
          <a:p>
            <a:pPr lvl="1"/>
            <a:r>
              <a:rPr lang="en-US" sz="1400" dirty="0">
                <a:latin typeface="Courier New" pitchFamily="49" charset="0"/>
                <a:cs typeface="Courier New" pitchFamily="49" charset="0"/>
              </a:rPr>
              <a:t>00:00</a:t>
            </a:r>
          </a:p>
          <a:p>
            <a:pPr lvl="2"/>
            <a:r>
              <a:rPr lang="en-US" sz="1200" dirty="0">
                <a:cs typeface="Courier New" pitchFamily="49" charset="0"/>
              </a:rPr>
              <a:t>A single Hitachi LDEV (logical device)</a:t>
            </a:r>
          </a:p>
          <a:p>
            <a:pPr lvl="1"/>
            <a:r>
              <a:rPr lang="en-US" sz="1400" dirty="0">
                <a:latin typeface="Courier New" pitchFamily="49" charset="0"/>
                <a:cs typeface="Courier New" pitchFamily="49" charset="0"/>
              </a:rPr>
              <a:t>00:00-01:FF</a:t>
            </a:r>
          </a:p>
          <a:p>
            <a:pPr lvl="2"/>
            <a:r>
              <a:rPr lang="en-US" sz="1200" dirty="0">
                <a:cs typeface="Courier New" pitchFamily="49" charset="0"/>
              </a:rPr>
              <a:t>A range of LDEVs</a:t>
            </a:r>
          </a:p>
          <a:p>
            <a:pPr lvl="1"/>
            <a:r>
              <a:rPr lang="en-US" sz="1400" dirty="0">
                <a:latin typeface="Courier New" pitchFamily="49" charset="0"/>
                <a:cs typeface="Courier New" pitchFamily="49" charset="0"/>
              </a:rPr>
              <a:t>1-1</a:t>
            </a:r>
          </a:p>
          <a:p>
            <a:pPr lvl="2"/>
            <a:r>
              <a:rPr lang="en-US" sz="1200" dirty="0">
                <a:cs typeface="Courier New" pitchFamily="49" charset="0"/>
              </a:rPr>
              <a:t>A Hitachi parity group name</a:t>
            </a:r>
          </a:p>
          <a:p>
            <a:pPr lvl="1"/>
            <a:r>
              <a:rPr lang="en-US" sz="1400" dirty="0">
                <a:latin typeface="Courier New" pitchFamily="49" charset="0"/>
                <a:cs typeface="Courier New" pitchFamily="49" charset="0"/>
              </a:rPr>
              <a:t>1A</a:t>
            </a:r>
          </a:p>
          <a:p>
            <a:pPr lvl="2"/>
            <a:r>
              <a:rPr lang="en-US" sz="1200" dirty="0">
                <a:cs typeface="Courier New" pitchFamily="49" charset="0"/>
              </a:rPr>
              <a:t>A Hitachi subsystem port name</a:t>
            </a:r>
          </a:p>
          <a:p>
            <a:pPr lvl="1"/>
            <a:r>
              <a:rPr lang="en-US" sz="1400" dirty="0">
                <a:cs typeface="Courier New" pitchFamily="49" charset="0"/>
              </a:rPr>
              <a:t>All integer/floating point values (not just JSON-specific numeric values)</a:t>
            </a:r>
          </a:p>
        </p:txBody>
      </p:sp>
      <p:sp>
        <p:nvSpPr>
          <p:cNvPr id="3" name="Title 2"/>
          <p:cNvSpPr>
            <a:spLocks noGrp="1"/>
          </p:cNvSpPr>
          <p:nvPr>
            <p:ph type="title"/>
          </p:nvPr>
        </p:nvSpPr>
        <p:spPr/>
        <p:txBody>
          <a:bodyPr/>
          <a:lstStyle/>
          <a:p>
            <a:r>
              <a:rPr lang="en-US" dirty="0"/>
              <a:t>ivy supports a “relaxed” JSON syntax</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660489"/>
          </a:xfrm>
        </p:spPr>
        <p:txBody>
          <a:bodyPr/>
          <a:lstStyle/>
          <a:p>
            <a:r>
              <a:rPr lang="en-US" sz="2000" dirty="0"/>
              <a:t>There is a custom matcher for LDEV which understands </a:t>
            </a:r>
          </a:p>
          <a:p>
            <a:pPr lvl="1"/>
            <a:r>
              <a:rPr lang="en-US" sz="1800" dirty="0">
                <a:latin typeface="Courier New" pitchFamily="49" charset="0"/>
                <a:cs typeface="Courier New" pitchFamily="49" charset="0"/>
              </a:rPr>
              <a:t>"00:1A-00:3F, 01:00, 05:00 – 05:FF"</a:t>
            </a:r>
          </a:p>
          <a:p>
            <a:pPr lvl="1"/>
            <a:r>
              <a:rPr lang="en-US" sz="1800" dirty="0">
                <a:cs typeface="Courier New" pitchFamily="49" charset="0"/>
              </a:rPr>
              <a:t>Commas and / or spaces are used as delimiters between single LDEVs like </a:t>
            </a:r>
            <a:r>
              <a:rPr lang="en-US" sz="1800" dirty="0">
                <a:latin typeface="Courier New" panose="02070309020205020404" pitchFamily="49" charset="0"/>
                <a:cs typeface="Courier New" panose="02070309020205020404" pitchFamily="49" charset="0"/>
              </a:rPr>
              <a:t>00:10</a:t>
            </a:r>
            <a:r>
              <a:rPr lang="en-US" sz="1800" dirty="0">
                <a:cs typeface="Courier New" pitchFamily="49" charset="0"/>
              </a:rPr>
              <a:t>, or consecutive LDEV subranges like </a:t>
            </a:r>
            <a:r>
              <a:rPr lang="en-US" sz="1800" dirty="0">
                <a:latin typeface="Courier New" pitchFamily="49" charset="0"/>
                <a:cs typeface="Courier New" pitchFamily="49" charset="0"/>
              </a:rPr>
              <a:t>00:1A-00:3F</a:t>
            </a:r>
          </a:p>
          <a:p>
            <a:pPr lvl="1"/>
            <a:r>
              <a:rPr lang="en-US" sz="1800" dirty="0">
                <a:cs typeface="Courier New" pitchFamily="49" charset="0"/>
              </a:rPr>
              <a:t>Spaces are optional around the hyphen in a consecutive range.</a:t>
            </a:r>
          </a:p>
          <a:p>
            <a:r>
              <a:rPr lang="en-US" sz="2000" dirty="0"/>
              <a:t>These LDEV specifications don't need to be in quotes.  Note they don’t contain spaces or commas:</a:t>
            </a:r>
            <a:endParaRPr lang="en-US" dirty="0"/>
          </a:p>
          <a:p>
            <a:pPr lvl="1"/>
            <a:r>
              <a:rPr lang="en-US" dirty="0">
                <a:latin typeface="Courier New" pitchFamily="49" charset="0"/>
                <a:cs typeface="Courier New" pitchFamily="49" charset="0"/>
              </a:rPr>
              <a:t>01:FF</a:t>
            </a:r>
            <a:endParaRPr lang="en-US" dirty="0"/>
          </a:p>
          <a:p>
            <a:pPr lvl="1"/>
            <a:r>
              <a:rPr lang="en-US" dirty="0">
                <a:latin typeface="Courier New" pitchFamily="49" charset="0"/>
                <a:cs typeface="Courier New" pitchFamily="49" charset="0"/>
              </a:rPr>
              <a:t>00:1A-00:3F</a:t>
            </a:r>
            <a:endParaRPr lang="en-US" dirty="0"/>
          </a:p>
        </p:txBody>
      </p:sp>
      <p:sp>
        <p:nvSpPr>
          <p:cNvPr id="3" name="Title 2"/>
          <p:cNvSpPr>
            <a:spLocks noGrp="1"/>
          </p:cNvSpPr>
          <p:nvPr>
            <p:ph type="title"/>
          </p:nvPr>
        </p:nvSpPr>
        <p:spPr/>
        <p:txBody>
          <a:bodyPr/>
          <a:lstStyle/>
          <a:p>
            <a:r>
              <a:rPr lang="en-US" b="0" dirty="0">
                <a:latin typeface="Courier New" pitchFamily="49" charset="0"/>
                <a:cs typeface="Courier New" pitchFamily="49" charset="0"/>
              </a:rPr>
              <a:t>[Select]</a:t>
            </a:r>
            <a:r>
              <a:rPr lang="en-US" dirty="0"/>
              <a:t> LDEV</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823034"/>
          </a:xfrm>
        </p:spPr>
        <p:txBody>
          <a:bodyPr/>
          <a:lstStyle/>
          <a:p>
            <a:r>
              <a:rPr lang="en-US" sz="2000" dirty="0"/>
              <a:t>Single PGs like 1-1 don’t need to be in quotes.</a:t>
            </a:r>
          </a:p>
          <a:p>
            <a:pPr lvl="1"/>
            <a:r>
              <a:rPr lang="en-US" sz="1800" dirty="0">
                <a:latin typeface="Courier New" panose="02070309020205020404" pitchFamily="49" charset="0"/>
                <a:cs typeface="Courier New" panose="02070309020205020404" pitchFamily="49" charset="0"/>
              </a:rPr>
              <a:t>[select] </a:t>
            </a:r>
            <a:r>
              <a:rPr lang="en-US" sz="1800" dirty="0"/>
              <a:t>"</a:t>
            </a:r>
            <a:r>
              <a:rPr lang="en-US" sz="1800" dirty="0">
                <a:latin typeface="Courier New" panose="02070309020205020404" pitchFamily="49" charset="0"/>
                <a:cs typeface="Courier New" panose="02070309020205020404" pitchFamily="49" charset="0"/>
              </a:rPr>
              <a:t>PG : [ 1-1, 2-3 ]</a:t>
            </a:r>
            <a:r>
              <a:rPr lang="en-US" sz="1800" dirty="0"/>
              <a:t> "</a:t>
            </a:r>
            <a:endParaRPr lang="en-US" sz="1800" dirty="0">
              <a:latin typeface="Courier New" panose="02070309020205020404" pitchFamily="49" charset="0"/>
              <a:cs typeface="Courier New" panose="02070309020205020404" pitchFamily="49" charset="0"/>
            </a:endParaRPr>
          </a:p>
          <a:p>
            <a:r>
              <a:rPr lang="en-US" sz="2000" dirty="0"/>
              <a:t>There is a custom matcher for "</a:t>
            </a:r>
            <a:r>
              <a:rPr lang="en-US" sz="2000" dirty="0">
                <a:latin typeface="Courier New" pitchFamily="49" charset="0"/>
                <a:cs typeface="Courier New" pitchFamily="49" charset="0"/>
              </a:rPr>
              <a:t>PG</a:t>
            </a:r>
            <a:r>
              <a:rPr lang="en-US" sz="2000" dirty="0"/>
              <a:t>" which understands</a:t>
            </a:r>
          </a:p>
          <a:p>
            <a:pPr lvl="1"/>
            <a:r>
              <a:rPr lang="en-US" sz="1800" dirty="0"/>
              <a:t>"</a:t>
            </a:r>
            <a:r>
              <a:rPr lang="en-US" sz="1800" dirty="0">
                <a:latin typeface="Courier New" pitchFamily="49" charset="0"/>
                <a:cs typeface="Courier New" pitchFamily="49" charset="0"/>
              </a:rPr>
              <a:t>1-*</a:t>
            </a:r>
            <a:r>
              <a:rPr lang="en-US" sz="1800" dirty="0"/>
              <a:t>"	matches PG names starting with 1-</a:t>
            </a:r>
          </a:p>
          <a:p>
            <a:pPr lvl="1"/>
            <a:r>
              <a:rPr lang="en-US" sz="1800" dirty="0"/>
              <a:t>"</a:t>
            </a:r>
            <a:r>
              <a:rPr lang="en-US" sz="1800" dirty="0">
                <a:latin typeface="Courier New" pitchFamily="49" charset="0"/>
                <a:cs typeface="Courier New" pitchFamily="49" charset="0"/>
              </a:rPr>
              <a:t>1-2:4</a:t>
            </a:r>
            <a:r>
              <a:rPr lang="en-US" sz="1800" dirty="0"/>
              <a:t>"	matches 1-2, 1-3, 1-4 (or 01-02, 01-03, 01-04)</a:t>
            </a:r>
          </a:p>
          <a:p>
            <a:pPr lvl="1"/>
            <a:r>
              <a:rPr lang="en-US" sz="1800" dirty="0"/>
              <a:t>"</a:t>
            </a:r>
            <a:r>
              <a:rPr lang="en-US" sz="1800" dirty="0">
                <a:latin typeface="Courier New" pitchFamily="49" charset="0"/>
                <a:cs typeface="Courier New" pitchFamily="49" charset="0"/>
              </a:rPr>
              <a:t>1-2:</a:t>
            </a:r>
            <a:r>
              <a:rPr lang="en-US" sz="1800" dirty="0"/>
              <a:t>"	matches 1-2, 1-3, …</a:t>
            </a:r>
          </a:p>
          <a:p>
            <a:pPr lvl="1"/>
            <a:r>
              <a:rPr lang="en-US" sz="1800" dirty="0"/>
              <a:t>"</a:t>
            </a:r>
            <a:r>
              <a:rPr lang="en-US" sz="1800" dirty="0">
                <a:latin typeface="Courier New" pitchFamily="49" charset="0"/>
                <a:cs typeface="Courier New" pitchFamily="49" charset="0"/>
              </a:rPr>
              <a:t>1-:2</a:t>
            </a:r>
            <a:r>
              <a:rPr lang="en-US" sz="1800" dirty="0"/>
              <a:t>"	matches 1-1, 1-2</a:t>
            </a:r>
          </a:p>
          <a:p>
            <a:pPr lvl="1"/>
            <a:r>
              <a:rPr lang="en-US" sz="1800" dirty="0"/>
              <a:t>These special matching ranges </a:t>
            </a:r>
            <a:r>
              <a:rPr lang="en-US" sz="1800" b="1" i="1" dirty="0"/>
              <a:t>do</a:t>
            </a:r>
            <a:r>
              <a:rPr lang="en-US" sz="1800" dirty="0"/>
              <a:t> need to be in quotes, unlike a single PG constant like </a:t>
            </a:r>
            <a:r>
              <a:rPr lang="en-US" sz="1800" dirty="0">
                <a:latin typeface="Courier New" pitchFamily="49" charset="0"/>
                <a:cs typeface="Courier New" pitchFamily="49" charset="0"/>
              </a:rPr>
              <a:t>1-1</a:t>
            </a:r>
            <a:r>
              <a:rPr lang="en-US" sz="1800" dirty="0"/>
              <a:t>.</a:t>
            </a:r>
          </a:p>
        </p:txBody>
      </p:sp>
      <p:sp>
        <p:nvSpPr>
          <p:cNvPr id="3" name="Title 2"/>
          <p:cNvSpPr>
            <a:spLocks noGrp="1"/>
          </p:cNvSpPr>
          <p:nvPr>
            <p:ph type="title"/>
          </p:nvPr>
        </p:nvSpPr>
        <p:spPr/>
        <p:txBody>
          <a:bodyPr/>
          <a:lstStyle/>
          <a:p>
            <a:r>
              <a:rPr lang="en-US" b="0" dirty="0">
                <a:latin typeface="Courier New" pitchFamily="49" charset="0"/>
                <a:cs typeface="Courier New" pitchFamily="49" charset="0"/>
              </a:rPr>
              <a:t>[Select]</a:t>
            </a:r>
            <a:r>
              <a:rPr lang="en-US" dirty="0"/>
              <a:t> PG</a:t>
            </a:r>
          </a:p>
        </p:txBody>
      </p:sp>
    </p:spTree>
    <p:extLst>
      <p:ext uri="{BB962C8B-B14F-4D97-AF65-F5344CB8AC3E}">
        <p14:creationId xmlns:p14="http://schemas.microsoft.com/office/powerpoint/2010/main" val="16345552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4234749"/>
          </a:xfrm>
        </p:spPr>
        <p:txBody>
          <a:bodyPr/>
          <a:lstStyle/>
          <a:p>
            <a:r>
              <a:rPr lang="en-US" sz="1600" dirty="0"/>
              <a:t>After we have "available test LUNs", (which excludes command devices)</a:t>
            </a:r>
          </a:p>
          <a:p>
            <a:pPr lvl="1"/>
            <a:r>
              <a:rPr lang="en-US" sz="1100" dirty="0"/>
              <a:t>The [hosts] statement looks through the command devices that were part of "all discovered LUNs".</a:t>
            </a:r>
          </a:p>
          <a:p>
            <a:pPr lvl="1"/>
            <a:r>
              <a:rPr lang="en-US" sz="1100" dirty="0"/>
              <a:t>For each unique subsystem serial number represented in "available test LUNs", </a:t>
            </a:r>
          </a:p>
          <a:p>
            <a:pPr lvl="2"/>
            <a:r>
              <a:rPr lang="en-US" sz="900" dirty="0"/>
              <a:t>For the first command device found that goes to that subsystem on a host where the Hitachi proprietary command device connector "</a:t>
            </a:r>
            <a:r>
              <a:rPr lang="en-US" sz="900" dirty="0" err="1"/>
              <a:t>ivy_cmddev</a:t>
            </a:r>
            <a:r>
              <a:rPr lang="en-US" sz="900" dirty="0"/>
              <a:t>" (not part of the ivy open source project) is available, and where the </a:t>
            </a:r>
            <a:r>
              <a:rPr lang="en-US" sz="900" dirty="0" err="1"/>
              <a:t>ivy_cmddev</a:t>
            </a:r>
            <a:r>
              <a:rPr lang="en-US" sz="900" dirty="0"/>
              <a:t> license key and RMLIB are installed, we fire the ivy command device connector </a:t>
            </a:r>
            <a:r>
              <a:rPr lang="en-US" sz="900" dirty="0" err="1"/>
              <a:t>ivy_cmddev</a:t>
            </a:r>
            <a:r>
              <a:rPr lang="en-US" sz="900" dirty="0"/>
              <a:t> up remotely on the test host that has the command device, and retrieve the RMLIB API data on the configuration of the subsystem.  This is completely transparent to an ivyscript program.</a:t>
            </a:r>
          </a:p>
          <a:p>
            <a:pPr lvl="1"/>
            <a:r>
              <a:rPr lang="en-US" sz="1100" b="1" dirty="0"/>
              <a:t>To disable the use of command devices, use the “</a:t>
            </a:r>
            <a:r>
              <a:rPr lang="en-US" sz="1100" b="1" dirty="0">
                <a:latin typeface="Courier New" panose="02070309020205020404" pitchFamily="49" charset="0"/>
                <a:cs typeface="Courier New" panose="02070309020205020404" pitchFamily="49" charset="0"/>
              </a:rPr>
              <a:t>-</a:t>
            </a:r>
            <a:r>
              <a:rPr lang="en-US" sz="1100" b="1" dirty="0" err="1">
                <a:latin typeface="Courier New" panose="02070309020205020404" pitchFamily="49" charset="0"/>
                <a:cs typeface="Courier New" panose="02070309020205020404" pitchFamily="49" charset="0"/>
              </a:rPr>
              <a:t>no_cmd</a:t>
            </a:r>
            <a:r>
              <a:rPr lang="en-US" sz="1100" b="1" dirty="0"/>
              <a:t>” command line option when running ivy.  To only collect configuration data from a command device, but not performance data while ivy is running, use the “</a:t>
            </a:r>
            <a:r>
              <a:rPr lang="en-US" sz="1100" b="1" dirty="0">
                <a:latin typeface="Courier New" panose="02070309020205020404" pitchFamily="49" charset="0"/>
                <a:cs typeface="Courier New" panose="02070309020205020404" pitchFamily="49" charset="0"/>
              </a:rPr>
              <a:t>-</a:t>
            </a:r>
            <a:r>
              <a:rPr lang="en-US" sz="1100" b="1" dirty="0" err="1">
                <a:latin typeface="Courier New" panose="02070309020205020404" pitchFamily="49" charset="0"/>
                <a:cs typeface="Courier New" panose="02070309020205020404" pitchFamily="49" charset="0"/>
              </a:rPr>
              <a:t>no_perf</a:t>
            </a:r>
            <a:r>
              <a:rPr lang="en-US" sz="1100" b="1" dirty="0"/>
              <a:t>” option.</a:t>
            </a:r>
          </a:p>
          <a:p>
            <a:r>
              <a:rPr lang="en-US" sz="1600" dirty="0"/>
              <a:t>For each available test LUN, if we have subsystem configuration data for the LDEV behind that LUN, the subsystem LDEV configuration attribute value pairs are merged into the LUN’s attributes – add attribute name suffix upon collision with different attribute value.</a:t>
            </a:r>
          </a:p>
          <a:p>
            <a:pPr lvl="1"/>
            <a:r>
              <a:rPr lang="en-US" sz="1400" dirty="0"/>
              <a:t>That means that if you have a command device, you can select on </a:t>
            </a:r>
            <a:r>
              <a:rPr lang="en-US" sz="1400" dirty="0" err="1">
                <a:latin typeface="Courier New" panose="02070309020205020404" pitchFamily="49" charset="0"/>
                <a:cs typeface="Courier New" panose="02070309020205020404" pitchFamily="49" charset="0"/>
              </a:rPr>
              <a:t>drive_type</a:t>
            </a:r>
            <a:r>
              <a:rPr lang="en-US" sz="1400" dirty="0"/>
              <a:t> to create a workload.</a:t>
            </a:r>
          </a:p>
          <a:p>
            <a:pPr lvl="1"/>
            <a:r>
              <a:rPr lang="en-US" sz="1400" dirty="0"/>
              <a:t>"</a:t>
            </a:r>
            <a:r>
              <a:rPr lang="en-US" sz="1400" dirty="0" err="1">
                <a:latin typeface="Courier New" pitchFamily="49" charset="0"/>
                <a:cs typeface="Courier New" pitchFamily="49" charset="0"/>
              </a:rPr>
              <a:t>drive_type</a:t>
            </a:r>
            <a:r>
              <a:rPr lang="en-US" sz="1400" dirty="0"/>
              <a:t>" even works for DP-</a:t>
            </a:r>
            <a:r>
              <a:rPr lang="en-US" sz="1400" dirty="0" err="1"/>
              <a:t>Vols</a:t>
            </a:r>
            <a:r>
              <a:rPr lang="en-US" sz="1400" dirty="0"/>
              <a:t>, as ivy follows the config info to find the pool </a:t>
            </a:r>
            <a:r>
              <a:rPr lang="en-US" sz="1400" dirty="0" err="1"/>
              <a:t>vols</a:t>
            </a:r>
            <a:r>
              <a:rPr lang="en-US" sz="1400" dirty="0"/>
              <a:t> and use their drive type.</a:t>
            </a:r>
          </a:p>
        </p:txBody>
      </p:sp>
      <p:sp>
        <p:nvSpPr>
          <p:cNvPr id="3" name="Title 2"/>
          <p:cNvSpPr>
            <a:spLocks noGrp="1"/>
          </p:cNvSpPr>
          <p:nvPr>
            <p:ph type="title"/>
          </p:nvPr>
        </p:nvSpPr>
        <p:spPr/>
        <p:txBody>
          <a:bodyPr>
            <a:normAutofit/>
          </a:bodyPr>
          <a:lstStyle/>
          <a:p>
            <a:r>
              <a:rPr lang="en-US" sz="2000" b="0" dirty="0">
                <a:latin typeface="Courier New" pitchFamily="49" charset="0"/>
                <a:cs typeface="Courier New" pitchFamily="49" charset="0"/>
              </a:rPr>
              <a:t>[hosts]</a:t>
            </a:r>
            <a:r>
              <a:rPr lang="en-US" sz="2000" dirty="0"/>
              <a:t> – use of command devices is automatic</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9D2659EB-0475-4760-BAE3-2C0BE2D644DC}"/>
              </a:ext>
            </a:extLst>
          </p:cNvPr>
          <p:cNvSpPr>
            <a:spLocks noGrp="1"/>
          </p:cNvSpPr>
          <p:nvPr>
            <p:ph idx="1"/>
          </p:nvPr>
        </p:nvSpPr>
        <p:spPr>
          <a:xfrm>
            <a:off x="264160" y="967575"/>
            <a:ext cx="8584006" cy="3159839"/>
          </a:xfrm>
        </p:spPr>
        <p:txBody>
          <a:bodyPr/>
          <a:lstStyle/>
          <a:p>
            <a:r>
              <a:rPr lang="en-US" dirty="0"/>
              <a:t>For beginners, start with </a:t>
            </a:r>
          </a:p>
          <a:p>
            <a:pPr lvl="1"/>
            <a:r>
              <a:rPr lang="en-US" dirty="0"/>
              <a:t>Introduction to ivy</a:t>
            </a:r>
          </a:p>
          <a:p>
            <a:pPr lvl="1"/>
            <a:r>
              <a:rPr lang="en-US" dirty="0"/>
              <a:t>Getting started with ivy</a:t>
            </a:r>
          </a:p>
          <a:p>
            <a:r>
              <a:rPr lang="en-US" dirty="0"/>
              <a:t>Also, beginners should review the ivy demos.</a:t>
            </a:r>
          </a:p>
          <a:p>
            <a:r>
              <a:rPr lang="en-US" dirty="0"/>
              <a:t>This presentation, "Programming the ivy engine" is kept updated by the developers in sync with features as they become available.</a:t>
            </a:r>
          </a:p>
        </p:txBody>
      </p:sp>
      <p:sp>
        <p:nvSpPr>
          <p:cNvPr id="3" name="Title 2">
            <a:extLst>
              <a:ext uri="{FF2B5EF4-FFF2-40B4-BE49-F238E27FC236}">
                <a16:creationId xmlns:a16="http://schemas.microsoft.com/office/drawing/2014/main" id="{64DB2E32-8767-4AA1-BB38-D0076A04C629}"/>
              </a:ext>
            </a:extLst>
          </p:cNvPr>
          <p:cNvSpPr>
            <a:spLocks noGrp="1"/>
          </p:cNvSpPr>
          <p:nvPr>
            <p:ph type="title"/>
          </p:nvPr>
        </p:nvSpPr>
        <p:spPr/>
        <p:txBody>
          <a:bodyPr/>
          <a:lstStyle/>
          <a:p>
            <a:r>
              <a:rPr lang="en-US" dirty="0"/>
              <a:t>This is a "reference" that describes all features</a:t>
            </a:r>
          </a:p>
        </p:txBody>
      </p:sp>
    </p:spTree>
    <p:extLst>
      <p:ext uri="{BB962C8B-B14F-4D97-AF65-F5344CB8AC3E}">
        <p14:creationId xmlns:p14="http://schemas.microsoft.com/office/powerpoint/2010/main" val="36650191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112647"/>
          </a:xfrm>
        </p:spPr>
        <p:txBody>
          <a:bodyPr/>
          <a:lstStyle/>
          <a:p>
            <a:r>
              <a:rPr lang="en-US" sz="1800" dirty="0"/>
              <a:t>Later we will show you how to perform dynamic feedback control at the granularity of each instance of a rollup</a:t>
            </a:r>
          </a:p>
          <a:p>
            <a:pPr lvl="1"/>
            <a:r>
              <a:rPr lang="en-US" sz="1600" dirty="0"/>
              <a:t>DFC can be performed on real-time subsystem data at the granularity of the rollup instance using "subsystem component filters", which list the names of each port, each </a:t>
            </a:r>
            <a:r>
              <a:rPr lang="en-US" sz="1600" dirty="0" err="1"/>
              <a:t>MP_core</a:t>
            </a:r>
            <a:r>
              <a:rPr lang="en-US" sz="1600" dirty="0"/>
              <a:t>, each PG, etc. that are associated with the workloads and their underlying LUNs that comprise the rollup instance.</a:t>
            </a:r>
          </a:p>
          <a:p>
            <a:r>
              <a:rPr lang="en-US" sz="1800" dirty="0"/>
              <a:t>This is done with a combination of having the configuration data and knowing the fixed relationships in all instances of a subsystem model.</a:t>
            </a:r>
          </a:p>
          <a:p>
            <a:pPr lvl="1"/>
            <a:r>
              <a:rPr lang="en-US" sz="1600" dirty="0"/>
              <a:t>The knowledge of which </a:t>
            </a:r>
            <a:r>
              <a:rPr lang="en-US" sz="1600" dirty="0" err="1"/>
              <a:t>MP_cores</a:t>
            </a:r>
            <a:r>
              <a:rPr lang="en-US" sz="1600" dirty="0"/>
              <a:t> comprise an MPU together with the LDEV MPU assignment allow us to filter </a:t>
            </a:r>
            <a:r>
              <a:rPr lang="en-US" sz="1600" dirty="0" err="1"/>
              <a:t>MP_core</a:t>
            </a:r>
            <a:r>
              <a:rPr lang="en-US" sz="1600" dirty="0"/>
              <a:t> data by rollup instance.</a:t>
            </a:r>
          </a:p>
        </p:txBody>
      </p:sp>
      <p:sp>
        <p:nvSpPr>
          <p:cNvPr id="3" name="Title 2"/>
          <p:cNvSpPr>
            <a:spLocks noGrp="1"/>
          </p:cNvSpPr>
          <p:nvPr>
            <p:ph type="title"/>
          </p:nvPr>
        </p:nvSpPr>
        <p:spPr/>
        <p:txBody>
          <a:bodyPr>
            <a:normAutofit/>
          </a:bodyPr>
          <a:lstStyle/>
          <a:p>
            <a:r>
              <a:rPr lang="en-US" sz="2000" dirty="0"/>
              <a:t>Real time subsystem data filtered by rollup instance</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565591"/>
          </a:xfrm>
        </p:spPr>
        <p:txBody>
          <a:bodyPr/>
          <a:lstStyle/>
          <a:p>
            <a:r>
              <a:rPr lang="en-US" altLang="zh-CN" sz="1400" dirty="0">
                <a:solidFill>
                  <a:schemeClr val="bg1">
                    <a:lumMod val="65000"/>
                  </a:schemeClr>
                </a:solidFill>
                <a:latin typeface="Courier New" pitchFamily="49" charset="0"/>
                <a:cs typeface="Courier New" pitchFamily="49" charset="0"/>
              </a:rPr>
              <a:t>[</a:t>
            </a:r>
            <a:r>
              <a:rPr lang="en-US" altLang="zh-CN" sz="1400" dirty="0" err="1">
                <a:solidFill>
                  <a:schemeClr val="bg1">
                    <a:lumMod val="65000"/>
                  </a:schemeClr>
                </a:solidFill>
                <a:latin typeface="Courier New" pitchFamily="49" charset="0"/>
                <a:cs typeface="Courier New" pitchFamily="49" charset="0"/>
              </a:rPr>
              <a:t>SetIosequencerTemplate</a:t>
            </a:r>
            <a:r>
              <a:rPr lang="en-US" altLang="zh-CN" sz="1400" dirty="0">
                <a:solidFill>
                  <a:schemeClr val="bg1">
                    <a:lumMod val="65000"/>
                  </a:schemeClr>
                </a:solidFill>
                <a:latin typeface="Courier New" pitchFamily="49" charset="0"/>
                <a:cs typeface="Courier New" pitchFamily="49" charset="0"/>
              </a:rPr>
              <a:t>] "</a:t>
            </a:r>
            <a:r>
              <a:rPr lang="en-US" altLang="zh-CN" sz="1400" dirty="0" err="1">
                <a:solidFill>
                  <a:schemeClr val="bg1">
                    <a:lumMod val="65000"/>
                  </a:schemeClr>
                </a:solidFill>
                <a:latin typeface="Courier New" pitchFamily="49" charset="0"/>
                <a:cs typeface="Courier New" pitchFamily="49" charset="0"/>
              </a:rPr>
              <a:t>random_steady</a:t>
            </a:r>
            <a:r>
              <a:rPr lang="en-US" altLang="zh-CN" sz="1400" dirty="0">
                <a:solidFill>
                  <a:schemeClr val="bg1">
                    <a:lumMod val="65000"/>
                  </a:schemeClr>
                </a:solidFill>
                <a:latin typeface="Courier New" pitchFamily="49" charset="0"/>
                <a:cs typeface="Courier New" pitchFamily="49" charset="0"/>
              </a:rPr>
              <a:t>"</a:t>
            </a:r>
            <a:br>
              <a:rPr lang="en-US" altLang="zh-CN" sz="1400" dirty="0">
                <a:solidFill>
                  <a:schemeClr val="bg1">
                    <a:lumMod val="65000"/>
                  </a:schemeClr>
                </a:solidFill>
                <a:latin typeface="Courier New" pitchFamily="49" charset="0"/>
                <a:cs typeface="Courier New" pitchFamily="49" charset="0"/>
              </a:rPr>
            </a:br>
            <a:r>
              <a:rPr lang="en-US" altLang="zh-CN" sz="1400" dirty="0">
                <a:solidFill>
                  <a:schemeClr val="bg1">
                    <a:lumMod val="65000"/>
                  </a:schemeClr>
                </a:solidFill>
                <a:latin typeface="Courier New" pitchFamily="49" charset="0"/>
                <a:cs typeface="Courier New" pitchFamily="49" charset="0"/>
              </a:rPr>
              <a:t>	[parameters] "IOPS = 20, blocksize = 4KiB, </a:t>
            </a:r>
            <a:br>
              <a:rPr lang="en-US" altLang="zh-CN" sz="1400" dirty="0">
                <a:solidFill>
                  <a:schemeClr val="bg1">
                    <a:lumMod val="65000"/>
                  </a:schemeClr>
                </a:solidFill>
                <a:latin typeface="Courier New" pitchFamily="49" charset="0"/>
                <a:cs typeface="Courier New" pitchFamily="49" charset="0"/>
              </a:rPr>
            </a:br>
            <a:r>
              <a:rPr lang="en-US" altLang="zh-CN" sz="1400" dirty="0">
                <a:solidFill>
                  <a:schemeClr val="bg1">
                    <a:lumMod val="65000"/>
                  </a:schemeClr>
                </a:solidFill>
                <a:latin typeface="Courier New" pitchFamily="49" charset="0"/>
                <a:cs typeface="Courier New" pitchFamily="49" charset="0"/>
              </a:rPr>
              <a:t>	              </a:t>
            </a:r>
            <a:r>
              <a:rPr lang="en-US" altLang="zh-CN" sz="1400" dirty="0" err="1">
                <a:solidFill>
                  <a:schemeClr val="bg1">
                    <a:lumMod val="65000"/>
                  </a:schemeClr>
                </a:solidFill>
                <a:latin typeface="Courier New" pitchFamily="49" charset="0"/>
                <a:cs typeface="Courier New" pitchFamily="49" charset="0"/>
              </a:rPr>
              <a:t>maxtags</a:t>
            </a:r>
            <a:r>
              <a:rPr lang="en-US" altLang="zh-CN" sz="1400" dirty="0">
                <a:solidFill>
                  <a:schemeClr val="bg1">
                    <a:lumMod val="65000"/>
                  </a:schemeClr>
                </a:solidFill>
                <a:latin typeface="Courier New" pitchFamily="49" charset="0"/>
                <a:cs typeface="Courier New" pitchFamily="49" charset="0"/>
              </a:rPr>
              <a:t> = 10, </a:t>
            </a:r>
            <a:r>
              <a:rPr lang="en-US" altLang="zh-CN" sz="1400" dirty="0" err="1">
                <a:solidFill>
                  <a:schemeClr val="bg1">
                    <a:lumMod val="65000"/>
                  </a:schemeClr>
                </a:solidFill>
                <a:latin typeface="Courier New" pitchFamily="49" charset="0"/>
                <a:cs typeface="Courier New" pitchFamily="49" charset="0"/>
              </a:rPr>
              <a:t>fractionRead</a:t>
            </a:r>
            <a:r>
              <a:rPr lang="en-US" altLang="zh-CN" sz="1400" dirty="0">
                <a:solidFill>
                  <a:schemeClr val="bg1">
                    <a:lumMod val="65000"/>
                  </a:schemeClr>
                </a:solidFill>
                <a:latin typeface="Courier New" pitchFamily="49" charset="0"/>
                <a:cs typeface="Courier New" pitchFamily="49" charset="0"/>
              </a:rPr>
              <a:t> = 50%";</a:t>
            </a:r>
            <a:br>
              <a:rPr lang="en-US" altLang="zh-CN" sz="1400" dirty="0">
                <a:solidFill>
                  <a:schemeClr val="bg1">
                    <a:lumMod val="65000"/>
                  </a:schemeClr>
                </a:solidFill>
                <a:latin typeface="Courier New" pitchFamily="49" charset="0"/>
                <a:cs typeface="Courier New" pitchFamily="49" charset="0"/>
              </a:rPr>
            </a:br>
            <a:br>
              <a:rPr lang="en-US" altLang="zh-CN" sz="1400" dirty="0">
                <a:solidFill>
                  <a:schemeClr val="bg1">
                    <a:lumMod val="65000"/>
                  </a:schemeClr>
                </a:solidFill>
                <a:latin typeface="Courier New" pitchFamily="49" charset="0"/>
                <a:cs typeface="Courier New" pitchFamily="49" charset="0"/>
              </a:rPr>
            </a:br>
            <a:br>
              <a:rPr lang="en-US" altLang="zh-CN" sz="1400" dirty="0">
                <a:solidFill>
                  <a:schemeClr val="bg1">
                    <a:lumMod val="65000"/>
                  </a:schemeClr>
                </a:solidFill>
                <a:latin typeface="Courier New" pitchFamily="49" charset="0"/>
                <a:cs typeface="Courier New" pitchFamily="49" charset="0"/>
              </a:rPr>
            </a:br>
            <a:endParaRPr lang="zh-CN" altLang="en-US" sz="1400" dirty="0">
              <a:solidFill>
                <a:schemeClr val="bg1">
                  <a:lumMod val="65000"/>
                </a:schemeClr>
              </a:solidFill>
              <a:latin typeface="Courier New" pitchFamily="49" charset="0"/>
              <a:cs typeface="Courier New" pitchFamily="49" charset="0"/>
            </a:endParaRPr>
          </a:p>
          <a:p>
            <a:r>
              <a:rPr lang="en-US" sz="1600" dirty="0">
                <a:solidFill>
                  <a:schemeClr val="bg1">
                    <a:lumMod val="65000"/>
                  </a:schemeClr>
                </a:solidFill>
              </a:rPr>
              <a:t>Sets the defaults for the specified I/O sequencer.</a:t>
            </a:r>
          </a:p>
          <a:p>
            <a:r>
              <a:rPr lang="en-US" sz="1600" dirty="0">
                <a:solidFill>
                  <a:schemeClr val="bg1">
                    <a:lumMod val="65000"/>
                  </a:schemeClr>
                </a:solidFill>
              </a:rPr>
              <a:t>If you are going to use multiple </a:t>
            </a:r>
            <a:r>
              <a:rPr lang="en-US" sz="1600" dirty="0">
                <a:solidFill>
                  <a:schemeClr val="bg1">
                    <a:lumMod val="65000"/>
                  </a:schemeClr>
                </a:solidFill>
                <a:latin typeface="Courier New" pitchFamily="49" charset="0"/>
                <a:cs typeface="Courier New" pitchFamily="49" charset="0"/>
              </a:rPr>
              <a:t>[</a:t>
            </a:r>
            <a:r>
              <a:rPr lang="en-US" sz="1600" dirty="0" err="1">
                <a:solidFill>
                  <a:schemeClr val="bg1">
                    <a:lumMod val="65000"/>
                  </a:schemeClr>
                </a:solidFill>
                <a:latin typeface="Courier New" pitchFamily="49" charset="0"/>
                <a:cs typeface="Courier New" pitchFamily="49" charset="0"/>
              </a:rPr>
              <a:t>CreateWorkload</a:t>
            </a:r>
            <a:r>
              <a:rPr lang="en-US" sz="1600" dirty="0">
                <a:solidFill>
                  <a:schemeClr val="bg1">
                    <a:lumMod val="65000"/>
                  </a:schemeClr>
                </a:solidFill>
                <a:latin typeface="Courier New" pitchFamily="49" charset="0"/>
                <a:cs typeface="Courier New" pitchFamily="49" charset="0"/>
              </a:rPr>
              <a:t>]</a:t>
            </a:r>
            <a:r>
              <a:rPr lang="en-US" sz="1600" dirty="0">
                <a:solidFill>
                  <a:schemeClr val="bg1">
                    <a:lumMod val="65000"/>
                  </a:schemeClr>
                </a:solidFill>
              </a:rPr>
              <a:t>s with minor variations, you could use </a:t>
            </a:r>
            <a:r>
              <a:rPr lang="en-US" altLang="zh-CN" sz="1400" dirty="0">
                <a:solidFill>
                  <a:schemeClr val="bg1">
                    <a:lumMod val="65000"/>
                  </a:schemeClr>
                </a:solidFill>
                <a:latin typeface="Courier New" pitchFamily="49" charset="0"/>
                <a:cs typeface="Courier New" pitchFamily="49" charset="0"/>
              </a:rPr>
              <a:t>[</a:t>
            </a:r>
            <a:r>
              <a:rPr lang="en-US" altLang="zh-CN" sz="1400" dirty="0" err="1">
                <a:solidFill>
                  <a:schemeClr val="bg1">
                    <a:lumMod val="65000"/>
                  </a:schemeClr>
                </a:solidFill>
                <a:latin typeface="Courier New" pitchFamily="49" charset="0"/>
                <a:cs typeface="Courier New" pitchFamily="49" charset="0"/>
              </a:rPr>
              <a:t>SetIosequencerTemplate</a:t>
            </a:r>
            <a:r>
              <a:rPr lang="en-US" altLang="zh-CN" sz="1400" dirty="0">
                <a:solidFill>
                  <a:schemeClr val="bg1">
                    <a:lumMod val="65000"/>
                  </a:schemeClr>
                </a:solidFill>
                <a:latin typeface="Courier New" pitchFamily="49" charset="0"/>
                <a:cs typeface="Courier New" pitchFamily="49" charset="0"/>
              </a:rPr>
              <a:t>]</a:t>
            </a:r>
            <a:r>
              <a:rPr lang="en-US" sz="1600" dirty="0">
                <a:solidFill>
                  <a:schemeClr val="bg1">
                    <a:lumMod val="65000"/>
                  </a:schemeClr>
                </a:solidFill>
              </a:rPr>
              <a:t> to set all the things that are in common, and then when you create each workload you only specify what’s unique for that workload.</a:t>
            </a:r>
          </a:p>
          <a:p>
            <a:pPr lvl="1"/>
            <a:r>
              <a:rPr lang="en-US" sz="1400" dirty="0">
                <a:solidFill>
                  <a:schemeClr val="bg1">
                    <a:lumMod val="65000"/>
                  </a:schemeClr>
                </a:solidFill>
              </a:rPr>
              <a:t>Handy if you are going to create a series of sequential workloads each starting at a different point in the LUN or having coverage of a different portion of the LUN. Then when reading the program, it's more clear what's going on if the </a:t>
            </a:r>
            <a:r>
              <a:rPr lang="en-US" sz="1400" dirty="0">
                <a:solidFill>
                  <a:schemeClr val="bg1">
                    <a:lumMod val="65000"/>
                  </a:schemeClr>
                </a:solidFill>
                <a:latin typeface="Courier New" pitchFamily="49" charset="0"/>
                <a:cs typeface="Courier New" pitchFamily="49" charset="0"/>
              </a:rPr>
              <a:t>[</a:t>
            </a:r>
            <a:r>
              <a:rPr lang="en-US" sz="1400" dirty="0" err="1">
                <a:solidFill>
                  <a:schemeClr val="bg1">
                    <a:lumMod val="65000"/>
                  </a:schemeClr>
                </a:solidFill>
                <a:latin typeface="Courier New" pitchFamily="49" charset="0"/>
                <a:cs typeface="Courier New" pitchFamily="49" charset="0"/>
              </a:rPr>
              <a:t>CreateWorkload</a:t>
            </a:r>
            <a:r>
              <a:rPr lang="en-US" sz="1400" dirty="0">
                <a:solidFill>
                  <a:schemeClr val="bg1">
                    <a:lumMod val="65000"/>
                  </a:schemeClr>
                </a:solidFill>
                <a:latin typeface="Courier New" pitchFamily="49" charset="0"/>
                <a:cs typeface="Courier New" pitchFamily="49" charset="0"/>
              </a:rPr>
              <a:t>] </a:t>
            </a:r>
            <a:r>
              <a:rPr lang="en-US" sz="1400" dirty="0">
                <a:solidFill>
                  <a:schemeClr val="bg1">
                    <a:lumMod val="65000"/>
                  </a:schemeClr>
                </a:solidFill>
              </a:rPr>
              <a:t>only sets what's different each time.</a:t>
            </a:r>
          </a:p>
        </p:txBody>
      </p:sp>
      <p:sp>
        <p:nvSpPr>
          <p:cNvPr id="3" name="Title 2"/>
          <p:cNvSpPr>
            <a:spLocks noGrp="1"/>
          </p:cNvSpPr>
          <p:nvPr>
            <p:ph type="title"/>
          </p:nvPr>
        </p:nvSpPr>
        <p:spPr/>
        <p:txBody>
          <a:bodyPr/>
          <a:lstStyle/>
          <a:p>
            <a:r>
              <a:rPr lang="en-US" dirty="0">
                <a:solidFill>
                  <a:schemeClr val="bg1">
                    <a:lumMod val="65000"/>
                  </a:schemeClr>
                </a:solidFill>
              </a:rPr>
              <a:t>Statements - </a:t>
            </a:r>
            <a:r>
              <a:rPr lang="en-US" altLang="zh-CN" b="0" dirty="0">
                <a:solidFill>
                  <a:schemeClr val="bg1">
                    <a:lumMod val="65000"/>
                  </a:schemeClr>
                </a:solidFill>
                <a:latin typeface="Courier New" pitchFamily="49" charset="0"/>
                <a:cs typeface="Courier New" pitchFamily="49" charset="0"/>
              </a:rPr>
              <a:t>[</a:t>
            </a:r>
            <a:r>
              <a:rPr lang="en-US" altLang="zh-CN" b="0" dirty="0" err="1">
                <a:solidFill>
                  <a:schemeClr val="bg1">
                    <a:lumMod val="65000"/>
                  </a:schemeClr>
                </a:solidFill>
                <a:latin typeface="Courier New" pitchFamily="49" charset="0"/>
                <a:cs typeface="Courier New" pitchFamily="49" charset="0"/>
              </a:rPr>
              <a:t>SetIosequencerTemplate</a:t>
            </a:r>
            <a:r>
              <a:rPr lang="en-US" altLang="zh-CN" b="0" dirty="0">
                <a:solidFill>
                  <a:schemeClr val="bg1">
                    <a:lumMod val="65000"/>
                  </a:schemeClr>
                </a:solidFill>
                <a:latin typeface="Courier New" pitchFamily="49" charset="0"/>
                <a:cs typeface="Courier New" pitchFamily="49" charset="0"/>
              </a:rPr>
              <a:t>]</a:t>
            </a:r>
            <a:r>
              <a:rPr lang="en-US" altLang="zh-CN" dirty="0">
                <a:solidFill>
                  <a:schemeClr val="bg1">
                    <a:lumMod val="65000"/>
                  </a:schemeClr>
                </a:solidFill>
                <a:latin typeface="Courier New" pitchFamily="49" charset="0"/>
                <a:cs typeface="Courier New" pitchFamily="49" charset="0"/>
              </a:rPr>
              <a:t> </a:t>
            </a:r>
            <a:endParaRPr lang="en-US" dirty="0">
              <a:solidFill>
                <a:schemeClr val="bg1">
                  <a:lumMod val="65000"/>
                </a:schemeClr>
              </a:solidFill>
            </a:endParaRPr>
          </a:p>
        </p:txBody>
      </p:sp>
      <p:sp>
        <p:nvSpPr>
          <p:cNvPr id="4" name="Rounded Rectangular Callout 3"/>
          <p:cNvSpPr/>
          <p:nvPr/>
        </p:nvSpPr>
        <p:spPr>
          <a:xfrm>
            <a:off x="3733800" y="1809750"/>
            <a:ext cx="1657351" cy="552450"/>
          </a:xfrm>
          <a:prstGeom prst="wedgeRoundRectCallout">
            <a:avLst>
              <a:gd name="adj1" fmla="val -79401"/>
              <a:gd name="adj2" fmla="val -75431"/>
              <a:gd name="adj3" fmla="val 16667"/>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lumMod val="65000"/>
                  </a:schemeClr>
                </a:solidFill>
                <a:latin typeface="+mj-lt"/>
              </a:rPr>
              <a:t>or </a:t>
            </a:r>
            <a:r>
              <a:rPr lang="en-US" sz="1600" dirty="0" err="1">
                <a:solidFill>
                  <a:schemeClr val="bg1">
                    <a:lumMod val="65000"/>
                  </a:schemeClr>
                </a:solidFill>
                <a:latin typeface="Courier New" panose="02070309020205020404" pitchFamily="49" charset="0"/>
                <a:cs typeface="Courier New" panose="02070309020205020404" pitchFamily="49" charset="0"/>
              </a:rPr>
              <a:t>maxTags</a:t>
            </a:r>
            <a:br>
              <a:rPr lang="en-US" sz="1600" dirty="0">
                <a:solidFill>
                  <a:schemeClr val="bg1">
                    <a:lumMod val="65000"/>
                  </a:schemeClr>
                </a:solidFill>
                <a:latin typeface="+mj-lt"/>
              </a:rPr>
            </a:br>
            <a:r>
              <a:rPr lang="en-US" sz="1600" dirty="0">
                <a:solidFill>
                  <a:schemeClr val="bg1">
                    <a:lumMod val="65000"/>
                  </a:schemeClr>
                </a:solidFill>
                <a:latin typeface="+mj-lt"/>
              </a:rPr>
              <a:t>or </a:t>
            </a:r>
            <a:r>
              <a:rPr lang="en-US" sz="1600" dirty="0" err="1">
                <a:solidFill>
                  <a:schemeClr val="bg1">
                    <a:lumMod val="65000"/>
                  </a:schemeClr>
                </a:solidFill>
                <a:latin typeface="Courier New" panose="02070309020205020404" pitchFamily="49" charset="0"/>
                <a:cs typeface="Courier New" panose="02070309020205020404" pitchFamily="49" charset="0"/>
              </a:rPr>
              <a:t>max_tags</a:t>
            </a:r>
            <a:endParaRPr lang="en-US" sz="1600" dirty="0">
              <a:solidFill>
                <a:schemeClr val="bg1">
                  <a:lumMod val="65000"/>
                </a:schemeClr>
              </a:solidFill>
              <a:latin typeface="Courier New" panose="02070309020205020404" pitchFamily="49" charset="0"/>
              <a:cs typeface="Courier New" panose="02070309020205020404" pitchFamily="49" charset="0"/>
            </a:endParaRPr>
          </a:p>
        </p:txBody>
      </p:sp>
      <p:sp>
        <p:nvSpPr>
          <p:cNvPr id="5" name="Rounded Rectangular Callout 4"/>
          <p:cNvSpPr/>
          <p:nvPr/>
        </p:nvSpPr>
        <p:spPr>
          <a:xfrm>
            <a:off x="6029325" y="1809750"/>
            <a:ext cx="2447925" cy="552450"/>
          </a:xfrm>
          <a:prstGeom prst="wedgeRoundRectCallout">
            <a:avLst>
              <a:gd name="adj1" fmla="val -79155"/>
              <a:gd name="adj2" fmla="val -73707"/>
              <a:gd name="adj3" fmla="val 16667"/>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lumMod val="65000"/>
                  </a:schemeClr>
                </a:solidFill>
                <a:latin typeface="+mj-lt"/>
              </a:rPr>
              <a:t>or </a:t>
            </a:r>
            <a:r>
              <a:rPr lang="en-US" sz="1600" dirty="0" err="1">
                <a:solidFill>
                  <a:schemeClr val="bg1">
                    <a:lumMod val="65000"/>
                  </a:schemeClr>
                </a:solidFill>
                <a:latin typeface="Courier New" panose="02070309020205020404" pitchFamily="49" charset="0"/>
                <a:cs typeface="Courier New" panose="02070309020205020404" pitchFamily="49" charset="0"/>
              </a:rPr>
              <a:t>fraction_read</a:t>
            </a:r>
            <a:r>
              <a:rPr lang="en-US" sz="1600" dirty="0">
                <a:solidFill>
                  <a:schemeClr val="bg1">
                    <a:lumMod val="65000"/>
                  </a:schemeClr>
                </a:solidFill>
                <a:latin typeface="+mj-lt"/>
              </a:rPr>
              <a:t> </a:t>
            </a:r>
            <a:br>
              <a:rPr lang="en-US" sz="1600" dirty="0">
                <a:solidFill>
                  <a:schemeClr val="bg1">
                    <a:lumMod val="65000"/>
                  </a:schemeClr>
                </a:solidFill>
                <a:latin typeface="+mj-lt"/>
              </a:rPr>
            </a:br>
            <a:r>
              <a:rPr lang="en-US" sz="1600" dirty="0">
                <a:solidFill>
                  <a:schemeClr val="bg1">
                    <a:lumMod val="65000"/>
                  </a:schemeClr>
                </a:solidFill>
                <a:latin typeface="+mj-lt"/>
              </a:rPr>
              <a:t>or </a:t>
            </a:r>
            <a:r>
              <a:rPr lang="en-US" sz="1600" dirty="0" err="1">
                <a:solidFill>
                  <a:schemeClr val="bg1">
                    <a:lumMod val="65000"/>
                  </a:schemeClr>
                </a:solidFill>
                <a:latin typeface="Courier New" panose="02070309020205020404" pitchFamily="49" charset="0"/>
                <a:cs typeface="Courier New" panose="02070309020205020404" pitchFamily="49" charset="0"/>
              </a:rPr>
              <a:t>FractionRead</a:t>
            </a:r>
            <a:r>
              <a:rPr lang="en-US" sz="1600" dirty="0">
                <a:solidFill>
                  <a:schemeClr val="bg1">
                    <a:lumMod val="65000"/>
                  </a:schemeClr>
                </a:solidFill>
                <a:latin typeface="+mj-lt"/>
              </a:rPr>
              <a:t>, etc.</a:t>
            </a:r>
          </a:p>
        </p:txBody>
      </p:sp>
      <p:sp>
        <p:nvSpPr>
          <p:cNvPr id="7" name="Rounded Rectangular Callout 6"/>
          <p:cNvSpPr/>
          <p:nvPr/>
        </p:nvSpPr>
        <p:spPr>
          <a:xfrm>
            <a:off x="180974" y="1809750"/>
            <a:ext cx="3133726" cy="552450"/>
          </a:xfrm>
          <a:prstGeom prst="wedgeRoundRectCallout">
            <a:avLst>
              <a:gd name="adj1" fmla="val -30599"/>
              <a:gd name="adj2" fmla="val -153017"/>
              <a:gd name="adj3" fmla="val 16667"/>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600" dirty="0">
                <a:solidFill>
                  <a:schemeClr val="bg1">
                    <a:lumMod val="65000"/>
                  </a:schemeClr>
                </a:solidFill>
                <a:latin typeface="+mj-lt"/>
              </a:rPr>
              <a:t>or </a:t>
            </a:r>
            <a:br>
              <a:rPr lang="en-US" sz="1600" dirty="0">
                <a:solidFill>
                  <a:schemeClr val="bg1">
                    <a:lumMod val="65000"/>
                  </a:schemeClr>
                </a:solidFill>
                <a:latin typeface="+mj-lt"/>
              </a:rPr>
            </a:br>
            <a:r>
              <a:rPr lang="en-US" sz="1400" dirty="0">
                <a:solidFill>
                  <a:schemeClr val="bg1">
                    <a:lumMod val="65000"/>
                  </a:schemeClr>
                </a:solidFill>
                <a:latin typeface="Courier New" panose="02070309020205020404" pitchFamily="49" charset="0"/>
                <a:cs typeface="Courier New" panose="02070309020205020404" pitchFamily="49" charset="0"/>
              </a:rPr>
              <a:t>[ set </a:t>
            </a:r>
            <a:r>
              <a:rPr lang="en-US" sz="1400" dirty="0" err="1">
                <a:solidFill>
                  <a:schemeClr val="bg1">
                    <a:lumMod val="65000"/>
                  </a:schemeClr>
                </a:solidFill>
                <a:latin typeface="Courier New" panose="02070309020205020404" pitchFamily="49" charset="0"/>
                <a:cs typeface="Courier New" panose="02070309020205020404" pitchFamily="49" charset="0"/>
              </a:rPr>
              <a:t>iosequencer</a:t>
            </a:r>
            <a:r>
              <a:rPr lang="en-US" sz="1400" dirty="0">
                <a:solidFill>
                  <a:schemeClr val="bg1">
                    <a:lumMod val="65000"/>
                  </a:schemeClr>
                </a:solidFill>
                <a:latin typeface="Courier New" panose="02070309020205020404" pitchFamily="49" charset="0"/>
                <a:cs typeface="Courier New" panose="02070309020205020404" pitchFamily="49" charset="0"/>
              </a:rPr>
              <a:t> template ]</a:t>
            </a:r>
          </a:p>
        </p:txBody>
      </p:sp>
      <p:sp>
        <p:nvSpPr>
          <p:cNvPr id="6" name="Rectangle: Rounded Corners 5">
            <a:extLst>
              <a:ext uri="{FF2B5EF4-FFF2-40B4-BE49-F238E27FC236}">
                <a16:creationId xmlns:a16="http://schemas.microsoft.com/office/drawing/2014/main" id="{573A1B18-CA95-4FA5-A7A1-00ED9F6CB8C7}"/>
              </a:ext>
            </a:extLst>
          </p:cNvPr>
          <p:cNvSpPr/>
          <p:nvPr/>
        </p:nvSpPr>
        <p:spPr>
          <a:xfrm>
            <a:off x="1747837" y="1231764"/>
            <a:ext cx="4875987" cy="3037211"/>
          </a:xfrm>
          <a:prstGeom prst="roundRect">
            <a:avLst/>
          </a:prstGeom>
          <a:solidFill>
            <a:schemeClr val="bg1"/>
          </a:solid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chemeClr val="tx1"/>
                </a:solidFill>
              </a:rPr>
              <a:t>The use of </a:t>
            </a:r>
            <a:r>
              <a:rPr lang="en-US" sz="1600" dirty="0">
                <a:solidFill>
                  <a:schemeClr val="tx1"/>
                </a:solidFill>
                <a:latin typeface="Courier New" panose="02070309020205020404" pitchFamily="49" charset="0"/>
                <a:cs typeface="Courier New" panose="02070309020205020404" pitchFamily="49" charset="0"/>
              </a:rPr>
              <a:t>[</a:t>
            </a:r>
            <a:r>
              <a:rPr lang="en-US" sz="1600" dirty="0" err="1">
                <a:solidFill>
                  <a:schemeClr val="tx1"/>
                </a:solidFill>
                <a:latin typeface="Courier New" panose="02070309020205020404" pitchFamily="49" charset="0"/>
                <a:cs typeface="Courier New" panose="02070309020205020404" pitchFamily="49" charset="0"/>
              </a:rPr>
              <a:t>SetIosequencerTemplate</a:t>
            </a:r>
            <a:r>
              <a:rPr lang="en-US" sz="1600" dirty="0">
                <a:solidFill>
                  <a:schemeClr val="tx1"/>
                </a:solidFill>
                <a:latin typeface="Courier New" panose="02070309020205020404" pitchFamily="49" charset="0"/>
                <a:cs typeface="Courier New" panose="02070309020205020404" pitchFamily="49" charset="0"/>
              </a:rPr>
              <a:t>]</a:t>
            </a:r>
            <a:r>
              <a:rPr lang="en-US" sz="1600" dirty="0">
                <a:solidFill>
                  <a:schemeClr val="tx1"/>
                </a:solidFill>
                <a:latin typeface="+mj-lt"/>
              </a:rPr>
              <a:t> is deprecated, meaning it’s an old thing that still works, but users are requested to avoid using it.</a:t>
            </a:r>
          </a:p>
          <a:p>
            <a:endParaRPr lang="en-US" sz="1600" dirty="0">
              <a:solidFill>
                <a:schemeClr val="tx1"/>
              </a:solidFill>
              <a:latin typeface="+mj-lt"/>
            </a:endParaRPr>
          </a:p>
          <a:p>
            <a:r>
              <a:rPr lang="en-US" sz="1600" dirty="0">
                <a:solidFill>
                  <a:schemeClr val="tx1"/>
                </a:solidFill>
                <a:latin typeface="+mj-lt"/>
              </a:rPr>
              <a:t>Instead, please use </a:t>
            </a:r>
            <a:r>
              <a:rPr lang="en-US" sz="1600" dirty="0">
                <a:solidFill>
                  <a:schemeClr val="tx1"/>
                </a:solidFill>
                <a:latin typeface="Courier New" panose="02070309020205020404" pitchFamily="49" charset="0"/>
                <a:cs typeface="Courier New" panose="02070309020205020404" pitchFamily="49" charset="0"/>
              </a:rPr>
              <a:t>[</a:t>
            </a:r>
            <a:r>
              <a:rPr lang="en-US" sz="1600" dirty="0" err="1">
                <a:solidFill>
                  <a:schemeClr val="tx1"/>
                </a:solidFill>
                <a:latin typeface="Courier New" panose="02070309020205020404" pitchFamily="49" charset="0"/>
                <a:cs typeface="Courier New" panose="02070309020205020404" pitchFamily="49" charset="0"/>
              </a:rPr>
              <a:t>EditRollup</a:t>
            </a:r>
            <a:r>
              <a:rPr lang="en-US" sz="1600" dirty="0">
                <a:solidFill>
                  <a:schemeClr val="tx1"/>
                </a:solidFill>
                <a:latin typeface="Courier New" panose="02070309020205020404" pitchFamily="49" charset="0"/>
                <a:cs typeface="Courier New" panose="02070309020205020404" pitchFamily="49" charset="0"/>
              </a:rPr>
              <a:t>]</a:t>
            </a:r>
            <a:r>
              <a:rPr lang="en-US" sz="1600" dirty="0">
                <a:solidFill>
                  <a:schemeClr val="tx1"/>
                </a:solidFill>
                <a:latin typeface="+mj-lt"/>
              </a:rPr>
              <a:t> to set the same parameters across a selection of existing workloads once they have been created.</a:t>
            </a:r>
          </a:p>
          <a:p>
            <a:endParaRPr lang="en-US" sz="1600" dirty="0">
              <a:solidFill>
                <a:schemeClr val="tx1"/>
              </a:solidFill>
              <a:latin typeface="+mj-lt"/>
            </a:endParaRPr>
          </a:p>
          <a:p>
            <a:r>
              <a:rPr lang="en-US" sz="1600" dirty="0">
                <a:solidFill>
                  <a:schemeClr val="tx1"/>
                </a:solidFill>
                <a:latin typeface="+mj-lt"/>
              </a:rPr>
              <a:t>At some point in the future, </a:t>
            </a:r>
            <a:r>
              <a:rPr lang="en-US" sz="1600" dirty="0">
                <a:solidFill>
                  <a:schemeClr val="tx1"/>
                </a:solidFill>
                <a:latin typeface="Courier New" panose="02070309020205020404" pitchFamily="49" charset="0"/>
                <a:cs typeface="Courier New" panose="02070309020205020404" pitchFamily="49" charset="0"/>
              </a:rPr>
              <a:t>[</a:t>
            </a:r>
            <a:r>
              <a:rPr lang="en-US" sz="1600" dirty="0" err="1">
                <a:solidFill>
                  <a:schemeClr val="tx1"/>
                </a:solidFill>
                <a:latin typeface="Courier New" panose="02070309020205020404" pitchFamily="49" charset="0"/>
                <a:cs typeface="Courier New" panose="02070309020205020404" pitchFamily="49" charset="0"/>
              </a:rPr>
              <a:t>SetIosequencerTemplate</a:t>
            </a:r>
            <a:r>
              <a:rPr lang="en-US" sz="1600" dirty="0">
                <a:solidFill>
                  <a:schemeClr val="tx1"/>
                </a:solidFill>
                <a:latin typeface="Courier New" panose="02070309020205020404" pitchFamily="49" charset="0"/>
                <a:cs typeface="Courier New" panose="02070309020205020404" pitchFamily="49" charset="0"/>
              </a:rPr>
              <a:t>]</a:t>
            </a:r>
            <a:r>
              <a:rPr lang="en-US" sz="1600" dirty="0">
                <a:solidFill>
                  <a:schemeClr val="tx1"/>
                </a:solidFill>
                <a:latin typeface="+mj-lt"/>
              </a:rPr>
              <a:t> may be removed from ivy.</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4194353"/>
          </a:xfrm>
        </p:spPr>
        <p:txBody>
          <a:bodyPr/>
          <a:lstStyle/>
          <a:p>
            <a:r>
              <a:rPr lang="en-US" sz="1200" dirty="0" err="1">
                <a:latin typeface="Courier New" pitchFamily="49" charset="0"/>
                <a:cs typeface="Courier New" pitchFamily="49" charset="0"/>
              </a:rPr>
              <a:t>RangeStart</a:t>
            </a:r>
            <a:r>
              <a:rPr lang="en-US" sz="1200" dirty="0">
                <a:latin typeface="Courier New" pitchFamily="49" charset="0"/>
                <a:cs typeface="Courier New" pitchFamily="49" charset="0"/>
              </a:rPr>
              <a:t> </a:t>
            </a:r>
            <a:r>
              <a:rPr lang="en-US" sz="1200" dirty="0">
                <a:cs typeface="Courier New" pitchFamily="49" charset="0"/>
              </a:rPr>
              <a:t> default </a:t>
            </a:r>
            <a:r>
              <a:rPr lang="en-US" sz="1200" dirty="0">
                <a:latin typeface="Courier New" pitchFamily="49" charset="0"/>
                <a:cs typeface="Courier New" pitchFamily="49" charset="0"/>
              </a:rPr>
              <a:t>0.0</a:t>
            </a:r>
            <a:r>
              <a:rPr lang="en-US" sz="1200" dirty="0">
                <a:cs typeface="Courier New" pitchFamily="49" charset="0"/>
              </a:rPr>
              <a:t> same as </a:t>
            </a:r>
            <a:r>
              <a:rPr lang="en-US" sz="1200" dirty="0">
                <a:latin typeface="Courier New" pitchFamily="49" charset="0"/>
                <a:cs typeface="Courier New" pitchFamily="49" charset="0"/>
              </a:rPr>
              <a:t>0%    (0.0</a:t>
            </a:r>
            <a:r>
              <a:rPr lang="en-US" sz="1200" dirty="0">
                <a:cs typeface="Courier New" pitchFamily="49" charset="0"/>
              </a:rPr>
              <a:t> means beginning of LUN, </a:t>
            </a:r>
            <a:r>
              <a:rPr lang="en-US" sz="1200" dirty="0">
                <a:latin typeface="Courier New" panose="02070309020205020404" pitchFamily="49" charset="0"/>
                <a:cs typeface="Courier New" panose="02070309020205020404" pitchFamily="49" charset="0"/>
              </a:rPr>
              <a:t>1.0</a:t>
            </a:r>
            <a:r>
              <a:rPr lang="en-US" sz="1200" dirty="0">
                <a:cs typeface="Courier New" pitchFamily="49" charset="0"/>
              </a:rPr>
              <a:t> means end of LUN)</a:t>
            </a:r>
            <a:br>
              <a:rPr lang="en-US" sz="1200" dirty="0">
                <a:cs typeface="Courier New" pitchFamily="49" charset="0"/>
              </a:rPr>
            </a:br>
            <a:r>
              <a:rPr lang="en-US" sz="1200" dirty="0" err="1">
                <a:latin typeface="Courier New" pitchFamily="49" charset="0"/>
                <a:cs typeface="Courier New" pitchFamily="49" charset="0"/>
              </a:rPr>
              <a:t>RangeEnd</a:t>
            </a:r>
            <a:r>
              <a:rPr lang="en-US" sz="1200" dirty="0">
                <a:latin typeface="Courier New" pitchFamily="49" charset="0"/>
                <a:cs typeface="Courier New" pitchFamily="49" charset="0"/>
              </a:rPr>
              <a:t>   </a:t>
            </a:r>
            <a:r>
              <a:rPr lang="en-US" sz="1200" dirty="0">
                <a:cs typeface="Courier New" pitchFamily="49" charset="0"/>
              </a:rPr>
              <a:t> default </a:t>
            </a:r>
            <a:r>
              <a:rPr lang="en-US" sz="1200" dirty="0">
                <a:latin typeface="Courier New" pitchFamily="49" charset="0"/>
                <a:cs typeface="Courier New" pitchFamily="49" charset="0"/>
              </a:rPr>
              <a:t>1.0</a:t>
            </a:r>
            <a:r>
              <a:rPr lang="en-US" sz="1200" dirty="0">
                <a:cs typeface="Courier New" pitchFamily="49" charset="0"/>
              </a:rPr>
              <a:t> same as </a:t>
            </a:r>
            <a:r>
              <a:rPr lang="en-US" sz="1200" dirty="0">
                <a:latin typeface="Courier New" pitchFamily="49" charset="0"/>
                <a:cs typeface="Courier New" pitchFamily="49" charset="0"/>
              </a:rPr>
              <a:t>100%</a:t>
            </a:r>
            <a:endParaRPr lang="en-US" sz="1200" dirty="0">
              <a:cs typeface="Courier New" pitchFamily="49" charset="0"/>
            </a:endParaRPr>
          </a:p>
          <a:p>
            <a:pPr lvl="1"/>
            <a:r>
              <a:rPr lang="en-US" sz="1050" dirty="0">
                <a:cs typeface="Courier New" pitchFamily="49" charset="0"/>
              </a:rPr>
              <a:t>Establishes the "coverage zone" within the LUN.  You can layer different workloads in different parts of the same LUN.</a:t>
            </a:r>
          </a:p>
          <a:p>
            <a:pPr lvl="1"/>
            <a:r>
              <a:rPr lang="en-US" sz="1050" dirty="0" err="1">
                <a:latin typeface="Courier New" panose="02070309020205020404" pitchFamily="49" charset="0"/>
                <a:cs typeface="Courier New" panose="02070309020205020404" pitchFamily="49" charset="0"/>
              </a:rPr>
              <a:t>RangeStart</a:t>
            </a:r>
            <a:r>
              <a:rPr lang="en-US" sz="1050" dirty="0">
                <a:cs typeface="Courier New" pitchFamily="49" charset="0"/>
              </a:rPr>
              <a:t> and </a:t>
            </a:r>
            <a:r>
              <a:rPr lang="en-US" sz="1050" dirty="0" err="1">
                <a:latin typeface="Courier New" panose="02070309020205020404" pitchFamily="49" charset="0"/>
                <a:cs typeface="Courier New" panose="02070309020205020404" pitchFamily="49" charset="0"/>
              </a:rPr>
              <a:t>RangeEnd</a:t>
            </a:r>
            <a:r>
              <a:rPr lang="en-US" sz="1050" dirty="0">
                <a:cs typeface="Courier New" pitchFamily="49" charset="0"/>
              </a:rPr>
              <a:t> can also be specified as a value in MB, </a:t>
            </a:r>
            <a:r>
              <a:rPr lang="en-US" sz="1050" dirty="0" err="1">
                <a:cs typeface="Courier New" pitchFamily="49" charset="0"/>
              </a:rPr>
              <a:t>MiB</a:t>
            </a:r>
            <a:r>
              <a:rPr lang="en-US" sz="1050" dirty="0">
                <a:cs typeface="Courier New" pitchFamily="49" charset="0"/>
              </a:rPr>
              <a:t>, GB, </a:t>
            </a:r>
            <a:r>
              <a:rPr lang="en-US" sz="1050" dirty="0" err="1">
                <a:cs typeface="Courier New" pitchFamily="49" charset="0"/>
              </a:rPr>
              <a:t>GiB</a:t>
            </a:r>
            <a:r>
              <a:rPr lang="en-US" sz="1050" dirty="0">
                <a:cs typeface="Courier New" pitchFamily="49" charset="0"/>
              </a:rPr>
              <a:t>, TB, or </a:t>
            </a:r>
            <a:r>
              <a:rPr lang="en-US" sz="1050" dirty="0" err="1">
                <a:cs typeface="Courier New" pitchFamily="49" charset="0"/>
              </a:rPr>
              <a:t>TiB</a:t>
            </a:r>
            <a:r>
              <a:rPr lang="en-US" sz="1050" dirty="0">
                <a:cs typeface="Courier New" pitchFamily="49" charset="0"/>
              </a:rPr>
              <a:t> relative to the beginning of the LUN.  (One MB is 1000000, and one </a:t>
            </a:r>
            <a:r>
              <a:rPr lang="en-US" sz="1050" dirty="0" err="1">
                <a:cs typeface="Courier New" pitchFamily="49" charset="0"/>
              </a:rPr>
              <a:t>MiB</a:t>
            </a:r>
            <a:r>
              <a:rPr lang="en-US" sz="1050" dirty="0">
                <a:cs typeface="Courier New" pitchFamily="49" charset="0"/>
              </a:rPr>
              <a:t> is 1024 * 1024, etc.)</a:t>
            </a:r>
          </a:p>
          <a:p>
            <a:r>
              <a:rPr lang="en-US" sz="1400" dirty="0" err="1">
                <a:latin typeface="Courier New" pitchFamily="49" charset="0"/>
                <a:cs typeface="Courier New" pitchFamily="49" charset="0"/>
              </a:rPr>
              <a:t>blocksize</a:t>
            </a:r>
            <a:r>
              <a:rPr lang="en-US" sz="1400" dirty="0"/>
              <a:t> default "</a:t>
            </a:r>
            <a:r>
              <a:rPr lang="en-US" sz="1400" dirty="0">
                <a:latin typeface="Courier New" pitchFamily="49" charset="0"/>
                <a:cs typeface="Courier New" pitchFamily="49" charset="0"/>
              </a:rPr>
              <a:t>4 </a:t>
            </a:r>
            <a:r>
              <a:rPr lang="en-US" sz="1400" dirty="0" err="1">
                <a:latin typeface="Courier New" pitchFamily="49" charset="0"/>
                <a:cs typeface="Courier New" pitchFamily="49" charset="0"/>
              </a:rPr>
              <a:t>KiB</a:t>
            </a:r>
            <a:r>
              <a:rPr lang="en-US" sz="1400" dirty="0"/>
              <a:t>"  same as "</a:t>
            </a:r>
            <a:r>
              <a:rPr lang="en-US" sz="1400" dirty="0">
                <a:latin typeface="Courier New" pitchFamily="49" charset="0"/>
                <a:cs typeface="Courier New" pitchFamily="49" charset="0"/>
              </a:rPr>
              <a:t>4096</a:t>
            </a:r>
            <a:r>
              <a:rPr lang="en-US" sz="1400" dirty="0"/>
              <a:t>" – also supports "</a:t>
            </a:r>
            <a:r>
              <a:rPr lang="en-US" sz="1400" dirty="0" err="1">
                <a:latin typeface="Courier New" pitchFamily="49" charset="0"/>
                <a:cs typeface="Courier New" pitchFamily="49" charset="0"/>
              </a:rPr>
              <a:t>MiB</a:t>
            </a:r>
            <a:r>
              <a:rPr lang="en-US" sz="1400" dirty="0"/>
              <a:t>" units.</a:t>
            </a:r>
          </a:p>
          <a:p>
            <a:r>
              <a:rPr lang="en-US" sz="1400" dirty="0" err="1">
                <a:latin typeface="Courier New" pitchFamily="49" charset="0"/>
                <a:cs typeface="Courier New" pitchFamily="49" charset="0"/>
              </a:rPr>
              <a:t>maxTags</a:t>
            </a:r>
            <a:r>
              <a:rPr lang="en-US" sz="1400" dirty="0"/>
              <a:t> default </a:t>
            </a:r>
            <a:r>
              <a:rPr lang="en-US" sz="1400" dirty="0">
                <a:latin typeface="Courier New" pitchFamily="49" charset="0"/>
                <a:cs typeface="Courier New" pitchFamily="49" charset="0"/>
              </a:rPr>
              <a:t>1</a:t>
            </a:r>
            <a:r>
              <a:rPr lang="en-US" sz="1400" dirty="0"/>
              <a:t>.  </a:t>
            </a:r>
          </a:p>
          <a:p>
            <a:pPr lvl="1"/>
            <a:r>
              <a:rPr lang="en-US" sz="1200" dirty="0"/>
              <a:t>The maximum number of I/Os that this workload on this LUN is allowed to </a:t>
            </a:r>
            <a:r>
              <a:rPr lang="en-US" sz="1200" b="1" i="1" dirty="0"/>
              <a:t>try</a:t>
            </a:r>
            <a:r>
              <a:rPr lang="en-US" sz="1200" dirty="0"/>
              <a:t> to issue at one time.</a:t>
            </a:r>
          </a:p>
          <a:p>
            <a:pPr lvl="1"/>
            <a:r>
              <a:rPr lang="en-US" sz="1200" dirty="0"/>
              <a:t>OS call to start I/Os may block if underlying HBA/device driver is out of tags.  Workloads share LUNs and share the underlying HBA/device driver.</a:t>
            </a:r>
          </a:p>
          <a:p>
            <a:r>
              <a:rPr lang="en-US" sz="1400" dirty="0">
                <a:latin typeface="Courier New" pitchFamily="49" charset="0"/>
                <a:cs typeface="Courier New" pitchFamily="49" charset="0"/>
              </a:rPr>
              <a:t>IOPS</a:t>
            </a:r>
            <a:r>
              <a:rPr lang="en-US" sz="1400" dirty="0"/>
              <a:t> default </a:t>
            </a:r>
            <a:r>
              <a:rPr lang="en-US" sz="1400" dirty="0">
                <a:latin typeface="Courier New" pitchFamily="49" charset="0"/>
                <a:cs typeface="Courier New" pitchFamily="49" charset="0"/>
              </a:rPr>
              <a:t>5</a:t>
            </a:r>
            <a:endParaRPr lang="en-US" sz="1400" dirty="0"/>
          </a:p>
          <a:p>
            <a:pPr lvl="1"/>
            <a:r>
              <a:rPr lang="en-US" sz="1200" dirty="0">
                <a:latin typeface="Courier New" pitchFamily="49" charset="0"/>
                <a:cs typeface="Courier New" pitchFamily="49" charset="0"/>
              </a:rPr>
              <a:t>IOPS</a:t>
            </a:r>
            <a:r>
              <a:rPr lang="en-US" sz="1200" dirty="0"/>
              <a:t> </a:t>
            </a:r>
            <a:r>
              <a:rPr lang="en-US" sz="1200" dirty="0">
                <a:latin typeface="Courier New" pitchFamily="49" charset="0"/>
                <a:cs typeface="Courier New" pitchFamily="49" charset="0"/>
              </a:rPr>
              <a:t>=</a:t>
            </a:r>
            <a:r>
              <a:rPr lang="en-US" sz="1200" dirty="0"/>
              <a:t> "</a:t>
            </a:r>
            <a:r>
              <a:rPr lang="en-US" sz="1200" dirty="0">
                <a:latin typeface="Courier New" pitchFamily="49" charset="0"/>
                <a:cs typeface="Courier New" pitchFamily="49" charset="0"/>
              </a:rPr>
              <a:t>max</a:t>
            </a:r>
            <a:r>
              <a:rPr lang="en-US" sz="1200" dirty="0"/>
              <a:t>" - keep starting I/Os trying to keep queue depth at "</a:t>
            </a:r>
            <a:r>
              <a:rPr lang="en-US" sz="1200" dirty="0" err="1"/>
              <a:t>maxTags</a:t>
            </a:r>
            <a:r>
              <a:rPr lang="en-US" sz="1200" dirty="0"/>
              <a:t>".</a:t>
            </a:r>
          </a:p>
          <a:p>
            <a:r>
              <a:rPr lang="en-US" sz="1400" dirty="0" err="1">
                <a:latin typeface="Courier New" pitchFamily="49" charset="0"/>
                <a:cs typeface="Courier New" pitchFamily="49" charset="0"/>
              </a:rPr>
              <a:t>fractionRead</a:t>
            </a:r>
            <a:r>
              <a:rPr lang="en-US" sz="1400" dirty="0"/>
              <a:t> default </a:t>
            </a:r>
            <a:r>
              <a:rPr lang="en-US" sz="1400" dirty="0">
                <a:latin typeface="Courier New" pitchFamily="49" charset="0"/>
                <a:cs typeface="Courier New" pitchFamily="49" charset="0"/>
              </a:rPr>
              <a:t>1.0</a:t>
            </a:r>
            <a:r>
              <a:rPr lang="en-US" sz="1400" dirty="0"/>
              <a:t> same as </a:t>
            </a:r>
            <a:r>
              <a:rPr lang="en-US" sz="1400" dirty="0">
                <a:latin typeface="Courier New" pitchFamily="49" charset="0"/>
                <a:cs typeface="Courier New" pitchFamily="49" charset="0"/>
              </a:rPr>
              <a:t>100%</a:t>
            </a:r>
            <a:r>
              <a:rPr lang="en-US" sz="1400" dirty="0"/>
              <a:t>.</a:t>
            </a:r>
          </a:p>
        </p:txBody>
      </p:sp>
      <p:sp>
        <p:nvSpPr>
          <p:cNvPr id="3" name="Title 2"/>
          <p:cNvSpPr>
            <a:spLocks noGrp="1"/>
          </p:cNvSpPr>
          <p:nvPr>
            <p:ph type="title"/>
          </p:nvPr>
        </p:nvSpPr>
        <p:spPr/>
        <p:txBody>
          <a:bodyPr>
            <a:normAutofit/>
          </a:bodyPr>
          <a:lstStyle/>
          <a:p>
            <a:r>
              <a:rPr lang="en-US" sz="2000" b="0" dirty="0">
                <a:latin typeface="Courier New" pitchFamily="49" charset="0"/>
                <a:cs typeface="Courier New" pitchFamily="49" charset="0"/>
              </a:rPr>
              <a:t>[</a:t>
            </a:r>
            <a:r>
              <a:rPr lang="en-US" sz="2000" b="0" dirty="0" err="1">
                <a:latin typeface="Courier New" pitchFamily="49" charset="0"/>
                <a:cs typeface="Courier New" pitchFamily="49" charset="0"/>
              </a:rPr>
              <a:t>iosequencer</a:t>
            </a:r>
            <a:r>
              <a:rPr lang="en-US" sz="2000" b="0" dirty="0">
                <a:latin typeface="Courier New" pitchFamily="49" charset="0"/>
                <a:cs typeface="Courier New" pitchFamily="49" charset="0"/>
              </a:rPr>
              <a:t>]</a:t>
            </a:r>
            <a:r>
              <a:rPr lang="en-US" sz="2000" dirty="0">
                <a:latin typeface="Courier New" pitchFamily="49" charset="0"/>
                <a:cs typeface="Courier New" pitchFamily="49" charset="0"/>
              </a:rPr>
              <a:t> </a:t>
            </a:r>
            <a:r>
              <a:rPr lang="en-US" sz="2000" dirty="0">
                <a:cs typeface="Courier New" pitchFamily="49" charset="0"/>
              </a:rPr>
              <a:t>some common </a:t>
            </a:r>
            <a:r>
              <a:rPr lang="en-US" sz="2000" b="0" dirty="0">
                <a:latin typeface="Courier New" pitchFamily="49" charset="0"/>
                <a:cs typeface="Courier New" pitchFamily="49" charset="0"/>
              </a:rPr>
              <a:t>[parameters]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915431"/>
          </a:xfrm>
        </p:spPr>
        <p:txBody>
          <a:bodyPr/>
          <a:lstStyle/>
          <a:p>
            <a:r>
              <a:rPr lang="en-US" sz="1600" dirty="0" err="1">
                <a:latin typeface="Courier New" pitchFamily="49" charset="0"/>
                <a:cs typeface="Courier New" pitchFamily="49" charset="0"/>
              </a:rPr>
              <a:t>random_steady</a:t>
            </a:r>
            <a:endParaRPr lang="en-US" sz="1600" dirty="0"/>
          </a:p>
          <a:p>
            <a:pPr lvl="1"/>
            <a:r>
              <a:rPr lang="en-US" sz="1400" dirty="0"/>
              <a:t>I/</a:t>
            </a:r>
            <a:r>
              <a:rPr lang="en-US" sz="1400" dirty="0" err="1"/>
              <a:t>Os</a:t>
            </a:r>
            <a:r>
              <a:rPr lang="en-US" sz="1400" dirty="0"/>
              <a:t> are issued to random locations on a steady drumbeat in time.</a:t>
            </a:r>
          </a:p>
          <a:p>
            <a:pPr lvl="1"/>
            <a:r>
              <a:rPr lang="en-US" sz="1400" dirty="0"/>
              <a:t>A "location" means an LBA (Logical Block Address, or sector number) that is aligned on a multiple of the blocksize being generated.</a:t>
            </a:r>
          </a:p>
          <a:p>
            <a:r>
              <a:rPr lang="en-US" sz="1600" dirty="0" err="1">
                <a:latin typeface="Courier New" pitchFamily="49" charset="0"/>
                <a:cs typeface="Courier New" pitchFamily="49" charset="0"/>
              </a:rPr>
              <a:t>random_independent</a:t>
            </a:r>
            <a:endParaRPr lang="en-US" sz="1600" dirty="0"/>
          </a:p>
          <a:p>
            <a:pPr lvl="1"/>
            <a:r>
              <a:rPr lang="en-US" sz="1400" dirty="0"/>
              <a:t> I/Os occur at random times as well as to random locations</a:t>
            </a:r>
          </a:p>
          <a:p>
            <a:pPr lvl="1"/>
            <a:r>
              <a:rPr lang="en-US" sz="1400" dirty="0"/>
              <a:t>Random independent distributions are easier to model mathematically.</a:t>
            </a:r>
          </a:p>
          <a:p>
            <a:pPr lvl="1"/>
            <a:r>
              <a:rPr lang="en-US" sz="1400" dirty="0"/>
              <a:t>The lower the IOPS rate or the shorter the observation period, the more erratic </a:t>
            </a:r>
            <a:r>
              <a:rPr lang="en-US" sz="1400" dirty="0" err="1">
                <a:latin typeface="Courier New" pitchFamily="49" charset="0"/>
                <a:cs typeface="Courier New" pitchFamily="49" charset="0"/>
              </a:rPr>
              <a:t>random_independent</a:t>
            </a:r>
            <a:r>
              <a:rPr lang="en-US" sz="1400" dirty="0"/>
              <a:t> IOPS will appear.</a:t>
            </a:r>
          </a:p>
          <a:p>
            <a:pPr lvl="1"/>
            <a:r>
              <a:rPr lang="en-US" sz="1400" dirty="0"/>
              <a:t>In general, </a:t>
            </a:r>
            <a:r>
              <a:rPr lang="en-US" sz="1400" dirty="0" err="1">
                <a:latin typeface="Courier New" pitchFamily="49" charset="0"/>
                <a:cs typeface="Courier New" pitchFamily="49" charset="0"/>
              </a:rPr>
              <a:t>random_independent</a:t>
            </a:r>
            <a:r>
              <a:rPr lang="en-US" sz="1400" dirty="0"/>
              <a:t> I/O patterns will have a slightly higher service time compared to </a:t>
            </a:r>
            <a:r>
              <a:rPr lang="en-US" sz="1400" dirty="0" err="1">
                <a:latin typeface="Courier New" pitchFamily="49" charset="0"/>
                <a:cs typeface="Courier New" pitchFamily="49" charset="0"/>
              </a:rPr>
              <a:t>random_steady</a:t>
            </a:r>
            <a:r>
              <a:rPr lang="en-US" sz="1400" dirty="0"/>
              <a:t> workloads, because scheduled I/O start times are independent and in general can collide (</a:t>
            </a:r>
            <a:r>
              <a:rPr lang="en-US" sz="1400" dirty="0" err="1"/>
              <a:t>bursty</a:t>
            </a:r>
            <a:r>
              <a:rPr lang="en-US" sz="1400" dirty="0"/>
              <a:t>), whereas </a:t>
            </a:r>
            <a:r>
              <a:rPr lang="en-US" sz="1400" dirty="0" err="1">
                <a:latin typeface="Courier New" pitchFamily="49" charset="0"/>
                <a:cs typeface="Courier New" pitchFamily="49" charset="0"/>
              </a:rPr>
              <a:t>random_steady</a:t>
            </a:r>
            <a:r>
              <a:rPr lang="en-US" sz="1400" dirty="0"/>
              <a:t> workloads space out I/O scheduled start times evenly.</a:t>
            </a:r>
          </a:p>
        </p:txBody>
      </p:sp>
      <p:sp>
        <p:nvSpPr>
          <p:cNvPr id="3" name="Title 2"/>
          <p:cNvSpPr>
            <a:spLocks noGrp="1"/>
          </p:cNvSpPr>
          <p:nvPr>
            <p:ph type="title"/>
          </p:nvPr>
        </p:nvSpPr>
        <p:spPr/>
        <p:txBody>
          <a:bodyPr>
            <a:normAutofit/>
          </a:bodyPr>
          <a:lstStyle/>
          <a:p>
            <a:r>
              <a:rPr lang="en-US" sz="2000" b="0" dirty="0">
                <a:latin typeface="Courier New" pitchFamily="49" charset="0"/>
                <a:cs typeface="Courier New" pitchFamily="49" charset="0"/>
              </a:rPr>
              <a:t>[</a:t>
            </a:r>
            <a:r>
              <a:rPr lang="en-US" sz="2000" b="0" dirty="0" err="1">
                <a:latin typeface="Courier New" pitchFamily="49" charset="0"/>
                <a:cs typeface="Courier New" pitchFamily="49" charset="0"/>
              </a:rPr>
              <a:t>iosequencer</a:t>
            </a:r>
            <a:r>
              <a:rPr lang="en-US" sz="2000" b="0" dirty="0">
                <a:latin typeface="Courier New" pitchFamily="49" charset="0"/>
                <a:cs typeface="Courier New" pitchFamily="49" charset="0"/>
              </a:rPr>
              <a:t>]</a:t>
            </a:r>
            <a:r>
              <a:rPr lang="en-US" sz="2000" dirty="0"/>
              <a:t> random – two types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307572"/>
          </a:xfrm>
        </p:spPr>
        <p:txBody>
          <a:bodyPr/>
          <a:lstStyle/>
          <a:p>
            <a:r>
              <a:rPr lang="en-US" sz="1800" dirty="0"/>
              <a:t>In ivy, a sequential workload must be all reads (</a:t>
            </a:r>
            <a:r>
              <a:rPr lang="en-US" sz="1800" dirty="0" err="1">
                <a:latin typeface="Courier New" pitchFamily="49" charset="0"/>
                <a:cs typeface="Courier New" pitchFamily="49" charset="0"/>
              </a:rPr>
              <a:t>fractionRead</a:t>
            </a:r>
            <a:r>
              <a:rPr lang="en-US" sz="1800" dirty="0">
                <a:latin typeface="Courier New" pitchFamily="49" charset="0"/>
                <a:cs typeface="Courier New" pitchFamily="49" charset="0"/>
              </a:rPr>
              <a:t>=1.0 </a:t>
            </a:r>
            <a:r>
              <a:rPr lang="en-US" sz="1800" dirty="0"/>
              <a:t>or</a:t>
            </a: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fractionRead</a:t>
            </a:r>
            <a:r>
              <a:rPr lang="en-US" sz="1800" dirty="0">
                <a:latin typeface="Courier New" pitchFamily="49" charset="0"/>
                <a:cs typeface="Courier New" pitchFamily="49" charset="0"/>
              </a:rPr>
              <a:t>=100%</a:t>
            </a:r>
            <a:r>
              <a:rPr lang="en-US" sz="1800" dirty="0"/>
              <a:t>) or all writes (</a:t>
            </a:r>
            <a:r>
              <a:rPr lang="en-US" sz="1800" dirty="0" err="1">
                <a:latin typeface="Courier New" pitchFamily="49" charset="0"/>
                <a:cs typeface="Courier New" pitchFamily="49" charset="0"/>
              </a:rPr>
              <a:t>fractionRead</a:t>
            </a:r>
            <a:r>
              <a:rPr lang="en-US" sz="1800" dirty="0">
                <a:latin typeface="Courier New" pitchFamily="49" charset="0"/>
                <a:cs typeface="Courier New" pitchFamily="49" charset="0"/>
              </a:rPr>
              <a:t>=0%</a:t>
            </a:r>
            <a:r>
              <a:rPr lang="en-US" sz="1800" dirty="0"/>
              <a:t>).</a:t>
            </a:r>
          </a:p>
          <a:p>
            <a:r>
              <a:rPr lang="en-US" sz="1800" dirty="0"/>
              <a:t>But, you can use a for loop to create a series of sequential threads starting at different points along the LUN, where each of the threads is either a read thread or a write thread</a:t>
            </a:r>
          </a:p>
          <a:p>
            <a:pPr lvl="1"/>
            <a:r>
              <a:rPr lang="en-US" sz="1600" dirty="0" err="1">
                <a:latin typeface="Courier New" pitchFamily="49" charset="0"/>
                <a:cs typeface="Courier New" pitchFamily="49" charset="0"/>
              </a:rPr>
              <a:t>SeqStartPoint</a:t>
            </a:r>
            <a:r>
              <a:rPr lang="en-US" sz="1600" dirty="0">
                <a:latin typeface="Courier New" pitchFamily="49" charset="0"/>
                <a:cs typeface="Courier New" pitchFamily="49" charset="0"/>
              </a:rPr>
              <a:t> = 0.23</a:t>
            </a:r>
          </a:p>
          <a:p>
            <a:pPr lvl="1"/>
            <a:r>
              <a:rPr lang="en-US" sz="1600" dirty="0"/>
              <a:t>Range is from 0.0 to less than 1.0  - this is relative to the volume coverage zone defined from </a:t>
            </a:r>
            <a:r>
              <a:rPr lang="en-US" sz="1600" dirty="0" err="1">
                <a:latin typeface="Courier New" pitchFamily="49" charset="0"/>
                <a:cs typeface="Courier New" pitchFamily="49" charset="0"/>
              </a:rPr>
              <a:t>RangeStart</a:t>
            </a:r>
            <a:r>
              <a:rPr lang="en-US" sz="1600" dirty="0"/>
              <a:t> to </a:t>
            </a:r>
            <a:r>
              <a:rPr lang="en-US" sz="1600" dirty="0" err="1">
                <a:latin typeface="Courier New" pitchFamily="49" charset="0"/>
                <a:cs typeface="Courier New" pitchFamily="49" charset="0"/>
              </a:rPr>
              <a:t>RangeEnd</a:t>
            </a:r>
            <a:r>
              <a:rPr lang="en-US" sz="1600" dirty="0"/>
              <a:t>.</a:t>
            </a:r>
          </a:p>
          <a:p>
            <a:pPr lvl="1"/>
            <a:r>
              <a:rPr lang="en-US" sz="1600" dirty="0"/>
              <a:t>More commonly use the volume coverage parameters to have sequential threads wrap around in their own areas. </a:t>
            </a:r>
          </a:p>
        </p:txBody>
      </p:sp>
      <p:sp>
        <p:nvSpPr>
          <p:cNvPr id="3" name="Title 2"/>
          <p:cNvSpPr>
            <a:spLocks noGrp="1"/>
          </p:cNvSpPr>
          <p:nvPr>
            <p:ph type="title"/>
          </p:nvPr>
        </p:nvSpPr>
        <p:spPr/>
        <p:txBody>
          <a:bodyPr/>
          <a:lstStyle/>
          <a:p>
            <a:r>
              <a:rPr lang="en-US" b="0" dirty="0">
                <a:latin typeface="Courier New" pitchFamily="49" charset="0"/>
                <a:cs typeface="Courier New" pitchFamily="49" charset="0"/>
              </a:rPr>
              <a:t>[</a:t>
            </a:r>
            <a:r>
              <a:rPr lang="en-US" b="0" dirty="0" err="1">
                <a:latin typeface="Courier New" pitchFamily="49" charset="0"/>
                <a:cs typeface="Courier New" pitchFamily="49" charset="0"/>
              </a:rPr>
              <a:t>iosequencer</a:t>
            </a:r>
            <a:r>
              <a:rPr lang="en-US" b="0" dirty="0">
                <a:latin typeface="Courier New" pitchFamily="49" charset="0"/>
                <a:cs typeface="Courier New" pitchFamily="49" charset="0"/>
              </a:rPr>
              <a:t>] "sequential"</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903633"/>
          </a:xfrm>
        </p:spPr>
        <p:txBody>
          <a:bodyPr/>
          <a:lstStyle/>
          <a:p>
            <a:r>
              <a:rPr lang="en-US" sz="1400" dirty="0"/>
              <a:t>Use a loop to create 10 sequential threads where each of the 10 threads operates within its own 1/10</a:t>
            </a:r>
            <a:r>
              <a:rPr lang="en-US" sz="1400" baseline="30000" dirty="0"/>
              <a:t>th</a:t>
            </a:r>
            <a:r>
              <a:rPr lang="en-US" sz="1400" dirty="0"/>
              <a:t> of the LUN – its own “zone”, so that when it gets to the end of its own zone, it should wrap around to the beginning of that zone.  You can layer different workload types in different parts of a LUN.</a:t>
            </a:r>
            <a:endParaRPr lang="en-US" sz="1400" dirty="0">
              <a:latin typeface="Courier New" panose="02070309020205020404" pitchFamily="49" charset="0"/>
              <a:cs typeface="Courier New" panose="02070309020205020404" pitchFamily="49" charset="0"/>
            </a:endParaRPr>
          </a:p>
          <a:p>
            <a:pPr marL="293687" lvl="1" indent="0">
              <a:buNone/>
            </a:pPr>
            <a:r>
              <a:rPr lang="fr-FR" sz="1000" dirty="0">
                <a:latin typeface="Courier New" panose="02070309020205020404" pitchFamily="49" charset="0"/>
                <a:cs typeface="Courier New" panose="02070309020205020404" pitchFamily="49" charset="0"/>
              </a:rPr>
              <a:t>[hosts] "sun159" [select] &lt;&lt; { "</a:t>
            </a:r>
            <a:r>
              <a:rPr lang="fr-FR" sz="1000" dirty="0" err="1">
                <a:latin typeface="Courier New" panose="02070309020205020404" pitchFamily="49" charset="0"/>
                <a:cs typeface="Courier New" panose="02070309020205020404" pitchFamily="49" charset="0"/>
              </a:rPr>
              <a:t>serial_number</a:t>
            </a:r>
            <a:r>
              <a:rPr lang="fr-FR" sz="1000" dirty="0">
                <a:latin typeface="Courier New" panose="02070309020205020404" pitchFamily="49" charset="0"/>
                <a:cs typeface="Courier New" panose="02070309020205020404" pitchFamily="49" charset="0"/>
              </a:rPr>
              <a:t>" : 83011441 } &gt;&gt;;</a:t>
            </a:r>
            <a:br>
              <a:rPr lang="fr-FR" sz="1000" dirty="0">
                <a:latin typeface="Courier New" panose="02070309020205020404" pitchFamily="49" charset="0"/>
                <a:cs typeface="Courier New" panose="02070309020205020404" pitchFamily="49" charset="0"/>
              </a:rPr>
            </a:br>
            <a:br>
              <a:rPr lang="fr-FR" sz="1000" dirty="0">
                <a:latin typeface="Courier New" panose="02070309020205020404" pitchFamily="49" charset="0"/>
                <a:cs typeface="Courier New" panose="02070309020205020404" pitchFamily="49" charset="0"/>
              </a:rPr>
            </a:br>
            <a:r>
              <a:rPr lang="fr-FR" sz="1000" dirty="0" err="1">
                <a:latin typeface="Courier New" panose="02070309020205020404" pitchFamily="49" charset="0"/>
                <a:cs typeface="Courier New" panose="02070309020205020404" pitchFamily="49" charset="0"/>
              </a:rPr>
              <a:t>int</a:t>
            </a:r>
            <a:r>
              <a:rPr lang="fr-FR" sz="1000" dirty="0">
                <a:latin typeface="Courier New" panose="02070309020205020404" pitchFamily="49" charset="0"/>
                <a:cs typeface="Courier New" panose="02070309020205020404" pitchFamily="49" charset="0"/>
              </a:rPr>
              <a:t>    zones = 10;</a:t>
            </a:r>
            <a:br>
              <a:rPr lang="fr-FR" sz="1000" dirty="0">
                <a:latin typeface="Courier New" panose="02070309020205020404" pitchFamily="49" charset="0"/>
                <a:cs typeface="Courier New" panose="02070309020205020404" pitchFamily="49" charset="0"/>
              </a:rPr>
            </a:br>
            <a:r>
              <a:rPr lang="fr-FR" sz="1000" dirty="0" err="1">
                <a:latin typeface="Courier New" panose="02070309020205020404" pitchFamily="49" charset="0"/>
                <a:cs typeface="Courier New" panose="02070309020205020404" pitchFamily="49" charset="0"/>
              </a:rPr>
              <a:t>int</a:t>
            </a:r>
            <a:r>
              <a:rPr lang="fr-FR" sz="1000" dirty="0">
                <a:latin typeface="Courier New" panose="02070309020205020404" pitchFamily="49" charset="0"/>
                <a:cs typeface="Courier New" panose="02070309020205020404" pitchFamily="49" charset="0"/>
              </a:rPr>
              <a:t>    zone;</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double start, end;</a:t>
            </a:r>
            <a:br>
              <a:rPr lang="fr-FR" sz="1000" dirty="0">
                <a:latin typeface="Courier New" panose="02070309020205020404" pitchFamily="49" charset="0"/>
                <a:cs typeface="Courier New" panose="02070309020205020404" pitchFamily="49" charset="0"/>
              </a:rPr>
            </a:b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for (zone = 0; zone &lt; zones; zone = zone + 1)</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	start = double(zone)/double(zones);</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	end = double(zone+1)/double(zones);</a:t>
            </a:r>
            <a:br>
              <a:rPr lang="fr-FR" sz="1000" dirty="0">
                <a:latin typeface="Courier New" panose="02070309020205020404" pitchFamily="49" charset="0"/>
                <a:cs typeface="Courier New" panose="02070309020205020404" pitchFamily="49" charset="0"/>
              </a:rPr>
            </a:b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CreateWorkload</a:t>
            </a:r>
            <a:r>
              <a:rPr lang="fr-FR" sz="1000" dirty="0">
                <a:latin typeface="Courier New" panose="02070309020205020404" pitchFamily="49" charset="0"/>
                <a:cs typeface="Courier New" panose="02070309020205020404" pitchFamily="49" charset="0"/>
              </a:rPr>
              <a:t>] "zone" + string(zone)</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iosequencer</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sequential</a:t>
            </a:r>
            <a:r>
              <a:rPr lang="fr-FR" sz="1000" dirty="0">
                <a:latin typeface="Courier New" panose="02070309020205020404" pitchFamily="49" charset="0"/>
                <a:cs typeface="Courier New" panose="02070309020205020404" pitchFamily="49" charset="0"/>
              </a:rPr>
              <a:t>"</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parameters</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RangeStart</a:t>
            </a:r>
            <a:r>
              <a:rPr lang="fr-FR" sz="1000" dirty="0">
                <a:latin typeface="Courier New" panose="02070309020205020404" pitchFamily="49" charset="0"/>
                <a:cs typeface="Courier New" panose="02070309020205020404" pitchFamily="49" charset="0"/>
              </a:rPr>
              <a:t>=" + string(start)</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			+ ",</a:t>
            </a:r>
            <a:r>
              <a:rPr lang="fr-FR" sz="1000" dirty="0" err="1">
                <a:latin typeface="Courier New" panose="02070309020205020404" pitchFamily="49" charset="0"/>
                <a:cs typeface="Courier New" panose="02070309020205020404" pitchFamily="49" charset="0"/>
              </a:rPr>
              <a:t>RangeEnd</a:t>
            </a:r>
            <a:r>
              <a:rPr lang="fr-FR" sz="1000" dirty="0">
                <a:latin typeface="Courier New" panose="02070309020205020404" pitchFamily="49" charset="0"/>
                <a:cs typeface="Courier New" panose="02070309020205020404" pitchFamily="49" charset="0"/>
              </a:rPr>
              <a:t>=" + string(end)</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			+ ",IOPS=max, blocksize=64KiB, </a:t>
            </a:r>
            <a:r>
              <a:rPr lang="fr-FR" sz="1000" dirty="0" err="1">
                <a:latin typeface="Courier New" panose="02070309020205020404" pitchFamily="49" charset="0"/>
                <a:cs typeface="Courier New" panose="02070309020205020404" pitchFamily="49" charset="0"/>
              </a:rPr>
              <a:t>fractionRead</a:t>
            </a:r>
            <a:r>
              <a:rPr lang="fr-FR" sz="1000" dirty="0">
                <a:latin typeface="Courier New" panose="02070309020205020404" pitchFamily="49" charset="0"/>
                <a:cs typeface="Courier New" panose="02070309020205020404" pitchFamily="49" charset="0"/>
              </a:rPr>
              <a:t>=100%, </a:t>
            </a:r>
            <a:r>
              <a:rPr lang="fr-FR" sz="1000" dirty="0" err="1">
                <a:latin typeface="Courier New" panose="02070309020205020404" pitchFamily="49" charset="0"/>
                <a:cs typeface="Courier New" panose="02070309020205020404" pitchFamily="49" charset="0"/>
              </a:rPr>
              <a:t>maxTags</a:t>
            </a:r>
            <a:r>
              <a:rPr lang="fr-FR" sz="1000" dirty="0">
                <a:latin typeface="Courier New" panose="02070309020205020404" pitchFamily="49" charset="0"/>
                <a:cs typeface="Courier New" panose="02070309020205020404" pitchFamily="49" charset="0"/>
              </a:rPr>
              <a:t>=1";</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a:t>
            </a:r>
          </a:p>
          <a:p>
            <a:pPr marL="293687" lvl="1" indent="0">
              <a:buNone/>
            </a:pPr>
            <a:r>
              <a:rPr lang="fr-FR" sz="1000" dirty="0">
                <a:latin typeface="Courier New" panose="02070309020205020404" pitchFamily="49" charset="0"/>
                <a:cs typeface="Courier New" panose="02070309020205020404" pitchFamily="49" charset="0"/>
              </a:rPr>
              <a:t>[</a:t>
            </a:r>
            <a:r>
              <a:rPr lang="fr-FR" sz="1000" dirty="0" err="1">
                <a:latin typeface="Courier New" panose="02070309020205020404" pitchFamily="49" charset="0"/>
                <a:cs typeface="Courier New" panose="02070309020205020404" pitchFamily="49" charset="0"/>
              </a:rPr>
              <a:t>CreateRollup</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workload</a:t>
            </a:r>
            <a:r>
              <a:rPr lang="fr-FR" sz="1000" dirty="0">
                <a:latin typeface="Courier New" panose="02070309020205020404" pitchFamily="49" charset="0"/>
                <a:cs typeface="Courier New" panose="02070309020205020404" pitchFamily="49" charset="0"/>
              </a:rPr>
              <a:t>"; // </a:t>
            </a:r>
            <a:r>
              <a:rPr lang="fr-FR" sz="1000" dirty="0" err="1">
                <a:latin typeface="Courier New" panose="02070309020205020404" pitchFamily="49" charset="0"/>
                <a:cs typeface="Courier New" panose="02070309020205020404" pitchFamily="49" charset="0"/>
              </a:rPr>
              <a:t>this</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is</a:t>
            </a:r>
            <a:r>
              <a:rPr lang="fr-FR" sz="1000" dirty="0">
                <a:latin typeface="Courier New" panose="02070309020205020404" pitchFamily="49" charset="0"/>
                <a:cs typeface="Courier New" panose="02070309020205020404" pitchFamily="49" charset="0"/>
              </a:rPr>
              <a:t> to </a:t>
            </a:r>
            <a:r>
              <a:rPr lang="fr-FR" sz="1000" dirty="0" err="1">
                <a:latin typeface="Courier New" panose="02070309020205020404" pitchFamily="49" charset="0"/>
                <a:cs typeface="Courier New" panose="02070309020205020404" pitchFamily="49" charset="0"/>
              </a:rPr>
              <a:t>give</a:t>
            </a:r>
            <a:r>
              <a:rPr lang="fr-FR" sz="1000" dirty="0">
                <a:latin typeface="Courier New" panose="02070309020205020404" pitchFamily="49" charset="0"/>
                <a:cs typeface="Courier New" panose="02070309020205020404" pitchFamily="49" charset="0"/>
              </a:rPr>
              <a:t> us data by zone </a:t>
            </a:r>
            <a:r>
              <a:rPr lang="fr-FR" sz="1000" dirty="0" err="1">
                <a:latin typeface="Courier New" panose="02070309020205020404" pitchFamily="49" charset="0"/>
                <a:cs typeface="Courier New" panose="02070309020205020404" pitchFamily="49" charset="0"/>
              </a:rPr>
              <a:t>across</a:t>
            </a:r>
            <a:r>
              <a:rPr lang="fr-FR" sz="1000" dirty="0">
                <a:latin typeface="Courier New" panose="02070309020205020404" pitchFamily="49" charset="0"/>
                <a:cs typeface="Courier New" panose="02070309020205020404" pitchFamily="49" charset="0"/>
              </a:rPr>
              <a:t> all </a:t>
            </a:r>
            <a:r>
              <a:rPr lang="fr-FR" sz="1000" dirty="0" err="1">
                <a:latin typeface="Courier New" panose="02070309020205020404" pitchFamily="49" charset="0"/>
                <a:cs typeface="Courier New" panose="02070309020205020404" pitchFamily="49" charset="0"/>
              </a:rPr>
              <a:t>LUNs</a:t>
            </a:r>
            <a:br>
              <a:rPr lang="fr-FR" sz="1000" dirty="0">
                <a:latin typeface="Courier New" panose="02070309020205020404" pitchFamily="49" charset="0"/>
                <a:cs typeface="Courier New" panose="02070309020205020404" pitchFamily="49" charset="0"/>
              </a:rPr>
            </a:b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[Go] "</a:t>
            </a:r>
            <a:r>
              <a:rPr lang="fr-FR" sz="1000" dirty="0" err="1">
                <a:latin typeface="Courier New" panose="02070309020205020404" pitchFamily="49" charset="0"/>
                <a:cs typeface="Courier New" panose="02070309020205020404" pitchFamily="49" charset="0"/>
              </a:rPr>
              <a:t>stepname</a:t>
            </a:r>
            <a:r>
              <a:rPr lang="fr-FR" sz="1000" dirty="0">
                <a:latin typeface="Courier New" panose="02070309020205020404" pitchFamily="49" charset="0"/>
                <a:cs typeface="Courier New" panose="02070309020205020404" pitchFamily="49" charset="0"/>
              </a:rPr>
              <a:t>=</a:t>
            </a:r>
            <a:r>
              <a:rPr lang="fr-FR" sz="1000" dirty="0" err="1">
                <a:latin typeface="Courier New" panose="02070309020205020404" pitchFamily="49" charset="0"/>
                <a:cs typeface="Courier New" panose="02070309020205020404" pitchFamily="49" charset="0"/>
              </a:rPr>
              <a:t>separate_zones</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measure_seconds</a:t>
            </a:r>
            <a:r>
              <a:rPr lang="fr-FR" sz="1000" dirty="0">
                <a:latin typeface="Courier New" panose="02070309020205020404" pitchFamily="49" charset="0"/>
                <a:cs typeface="Courier New" panose="02070309020205020404" pitchFamily="49" charset="0"/>
              </a:rPr>
              <a:t> = 60";</a:t>
            </a:r>
            <a:endParaRPr lang="en-US" sz="1050" dirty="0">
              <a:latin typeface="Courier New" panose="02070309020205020404" pitchFamily="49" charset="0"/>
              <a:cs typeface="Courier New" panose="02070309020205020404" pitchFamily="49" charset="0"/>
            </a:endParaRPr>
          </a:p>
        </p:txBody>
      </p:sp>
      <p:sp>
        <p:nvSpPr>
          <p:cNvPr id="3" name="Title 2"/>
          <p:cNvSpPr>
            <a:spLocks noGrp="1"/>
          </p:cNvSpPr>
          <p:nvPr>
            <p:ph type="title"/>
          </p:nvPr>
        </p:nvSpPr>
        <p:spPr/>
        <p:txBody>
          <a:bodyPr/>
          <a:lstStyle/>
          <a:p>
            <a:r>
              <a:rPr lang="en-US" dirty="0"/>
              <a:t>Workload placement in part of the LUN</a:t>
            </a:r>
          </a:p>
        </p:txBody>
      </p:sp>
    </p:spTree>
    <p:extLst>
      <p:ext uri="{BB962C8B-B14F-4D97-AF65-F5344CB8AC3E}">
        <p14:creationId xmlns:p14="http://schemas.microsoft.com/office/powerpoint/2010/main" val="22341933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611245"/>
          </a:xfrm>
        </p:spPr>
        <p:txBody>
          <a:bodyPr/>
          <a:lstStyle/>
          <a:p>
            <a:r>
              <a:rPr lang="en-US" sz="1400" dirty="0"/>
              <a:t>Use a loop to create 10 sequential threads where each of the threads covers the entire LUN, wrapping around from the end of the entire LUN to the beginning of the LUN, but where each thread starts at a different equally spaced point.</a:t>
            </a:r>
            <a:endParaRPr lang="en-US" sz="1400" dirty="0">
              <a:latin typeface="Courier New" panose="02070309020205020404" pitchFamily="49" charset="0"/>
              <a:cs typeface="Courier New" panose="02070309020205020404" pitchFamily="49" charset="0"/>
            </a:endParaRPr>
          </a:p>
          <a:p>
            <a:pPr marL="293687" lvl="1" indent="0">
              <a:buNone/>
            </a:pPr>
            <a:r>
              <a:rPr lang="fr-FR" sz="1000" dirty="0">
                <a:latin typeface="Courier New" panose="02070309020205020404" pitchFamily="49" charset="0"/>
                <a:cs typeface="Courier New" panose="02070309020205020404" pitchFamily="49" charset="0"/>
              </a:rPr>
              <a:t>[hosts] "sun159" [select] &lt;&lt; { "</a:t>
            </a:r>
            <a:r>
              <a:rPr lang="fr-FR" sz="1000" dirty="0" err="1">
                <a:latin typeface="Courier New" panose="02070309020205020404" pitchFamily="49" charset="0"/>
                <a:cs typeface="Courier New" panose="02070309020205020404" pitchFamily="49" charset="0"/>
              </a:rPr>
              <a:t>serial_number</a:t>
            </a:r>
            <a:r>
              <a:rPr lang="fr-FR" sz="1000" dirty="0">
                <a:latin typeface="Courier New" panose="02070309020205020404" pitchFamily="49" charset="0"/>
                <a:cs typeface="Courier New" panose="02070309020205020404" pitchFamily="49" charset="0"/>
              </a:rPr>
              <a:t>" : 83011441 } &gt;&gt;;</a:t>
            </a:r>
            <a:br>
              <a:rPr lang="fr-FR" sz="1000" dirty="0">
                <a:latin typeface="Courier New" panose="02070309020205020404" pitchFamily="49" charset="0"/>
                <a:cs typeface="Courier New" panose="02070309020205020404" pitchFamily="49" charset="0"/>
              </a:rPr>
            </a:br>
            <a:br>
              <a:rPr lang="fr-FR" sz="1000" dirty="0">
                <a:latin typeface="Courier New" panose="02070309020205020404" pitchFamily="49" charset="0"/>
                <a:cs typeface="Courier New" panose="02070309020205020404" pitchFamily="49" charset="0"/>
              </a:rPr>
            </a:br>
            <a:r>
              <a:rPr lang="fr-FR" sz="1000" dirty="0" err="1">
                <a:latin typeface="Courier New" panose="02070309020205020404" pitchFamily="49" charset="0"/>
                <a:cs typeface="Courier New" panose="02070309020205020404" pitchFamily="49" charset="0"/>
              </a:rPr>
              <a:t>int</a:t>
            </a:r>
            <a:r>
              <a:rPr lang="fr-FR" sz="1000" dirty="0">
                <a:latin typeface="Courier New" panose="02070309020205020404" pitchFamily="49" charset="0"/>
                <a:cs typeface="Courier New" panose="02070309020205020404" pitchFamily="49" charset="0"/>
              </a:rPr>
              <a:t>    zones = 10;</a:t>
            </a:r>
            <a:br>
              <a:rPr lang="fr-FR" sz="1000" dirty="0">
                <a:latin typeface="Courier New" panose="02070309020205020404" pitchFamily="49" charset="0"/>
                <a:cs typeface="Courier New" panose="02070309020205020404" pitchFamily="49" charset="0"/>
              </a:rPr>
            </a:br>
            <a:r>
              <a:rPr lang="fr-FR" sz="1000" dirty="0" err="1">
                <a:latin typeface="Courier New" panose="02070309020205020404" pitchFamily="49" charset="0"/>
                <a:cs typeface="Courier New" panose="02070309020205020404" pitchFamily="49" charset="0"/>
              </a:rPr>
              <a:t>int</a:t>
            </a:r>
            <a:r>
              <a:rPr lang="fr-FR" sz="1000" dirty="0">
                <a:latin typeface="Courier New" panose="02070309020205020404" pitchFamily="49" charset="0"/>
                <a:cs typeface="Courier New" panose="02070309020205020404" pitchFamily="49" charset="0"/>
              </a:rPr>
              <a:t>    zone;</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double start;</a:t>
            </a:r>
            <a:br>
              <a:rPr lang="fr-FR" sz="1000" dirty="0">
                <a:latin typeface="Courier New" panose="02070309020205020404" pitchFamily="49" charset="0"/>
                <a:cs typeface="Courier New" panose="02070309020205020404" pitchFamily="49" charset="0"/>
              </a:rPr>
            </a:b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for (zone = 0; zone &lt; zones; zone = zone + 1)</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	start = double(zone)/double(zones);</a:t>
            </a:r>
            <a:br>
              <a:rPr lang="fr-FR" sz="1000" dirty="0">
                <a:latin typeface="Courier New" panose="02070309020205020404" pitchFamily="49" charset="0"/>
                <a:cs typeface="Courier New" panose="02070309020205020404" pitchFamily="49" charset="0"/>
              </a:rPr>
            </a:b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CreateWorkload</a:t>
            </a:r>
            <a:r>
              <a:rPr lang="fr-FR" sz="1000" dirty="0">
                <a:latin typeface="Courier New" panose="02070309020205020404" pitchFamily="49" charset="0"/>
                <a:cs typeface="Courier New" panose="02070309020205020404" pitchFamily="49" charset="0"/>
              </a:rPr>
              <a:t>] "zone" + string(zone)</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iosequencer</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sequential</a:t>
            </a:r>
            <a:r>
              <a:rPr lang="fr-FR" sz="1000" dirty="0">
                <a:latin typeface="Courier New" panose="02070309020205020404" pitchFamily="49" charset="0"/>
                <a:cs typeface="Courier New" panose="02070309020205020404" pitchFamily="49" charset="0"/>
              </a:rPr>
              <a:t>"</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parameters</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SeqStartPoint</a:t>
            </a:r>
            <a:r>
              <a:rPr lang="fr-FR" sz="1000" dirty="0">
                <a:latin typeface="Courier New" panose="02070309020205020404" pitchFamily="49" charset="0"/>
                <a:cs typeface="Courier New" panose="02070309020205020404" pitchFamily="49" charset="0"/>
              </a:rPr>
              <a:t>=" + string(start)</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		           + ",IOPS=max, blocksize=64KiB, </a:t>
            </a:r>
            <a:r>
              <a:rPr lang="fr-FR" sz="1000" dirty="0" err="1">
                <a:latin typeface="Courier New" panose="02070309020205020404" pitchFamily="49" charset="0"/>
                <a:cs typeface="Courier New" panose="02070309020205020404" pitchFamily="49" charset="0"/>
              </a:rPr>
              <a:t>fractionRead</a:t>
            </a:r>
            <a:r>
              <a:rPr lang="fr-FR" sz="1000" dirty="0">
                <a:latin typeface="Courier New" panose="02070309020205020404" pitchFamily="49" charset="0"/>
                <a:cs typeface="Courier New" panose="02070309020205020404" pitchFamily="49" charset="0"/>
              </a:rPr>
              <a:t>=100%, </a:t>
            </a:r>
            <a:r>
              <a:rPr lang="fr-FR" sz="1000" dirty="0" err="1">
                <a:latin typeface="Courier New" panose="02070309020205020404" pitchFamily="49" charset="0"/>
                <a:cs typeface="Courier New" panose="02070309020205020404" pitchFamily="49" charset="0"/>
              </a:rPr>
              <a:t>maxTags</a:t>
            </a:r>
            <a:r>
              <a:rPr lang="fr-FR" sz="1000" dirty="0">
                <a:latin typeface="Courier New" panose="02070309020205020404" pitchFamily="49" charset="0"/>
                <a:cs typeface="Courier New" panose="02070309020205020404" pitchFamily="49" charset="0"/>
              </a:rPr>
              <a:t>=1";</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a:t>
            </a:r>
          </a:p>
          <a:p>
            <a:pPr marL="293687" lvl="1" indent="0">
              <a:buNone/>
            </a:pPr>
            <a:r>
              <a:rPr lang="fr-FR" sz="1000" dirty="0">
                <a:latin typeface="Courier New" panose="02070309020205020404" pitchFamily="49" charset="0"/>
                <a:cs typeface="Courier New" panose="02070309020205020404" pitchFamily="49" charset="0"/>
              </a:rPr>
              <a:t>[</a:t>
            </a:r>
            <a:r>
              <a:rPr lang="fr-FR" sz="1000" dirty="0" err="1">
                <a:latin typeface="Courier New" panose="02070309020205020404" pitchFamily="49" charset="0"/>
                <a:cs typeface="Courier New" panose="02070309020205020404" pitchFamily="49" charset="0"/>
              </a:rPr>
              <a:t>CreateRollup</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workload</a:t>
            </a:r>
            <a:r>
              <a:rPr lang="fr-FR" sz="1000" dirty="0">
                <a:latin typeface="Courier New" panose="02070309020205020404" pitchFamily="49" charset="0"/>
                <a:cs typeface="Courier New" panose="02070309020205020404" pitchFamily="49" charset="0"/>
              </a:rPr>
              <a:t>"; // </a:t>
            </a:r>
            <a:r>
              <a:rPr lang="fr-FR" sz="1000" dirty="0" err="1">
                <a:latin typeface="Courier New" panose="02070309020205020404" pitchFamily="49" charset="0"/>
                <a:cs typeface="Courier New" panose="02070309020205020404" pitchFamily="49" charset="0"/>
              </a:rPr>
              <a:t>this</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is</a:t>
            </a:r>
            <a:r>
              <a:rPr lang="fr-FR" sz="1000" dirty="0">
                <a:latin typeface="Courier New" panose="02070309020205020404" pitchFamily="49" charset="0"/>
                <a:cs typeface="Courier New" panose="02070309020205020404" pitchFamily="49" charset="0"/>
              </a:rPr>
              <a:t> to </a:t>
            </a:r>
            <a:r>
              <a:rPr lang="fr-FR" sz="1000" dirty="0" err="1">
                <a:latin typeface="Courier New" panose="02070309020205020404" pitchFamily="49" charset="0"/>
                <a:cs typeface="Courier New" panose="02070309020205020404" pitchFamily="49" charset="0"/>
              </a:rPr>
              <a:t>give</a:t>
            </a:r>
            <a:r>
              <a:rPr lang="fr-FR" sz="1000" dirty="0">
                <a:latin typeface="Courier New" panose="02070309020205020404" pitchFamily="49" charset="0"/>
                <a:cs typeface="Courier New" panose="02070309020205020404" pitchFamily="49" charset="0"/>
              </a:rPr>
              <a:t> us data by zone </a:t>
            </a:r>
            <a:r>
              <a:rPr lang="fr-FR" sz="1000" dirty="0" err="1">
                <a:latin typeface="Courier New" panose="02070309020205020404" pitchFamily="49" charset="0"/>
                <a:cs typeface="Courier New" panose="02070309020205020404" pitchFamily="49" charset="0"/>
              </a:rPr>
              <a:t>across</a:t>
            </a:r>
            <a:r>
              <a:rPr lang="fr-FR" sz="1000" dirty="0">
                <a:latin typeface="Courier New" panose="02070309020205020404" pitchFamily="49" charset="0"/>
                <a:cs typeface="Courier New" panose="02070309020205020404" pitchFamily="49" charset="0"/>
              </a:rPr>
              <a:t> all </a:t>
            </a:r>
            <a:r>
              <a:rPr lang="fr-FR" sz="1000" dirty="0" err="1">
                <a:latin typeface="Courier New" panose="02070309020205020404" pitchFamily="49" charset="0"/>
                <a:cs typeface="Courier New" panose="02070309020205020404" pitchFamily="49" charset="0"/>
              </a:rPr>
              <a:t>LUNs</a:t>
            </a:r>
            <a:br>
              <a:rPr lang="fr-FR" sz="1000" dirty="0">
                <a:latin typeface="Courier New" panose="02070309020205020404" pitchFamily="49" charset="0"/>
                <a:cs typeface="Courier New" panose="02070309020205020404" pitchFamily="49" charset="0"/>
              </a:rPr>
            </a:b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[go] "</a:t>
            </a:r>
            <a:r>
              <a:rPr lang="fr-FR" sz="1000" dirty="0" err="1">
                <a:latin typeface="Courier New" panose="02070309020205020404" pitchFamily="49" charset="0"/>
                <a:cs typeface="Courier New" panose="02070309020205020404" pitchFamily="49" charset="0"/>
              </a:rPr>
              <a:t>stepname</a:t>
            </a:r>
            <a:r>
              <a:rPr lang="fr-FR" sz="1000" dirty="0">
                <a:latin typeface="Courier New" panose="02070309020205020404" pitchFamily="49" charset="0"/>
                <a:cs typeface="Courier New" panose="02070309020205020404" pitchFamily="49" charset="0"/>
              </a:rPr>
              <a:t>=</a:t>
            </a:r>
            <a:r>
              <a:rPr lang="fr-FR" sz="1000" dirty="0" err="1">
                <a:latin typeface="Courier New" panose="02070309020205020404" pitchFamily="49" charset="0"/>
                <a:cs typeface="Courier New" panose="02070309020205020404" pitchFamily="49" charset="0"/>
              </a:rPr>
              <a:t>whole_LUN_staggered_start</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measure_seconds</a:t>
            </a:r>
            <a:r>
              <a:rPr lang="fr-FR" sz="1000" dirty="0">
                <a:latin typeface="Courier New" panose="02070309020205020404" pitchFamily="49" charset="0"/>
                <a:cs typeface="Courier New" panose="02070309020205020404" pitchFamily="49" charset="0"/>
              </a:rPr>
              <a:t> = 60";</a:t>
            </a:r>
            <a:endParaRPr lang="en-US" sz="1000" dirty="0">
              <a:latin typeface="Courier New" panose="02070309020205020404" pitchFamily="49" charset="0"/>
              <a:cs typeface="Courier New" panose="02070309020205020404" pitchFamily="49" charset="0"/>
            </a:endParaRPr>
          </a:p>
        </p:txBody>
      </p:sp>
      <p:sp>
        <p:nvSpPr>
          <p:cNvPr id="3" name="Title 2"/>
          <p:cNvSpPr>
            <a:spLocks noGrp="1"/>
          </p:cNvSpPr>
          <p:nvPr>
            <p:ph type="title"/>
          </p:nvPr>
        </p:nvSpPr>
        <p:spPr/>
        <p:txBody>
          <a:bodyPr/>
          <a:lstStyle/>
          <a:p>
            <a:r>
              <a:rPr lang="en-US" sz="2000" dirty="0"/>
              <a:t>Start a sequential thread at a point</a:t>
            </a:r>
            <a:br>
              <a:rPr lang="en-US" b="0" dirty="0">
                <a:latin typeface="Courier New" pitchFamily="49" charset="0"/>
                <a:cs typeface="Courier New" pitchFamily="49" charset="0"/>
              </a:rPr>
            </a:br>
            <a:r>
              <a:rPr lang="en-US" sz="2000" b="0" dirty="0" err="1">
                <a:latin typeface="Courier New" pitchFamily="49" charset="0"/>
                <a:cs typeface="Courier New" pitchFamily="49" charset="0"/>
              </a:rPr>
              <a:t>SeqStartPoint</a:t>
            </a:r>
            <a:r>
              <a:rPr lang="en-US" b="0" dirty="0">
                <a:latin typeface="Courier New" pitchFamily="49" charset="0"/>
                <a:cs typeface="Courier New" pitchFamily="49" charset="0"/>
              </a:rPr>
              <a:t> </a:t>
            </a:r>
            <a:endParaRPr lang="en-US" b="0" dirty="0"/>
          </a:p>
        </p:txBody>
      </p:sp>
    </p:spTree>
    <p:extLst>
      <p:ext uri="{BB962C8B-B14F-4D97-AF65-F5344CB8AC3E}">
        <p14:creationId xmlns:p14="http://schemas.microsoft.com/office/powerpoint/2010/main" val="19214642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702937"/>
          </a:xfrm>
        </p:spPr>
        <p:txBody>
          <a:bodyPr/>
          <a:lstStyle/>
          <a:p>
            <a:r>
              <a:rPr lang="en-US" sz="1400" dirty="0"/>
              <a:t>Use a loop to create a group of sequential workload threads each operating within its own "zone", and where some threads do writes and some do reads.</a:t>
            </a:r>
          </a:p>
          <a:p>
            <a:pPr lvl="1"/>
            <a:r>
              <a:rPr lang="fr-FR" sz="1000" dirty="0">
                <a:latin typeface="Courier New" pitchFamily="49" charset="0"/>
                <a:cs typeface="Courier New" pitchFamily="49" charset="0"/>
              </a:rPr>
              <a:t>[hosts] "sun159" [select] &lt;&lt; { "</a:t>
            </a:r>
            <a:r>
              <a:rPr lang="fr-FR" sz="1000" dirty="0" err="1">
                <a:latin typeface="Courier New" pitchFamily="49" charset="0"/>
                <a:cs typeface="Courier New" pitchFamily="49" charset="0"/>
              </a:rPr>
              <a:t>serial_number</a:t>
            </a:r>
            <a:r>
              <a:rPr lang="fr-FR" sz="1000" dirty="0">
                <a:latin typeface="Courier New" pitchFamily="49" charset="0"/>
                <a:cs typeface="Courier New" pitchFamily="49" charset="0"/>
              </a:rPr>
              <a:t>" : 83011441 } &gt;&gt;;</a:t>
            </a:r>
            <a:br>
              <a:rPr lang="fr-FR" sz="1000" dirty="0">
                <a:latin typeface="Courier New" pitchFamily="49" charset="0"/>
                <a:cs typeface="Courier New" pitchFamily="49" charset="0"/>
              </a:rPr>
            </a:br>
            <a:br>
              <a:rPr lang="fr-FR" sz="1000" dirty="0">
                <a:latin typeface="Courier New" pitchFamily="49" charset="0"/>
                <a:cs typeface="Courier New" pitchFamily="49" charset="0"/>
              </a:rPr>
            </a:br>
            <a:r>
              <a:rPr lang="fr-FR" sz="1000" dirty="0" err="1">
                <a:latin typeface="Courier New" pitchFamily="49" charset="0"/>
                <a:cs typeface="Courier New" pitchFamily="49" charset="0"/>
              </a:rPr>
              <a:t>int</a:t>
            </a:r>
            <a:r>
              <a:rPr lang="fr-FR" sz="1000" dirty="0">
                <a:latin typeface="Courier New" pitchFamily="49" charset="0"/>
                <a:cs typeface="Courier New" pitchFamily="49" charset="0"/>
              </a:rPr>
              <a:t> zones = 12;  </a:t>
            </a:r>
            <a:r>
              <a:rPr lang="fr-FR" sz="1000" dirty="0" err="1">
                <a:latin typeface="Courier New" pitchFamily="49" charset="0"/>
                <a:cs typeface="Courier New" pitchFamily="49" charset="0"/>
              </a:rPr>
              <a:t>int</a:t>
            </a:r>
            <a:r>
              <a:rPr lang="fr-FR" sz="1000" dirty="0">
                <a:latin typeface="Courier New" pitchFamily="49" charset="0"/>
                <a:cs typeface="Courier New" pitchFamily="49" charset="0"/>
              </a:rPr>
              <a:t> zone; double start, end; double </a:t>
            </a:r>
            <a:r>
              <a:rPr lang="fr-FR" sz="1000" dirty="0" err="1">
                <a:latin typeface="Courier New" pitchFamily="49" charset="0"/>
                <a:cs typeface="Courier New" pitchFamily="49" charset="0"/>
              </a:rPr>
              <a:t>seq_percent_read</a:t>
            </a:r>
            <a:r>
              <a:rPr lang="fr-FR" sz="1000" dirty="0">
                <a:latin typeface="Courier New" pitchFamily="49" charset="0"/>
                <a:cs typeface="Courier New" pitchFamily="49" charset="0"/>
              </a:rPr>
              <a:t> = 75%;</a:t>
            </a:r>
            <a:br>
              <a:rPr lang="fr-FR" sz="1000" dirty="0">
                <a:latin typeface="Courier New" pitchFamily="49" charset="0"/>
                <a:cs typeface="Courier New" pitchFamily="49" charset="0"/>
              </a:rPr>
            </a:br>
            <a:br>
              <a:rPr lang="fr-FR" sz="1000" dirty="0">
                <a:latin typeface="Courier New" pitchFamily="49" charset="0"/>
                <a:cs typeface="Courier New" pitchFamily="49" charset="0"/>
              </a:rPr>
            </a:br>
            <a:r>
              <a:rPr lang="fr-FR" sz="1000" dirty="0">
                <a:latin typeface="Courier New" pitchFamily="49" charset="0"/>
                <a:cs typeface="Courier New" pitchFamily="49" charset="0"/>
              </a:rPr>
              <a:t>for (zone = 0; zone &lt; zones; zone = zone + 1) {</a:t>
            </a:r>
            <a:br>
              <a:rPr lang="fr-FR" sz="1000" dirty="0">
                <a:latin typeface="Courier New" pitchFamily="49" charset="0"/>
                <a:cs typeface="Courier New" pitchFamily="49" charset="0"/>
              </a:rPr>
            </a:br>
            <a:r>
              <a:rPr lang="fr-FR" sz="1000" dirty="0">
                <a:latin typeface="Courier New" pitchFamily="49" charset="0"/>
                <a:cs typeface="Courier New" pitchFamily="49" charset="0"/>
              </a:rPr>
              <a:t>	start = double(zone)/double(zones); end = double(zone+1)/double(zones);</a:t>
            </a:r>
            <a:br>
              <a:rPr lang="fr-FR" sz="1000" dirty="0">
                <a:latin typeface="Courier New" pitchFamily="49" charset="0"/>
                <a:cs typeface="Courier New" pitchFamily="49" charset="0"/>
              </a:rPr>
            </a:br>
            <a:br>
              <a:rPr lang="fr-FR" sz="1000" dirty="0">
                <a:latin typeface="Courier New" pitchFamily="49" charset="0"/>
                <a:cs typeface="Courier New" pitchFamily="49" charset="0"/>
              </a:rPr>
            </a:br>
            <a:r>
              <a:rPr lang="fr-FR" sz="1000" dirty="0">
                <a:latin typeface="Courier New" pitchFamily="49" charset="0"/>
                <a:cs typeface="Courier New" pitchFamily="49" charset="0"/>
              </a:rPr>
              <a:t>	double </a:t>
            </a:r>
            <a:r>
              <a:rPr lang="fr-FR" sz="1000" dirty="0" err="1">
                <a:latin typeface="Courier New" pitchFamily="49" charset="0"/>
                <a:cs typeface="Courier New" pitchFamily="49" charset="0"/>
              </a:rPr>
              <a:t>rw</a:t>
            </a:r>
            <a:r>
              <a:rPr lang="fr-FR" sz="1000" dirty="0">
                <a:latin typeface="Courier New" pitchFamily="49" charset="0"/>
                <a:cs typeface="Courier New" pitchFamily="49" charset="0"/>
              </a:rPr>
              <a:t>; string p;</a:t>
            </a:r>
            <a:br>
              <a:rPr lang="fr-FR" sz="1000" dirty="0">
                <a:latin typeface="Courier New" pitchFamily="49" charset="0"/>
                <a:cs typeface="Courier New" pitchFamily="49" charset="0"/>
              </a:rPr>
            </a:br>
            <a:br>
              <a:rPr lang="fr-FR" sz="1000" dirty="0">
                <a:latin typeface="Courier New" pitchFamily="49" charset="0"/>
                <a:cs typeface="Courier New" pitchFamily="49" charset="0"/>
              </a:rPr>
            </a:br>
            <a:r>
              <a:rPr lang="fr-FR" sz="1000" dirty="0">
                <a:latin typeface="Courier New" pitchFamily="49" charset="0"/>
                <a:cs typeface="Courier New" pitchFamily="49" charset="0"/>
              </a:rPr>
              <a:t>	if (  ( double(zone) / double(zones) ) &lt; </a:t>
            </a:r>
            <a:r>
              <a:rPr lang="fr-FR" sz="1000" dirty="0" err="1">
                <a:latin typeface="Courier New" pitchFamily="49" charset="0"/>
                <a:cs typeface="Courier New" pitchFamily="49" charset="0"/>
              </a:rPr>
              <a:t>seq_percent_read</a:t>
            </a:r>
            <a:r>
              <a:rPr lang="fr-FR" sz="1000" dirty="0">
                <a:latin typeface="Courier New" pitchFamily="49" charset="0"/>
                <a:cs typeface="Courier New" pitchFamily="49" charset="0"/>
              </a:rPr>
              <a:t> ) { </a:t>
            </a:r>
            <a:r>
              <a:rPr lang="fr-FR" sz="1000" dirty="0" err="1">
                <a:latin typeface="Courier New" pitchFamily="49" charset="0"/>
                <a:cs typeface="Courier New" pitchFamily="49" charset="0"/>
              </a:rPr>
              <a:t>rw</a:t>
            </a:r>
            <a:r>
              <a:rPr lang="fr-FR" sz="1000" dirty="0">
                <a:latin typeface="Courier New" pitchFamily="49" charset="0"/>
                <a:cs typeface="Courier New" pitchFamily="49" charset="0"/>
              </a:rPr>
              <a:t> = 100%; p = "</a:t>
            </a:r>
            <a:r>
              <a:rPr lang="fr-FR" sz="1000" dirty="0" err="1">
                <a:latin typeface="Courier New" pitchFamily="49" charset="0"/>
                <a:cs typeface="Courier New" pitchFamily="49" charset="0"/>
              </a:rPr>
              <a:t>read</a:t>
            </a:r>
            <a:r>
              <a:rPr lang="fr-FR" sz="1000" dirty="0">
                <a:latin typeface="Courier New" pitchFamily="49" charset="0"/>
                <a:cs typeface="Courier New" pitchFamily="49" charset="0"/>
              </a:rPr>
              <a:t>_"; }</a:t>
            </a:r>
            <a:br>
              <a:rPr lang="fr-FR" sz="1000" dirty="0">
                <a:latin typeface="Courier New" pitchFamily="49" charset="0"/>
                <a:cs typeface="Courier New" pitchFamily="49" charset="0"/>
              </a:rPr>
            </a:br>
            <a:r>
              <a:rPr lang="fr-FR" sz="1000" dirty="0">
                <a:latin typeface="Courier New" pitchFamily="49" charset="0"/>
                <a:cs typeface="Courier New" pitchFamily="49" charset="0"/>
              </a:rPr>
              <a:t>	</a:t>
            </a:r>
            <a:r>
              <a:rPr lang="fr-FR" sz="1000" dirty="0" err="1">
                <a:latin typeface="Courier New" pitchFamily="49" charset="0"/>
                <a:cs typeface="Courier New" pitchFamily="49" charset="0"/>
              </a:rPr>
              <a:t>else</a:t>
            </a:r>
            <a:r>
              <a:rPr lang="fr-FR" sz="1000" dirty="0">
                <a:latin typeface="Courier New" pitchFamily="49" charset="0"/>
                <a:cs typeface="Courier New" pitchFamily="49" charset="0"/>
              </a:rPr>
              <a:t>                                                        { </a:t>
            </a:r>
            <a:r>
              <a:rPr lang="fr-FR" sz="1000" dirty="0" err="1">
                <a:latin typeface="Courier New" pitchFamily="49" charset="0"/>
                <a:cs typeface="Courier New" pitchFamily="49" charset="0"/>
              </a:rPr>
              <a:t>rw</a:t>
            </a:r>
            <a:r>
              <a:rPr lang="fr-FR" sz="1000" dirty="0">
                <a:latin typeface="Courier New" pitchFamily="49" charset="0"/>
                <a:cs typeface="Courier New" pitchFamily="49" charset="0"/>
              </a:rPr>
              <a:t> = 0%;   p = "</a:t>
            </a:r>
            <a:r>
              <a:rPr lang="fr-FR" sz="1000" dirty="0" err="1">
                <a:latin typeface="Courier New" pitchFamily="49" charset="0"/>
                <a:cs typeface="Courier New" pitchFamily="49" charset="0"/>
              </a:rPr>
              <a:t>write</a:t>
            </a:r>
            <a:r>
              <a:rPr lang="fr-FR" sz="1000" dirty="0">
                <a:latin typeface="Courier New" pitchFamily="49" charset="0"/>
                <a:cs typeface="Courier New" pitchFamily="49" charset="0"/>
              </a:rPr>
              <a:t>_"; }</a:t>
            </a:r>
            <a:br>
              <a:rPr lang="fr-FR" sz="1000" dirty="0">
                <a:latin typeface="Courier New" pitchFamily="49" charset="0"/>
                <a:cs typeface="Courier New" pitchFamily="49" charset="0"/>
              </a:rPr>
            </a:br>
            <a:br>
              <a:rPr lang="fr-FR" sz="1000" dirty="0">
                <a:latin typeface="Courier New" pitchFamily="49" charset="0"/>
                <a:cs typeface="Courier New" pitchFamily="49" charset="0"/>
              </a:rPr>
            </a:br>
            <a:r>
              <a:rPr lang="fr-FR" sz="1000" dirty="0">
                <a:latin typeface="Courier New" pitchFamily="49" charset="0"/>
                <a:cs typeface="Courier New" pitchFamily="49" charset="0"/>
              </a:rPr>
              <a:t>	[</a:t>
            </a:r>
            <a:r>
              <a:rPr lang="fr-FR" sz="1000" dirty="0" err="1">
                <a:latin typeface="Courier New" pitchFamily="49" charset="0"/>
                <a:cs typeface="Courier New" pitchFamily="49" charset="0"/>
              </a:rPr>
              <a:t>CreateWorkload</a:t>
            </a:r>
            <a:r>
              <a:rPr lang="fr-FR" sz="1000" dirty="0">
                <a:latin typeface="Courier New" pitchFamily="49" charset="0"/>
                <a:cs typeface="Courier New" pitchFamily="49" charset="0"/>
              </a:rPr>
              <a:t>] p + "zone" + string(zone)</a:t>
            </a:r>
            <a:br>
              <a:rPr lang="fr-FR" sz="1000" dirty="0">
                <a:latin typeface="Courier New" pitchFamily="49" charset="0"/>
                <a:cs typeface="Courier New" pitchFamily="49" charset="0"/>
              </a:rPr>
            </a:br>
            <a:r>
              <a:rPr lang="fr-FR" sz="1000" dirty="0">
                <a:latin typeface="Courier New" pitchFamily="49" charset="0"/>
                <a:cs typeface="Courier New" pitchFamily="49" charset="0"/>
              </a:rPr>
              <a:t>		[</a:t>
            </a:r>
            <a:r>
              <a:rPr lang="fr-FR" sz="1000" dirty="0" err="1">
                <a:latin typeface="Courier New" pitchFamily="49" charset="0"/>
                <a:cs typeface="Courier New" pitchFamily="49" charset="0"/>
              </a:rPr>
              <a:t>iosequencer</a:t>
            </a:r>
            <a:r>
              <a:rPr lang="fr-FR" sz="1000" dirty="0">
                <a:latin typeface="Courier New" pitchFamily="49" charset="0"/>
                <a:cs typeface="Courier New" pitchFamily="49" charset="0"/>
              </a:rPr>
              <a:t>] "</a:t>
            </a:r>
            <a:r>
              <a:rPr lang="fr-FR" sz="1000" dirty="0" err="1">
                <a:latin typeface="Courier New" pitchFamily="49" charset="0"/>
                <a:cs typeface="Courier New" pitchFamily="49" charset="0"/>
              </a:rPr>
              <a:t>sequential</a:t>
            </a:r>
            <a:r>
              <a:rPr lang="fr-FR" sz="1000" dirty="0">
                <a:latin typeface="Courier New" pitchFamily="49" charset="0"/>
                <a:cs typeface="Courier New" pitchFamily="49" charset="0"/>
              </a:rPr>
              <a:t>"</a:t>
            </a:r>
            <a:br>
              <a:rPr lang="fr-FR" sz="1000" dirty="0">
                <a:latin typeface="Courier New" pitchFamily="49" charset="0"/>
                <a:cs typeface="Courier New" pitchFamily="49" charset="0"/>
              </a:rPr>
            </a:br>
            <a:r>
              <a:rPr lang="fr-FR" sz="1000" dirty="0">
                <a:latin typeface="Courier New" pitchFamily="49" charset="0"/>
                <a:cs typeface="Courier New" pitchFamily="49" charset="0"/>
              </a:rPr>
              <a:t>		[</a:t>
            </a:r>
            <a:r>
              <a:rPr lang="fr-FR" sz="1000" dirty="0" err="1">
                <a:latin typeface="Courier New" pitchFamily="49" charset="0"/>
                <a:cs typeface="Courier New" pitchFamily="49" charset="0"/>
              </a:rPr>
              <a:t>parameters</a:t>
            </a:r>
            <a:r>
              <a:rPr lang="fr-FR" sz="1000" dirty="0">
                <a:latin typeface="Courier New" pitchFamily="49" charset="0"/>
                <a:cs typeface="Courier New" pitchFamily="49" charset="0"/>
              </a:rPr>
              <a:t>] "</a:t>
            </a:r>
            <a:r>
              <a:rPr lang="fr-FR" sz="1000" dirty="0" err="1">
                <a:latin typeface="Courier New" pitchFamily="49" charset="0"/>
                <a:cs typeface="Courier New" pitchFamily="49" charset="0"/>
              </a:rPr>
              <a:t>RangeStart</a:t>
            </a:r>
            <a:r>
              <a:rPr lang="fr-FR" sz="1000" dirty="0">
                <a:latin typeface="Courier New" pitchFamily="49" charset="0"/>
                <a:cs typeface="Courier New" pitchFamily="49" charset="0"/>
              </a:rPr>
              <a:t>=" + string(start)</a:t>
            </a:r>
            <a:br>
              <a:rPr lang="fr-FR" sz="1000" dirty="0">
                <a:latin typeface="Courier New" pitchFamily="49" charset="0"/>
                <a:cs typeface="Courier New" pitchFamily="49" charset="0"/>
              </a:rPr>
            </a:br>
            <a:r>
              <a:rPr lang="fr-FR" sz="1000" dirty="0">
                <a:latin typeface="Courier New" pitchFamily="49" charset="0"/>
                <a:cs typeface="Courier New" pitchFamily="49" charset="0"/>
              </a:rPr>
              <a:t>			+ ",</a:t>
            </a:r>
            <a:r>
              <a:rPr lang="fr-FR" sz="1000" dirty="0" err="1">
                <a:latin typeface="Courier New" pitchFamily="49" charset="0"/>
                <a:cs typeface="Courier New" pitchFamily="49" charset="0"/>
              </a:rPr>
              <a:t>RangeEnd</a:t>
            </a:r>
            <a:r>
              <a:rPr lang="fr-FR" sz="1000" dirty="0">
                <a:latin typeface="Courier New" pitchFamily="49" charset="0"/>
                <a:cs typeface="Courier New" pitchFamily="49" charset="0"/>
              </a:rPr>
              <a:t>=" + string(end)</a:t>
            </a:r>
            <a:br>
              <a:rPr lang="fr-FR" sz="1000" dirty="0">
                <a:latin typeface="Courier New" pitchFamily="49" charset="0"/>
                <a:cs typeface="Courier New" pitchFamily="49" charset="0"/>
              </a:rPr>
            </a:br>
            <a:r>
              <a:rPr lang="fr-FR" sz="1000" dirty="0">
                <a:latin typeface="Courier New" pitchFamily="49" charset="0"/>
                <a:cs typeface="Courier New" pitchFamily="49" charset="0"/>
              </a:rPr>
              <a:t>			+ ",IOPS=max, </a:t>
            </a:r>
            <a:r>
              <a:rPr lang="fr-FR" sz="1000" dirty="0" err="1">
                <a:latin typeface="Courier New" pitchFamily="49" charset="0"/>
                <a:cs typeface="Courier New" pitchFamily="49" charset="0"/>
              </a:rPr>
              <a:t>blocksize</a:t>
            </a:r>
            <a:r>
              <a:rPr lang="fr-FR" sz="1000" dirty="0">
                <a:latin typeface="Courier New" pitchFamily="49" charset="0"/>
                <a:cs typeface="Courier New" pitchFamily="49" charset="0"/>
              </a:rPr>
              <a:t>=64KiB, </a:t>
            </a:r>
            <a:r>
              <a:rPr lang="fr-FR" sz="1000" dirty="0" err="1">
                <a:latin typeface="Courier New" pitchFamily="49" charset="0"/>
                <a:cs typeface="Courier New" pitchFamily="49" charset="0"/>
              </a:rPr>
              <a:t>maxTags</a:t>
            </a:r>
            <a:r>
              <a:rPr lang="fr-FR" sz="1000" dirty="0">
                <a:latin typeface="Courier New" pitchFamily="49" charset="0"/>
                <a:cs typeface="Courier New" pitchFamily="49" charset="0"/>
              </a:rPr>
              <a:t>=1"</a:t>
            </a:r>
            <a:br>
              <a:rPr lang="fr-FR" sz="1000" dirty="0">
                <a:latin typeface="Courier New" pitchFamily="49" charset="0"/>
                <a:cs typeface="Courier New" pitchFamily="49" charset="0"/>
              </a:rPr>
            </a:br>
            <a:r>
              <a:rPr lang="fr-FR" sz="1000" dirty="0">
                <a:latin typeface="Courier New" pitchFamily="49" charset="0"/>
                <a:cs typeface="Courier New" pitchFamily="49" charset="0"/>
              </a:rPr>
              <a:t>			+ ", </a:t>
            </a:r>
            <a:r>
              <a:rPr lang="fr-FR" sz="1000" dirty="0" err="1">
                <a:latin typeface="Courier New" pitchFamily="49" charset="0"/>
                <a:cs typeface="Courier New" pitchFamily="49" charset="0"/>
              </a:rPr>
              <a:t>fractionRead</a:t>
            </a:r>
            <a:r>
              <a:rPr lang="fr-FR" sz="1000" dirty="0">
                <a:latin typeface="Courier New" pitchFamily="49" charset="0"/>
                <a:cs typeface="Courier New" pitchFamily="49" charset="0"/>
              </a:rPr>
              <a:t>=" + string(</a:t>
            </a:r>
            <a:r>
              <a:rPr lang="fr-FR" sz="1000" dirty="0" err="1">
                <a:latin typeface="Courier New" pitchFamily="49" charset="0"/>
                <a:cs typeface="Courier New" pitchFamily="49" charset="0"/>
              </a:rPr>
              <a:t>rw</a:t>
            </a:r>
            <a:r>
              <a:rPr lang="fr-FR" sz="1000" dirty="0">
                <a:latin typeface="Courier New" pitchFamily="49" charset="0"/>
                <a:cs typeface="Courier New" pitchFamily="49" charset="0"/>
              </a:rPr>
              <a:t>);</a:t>
            </a:r>
            <a:br>
              <a:rPr lang="fr-FR" sz="1000" dirty="0">
                <a:latin typeface="Courier New" pitchFamily="49" charset="0"/>
                <a:cs typeface="Courier New" pitchFamily="49" charset="0"/>
              </a:rPr>
            </a:br>
            <a:r>
              <a:rPr lang="fr-FR" sz="1000" dirty="0">
                <a:latin typeface="Courier New" pitchFamily="49" charset="0"/>
                <a:cs typeface="Courier New" pitchFamily="49" charset="0"/>
              </a:rPr>
              <a:t>}</a:t>
            </a:r>
            <a:br>
              <a:rPr lang="fr-FR" sz="1000" dirty="0">
                <a:latin typeface="Courier New" pitchFamily="49" charset="0"/>
                <a:cs typeface="Courier New" pitchFamily="49" charset="0"/>
              </a:rPr>
            </a:br>
            <a:br>
              <a:rPr lang="fr-FR" sz="1000" dirty="0">
                <a:latin typeface="Courier New" pitchFamily="49" charset="0"/>
                <a:cs typeface="Courier New" pitchFamily="49" charset="0"/>
              </a:rPr>
            </a:br>
            <a:r>
              <a:rPr lang="fr-FR" sz="1000" dirty="0">
                <a:latin typeface="Courier New" pitchFamily="49" charset="0"/>
                <a:cs typeface="Courier New" pitchFamily="49" charset="0"/>
              </a:rPr>
              <a:t>[Go] "</a:t>
            </a:r>
            <a:r>
              <a:rPr lang="fr-FR" sz="1000" dirty="0" err="1">
                <a:latin typeface="Courier New" pitchFamily="49" charset="0"/>
                <a:cs typeface="Courier New" pitchFamily="49" charset="0"/>
              </a:rPr>
              <a:t>stepname</a:t>
            </a:r>
            <a:r>
              <a:rPr lang="fr-FR" sz="1000" dirty="0">
                <a:latin typeface="Courier New" pitchFamily="49" charset="0"/>
                <a:cs typeface="Courier New" pitchFamily="49" charset="0"/>
              </a:rPr>
              <a:t>=</a:t>
            </a:r>
            <a:r>
              <a:rPr lang="fr-FR" sz="1000" dirty="0" err="1">
                <a:latin typeface="Courier New" pitchFamily="49" charset="0"/>
                <a:cs typeface="Courier New" pitchFamily="49" charset="0"/>
              </a:rPr>
              <a:t>read_and_write_zones</a:t>
            </a:r>
            <a:r>
              <a:rPr lang="fr-FR" sz="1000" dirty="0">
                <a:latin typeface="Courier New" pitchFamily="49" charset="0"/>
                <a:cs typeface="Courier New" pitchFamily="49" charset="0"/>
              </a:rPr>
              <a:t>, </a:t>
            </a:r>
            <a:r>
              <a:rPr lang="fr-FR" sz="1000" dirty="0" err="1">
                <a:latin typeface="Courier New" pitchFamily="49" charset="0"/>
                <a:cs typeface="Courier New" pitchFamily="49" charset="0"/>
              </a:rPr>
              <a:t>measure_seconds</a:t>
            </a:r>
            <a:r>
              <a:rPr lang="fr-FR" sz="1000" dirty="0">
                <a:latin typeface="Courier New" pitchFamily="49" charset="0"/>
                <a:cs typeface="Courier New" pitchFamily="49" charset="0"/>
              </a:rPr>
              <a:t> = 60";</a:t>
            </a:r>
            <a:endParaRPr lang="fr-FR" sz="1600" dirty="0">
              <a:latin typeface="Courier New" pitchFamily="49" charset="0"/>
              <a:cs typeface="Courier New" pitchFamily="49" charset="0"/>
            </a:endParaRPr>
          </a:p>
        </p:txBody>
      </p:sp>
      <p:sp>
        <p:nvSpPr>
          <p:cNvPr id="3" name="Title 2"/>
          <p:cNvSpPr>
            <a:spLocks noGrp="1"/>
          </p:cNvSpPr>
          <p:nvPr>
            <p:ph type="title"/>
          </p:nvPr>
        </p:nvSpPr>
        <p:spPr/>
        <p:txBody>
          <a:bodyPr>
            <a:normAutofit/>
          </a:bodyPr>
          <a:lstStyle/>
          <a:p>
            <a:r>
              <a:rPr lang="en-US" sz="2000" dirty="0"/>
              <a:t>Sequential – mixing read threads &amp; write threads</a:t>
            </a:r>
          </a:p>
        </p:txBody>
      </p:sp>
    </p:spTree>
    <p:extLst>
      <p:ext uri="{BB962C8B-B14F-4D97-AF65-F5344CB8AC3E}">
        <p14:creationId xmlns:p14="http://schemas.microsoft.com/office/powerpoint/2010/main" val="31276705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4237570"/>
          </a:xfrm>
        </p:spPr>
        <p:txBody>
          <a:bodyPr/>
          <a:lstStyle/>
          <a:p>
            <a:r>
              <a:rPr lang="en-US" sz="1600" dirty="0"/>
              <a:t>The default </a:t>
            </a:r>
            <a:r>
              <a:rPr lang="en-US" sz="1600" dirty="0" err="1">
                <a:latin typeface="Courier New" panose="02070309020205020404" pitchFamily="49" charset="0"/>
                <a:cs typeface="Courier New" panose="02070309020205020404" pitchFamily="49" charset="0"/>
              </a:rPr>
              <a:t>maxTags</a:t>
            </a:r>
            <a:r>
              <a:rPr lang="en-US" sz="1600" dirty="0"/>
              <a:t> value is 1.</a:t>
            </a:r>
          </a:p>
          <a:p>
            <a:r>
              <a:rPr lang="en-US" sz="1600" dirty="0"/>
              <a:t>ivy </a:t>
            </a:r>
            <a:r>
              <a:rPr lang="en-US" sz="1600" dirty="0" err="1"/>
              <a:t>iosequencers</a:t>
            </a:r>
            <a:r>
              <a:rPr lang="en-US" sz="1600" dirty="0"/>
              <a:t> generate a sequence of I/Os in scheduled start time order.</a:t>
            </a:r>
          </a:p>
          <a:p>
            <a:r>
              <a:rPr lang="en-US" sz="1600" dirty="0"/>
              <a:t>For </a:t>
            </a:r>
            <a:r>
              <a:rPr lang="en-US" sz="1600" dirty="0">
                <a:latin typeface="Courier New" panose="02070309020205020404" pitchFamily="49" charset="0"/>
                <a:cs typeface="Courier New" panose="02070309020205020404" pitchFamily="49" charset="0"/>
              </a:rPr>
              <a:t>IOPS=max</a:t>
            </a:r>
            <a:r>
              <a:rPr lang="en-US" sz="1600" dirty="0"/>
              <a:t>, the scheduled start time for each I/O is zero.</a:t>
            </a:r>
          </a:p>
          <a:p>
            <a:r>
              <a:rPr lang="en-US" sz="1600" dirty="0"/>
              <a:t>For all </a:t>
            </a:r>
            <a:r>
              <a:rPr lang="en-US" sz="1600" dirty="0" err="1"/>
              <a:t>iosequencers</a:t>
            </a:r>
            <a:r>
              <a:rPr lang="en-US" sz="1600" dirty="0"/>
              <a:t>, if you specify, for example, </a:t>
            </a:r>
            <a:r>
              <a:rPr lang="en-US" sz="1600" dirty="0" err="1">
                <a:latin typeface="Courier New" panose="02070309020205020404" pitchFamily="49" charset="0"/>
                <a:cs typeface="Courier New" panose="02070309020205020404" pitchFamily="49" charset="0"/>
              </a:rPr>
              <a:t>maxTags</a:t>
            </a:r>
            <a:r>
              <a:rPr lang="en-US" sz="1600" dirty="0">
                <a:latin typeface="Courier New" panose="02070309020205020404" pitchFamily="49" charset="0"/>
                <a:cs typeface="Courier New" panose="02070309020205020404" pitchFamily="49" charset="0"/>
              </a:rPr>
              <a:t>=4</a:t>
            </a:r>
            <a:r>
              <a:rPr lang="en-US" sz="1600" dirty="0"/>
              <a:t>, this means "keep issuing I/Os when it's their scheduled time, except wait to start the next I/O if there are already 4 I/Os running".</a:t>
            </a:r>
          </a:p>
          <a:p>
            <a:pPr lvl="1"/>
            <a:r>
              <a:rPr lang="en-US" sz="1400" dirty="0"/>
              <a:t>For a sequential workload, </a:t>
            </a:r>
            <a:r>
              <a:rPr lang="en-US" sz="1400" dirty="0">
                <a:latin typeface="Courier New" panose="02070309020205020404" pitchFamily="49" charset="0"/>
                <a:cs typeface="Courier New" panose="02070309020205020404" pitchFamily="49" charset="0"/>
              </a:rPr>
              <a:t>IOPS=max, </a:t>
            </a:r>
            <a:r>
              <a:rPr lang="en-US" sz="1400" dirty="0" err="1">
                <a:latin typeface="Courier New" panose="02070309020205020404" pitchFamily="49" charset="0"/>
                <a:cs typeface="Courier New" panose="02070309020205020404" pitchFamily="49" charset="0"/>
              </a:rPr>
              <a:t>maxTags</a:t>
            </a:r>
            <a:r>
              <a:rPr lang="en-US" sz="1400" dirty="0">
                <a:latin typeface="Courier New" panose="02070309020205020404" pitchFamily="49" charset="0"/>
                <a:cs typeface="Courier New" panose="02070309020205020404" pitchFamily="49" charset="0"/>
              </a:rPr>
              <a:t>=4</a:t>
            </a:r>
            <a:r>
              <a:rPr lang="en-US" sz="1400" dirty="0"/>
              <a:t> means "issue I/</a:t>
            </a:r>
            <a:r>
              <a:rPr lang="en-US" sz="1400" dirty="0" err="1"/>
              <a:t>Os</a:t>
            </a:r>
            <a:r>
              <a:rPr lang="en-US" sz="1400" dirty="0"/>
              <a:t> for 4 consecutive blocks at once, and then when one of these completes, keep issuing more to try to keep 4 running at all times.“</a:t>
            </a:r>
          </a:p>
          <a:p>
            <a:r>
              <a:rPr lang="en-US" sz="1600" dirty="0"/>
              <a:t>Note: The ivy method is was chosen so as not to suffer from the issue with vdbench when specifying “threads = n” for n &gt; 1 with sequential workloads, where each vdbench thread reads block 0, then block 1, reading each block multiple times which is clearly not what customer workloads would be expected to do.</a:t>
            </a:r>
          </a:p>
        </p:txBody>
      </p:sp>
      <p:sp>
        <p:nvSpPr>
          <p:cNvPr id="3" name="Title 2"/>
          <p:cNvSpPr>
            <a:spLocks noGrp="1"/>
          </p:cNvSpPr>
          <p:nvPr>
            <p:ph type="title"/>
          </p:nvPr>
        </p:nvSpPr>
        <p:spPr/>
        <p:txBody>
          <a:bodyPr/>
          <a:lstStyle/>
          <a:p>
            <a:r>
              <a:rPr lang="en-US" dirty="0"/>
              <a:t>Sequential workloads and </a:t>
            </a:r>
            <a:r>
              <a:rPr lang="en-US" b="0" dirty="0" err="1">
                <a:latin typeface="Courier New" panose="02070309020205020404" pitchFamily="49" charset="0"/>
                <a:cs typeface="Courier New" panose="02070309020205020404" pitchFamily="49" charset="0"/>
              </a:rPr>
              <a:t>maxTags</a:t>
            </a:r>
            <a:endParaRPr lang="en-US" b="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2198545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129384" y="967574"/>
            <a:ext cx="3968896" cy="2402196"/>
          </a:xfrm>
        </p:spPr>
        <p:txBody>
          <a:bodyPr/>
          <a:lstStyle/>
          <a:p>
            <a:r>
              <a:rPr lang="en-US" altLang="zh-CN" sz="1100" dirty="0">
                <a:latin typeface="Courier New" pitchFamily="49" charset="0"/>
                <a:cs typeface="Courier New" pitchFamily="49" charset="0"/>
              </a:rPr>
              <a:t>[</a:t>
            </a:r>
            <a:r>
              <a:rPr lang="en-US" altLang="zh-CN" sz="1100" dirty="0" err="1">
                <a:latin typeface="Courier New" pitchFamily="49" charset="0"/>
                <a:cs typeface="Courier New" pitchFamily="49" charset="0"/>
              </a:rPr>
              <a:t>CreateWorkload</a:t>
            </a:r>
            <a:r>
              <a:rPr lang="en-US" altLang="zh-CN" sz="1100" dirty="0">
                <a:latin typeface="Courier New" pitchFamily="49" charset="0"/>
                <a:cs typeface="Courier New" pitchFamily="49" charset="0"/>
              </a:rPr>
              <a:t>] "</a:t>
            </a:r>
            <a:r>
              <a:rPr lang="en-US" altLang="zh-CN" sz="1100" dirty="0" err="1">
                <a:latin typeface="Courier New" pitchFamily="49" charset="0"/>
                <a:cs typeface="Courier New" pitchFamily="49" charset="0"/>
              </a:rPr>
              <a:t>r_steady</a:t>
            </a:r>
            <a:r>
              <a:rPr lang="en-US" altLang="zh-CN" sz="1100" dirty="0">
                <a:latin typeface="Courier New" pitchFamily="49" charset="0"/>
                <a:cs typeface="Courier New" pitchFamily="49" charset="0"/>
              </a:rPr>
              <a:t>" </a:t>
            </a:r>
            <a:br>
              <a:rPr lang="en-US" altLang="zh-CN" sz="1100" dirty="0">
                <a:latin typeface="Courier New" pitchFamily="49" charset="0"/>
                <a:cs typeface="Courier New" pitchFamily="49" charset="0"/>
              </a:rPr>
            </a:br>
            <a:r>
              <a:rPr lang="en-US" altLang="zh-CN" sz="1100" dirty="0">
                <a:latin typeface="Courier New" pitchFamily="49" charset="0"/>
                <a:cs typeface="Courier New" pitchFamily="49" charset="0"/>
              </a:rPr>
              <a:t>   [select] &lt;&lt; {"LDEV":"00:00-00:1F"} &gt;&gt;</a:t>
            </a:r>
            <a:br>
              <a:rPr lang="en-US" altLang="zh-CN" sz="1100" dirty="0">
                <a:latin typeface="Courier New" pitchFamily="49" charset="0"/>
                <a:cs typeface="Courier New" pitchFamily="49" charset="0"/>
              </a:rPr>
            </a:br>
            <a:r>
              <a:rPr lang="en-US" altLang="zh-CN" sz="1100" dirty="0">
                <a:latin typeface="Courier New" pitchFamily="49" charset="0"/>
                <a:cs typeface="Courier New" pitchFamily="49" charset="0"/>
              </a:rPr>
              <a:t>   [</a:t>
            </a:r>
            <a:r>
              <a:rPr lang="en-US" altLang="zh-CN" sz="1100" dirty="0" err="1">
                <a:latin typeface="Courier New" pitchFamily="49" charset="0"/>
                <a:cs typeface="Courier New" pitchFamily="49" charset="0"/>
              </a:rPr>
              <a:t>iosequencer</a:t>
            </a:r>
            <a:r>
              <a:rPr lang="en-US" altLang="zh-CN" sz="1100" dirty="0">
                <a:latin typeface="Courier New" pitchFamily="49" charset="0"/>
                <a:cs typeface="Courier New" pitchFamily="49" charset="0"/>
              </a:rPr>
              <a:t>] "</a:t>
            </a:r>
            <a:r>
              <a:rPr lang="en-US" altLang="zh-CN" sz="1100" dirty="0" err="1">
                <a:latin typeface="Courier New" pitchFamily="49" charset="0"/>
                <a:cs typeface="Courier New" pitchFamily="49" charset="0"/>
              </a:rPr>
              <a:t>random_steady</a:t>
            </a:r>
            <a:r>
              <a:rPr lang="en-US" altLang="zh-CN" sz="1100" dirty="0">
                <a:latin typeface="Courier New" pitchFamily="49" charset="0"/>
                <a:cs typeface="Courier New" pitchFamily="49" charset="0"/>
              </a:rPr>
              <a:t>" </a:t>
            </a:r>
            <a:br>
              <a:rPr lang="en-US" altLang="zh-CN" sz="1100" dirty="0">
                <a:latin typeface="Courier New" pitchFamily="49" charset="0"/>
                <a:cs typeface="Courier New" pitchFamily="49" charset="0"/>
              </a:rPr>
            </a:br>
            <a:r>
              <a:rPr lang="en-US" altLang="zh-CN" sz="1100" dirty="0">
                <a:latin typeface="Courier New" pitchFamily="49" charset="0"/>
                <a:cs typeface="Courier New" pitchFamily="49" charset="0"/>
              </a:rPr>
              <a:t>   [parameters] "</a:t>
            </a:r>
            <a:r>
              <a:rPr lang="en-US" altLang="zh-CN" sz="1100" dirty="0" err="1">
                <a:latin typeface="Courier New" pitchFamily="49" charset="0"/>
                <a:cs typeface="Courier New" pitchFamily="49" charset="0"/>
              </a:rPr>
              <a:t>fractionRead</a:t>
            </a:r>
            <a:r>
              <a:rPr lang="en-US" altLang="zh-CN" sz="1100" dirty="0">
                <a:latin typeface="Courier New" pitchFamily="49" charset="0"/>
                <a:cs typeface="Courier New" pitchFamily="49" charset="0"/>
              </a:rPr>
              <a:t> = 75%"</a:t>
            </a:r>
          </a:p>
          <a:p>
            <a:r>
              <a:rPr lang="en-US" sz="1200" dirty="0"/>
              <a:t>Apply a </a:t>
            </a:r>
            <a:r>
              <a:rPr lang="en-US" sz="1200" dirty="0">
                <a:latin typeface="Courier New" pitchFamily="49" charset="0"/>
                <a:cs typeface="Courier New" pitchFamily="49" charset="0"/>
              </a:rPr>
              <a:t>[select]</a:t>
            </a:r>
            <a:r>
              <a:rPr lang="en-US" sz="1200" dirty="0"/>
              <a:t> filter matching against "available test LUN" attribute values.</a:t>
            </a:r>
          </a:p>
          <a:p>
            <a:r>
              <a:rPr lang="en-US" sz="1200" dirty="0"/>
              <a:t>On each selected LUN, create an identical workload with the specified workload name.</a:t>
            </a:r>
          </a:p>
          <a:p>
            <a:pPr lvl="1"/>
            <a:r>
              <a:rPr lang="en-US" sz="1100" dirty="0"/>
              <a:t>Each type of </a:t>
            </a:r>
            <a:r>
              <a:rPr lang="en-US" sz="1100" dirty="0" err="1">
                <a:latin typeface="Courier New" pitchFamily="49" charset="0"/>
                <a:cs typeface="Courier New" pitchFamily="49" charset="0"/>
              </a:rPr>
              <a:t>iosequencer</a:t>
            </a:r>
            <a:r>
              <a:rPr lang="en-US" sz="1100" dirty="0"/>
              <a:t> has its own set of valid parameter names.</a:t>
            </a:r>
          </a:p>
        </p:txBody>
      </p:sp>
      <p:sp>
        <p:nvSpPr>
          <p:cNvPr id="3" name="Title 2"/>
          <p:cNvSpPr>
            <a:spLocks noGrp="1"/>
          </p:cNvSpPr>
          <p:nvPr>
            <p:ph type="title"/>
          </p:nvPr>
        </p:nvSpPr>
        <p:spPr/>
        <p:txBody>
          <a:bodyPr>
            <a:normAutofit/>
          </a:bodyPr>
          <a:lstStyle/>
          <a:p>
            <a:r>
              <a:rPr lang="en-US" sz="2000" dirty="0"/>
              <a:t>Statements – </a:t>
            </a:r>
            <a:r>
              <a:rPr lang="en-US" sz="2000" b="0" dirty="0">
                <a:latin typeface="Courier New" pitchFamily="49" charset="0"/>
                <a:cs typeface="Courier New" pitchFamily="49" charset="0"/>
              </a:rPr>
              <a:t>[</a:t>
            </a:r>
            <a:r>
              <a:rPr lang="en-US" sz="2000" b="0" dirty="0" err="1">
                <a:latin typeface="Courier New" pitchFamily="49" charset="0"/>
                <a:cs typeface="Courier New" pitchFamily="49" charset="0"/>
              </a:rPr>
              <a:t>CreateWorkload</a:t>
            </a:r>
            <a:r>
              <a:rPr lang="en-US" sz="2000" b="0" dirty="0">
                <a:latin typeface="Courier New" pitchFamily="49" charset="0"/>
                <a:cs typeface="Courier New" pitchFamily="49" charset="0"/>
              </a:rPr>
              <a:t>]</a:t>
            </a:r>
            <a:endParaRPr lang="en-US" sz="2000" b="0" dirty="0"/>
          </a:p>
        </p:txBody>
      </p:sp>
      <p:sp>
        <p:nvSpPr>
          <p:cNvPr id="62" name="Rectangle 61"/>
          <p:cNvSpPr/>
          <p:nvPr/>
        </p:nvSpPr>
        <p:spPr>
          <a:xfrm>
            <a:off x="884021" y="2271907"/>
            <a:ext cx="560576" cy="563038"/>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by-host </a:t>
            </a:r>
            <a:r>
              <a:rPr lang="en-US" sz="800" dirty="0" err="1">
                <a:solidFill>
                  <a:schemeClr val="tx1"/>
                </a:solidFill>
                <a:latin typeface="+mj-lt"/>
              </a:rPr>
              <a:t>subthread</a:t>
            </a:r>
            <a:endParaRPr lang="en-US" sz="800" dirty="0">
              <a:solidFill>
                <a:schemeClr val="tx1"/>
              </a:solidFill>
              <a:latin typeface="+mj-lt"/>
            </a:endParaRPr>
          </a:p>
        </p:txBody>
      </p:sp>
      <p:sp>
        <p:nvSpPr>
          <p:cNvPr id="109" name="Rectangle 108"/>
          <p:cNvSpPr/>
          <p:nvPr/>
        </p:nvSpPr>
        <p:spPr>
          <a:xfrm>
            <a:off x="884021" y="3003498"/>
            <a:ext cx="560576" cy="563038"/>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by host </a:t>
            </a:r>
            <a:r>
              <a:rPr lang="en-US" sz="800" dirty="0" err="1">
                <a:solidFill>
                  <a:schemeClr val="tx1"/>
                </a:solidFill>
                <a:latin typeface="+mj-lt"/>
              </a:rPr>
              <a:t>subthread</a:t>
            </a:r>
            <a:endParaRPr lang="en-US" sz="800" dirty="0">
              <a:solidFill>
                <a:schemeClr val="tx1"/>
              </a:solidFill>
              <a:latin typeface="+mj-lt"/>
            </a:endParaRPr>
          </a:p>
        </p:txBody>
      </p:sp>
      <p:sp>
        <p:nvSpPr>
          <p:cNvPr id="110" name="Rectangle 109"/>
          <p:cNvSpPr/>
          <p:nvPr/>
        </p:nvSpPr>
        <p:spPr>
          <a:xfrm>
            <a:off x="884021" y="3735089"/>
            <a:ext cx="560576" cy="563038"/>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by host </a:t>
            </a:r>
            <a:r>
              <a:rPr lang="en-US" sz="800" dirty="0" err="1">
                <a:solidFill>
                  <a:schemeClr val="tx1"/>
                </a:solidFill>
                <a:latin typeface="+mj-lt"/>
              </a:rPr>
              <a:t>subthread</a:t>
            </a:r>
            <a:endParaRPr lang="en-US" sz="800" dirty="0">
              <a:solidFill>
                <a:schemeClr val="tx1"/>
              </a:solidFill>
              <a:latin typeface="+mj-lt"/>
            </a:endParaRPr>
          </a:p>
        </p:txBody>
      </p:sp>
      <p:sp>
        <p:nvSpPr>
          <p:cNvPr id="111" name="Rectangle 110"/>
          <p:cNvSpPr/>
          <p:nvPr/>
        </p:nvSpPr>
        <p:spPr>
          <a:xfrm>
            <a:off x="816303" y="4055163"/>
            <a:ext cx="696012" cy="382566"/>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latin typeface="+mj-lt"/>
            </a:endParaRPr>
          </a:p>
        </p:txBody>
      </p:sp>
      <p:sp>
        <p:nvSpPr>
          <p:cNvPr id="60" name="Rectangle 59"/>
          <p:cNvSpPr/>
          <p:nvPr/>
        </p:nvSpPr>
        <p:spPr>
          <a:xfrm>
            <a:off x="141254" y="1652015"/>
            <a:ext cx="1406631" cy="259443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200" dirty="0">
                <a:solidFill>
                  <a:schemeClr val="tx1"/>
                </a:solidFill>
                <a:latin typeface="+mj-lt"/>
              </a:rPr>
              <a:t>ivy master host</a:t>
            </a:r>
          </a:p>
        </p:txBody>
      </p:sp>
      <p:sp>
        <p:nvSpPr>
          <p:cNvPr id="112" name="Rectangle 111"/>
          <p:cNvSpPr/>
          <p:nvPr/>
        </p:nvSpPr>
        <p:spPr>
          <a:xfrm>
            <a:off x="221065" y="2698324"/>
            <a:ext cx="560576" cy="563038"/>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ivy</a:t>
            </a:r>
            <a:br>
              <a:rPr lang="en-US" sz="800" dirty="0">
                <a:solidFill>
                  <a:schemeClr val="tx1"/>
                </a:solidFill>
                <a:latin typeface="+mj-lt"/>
              </a:rPr>
            </a:br>
            <a:r>
              <a:rPr lang="en-US" sz="800" dirty="0">
                <a:solidFill>
                  <a:schemeClr val="tx1"/>
                </a:solidFill>
                <a:latin typeface="+mj-lt"/>
              </a:rPr>
              <a:t>main</a:t>
            </a:r>
            <a:br>
              <a:rPr lang="en-US" sz="800" dirty="0">
                <a:solidFill>
                  <a:schemeClr val="tx1"/>
                </a:solidFill>
                <a:latin typeface="+mj-lt"/>
              </a:rPr>
            </a:br>
            <a:r>
              <a:rPr lang="en-US" sz="800" dirty="0">
                <a:solidFill>
                  <a:schemeClr val="tx1"/>
                </a:solidFill>
                <a:latin typeface="+mj-lt"/>
              </a:rPr>
              <a:t>thread</a:t>
            </a:r>
          </a:p>
        </p:txBody>
      </p:sp>
      <p:cxnSp>
        <p:nvCxnSpPr>
          <p:cNvPr id="118" name="Straight Connector 117"/>
          <p:cNvCxnSpPr>
            <a:stCxn id="112" idx="3"/>
            <a:endCxn id="62" idx="1"/>
          </p:cNvCxnSpPr>
          <p:nvPr/>
        </p:nvCxnSpPr>
        <p:spPr>
          <a:xfrm flipV="1">
            <a:off x="781641" y="2553426"/>
            <a:ext cx="102380" cy="426417"/>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121" name="Straight Connector 120"/>
          <p:cNvCxnSpPr>
            <a:stCxn id="109" idx="1"/>
            <a:endCxn id="112" idx="3"/>
          </p:cNvCxnSpPr>
          <p:nvPr/>
        </p:nvCxnSpPr>
        <p:spPr>
          <a:xfrm flipH="1" flipV="1">
            <a:off x="781641" y="2979843"/>
            <a:ext cx="102380" cy="305174"/>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124" name="Straight Connector 123"/>
          <p:cNvCxnSpPr>
            <a:stCxn id="110" idx="1"/>
            <a:endCxn id="112" idx="3"/>
          </p:cNvCxnSpPr>
          <p:nvPr/>
        </p:nvCxnSpPr>
        <p:spPr>
          <a:xfrm flipH="1" flipV="1">
            <a:off x="781641" y="2979843"/>
            <a:ext cx="102380" cy="1036765"/>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sp useBgFill="1">
        <p:nvSpPr>
          <p:cNvPr id="5" name="Rounded Rectangular Callout 4"/>
          <p:cNvSpPr/>
          <p:nvPr/>
        </p:nvSpPr>
        <p:spPr>
          <a:xfrm>
            <a:off x="84104" y="3947591"/>
            <a:ext cx="640387" cy="370001"/>
          </a:xfrm>
          <a:prstGeom prst="wedgeRoundRectCallout">
            <a:avLst>
              <a:gd name="adj1" fmla="val 88510"/>
              <a:gd name="adj2" fmla="val -176378"/>
              <a:gd name="adj3" fmla="val 16667"/>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900" dirty="0">
                <a:solidFill>
                  <a:schemeClr val="tx1"/>
                </a:solidFill>
                <a:latin typeface="Courier New" panose="02070309020205020404" pitchFamily="49" charset="0"/>
                <a:cs typeface="Courier New" panose="02070309020205020404" pitchFamily="49" charset="0"/>
              </a:rPr>
              <a:t>[hosts] </a:t>
            </a:r>
            <a:r>
              <a:rPr lang="en-US" sz="900" dirty="0">
                <a:solidFill>
                  <a:schemeClr val="tx1"/>
                </a:solidFill>
                <a:cs typeface="Courier New" panose="02070309020205020404" pitchFamily="49" charset="0"/>
              </a:rPr>
              <a:t>statement</a:t>
            </a:r>
            <a:endParaRPr lang="en-US" sz="900" dirty="0">
              <a:solidFill>
                <a:schemeClr val="tx1"/>
              </a:solidFill>
              <a:latin typeface="Courier New" panose="02070309020205020404" pitchFamily="49" charset="0"/>
              <a:cs typeface="Courier New" panose="02070309020205020404" pitchFamily="49" charset="0"/>
            </a:endParaRPr>
          </a:p>
        </p:txBody>
      </p:sp>
      <p:cxnSp>
        <p:nvCxnSpPr>
          <p:cNvPr id="282" name="Straight Connector 281"/>
          <p:cNvCxnSpPr>
            <a:cxnSpLocks/>
            <a:endCxn id="166" idx="0"/>
          </p:cNvCxnSpPr>
          <p:nvPr/>
        </p:nvCxnSpPr>
        <p:spPr>
          <a:xfrm flipV="1">
            <a:off x="1444597" y="3066563"/>
            <a:ext cx="383292" cy="199465"/>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sp>
        <p:nvSpPr>
          <p:cNvPr id="7" name="Rectangle 6"/>
          <p:cNvSpPr/>
          <p:nvPr/>
        </p:nvSpPr>
        <p:spPr>
          <a:xfrm>
            <a:off x="1731219" y="1647764"/>
            <a:ext cx="3373655" cy="264631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200" dirty="0">
                <a:solidFill>
                  <a:schemeClr val="tx1"/>
                </a:solidFill>
                <a:latin typeface="+mj-lt"/>
              </a:rPr>
              <a:t>testhost1</a:t>
            </a:r>
          </a:p>
        </p:txBody>
      </p:sp>
      <p:sp>
        <p:nvSpPr>
          <p:cNvPr id="166" name="Rectangle 165"/>
          <p:cNvSpPr/>
          <p:nvPr/>
        </p:nvSpPr>
        <p:spPr>
          <a:xfrm rot="16200000">
            <a:off x="1313469" y="2992745"/>
            <a:ext cx="1176477"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err="1">
                <a:solidFill>
                  <a:schemeClr val="tx1"/>
                </a:solidFill>
                <a:latin typeface="+mj-lt"/>
              </a:rPr>
              <a:t>ivydriver</a:t>
            </a:r>
            <a:r>
              <a:rPr lang="en-US" sz="800" dirty="0">
                <a:solidFill>
                  <a:schemeClr val="tx1"/>
                </a:solidFill>
                <a:latin typeface="+mj-lt"/>
              </a:rPr>
              <a:t> main thread</a:t>
            </a:r>
          </a:p>
        </p:txBody>
      </p:sp>
      <p:sp>
        <p:nvSpPr>
          <p:cNvPr id="167" name="Rectangle 166"/>
          <p:cNvSpPr/>
          <p:nvPr/>
        </p:nvSpPr>
        <p:spPr>
          <a:xfrm>
            <a:off x="2268609" y="1973914"/>
            <a:ext cx="885785" cy="847668"/>
          </a:xfrm>
          <a:prstGeom prst="rect">
            <a:avLst/>
          </a:prstGeom>
          <a:noFill/>
          <a:ln w="127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27432" tIns="0" rIns="0" bIns="0" rtlCol="0" anchor="t" anchorCtr="0"/>
          <a:lstStyle/>
          <a:p>
            <a:r>
              <a:rPr lang="en-US" sz="800" dirty="0">
                <a:solidFill>
                  <a:schemeClr val="tx1"/>
                </a:solidFill>
                <a:latin typeface="+mj-lt"/>
              </a:rPr>
              <a:t>Core 1</a:t>
            </a:r>
          </a:p>
        </p:txBody>
      </p:sp>
      <p:sp>
        <p:nvSpPr>
          <p:cNvPr id="169" name="Rectangle 168"/>
          <p:cNvSpPr/>
          <p:nvPr/>
        </p:nvSpPr>
        <p:spPr>
          <a:xfrm>
            <a:off x="2422289" y="2132113"/>
            <a:ext cx="535619" cy="48446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800" dirty="0">
                <a:solidFill>
                  <a:schemeClr val="tx1"/>
                </a:solidFill>
                <a:latin typeface="+mj-lt"/>
              </a:rPr>
              <a:t>Workload thread</a:t>
            </a:r>
          </a:p>
        </p:txBody>
      </p:sp>
      <p:sp>
        <p:nvSpPr>
          <p:cNvPr id="170" name="Rectangle 169"/>
          <p:cNvSpPr/>
          <p:nvPr/>
        </p:nvSpPr>
        <p:spPr>
          <a:xfrm>
            <a:off x="2268625" y="2959664"/>
            <a:ext cx="885785" cy="847668"/>
          </a:xfrm>
          <a:prstGeom prst="rect">
            <a:avLst/>
          </a:prstGeom>
          <a:noFill/>
          <a:ln w="127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27432" tIns="0" rIns="0" bIns="0" rtlCol="0" anchor="t" anchorCtr="0"/>
          <a:lstStyle/>
          <a:p>
            <a:r>
              <a:rPr lang="en-US" sz="800" dirty="0">
                <a:solidFill>
                  <a:schemeClr val="tx1"/>
                </a:solidFill>
                <a:latin typeface="+mj-lt"/>
              </a:rPr>
              <a:t>Core 2</a:t>
            </a:r>
          </a:p>
        </p:txBody>
      </p:sp>
      <p:sp>
        <p:nvSpPr>
          <p:cNvPr id="171" name="Rectangle 170"/>
          <p:cNvSpPr/>
          <p:nvPr/>
        </p:nvSpPr>
        <p:spPr>
          <a:xfrm>
            <a:off x="2422305" y="3117863"/>
            <a:ext cx="535619" cy="48446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800" dirty="0">
                <a:solidFill>
                  <a:schemeClr val="tx1"/>
                </a:solidFill>
                <a:latin typeface="+mj-lt"/>
              </a:rPr>
              <a:t>Workload thread</a:t>
            </a:r>
          </a:p>
        </p:txBody>
      </p:sp>
      <p:grpSp>
        <p:nvGrpSpPr>
          <p:cNvPr id="173" name="Group 172"/>
          <p:cNvGrpSpPr/>
          <p:nvPr/>
        </p:nvGrpSpPr>
        <p:grpSpPr>
          <a:xfrm>
            <a:off x="3406971" y="1722325"/>
            <a:ext cx="1568725" cy="385762"/>
            <a:chOff x="3829050" y="1038224"/>
            <a:chExt cx="1568725" cy="385762"/>
          </a:xfrm>
        </p:grpSpPr>
        <p:grpSp>
          <p:nvGrpSpPr>
            <p:cNvPr id="168" name="Group 167"/>
            <p:cNvGrpSpPr/>
            <p:nvPr/>
          </p:nvGrpSpPr>
          <p:grpSpPr>
            <a:xfrm>
              <a:off x="3930235" y="1084803"/>
              <a:ext cx="1467540" cy="295275"/>
              <a:chOff x="3930235" y="1084803"/>
              <a:chExt cx="1467540" cy="295275"/>
            </a:xfrm>
          </p:grpSpPr>
          <p:sp>
            <p:nvSpPr>
              <p:cNvPr id="9" name="Flowchart: Magnetic Disk 8"/>
              <p:cNvSpPr/>
              <p:nvPr/>
            </p:nvSpPr>
            <p:spPr>
              <a:xfrm>
                <a:off x="5154888" y="1084803"/>
                <a:ext cx="242887" cy="295275"/>
              </a:xfrm>
              <a:prstGeom prst="flowChartMagneticDisk">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a:solidFill>
                      <a:schemeClr val="tx1"/>
                    </a:solidFill>
                    <a:latin typeface="+mj-lt"/>
                  </a:rPr>
                  <a:t>LUN</a:t>
                </a:r>
              </a:p>
            </p:txBody>
          </p:sp>
          <p:sp>
            <p:nvSpPr>
              <p:cNvPr id="23" name="Rectangle 22"/>
              <p:cNvSpPr/>
              <p:nvPr/>
            </p:nvSpPr>
            <p:spPr>
              <a:xfrm>
                <a:off x="4035053" y="1084803"/>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sp>
            <p:nvSpPr>
              <p:cNvPr id="25" name="Rectangle 24"/>
              <p:cNvSpPr/>
              <p:nvPr/>
            </p:nvSpPr>
            <p:spPr>
              <a:xfrm>
                <a:off x="3982644" y="1151469"/>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sp>
            <p:nvSpPr>
              <p:cNvPr id="26" name="Rectangle 25"/>
              <p:cNvSpPr/>
              <p:nvPr/>
            </p:nvSpPr>
            <p:spPr>
              <a:xfrm>
                <a:off x="3930235" y="1218135"/>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cxnSp>
            <p:nvCxnSpPr>
              <p:cNvPr id="86" name="Straight Connector 85"/>
              <p:cNvCxnSpPr/>
              <p:nvPr/>
            </p:nvCxnSpPr>
            <p:spPr>
              <a:xfrm flipH="1" flipV="1">
                <a:off x="4532666" y="1156481"/>
                <a:ext cx="86932" cy="7381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4480257" y="1223147"/>
                <a:ext cx="139341" cy="715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flipV="1">
                <a:off x="4427848" y="1230300"/>
                <a:ext cx="191750" cy="5951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9" name="Rectangle 88"/>
              <p:cNvSpPr/>
              <p:nvPr/>
            </p:nvSpPr>
            <p:spPr>
              <a:xfrm>
                <a:off x="4625790" y="1100895"/>
                <a:ext cx="416169" cy="27492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800" dirty="0">
                    <a:solidFill>
                      <a:schemeClr val="tx1"/>
                    </a:solidFill>
                    <a:latin typeface="+mj-lt"/>
                  </a:rPr>
                  <a:t>AIO context</a:t>
                </a:r>
              </a:p>
            </p:txBody>
          </p:sp>
          <p:cxnSp>
            <p:nvCxnSpPr>
              <p:cNvPr id="91" name="Straight Connector 90"/>
              <p:cNvCxnSpPr>
                <a:stCxn id="89" idx="3"/>
                <a:endCxn id="9" idx="2"/>
              </p:cNvCxnSpPr>
              <p:nvPr/>
            </p:nvCxnSpPr>
            <p:spPr>
              <a:xfrm flipV="1">
                <a:off x="5041959" y="1232441"/>
                <a:ext cx="112929" cy="591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72" name="Left Brace 171"/>
            <p:cNvSpPr/>
            <p:nvPr/>
          </p:nvSpPr>
          <p:spPr>
            <a:xfrm>
              <a:off x="3829050" y="1038224"/>
              <a:ext cx="76675" cy="385762"/>
            </a:xfrm>
            <a:prstGeom prst="leftBrac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800" dirty="0">
                <a:latin typeface="+mj-lt"/>
              </a:endParaRPr>
            </a:p>
          </p:txBody>
        </p:sp>
      </p:grpSp>
      <p:grpSp>
        <p:nvGrpSpPr>
          <p:cNvPr id="222" name="Group 221"/>
          <p:cNvGrpSpPr/>
          <p:nvPr/>
        </p:nvGrpSpPr>
        <p:grpSpPr>
          <a:xfrm>
            <a:off x="3406987" y="2177112"/>
            <a:ext cx="1568725" cy="385762"/>
            <a:chOff x="3829050" y="1038224"/>
            <a:chExt cx="1568725" cy="385762"/>
          </a:xfrm>
        </p:grpSpPr>
        <p:grpSp>
          <p:nvGrpSpPr>
            <p:cNvPr id="223" name="Group 222"/>
            <p:cNvGrpSpPr/>
            <p:nvPr/>
          </p:nvGrpSpPr>
          <p:grpSpPr>
            <a:xfrm>
              <a:off x="3930235" y="1084803"/>
              <a:ext cx="1467540" cy="295275"/>
              <a:chOff x="3930235" y="1084803"/>
              <a:chExt cx="1467540" cy="295275"/>
            </a:xfrm>
          </p:grpSpPr>
          <p:sp>
            <p:nvSpPr>
              <p:cNvPr id="225" name="Flowchart: Magnetic Disk 224"/>
              <p:cNvSpPr/>
              <p:nvPr/>
            </p:nvSpPr>
            <p:spPr>
              <a:xfrm>
                <a:off x="5154888" y="1084803"/>
                <a:ext cx="242887" cy="295275"/>
              </a:xfrm>
              <a:prstGeom prst="flowChartMagneticDisk">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a:solidFill>
                      <a:schemeClr val="tx1"/>
                    </a:solidFill>
                    <a:latin typeface="+mj-lt"/>
                  </a:rPr>
                  <a:t>LUN</a:t>
                </a:r>
              </a:p>
            </p:txBody>
          </p:sp>
          <p:sp>
            <p:nvSpPr>
              <p:cNvPr id="226" name="Rectangle 225"/>
              <p:cNvSpPr/>
              <p:nvPr/>
            </p:nvSpPr>
            <p:spPr>
              <a:xfrm>
                <a:off x="4035053" y="1084803"/>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sp>
            <p:nvSpPr>
              <p:cNvPr id="227" name="Rectangle 226"/>
              <p:cNvSpPr/>
              <p:nvPr/>
            </p:nvSpPr>
            <p:spPr>
              <a:xfrm>
                <a:off x="3982644" y="1151469"/>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sp>
            <p:nvSpPr>
              <p:cNvPr id="228" name="Rectangle 227"/>
              <p:cNvSpPr/>
              <p:nvPr/>
            </p:nvSpPr>
            <p:spPr>
              <a:xfrm>
                <a:off x="3930235" y="1218135"/>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cxnSp>
            <p:nvCxnSpPr>
              <p:cNvPr id="229" name="Straight Connector 228"/>
              <p:cNvCxnSpPr/>
              <p:nvPr/>
            </p:nvCxnSpPr>
            <p:spPr>
              <a:xfrm flipH="1" flipV="1">
                <a:off x="4532666" y="1156481"/>
                <a:ext cx="86932" cy="7381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0" name="Straight Connector 229"/>
              <p:cNvCxnSpPr/>
              <p:nvPr/>
            </p:nvCxnSpPr>
            <p:spPr>
              <a:xfrm>
                <a:off x="4480257" y="1223147"/>
                <a:ext cx="139341" cy="715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1" name="Straight Connector 230"/>
              <p:cNvCxnSpPr/>
              <p:nvPr/>
            </p:nvCxnSpPr>
            <p:spPr>
              <a:xfrm flipV="1">
                <a:off x="4427848" y="1230300"/>
                <a:ext cx="191750" cy="5951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32" name="Rectangle 231"/>
              <p:cNvSpPr/>
              <p:nvPr/>
            </p:nvSpPr>
            <p:spPr>
              <a:xfrm>
                <a:off x="4625790" y="1100895"/>
                <a:ext cx="416169" cy="27492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800" dirty="0">
                    <a:solidFill>
                      <a:schemeClr val="tx1"/>
                    </a:solidFill>
                    <a:latin typeface="+mj-lt"/>
                  </a:rPr>
                  <a:t>AIO context</a:t>
                </a:r>
              </a:p>
            </p:txBody>
          </p:sp>
          <p:cxnSp>
            <p:nvCxnSpPr>
              <p:cNvPr id="233" name="Straight Connector 232"/>
              <p:cNvCxnSpPr>
                <a:stCxn id="232" idx="3"/>
                <a:endCxn id="225" idx="2"/>
              </p:cNvCxnSpPr>
              <p:nvPr/>
            </p:nvCxnSpPr>
            <p:spPr>
              <a:xfrm flipV="1">
                <a:off x="5041959" y="1232441"/>
                <a:ext cx="112929" cy="591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24" name="Left Brace 223"/>
            <p:cNvSpPr/>
            <p:nvPr/>
          </p:nvSpPr>
          <p:spPr>
            <a:xfrm>
              <a:off x="3829050" y="1038224"/>
              <a:ext cx="76675" cy="385762"/>
            </a:xfrm>
            <a:prstGeom prst="leftBrac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800" dirty="0">
                <a:latin typeface="+mj-lt"/>
              </a:endParaRPr>
            </a:p>
          </p:txBody>
        </p:sp>
      </p:grpSp>
      <p:grpSp>
        <p:nvGrpSpPr>
          <p:cNvPr id="234" name="Group 233"/>
          <p:cNvGrpSpPr/>
          <p:nvPr/>
        </p:nvGrpSpPr>
        <p:grpSpPr>
          <a:xfrm>
            <a:off x="3407003" y="2631899"/>
            <a:ext cx="1568725" cy="385762"/>
            <a:chOff x="3829050" y="1038224"/>
            <a:chExt cx="1568725" cy="385762"/>
          </a:xfrm>
        </p:grpSpPr>
        <p:grpSp>
          <p:nvGrpSpPr>
            <p:cNvPr id="235" name="Group 234"/>
            <p:cNvGrpSpPr/>
            <p:nvPr/>
          </p:nvGrpSpPr>
          <p:grpSpPr>
            <a:xfrm>
              <a:off x="3930235" y="1084803"/>
              <a:ext cx="1467540" cy="295275"/>
              <a:chOff x="3930235" y="1084803"/>
              <a:chExt cx="1467540" cy="295275"/>
            </a:xfrm>
          </p:grpSpPr>
          <p:sp>
            <p:nvSpPr>
              <p:cNvPr id="237" name="Flowchart: Magnetic Disk 236"/>
              <p:cNvSpPr/>
              <p:nvPr/>
            </p:nvSpPr>
            <p:spPr>
              <a:xfrm>
                <a:off x="5154888" y="1084803"/>
                <a:ext cx="242887" cy="295275"/>
              </a:xfrm>
              <a:prstGeom prst="flowChartMagneticDisk">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a:solidFill>
                      <a:schemeClr val="tx1"/>
                    </a:solidFill>
                    <a:latin typeface="+mj-lt"/>
                  </a:rPr>
                  <a:t>LUN</a:t>
                </a:r>
              </a:p>
            </p:txBody>
          </p:sp>
          <p:sp>
            <p:nvSpPr>
              <p:cNvPr id="238" name="Rectangle 237"/>
              <p:cNvSpPr/>
              <p:nvPr/>
            </p:nvSpPr>
            <p:spPr>
              <a:xfrm>
                <a:off x="4035053" y="1084803"/>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sp>
            <p:nvSpPr>
              <p:cNvPr id="239" name="Rectangle 238"/>
              <p:cNvSpPr/>
              <p:nvPr/>
            </p:nvSpPr>
            <p:spPr>
              <a:xfrm>
                <a:off x="3982644" y="1151469"/>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sp>
            <p:nvSpPr>
              <p:cNvPr id="240" name="Rectangle 239"/>
              <p:cNvSpPr/>
              <p:nvPr/>
            </p:nvSpPr>
            <p:spPr>
              <a:xfrm>
                <a:off x="3930235" y="1218135"/>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cxnSp>
            <p:nvCxnSpPr>
              <p:cNvPr id="241" name="Straight Connector 240"/>
              <p:cNvCxnSpPr/>
              <p:nvPr/>
            </p:nvCxnSpPr>
            <p:spPr>
              <a:xfrm flipH="1" flipV="1">
                <a:off x="4532666" y="1156481"/>
                <a:ext cx="86932" cy="7381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p:cNvCxnSpPr/>
              <p:nvPr/>
            </p:nvCxnSpPr>
            <p:spPr>
              <a:xfrm>
                <a:off x="4480257" y="1223147"/>
                <a:ext cx="139341" cy="715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3" name="Straight Connector 242"/>
              <p:cNvCxnSpPr/>
              <p:nvPr/>
            </p:nvCxnSpPr>
            <p:spPr>
              <a:xfrm flipV="1">
                <a:off x="4427848" y="1230300"/>
                <a:ext cx="191750" cy="5951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44" name="Rectangle 243"/>
              <p:cNvSpPr/>
              <p:nvPr/>
            </p:nvSpPr>
            <p:spPr>
              <a:xfrm>
                <a:off x="4625790" y="1100895"/>
                <a:ext cx="416169" cy="27492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800" dirty="0">
                    <a:solidFill>
                      <a:schemeClr val="tx1"/>
                    </a:solidFill>
                    <a:latin typeface="+mj-lt"/>
                  </a:rPr>
                  <a:t>AIO context</a:t>
                </a:r>
              </a:p>
            </p:txBody>
          </p:sp>
          <p:cxnSp>
            <p:nvCxnSpPr>
              <p:cNvPr id="245" name="Straight Connector 244"/>
              <p:cNvCxnSpPr>
                <a:stCxn id="244" idx="3"/>
                <a:endCxn id="237" idx="2"/>
              </p:cNvCxnSpPr>
              <p:nvPr/>
            </p:nvCxnSpPr>
            <p:spPr>
              <a:xfrm flipV="1">
                <a:off x="5041959" y="1232441"/>
                <a:ext cx="112929" cy="591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36" name="Left Brace 235"/>
            <p:cNvSpPr/>
            <p:nvPr/>
          </p:nvSpPr>
          <p:spPr>
            <a:xfrm>
              <a:off x="3829050" y="1038224"/>
              <a:ext cx="76675" cy="385762"/>
            </a:xfrm>
            <a:prstGeom prst="leftBrac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800" dirty="0">
                <a:latin typeface="+mj-lt"/>
              </a:endParaRPr>
            </a:p>
          </p:txBody>
        </p:sp>
      </p:grpSp>
      <p:grpSp>
        <p:nvGrpSpPr>
          <p:cNvPr id="246" name="Group 245"/>
          <p:cNvGrpSpPr/>
          <p:nvPr/>
        </p:nvGrpSpPr>
        <p:grpSpPr>
          <a:xfrm>
            <a:off x="3407019" y="3086686"/>
            <a:ext cx="1568725" cy="385762"/>
            <a:chOff x="3829050" y="1038224"/>
            <a:chExt cx="1568725" cy="385762"/>
          </a:xfrm>
        </p:grpSpPr>
        <p:grpSp>
          <p:nvGrpSpPr>
            <p:cNvPr id="247" name="Group 246"/>
            <p:cNvGrpSpPr/>
            <p:nvPr/>
          </p:nvGrpSpPr>
          <p:grpSpPr>
            <a:xfrm>
              <a:off x="3930235" y="1084803"/>
              <a:ext cx="1467540" cy="295275"/>
              <a:chOff x="3930235" y="1084803"/>
              <a:chExt cx="1467540" cy="295275"/>
            </a:xfrm>
          </p:grpSpPr>
          <p:sp>
            <p:nvSpPr>
              <p:cNvPr id="249" name="Flowchart: Magnetic Disk 248"/>
              <p:cNvSpPr/>
              <p:nvPr/>
            </p:nvSpPr>
            <p:spPr>
              <a:xfrm>
                <a:off x="5154888" y="1084803"/>
                <a:ext cx="242887" cy="295275"/>
              </a:xfrm>
              <a:prstGeom prst="flowChartMagneticDisk">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a:solidFill>
                      <a:schemeClr val="tx1"/>
                    </a:solidFill>
                    <a:latin typeface="+mj-lt"/>
                  </a:rPr>
                  <a:t>LUN</a:t>
                </a:r>
              </a:p>
            </p:txBody>
          </p:sp>
          <p:sp>
            <p:nvSpPr>
              <p:cNvPr id="250" name="Rectangle 249"/>
              <p:cNvSpPr/>
              <p:nvPr/>
            </p:nvSpPr>
            <p:spPr>
              <a:xfrm>
                <a:off x="4035053" y="1084803"/>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sp>
            <p:nvSpPr>
              <p:cNvPr id="251" name="Rectangle 250"/>
              <p:cNvSpPr/>
              <p:nvPr/>
            </p:nvSpPr>
            <p:spPr>
              <a:xfrm>
                <a:off x="3982644" y="1151469"/>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sp>
            <p:nvSpPr>
              <p:cNvPr id="252" name="Rectangle 251"/>
              <p:cNvSpPr/>
              <p:nvPr/>
            </p:nvSpPr>
            <p:spPr>
              <a:xfrm>
                <a:off x="3930235" y="1218135"/>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cxnSp>
            <p:nvCxnSpPr>
              <p:cNvPr id="253" name="Straight Connector 252"/>
              <p:cNvCxnSpPr/>
              <p:nvPr/>
            </p:nvCxnSpPr>
            <p:spPr>
              <a:xfrm flipH="1" flipV="1">
                <a:off x="4532666" y="1156481"/>
                <a:ext cx="86932" cy="7381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4" name="Straight Connector 253"/>
              <p:cNvCxnSpPr/>
              <p:nvPr/>
            </p:nvCxnSpPr>
            <p:spPr>
              <a:xfrm>
                <a:off x="4480257" y="1223147"/>
                <a:ext cx="139341" cy="715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5" name="Straight Connector 254"/>
              <p:cNvCxnSpPr/>
              <p:nvPr/>
            </p:nvCxnSpPr>
            <p:spPr>
              <a:xfrm flipV="1">
                <a:off x="4427848" y="1230300"/>
                <a:ext cx="191750" cy="5951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56" name="Rectangle 255"/>
              <p:cNvSpPr/>
              <p:nvPr/>
            </p:nvSpPr>
            <p:spPr>
              <a:xfrm>
                <a:off x="4625790" y="1100895"/>
                <a:ext cx="416169" cy="27492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800" dirty="0">
                    <a:solidFill>
                      <a:schemeClr val="tx1"/>
                    </a:solidFill>
                    <a:latin typeface="+mj-lt"/>
                  </a:rPr>
                  <a:t>AIO context</a:t>
                </a:r>
              </a:p>
            </p:txBody>
          </p:sp>
          <p:cxnSp>
            <p:nvCxnSpPr>
              <p:cNvPr id="257" name="Straight Connector 256"/>
              <p:cNvCxnSpPr>
                <a:stCxn id="256" idx="3"/>
                <a:endCxn id="249" idx="2"/>
              </p:cNvCxnSpPr>
              <p:nvPr/>
            </p:nvCxnSpPr>
            <p:spPr>
              <a:xfrm flipV="1">
                <a:off x="5041959" y="1232441"/>
                <a:ext cx="112929" cy="591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48" name="Left Brace 247"/>
            <p:cNvSpPr/>
            <p:nvPr/>
          </p:nvSpPr>
          <p:spPr>
            <a:xfrm>
              <a:off x="3829050" y="1038224"/>
              <a:ext cx="76675" cy="385762"/>
            </a:xfrm>
            <a:prstGeom prst="leftBrac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800" dirty="0">
                <a:latin typeface="+mj-lt"/>
              </a:endParaRPr>
            </a:p>
          </p:txBody>
        </p:sp>
      </p:grpSp>
      <p:grpSp>
        <p:nvGrpSpPr>
          <p:cNvPr id="258" name="Group 257"/>
          <p:cNvGrpSpPr/>
          <p:nvPr/>
        </p:nvGrpSpPr>
        <p:grpSpPr>
          <a:xfrm>
            <a:off x="3407035" y="3748657"/>
            <a:ext cx="1568725" cy="385762"/>
            <a:chOff x="3829050" y="1038224"/>
            <a:chExt cx="1568725" cy="385762"/>
          </a:xfrm>
        </p:grpSpPr>
        <p:grpSp>
          <p:nvGrpSpPr>
            <p:cNvPr id="259" name="Group 258"/>
            <p:cNvGrpSpPr/>
            <p:nvPr/>
          </p:nvGrpSpPr>
          <p:grpSpPr>
            <a:xfrm>
              <a:off x="3930235" y="1084803"/>
              <a:ext cx="1467540" cy="295275"/>
              <a:chOff x="3930235" y="1084803"/>
              <a:chExt cx="1467540" cy="295275"/>
            </a:xfrm>
          </p:grpSpPr>
          <p:sp>
            <p:nvSpPr>
              <p:cNvPr id="261" name="Flowchart: Magnetic Disk 260"/>
              <p:cNvSpPr/>
              <p:nvPr/>
            </p:nvSpPr>
            <p:spPr>
              <a:xfrm>
                <a:off x="5154888" y="1084803"/>
                <a:ext cx="242887" cy="295275"/>
              </a:xfrm>
              <a:prstGeom prst="flowChartMagneticDisk">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a:solidFill>
                      <a:schemeClr val="tx1"/>
                    </a:solidFill>
                    <a:latin typeface="+mj-lt"/>
                  </a:rPr>
                  <a:t>LUN</a:t>
                </a:r>
              </a:p>
            </p:txBody>
          </p:sp>
          <p:sp>
            <p:nvSpPr>
              <p:cNvPr id="262" name="Rectangle 261"/>
              <p:cNvSpPr/>
              <p:nvPr/>
            </p:nvSpPr>
            <p:spPr>
              <a:xfrm>
                <a:off x="4035053" y="1084803"/>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sp>
            <p:nvSpPr>
              <p:cNvPr id="263" name="Rectangle 262"/>
              <p:cNvSpPr/>
              <p:nvPr/>
            </p:nvSpPr>
            <p:spPr>
              <a:xfrm>
                <a:off x="3982644" y="1151469"/>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sp>
            <p:nvSpPr>
              <p:cNvPr id="264" name="Rectangle 263"/>
              <p:cNvSpPr/>
              <p:nvPr/>
            </p:nvSpPr>
            <p:spPr>
              <a:xfrm>
                <a:off x="3930235" y="1218135"/>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cxnSp>
            <p:nvCxnSpPr>
              <p:cNvPr id="265" name="Straight Connector 264"/>
              <p:cNvCxnSpPr/>
              <p:nvPr/>
            </p:nvCxnSpPr>
            <p:spPr>
              <a:xfrm flipH="1" flipV="1">
                <a:off x="4532666" y="1156481"/>
                <a:ext cx="86932" cy="7381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6" name="Straight Connector 265"/>
              <p:cNvCxnSpPr/>
              <p:nvPr/>
            </p:nvCxnSpPr>
            <p:spPr>
              <a:xfrm>
                <a:off x="4480257" y="1223147"/>
                <a:ext cx="139341" cy="715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p:cNvCxnSpPr/>
              <p:nvPr/>
            </p:nvCxnSpPr>
            <p:spPr>
              <a:xfrm flipV="1">
                <a:off x="4427848" y="1230300"/>
                <a:ext cx="191750" cy="5951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68" name="Rectangle 267"/>
              <p:cNvSpPr/>
              <p:nvPr/>
            </p:nvSpPr>
            <p:spPr>
              <a:xfrm>
                <a:off x="4625790" y="1100895"/>
                <a:ext cx="416169" cy="27492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800" dirty="0">
                    <a:solidFill>
                      <a:schemeClr val="tx1"/>
                    </a:solidFill>
                    <a:latin typeface="+mj-lt"/>
                  </a:rPr>
                  <a:t>AIO context</a:t>
                </a:r>
              </a:p>
            </p:txBody>
          </p:sp>
          <p:cxnSp>
            <p:nvCxnSpPr>
              <p:cNvPr id="269" name="Straight Connector 268"/>
              <p:cNvCxnSpPr>
                <a:stCxn id="268" idx="3"/>
                <a:endCxn id="261" idx="2"/>
              </p:cNvCxnSpPr>
              <p:nvPr/>
            </p:nvCxnSpPr>
            <p:spPr>
              <a:xfrm flipV="1">
                <a:off x="5041959" y="1232441"/>
                <a:ext cx="112929" cy="591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60" name="Left Brace 259"/>
            <p:cNvSpPr/>
            <p:nvPr/>
          </p:nvSpPr>
          <p:spPr>
            <a:xfrm>
              <a:off x="3829050" y="1038224"/>
              <a:ext cx="76675" cy="385762"/>
            </a:xfrm>
            <a:prstGeom prst="leftBrac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800" dirty="0">
                <a:latin typeface="+mj-lt"/>
              </a:endParaRPr>
            </a:p>
          </p:txBody>
        </p:sp>
      </p:grpSp>
      <p:cxnSp>
        <p:nvCxnSpPr>
          <p:cNvPr id="271" name="Straight Connector 270"/>
          <p:cNvCxnSpPr>
            <a:cxnSpLocks/>
            <a:stCxn id="169" idx="3"/>
            <a:endCxn id="224" idx="1"/>
          </p:cNvCxnSpPr>
          <p:nvPr/>
        </p:nvCxnSpPr>
        <p:spPr>
          <a:xfrm flipV="1">
            <a:off x="2957908" y="2369993"/>
            <a:ext cx="449079" cy="4350"/>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274" name="Straight Connector 273"/>
          <p:cNvCxnSpPr>
            <a:cxnSpLocks/>
            <a:stCxn id="171" idx="3"/>
            <a:endCxn id="172" idx="1"/>
          </p:cNvCxnSpPr>
          <p:nvPr/>
        </p:nvCxnSpPr>
        <p:spPr>
          <a:xfrm flipV="1">
            <a:off x="2957924" y="1915206"/>
            <a:ext cx="449047" cy="1444887"/>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276" name="Straight Connector 275"/>
          <p:cNvCxnSpPr>
            <a:cxnSpLocks/>
            <a:stCxn id="169" idx="3"/>
            <a:endCxn id="236" idx="1"/>
          </p:cNvCxnSpPr>
          <p:nvPr/>
        </p:nvCxnSpPr>
        <p:spPr>
          <a:xfrm>
            <a:off x="2957908" y="2374343"/>
            <a:ext cx="449095" cy="450437"/>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278" name="Straight Connector 277"/>
          <p:cNvCxnSpPr>
            <a:cxnSpLocks/>
            <a:stCxn id="171" idx="3"/>
            <a:endCxn id="248" idx="1"/>
          </p:cNvCxnSpPr>
          <p:nvPr/>
        </p:nvCxnSpPr>
        <p:spPr>
          <a:xfrm flipV="1">
            <a:off x="2957924" y="3279567"/>
            <a:ext cx="449095" cy="80526"/>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280" name="Straight Connector 279"/>
          <p:cNvCxnSpPr>
            <a:cxnSpLocks/>
            <a:stCxn id="171" idx="3"/>
            <a:endCxn id="260" idx="1"/>
          </p:cNvCxnSpPr>
          <p:nvPr/>
        </p:nvCxnSpPr>
        <p:spPr>
          <a:xfrm>
            <a:off x="2957924" y="3360093"/>
            <a:ext cx="449111" cy="581445"/>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284" name="Straight Connector 283"/>
          <p:cNvCxnSpPr>
            <a:stCxn id="166" idx="2"/>
            <a:endCxn id="169" idx="1"/>
          </p:cNvCxnSpPr>
          <p:nvPr/>
        </p:nvCxnSpPr>
        <p:spPr>
          <a:xfrm flipV="1">
            <a:off x="1975526" y="2374343"/>
            <a:ext cx="446763" cy="692220"/>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286" name="Straight Connector 285"/>
          <p:cNvCxnSpPr>
            <a:stCxn id="166" idx="2"/>
            <a:endCxn id="171" idx="1"/>
          </p:cNvCxnSpPr>
          <p:nvPr/>
        </p:nvCxnSpPr>
        <p:spPr>
          <a:xfrm>
            <a:off x="1975526" y="3066563"/>
            <a:ext cx="446779" cy="293530"/>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sp>
        <p:nvSpPr>
          <p:cNvPr id="295" name="Rounded Rectangular Callout 294"/>
          <p:cNvSpPr/>
          <p:nvPr/>
        </p:nvSpPr>
        <p:spPr>
          <a:xfrm>
            <a:off x="1364664" y="2702884"/>
            <a:ext cx="286621" cy="185627"/>
          </a:xfrm>
          <a:prstGeom prst="wedgeRoundRectCallout">
            <a:avLst>
              <a:gd name="adj1" fmla="val 42913"/>
              <a:gd name="adj2" fmla="val 195382"/>
              <a:gd name="adj3" fmla="val 16667"/>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050" dirty="0" err="1">
                <a:solidFill>
                  <a:schemeClr val="tx1"/>
                </a:solidFill>
                <a:latin typeface="+mj-lt"/>
              </a:rPr>
              <a:t>ssh</a:t>
            </a:r>
            <a:endParaRPr lang="en-US" sz="1050" dirty="0">
              <a:solidFill>
                <a:schemeClr val="tx1"/>
              </a:solidFill>
              <a:latin typeface="+mj-lt"/>
            </a:endParaRPr>
          </a:p>
        </p:txBody>
      </p:sp>
      <p:sp>
        <p:nvSpPr>
          <p:cNvPr id="97" name="TextBox 96"/>
          <p:cNvSpPr txBox="1"/>
          <p:nvPr/>
        </p:nvSpPr>
        <p:spPr>
          <a:xfrm>
            <a:off x="3483646" y="3347568"/>
            <a:ext cx="776834" cy="369332"/>
          </a:xfrm>
          <a:prstGeom prst="rect">
            <a:avLst/>
          </a:prstGeom>
          <a:noFill/>
        </p:spPr>
        <p:txBody>
          <a:bodyPr wrap="square" rtlCol="0">
            <a:spAutoFit/>
          </a:bodyPr>
          <a:lstStyle/>
          <a:p>
            <a:r>
              <a:rPr lang="en-US" dirty="0"/>
              <a:t>…</a:t>
            </a:r>
          </a:p>
        </p:txBody>
      </p:sp>
      <p:sp useBgFill="1">
        <p:nvSpPr>
          <p:cNvPr id="100" name="Rounded Rectangular Callout 84">
            <a:extLst>
              <a:ext uri="{FF2B5EF4-FFF2-40B4-BE49-F238E27FC236}">
                <a16:creationId xmlns:a16="http://schemas.microsoft.com/office/drawing/2014/main" id="{EAC150EF-69D8-4D5E-AACD-823AE46A5FC9}"/>
              </a:ext>
            </a:extLst>
          </p:cNvPr>
          <p:cNvSpPr/>
          <p:nvPr/>
        </p:nvSpPr>
        <p:spPr>
          <a:xfrm>
            <a:off x="2152479" y="978078"/>
            <a:ext cx="1151308" cy="370001"/>
          </a:xfrm>
          <a:prstGeom prst="wedgeRoundRectCallout">
            <a:avLst>
              <a:gd name="adj1" fmla="val 70739"/>
              <a:gd name="adj2" fmla="val 226301"/>
              <a:gd name="adj3" fmla="val 16667"/>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900" dirty="0">
                <a:solidFill>
                  <a:schemeClr val="tx1"/>
                </a:solidFill>
                <a:latin typeface="Courier New" panose="02070309020205020404" pitchFamily="49" charset="0"/>
                <a:cs typeface="Courier New" panose="02070309020205020404" pitchFamily="49" charset="0"/>
              </a:rPr>
              <a:t>[</a:t>
            </a:r>
            <a:r>
              <a:rPr lang="en-US" sz="900" dirty="0" err="1">
                <a:solidFill>
                  <a:schemeClr val="tx1"/>
                </a:solidFill>
                <a:latin typeface="Courier New" panose="02070309020205020404" pitchFamily="49" charset="0"/>
                <a:cs typeface="Courier New" panose="02070309020205020404" pitchFamily="49" charset="0"/>
              </a:rPr>
              <a:t>CreateWorkload</a:t>
            </a:r>
            <a:r>
              <a:rPr lang="en-US" sz="900" dirty="0">
                <a:solidFill>
                  <a:schemeClr val="tx1"/>
                </a:solidFill>
                <a:latin typeface="Courier New" panose="02070309020205020404" pitchFamily="49" charset="0"/>
                <a:cs typeface="Courier New" panose="02070309020205020404" pitchFamily="49" charset="0"/>
              </a:rPr>
              <a:t>]</a:t>
            </a:r>
            <a:br>
              <a:rPr lang="en-US" sz="900" dirty="0">
                <a:solidFill>
                  <a:schemeClr val="tx1"/>
                </a:solidFill>
                <a:latin typeface="Courier New" panose="02070309020205020404" pitchFamily="49" charset="0"/>
                <a:cs typeface="Courier New" panose="02070309020205020404" pitchFamily="49" charset="0"/>
              </a:rPr>
            </a:br>
            <a:r>
              <a:rPr lang="en-US" sz="900" dirty="0">
                <a:solidFill>
                  <a:schemeClr val="tx1"/>
                </a:solidFill>
                <a:cs typeface="Courier New" panose="02070309020205020404" pitchFamily="49" charset="0"/>
              </a:rPr>
              <a:t>statement</a:t>
            </a:r>
            <a:endParaRPr lang="en-US" sz="900" dirty="0">
              <a:solidFill>
                <a:schemeClr val="tx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9851345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849259"/>
          </a:xfrm>
        </p:spPr>
        <p:txBody>
          <a:bodyPr/>
          <a:lstStyle/>
          <a:p>
            <a:pPr marL="457200" indent="-457200">
              <a:buFont typeface="+mj-lt"/>
              <a:buAutoNum type="arabicPeriod"/>
            </a:pPr>
            <a:r>
              <a:rPr lang="en-US" sz="1800" dirty="0"/>
              <a:t>ivyscript programming language wrapper and library (separate presentation)</a:t>
            </a:r>
          </a:p>
          <a:p>
            <a:pPr lvl="2"/>
            <a:r>
              <a:rPr lang="en-US" sz="1400" dirty="0"/>
              <a:t>Automate workflow, embody expertise in code library</a:t>
            </a:r>
          </a:p>
          <a:p>
            <a:pPr lvl="3"/>
            <a:r>
              <a:rPr lang="en-US" sz="1400" dirty="0"/>
              <a:t>Do something, analyze what happened, decide what to do next</a:t>
            </a:r>
          </a:p>
          <a:p>
            <a:pPr lvl="2"/>
            <a:r>
              <a:rPr lang="en-US" sz="1400" dirty="0"/>
              <a:t>Similar to a subset of C/C++, with some minor differences. </a:t>
            </a:r>
          </a:p>
          <a:p>
            <a:pPr lvl="2"/>
            <a:r>
              <a:rPr lang="en-US" sz="1400" dirty="0"/>
              <a:t>Extensible - parser auto-generated from language grammar. (</a:t>
            </a:r>
            <a:r>
              <a:rPr lang="en-US" sz="1400" dirty="0" err="1"/>
              <a:t>Flex+Bison</a:t>
            </a:r>
            <a:r>
              <a:rPr lang="en-US" sz="1400" dirty="0"/>
              <a:t>)</a:t>
            </a:r>
          </a:p>
          <a:p>
            <a:pPr lvl="2"/>
            <a:r>
              <a:rPr lang="en-US" sz="1400" dirty="0"/>
              <a:t>Each ivyscript ivy engine control statement maps to an underlying ivy engine control API call.</a:t>
            </a:r>
          </a:p>
          <a:p>
            <a:pPr marL="457200" indent="-457200">
              <a:buFont typeface="+mj-lt"/>
              <a:buAutoNum type="arabicPeriod"/>
            </a:pPr>
            <a:r>
              <a:rPr lang="en-US" sz="1800" dirty="0" err="1"/>
              <a:t>ivyscript</a:t>
            </a:r>
            <a:r>
              <a:rPr lang="en-US" sz="1800" dirty="0"/>
              <a:t> ivy engine control statements (this material)</a:t>
            </a:r>
          </a:p>
          <a:p>
            <a:pPr marL="750887" lvl="1" indent="-457200"/>
            <a:r>
              <a:rPr lang="en-US" sz="1400" dirty="0"/>
              <a:t>Each </a:t>
            </a:r>
            <a:r>
              <a:rPr lang="en-US" sz="1400" dirty="0" err="1"/>
              <a:t>ivyscript</a:t>
            </a:r>
            <a:r>
              <a:rPr lang="en-US" sz="1400" dirty="0"/>
              <a:t> engine control statement maps to an underlying ivy engine control C++ API.</a:t>
            </a:r>
          </a:p>
          <a:p>
            <a:pPr marL="1031875" lvl="2" indent="-457200"/>
            <a:r>
              <a:rPr lang="en-US" sz="1200" dirty="0"/>
              <a:t>See "ivy_engine_API.txt" output file to see what calls to the ivy engine API your </a:t>
            </a:r>
            <a:r>
              <a:rPr lang="en-US" sz="1200" dirty="0" err="1"/>
              <a:t>ivyscript</a:t>
            </a:r>
            <a:r>
              <a:rPr lang="en-US" sz="1200" dirty="0"/>
              <a:t> program makes.</a:t>
            </a:r>
          </a:p>
          <a:p>
            <a:pPr marL="750887" lvl="1" indent="-457200"/>
            <a:r>
              <a:rPr lang="en-US" sz="1400" dirty="0"/>
              <a:t>There is also an ivy REST API, with corresponding ivy REST API calls mapping one-to-one to ivy engine C++ API calls.</a:t>
            </a:r>
          </a:p>
          <a:p>
            <a:pPr marL="1031875" lvl="2" indent="-457200"/>
            <a:r>
              <a:rPr lang="en-US" sz="1200" dirty="0"/>
              <a:t>Thus it’s possible to use Python instead of ivyscript to operate the ivy engine.</a:t>
            </a:r>
          </a:p>
        </p:txBody>
      </p:sp>
      <p:sp>
        <p:nvSpPr>
          <p:cNvPr id="3" name="Title 2"/>
          <p:cNvSpPr>
            <a:spLocks noGrp="1"/>
          </p:cNvSpPr>
          <p:nvPr>
            <p:ph type="title"/>
          </p:nvPr>
        </p:nvSpPr>
        <p:spPr/>
        <p:txBody>
          <a:bodyPr/>
          <a:lstStyle/>
          <a:p>
            <a:r>
              <a:rPr lang="en-US" dirty="0"/>
              <a:t>The ivyscript wrapper and the ivy engine</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4160" y="967575"/>
            <a:ext cx="8312574" cy="3648050"/>
          </a:xfrm>
        </p:spPr>
        <p:txBody>
          <a:bodyPr/>
          <a:lstStyle/>
          <a:p>
            <a:r>
              <a:rPr lang="en-US" sz="24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CreateWorkload</a:t>
            </a:r>
            <a:r>
              <a:rPr lang="en-US" sz="1600" dirty="0">
                <a:latin typeface="Courier New" panose="02070309020205020404" pitchFamily="49" charset="0"/>
                <a:cs typeface="Courier New" panose="02070309020205020404" pitchFamily="49" charset="0"/>
              </a:rPr>
              <a:t>]  "owl" </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[select]    &lt;&lt; { "port" : [ "1A", "2A" ] } &gt;&gt;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iosequencer</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random_steady</a:t>
            </a:r>
            <a:r>
              <a:rPr lang="en-US" sz="1600" dirty="0">
                <a:latin typeface="Courier New" panose="02070309020205020404" pitchFamily="49" charset="0"/>
                <a:cs typeface="Courier New" panose="02070309020205020404" pitchFamily="49" charset="0"/>
              </a:rPr>
              <a: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[parameters]  &lt;&lt; IOPS=max, </a:t>
            </a:r>
            <a:r>
              <a:rPr lang="en-US" sz="1600" dirty="0" err="1">
                <a:latin typeface="Courier New" panose="02070309020205020404" pitchFamily="49" charset="0"/>
                <a:cs typeface="Courier New" panose="02070309020205020404" pitchFamily="49" charset="0"/>
              </a:rPr>
              <a:t>fraction_read</a:t>
            </a:r>
            <a:r>
              <a:rPr lang="en-US" sz="1600" dirty="0">
                <a:latin typeface="Courier New" panose="02070309020205020404" pitchFamily="49" charset="0"/>
                <a:cs typeface="Courier New" panose="02070309020205020404" pitchFamily="49" charset="0"/>
              </a:rPr>
              <a:t>=50%,</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blocksize</a:t>
            </a:r>
            <a:r>
              <a:rPr lang="en-US" sz="1600" dirty="0">
                <a:latin typeface="Courier New" panose="02070309020205020404" pitchFamily="49" charset="0"/>
                <a:cs typeface="Courier New" panose="02070309020205020404" pitchFamily="49" charset="0"/>
              </a:rPr>
              <a:t> = "8 KiB"</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dedupe = 1.5</a:t>
            </a:r>
            <a:r>
              <a:rPr lang="en-US" sz="1600" dirty="0">
                <a:latin typeface="Courier New" panose="02070309020205020404" pitchFamily="49" charset="0"/>
                <a:cs typeface="Courier New" panose="02070309020205020404" pitchFamily="49" charset="0"/>
              </a:rPr>
              <a:t> &gt;&gt;;</a:t>
            </a:r>
            <a:endParaRPr lang="en-US" sz="2400" dirty="0">
              <a:latin typeface="Courier New" panose="02070309020205020404" pitchFamily="49" charset="0"/>
              <a:cs typeface="Courier New" panose="02070309020205020404" pitchFamily="49" charset="0"/>
            </a:endParaRPr>
          </a:p>
          <a:p>
            <a:r>
              <a:rPr lang="en-US" sz="1600" dirty="0">
                <a:cs typeface="Courier New" panose="02070309020205020404" pitchFamily="49" charset="0"/>
              </a:rPr>
              <a:t>The dedupe parameter (default</a:t>
            </a:r>
            <a:r>
              <a:rPr lang="en-US" sz="1600" dirty="0">
                <a:latin typeface="Courier New" panose="02070309020205020404" pitchFamily="49" charset="0"/>
                <a:cs typeface="Courier New" panose="02070309020205020404" pitchFamily="49" charset="0"/>
              </a:rPr>
              <a:t> dedupe = 1.0</a:t>
            </a:r>
            <a:r>
              <a:rPr lang="en-US" sz="1600" dirty="0">
                <a:cs typeface="Courier New" panose="02070309020205020404" pitchFamily="49" charset="0"/>
              </a:rPr>
              <a:t>) controls the average number of copies of a generated pattern that are written.</a:t>
            </a:r>
            <a:endParaRPr lang="en-US" sz="2400" dirty="0">
              <a:cs typeface="Courier New" panose="02070309020205020404" pitchFamily="49" charset="0"/>
            </a:endParaRPr>
          </a:p>
          <a:p>
            <a:pPr lvl="1"/>
            <a:r>
              <a:rPr lang="en-US" sz="1400" dirty="0">
                <a:latin typeface="Courier New" panose="02070309020205020404" pitchFamily="49" charset="0"/>
                <a:cs typeface="Courier New" panose="02070309020205020404" pitchFamily="49" charset="0"/>
              </a:rPr>
              <a:t>dedupe</a:t>
            </a:r>
            <a:r>
              <a:rPr lang="en-US" sz="1400" dirty="0"/>
              <a:t> must set to a value greater than or equal to 1.0</a:t>
            </a:r>
          </a:p>
          <a:p>
            <a:pPr lvl="1"/>
            <a:r>
              <a:rPr lang="en-US" sz="1400" dirty="0"/>
              <a:t>For </a:t>
            </a:r>
            <a:r>
              <a:rPr lang="en-US" sz="1400" dirty="0" err="1">
                <a:latin typeface="Courier New" panose="02070309020205020404" pitchFamily="49" charset="0"/>
                <a:cs typeface="Courier New" panose="02070309020205020404" pitchFamily="49" charset="0"/>
              </a:rPr>
              <a:t>dedupe_method</a:t>
            </a:r>
            <a:r>
              <a:rPr lang="en-US" sz="1400" dirty="0">
                <a:latin typeface="Courier New" panose="02070309020205020404" pitchFamily="49" charset="0"/>
                <a:cs typeface="Courier New" panose="02070309020205020404" pitchFamily="49" charset="0"/>
              </a:rPr>
              <a:t>=serpentine</a:t>
            </a:r>
            <a:r>
              <a:rPr lang="en-US" sz="1400" dirty="0"/>
              <a:t> it is an error if some workload threads are set to a different </a:t>
            </a:r>
            <a:r>
              <a:rPr lang="en-US" sz="1400" dirty="0">
                <a:latin typeface="Courier New" panose="02070309020205020404" pitchFamily="49" charset="0"/>
                <a:cs typeface="Courier New" panose="02070309020205020404" pitchFamily="49" charset="0"/>
              </a:rPr>
              <a:t>dedupe</a:t>
            </a:r>
            <a:r>
              <a:rPr lang="en-US" sz="1400" dirty="0"/>
              <a:t> value than other workload threads with the same name.</a:t>
            </a:r>
          </a:p>
          <a:p>
            <a:pPr lvl="1"/>
            <a:r>
              <a:rPr lang="en-US" sz="1400" dirty="0"/>
              <a:t>The </a:t>
            </a:r>
            <a:r>
              <a:rPr lang="en-US" sz="1400" dirty="0">
                <a:latin typeface="Courier New" panose="02070309020205020404" pitchFamily="49" charset="0"/>
                <a:cs typeface="Courier New" panose="02070309020205020404" pitchFamily="49" charset="0"/>
              </a:rPr>
              <a:t>dedupe</a:t>
            </a:r>
            <a:r>
              <a:rPr lang="en-US" sz="1400" dirty="0"/>
              <a:t> parameter is ignored for </a:t>
            </a:r>
            <a:r>
              <a:rPr lang="en-US" sz="1400" dirty="0" err="1">
                <a:latin typeface="Courier New" panose="02070309020205020404" pitchFamily="49" charset="0"/>
                <a:cs typeface="Courier New" panose="02070309020205020404" pitchFamily="49" charset="0"/>
              </a:rPr>
              <a:t>fraction_read</a:t>
            </a:r>
            <a:r>
              <a:rPr lang="en-US" sz="1400" dirty="0">
                <a:latin typeface="Courier New" panose="02070309020205020404" pitchFamily="49" charset="0"/>
                <a:cs typeface="Courier New" panose="02070309020205020404" pitchFamily="49" charset="0"/>
              </a:rPr>
              <a:t> = 100%</a:t>
            </a:r>
            <a:r>
              <a:rPr lang="en-US" sz="1400" dirty="0"/>
              <a:t>.</a:t>
            </a:r>
          </a:p>
        </p:txBody>
      </p:sp>
      <p:sp>
        <p:nvSpPr>
          <p:cNvPr id="4" name="Title 3"/>
          <p:cNvSpPr>
            <a:spLocks noGrp="1"/>
          </p:cNvSpPr>
          <p:nvPr>
            <p:ph type="title"/>
          </p:nvPr>
        </p:nvSpPr>
        <p:spPr/>
        <p:txBody>
          <a:bodyPr>
            <a:normAutofit/>
          </a:bodyPr>
          <a:lstStyle/>
          <a:p>
            <a:r>
              <a:rPr lang="en-US" dirty="0"/>
              <a:t>.ivyscript </a:t>
            </a:r>
            <a:r>
              <a:rPr lang="en-US" b="0" dirty="0">
                <a:latin typeface="Courier New" panose="02070309020205020404" pitchFamily="49" charset="0"/>
                <a:cs typeface="Courier New" panose="02070309020205020404" pitchFamily="49" charset="0"/>
              </a:rPr>
              <a:t>dedupe</a:t>
            </a:r>
            <a:r>
              <a:rPr lang="en-US" dirty="0"/>
              <a:t> syntax</a:t>
            </a:r>
            <a:endParaRPr lang="en-US" sz="2400" dirty="0"/>
          </a:p>
        </p:txBody>
      </p:sp>
    </p:spTree>
    <p:extLst>
      <p:ext uri="{BB962C8B-B14F-4D97-AF65-F5344CB8AC3E}">
        <p14:creationId xmlns:p14="http://schemas.microsoft.com/office/powerpoint/2010/main" val="1781031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493ED97B-FFC0-4D42-A2AE-8CFD392B8C8A}"/>
              </a:ext>
            </a:extLst>
          </p:cNvPr>
          <p:cNvSpPr>
            <a:spLocks noGrp="1"/>
          </p:cNvSpPr>
          <p:nvPr>
            <p:ph idx="1"/>
          </p:nvPr>
        </p:nvSpPr>
        <p:spPr>
          <a:xfrm>
            <a:off x="264160" y="936171"/>
            <a:ext cx="8584006" cy="3181897"/>
          </a:xfrm>
        </p:spPr>
        <p:txBody>
          <a:bodyPr/>
          <a:lstStyle/>
          <a:p>
            <a:r>
              <a:rPr lang="en-US" sz="1400" dirty="0" err="1">
                <a:latin typeface="Courier New" panose="02070309020205020404" pitchFamily="49" charset="0"/>
                <a:cs typeface="Courier New" panose="02070309020205020404" pitchFamily="49" charset="0"/>
              </a:rPr>
              <a:t>constant_ratio</a:t>
            </a:r>
            <a:endParaRPr lang="en-US" sz="1400" dirty="0"/>
          </a:p>
          <a:p>
            <a:pPr lvl="1"/>
            <a:r>
              <a:rPr lang="en-US" sz="1200" dirty="0"/>
              <a:t>For each block address within the LUN, flips back and forth between a set of fixed patterns.</a:t>
            </a:r>
          </a:p>
          <a:p>
            <a:pPr lvl="1"/>
            <a:r>
              <a:rPr lang="en-US" sz="1200" dirty="0"/>
              <a:t>When writing sequentially to fill and then writing randomly, the achieved dedupe ratio remains constant.</a:t>
            </a:r>
          </a:p>
          <a:p>
            <a:r>
              <a:rPr lang="en-US" sz="1400" dirty="0">
                <a:latin typeface="Courier New" panose="02070309020205020404" pitchFamily="49" charset="0"/>
                <a:cs typeface="Courier New" panose="02070309020205020404" pitchFamily="49" charset="0"/>
              </a:rPr>
              <a:t>static </a:t>
            </a:r>
            <a:r>
              <a:rPr lang="en-US" sz="1400" dirty="0"/>
              <a:t>(default)</a:t>
            </a:r>
            <a:endParaRPr lang="en-US" sz="1400" dirty="0">
              <a:latin typeface="Courier New" panose="02070309020205020404" pitchFamily="49" charset="0"/>
              <a:cs typeface="Courier New" panose="02070309020205020404" pitchFamily="49" charset="0"/>
            </a:endParaRPr>
          </a:p>
          <a:p>
            <a:pPr lvl="1"/>
            <a:r>
              <a:rPr lang="en-US" sz="1200" dirty="0">
                <a:cs typeface="Courier New" panose="02070309020205020404" pitchFamily="49" charset="0"/>
              </a:rPr>
              <a:t>For each location in the LUN, always writes exactly the same pattern in that location.</a:t>
            </a:r>
          </a:p>
          <a:p>
            <a:pPr lvl="1"/>
            <a:r>
              <a:rPr lang="en-US" sz="1200" dirty="0">
                <a:cs typeface="Courier New" panose="02070309020205020404" pitchFamily="49" charset="0"/>
              </a:rPr>
              <a:t>The vast majority of blocks have a pattern that occurs only once in the LUN.</a:t>
            </a:r>
          </a:p>
          <a:p>
            <a:pPr lvl="1"/>
            <a:r>
              <a:rPr lang="en-US" sz="1200" dirty="0">
                <a:cs typeface="Courier New" panose="02070309020205020404" pitchFamily="49" charset="0"/>
              </a:rPr>
              <a:t>There is a small "duplicate set" of distinct original patterns from which duplicate copies are made.</a:t>
            </a:r>
          </a:p>
          <a:p>
            <a:pPr lvl="1"/>
            <a:r>
              <a:rPr lang="en-US" sz="1200" dirty="0">
                <a:cs typeface="Courier New" panose="02070309020205020404" pitchFamily="49" charset="0"/>
              </a:rPr>
              <a:t>The same number of duplicate copies of each original pattern in the "duplicate set" are made.</a:t>
            </a:r>
          </a:p>
          <a:p>
            <a:pPr lvl="2"/>
            <a:r>
              <a:rPr lang="en-US" sz="1000" dirty="0">
                <a:cs typeface="Courier New" panose="02070309020205020404" pitchFamily="49" charset="0"/>
              </a:rPr>
              <a:t>Or as close to the same number of duplicate copies as is possible to achieve the </a:t>
            </a:r>
            <a:r>
              <a:rPr lang="en-US" sz="1000" dirty="0">
                <a:latin typeface="Courier New" panose="02070309020205020404" pitchFamily="49" charset="0"/>
                <a:cs typeface="Courier New" panose="02070309020205020404" pitchFamily="49" charset="0"/>
              </a:rPr>
              <a:t>dedupe</a:t>
            </a:r>
            <a:r>
              <a:rPr lang="en-US" sz="1000" dirty="0">
                <a:cs typeface="Courier New" panose="02070309020205020404" pitchFamily="49" charset="0"/>
              </a:rPr>
              <a:t> ratio.</a:t>
            </a:r>
          </a:p>
          <a:p>
            <a:pPr lvl="1"/>
            <a:r>
              <a:rPr lang="en-US" sz="1200" dirty="0">
                <a:cs typeface="Courier New" panose="02070309020205020404" pitchFamily="49" charset="0"/>
              </a:rPr>
              <a:t>The default is </a:t>
            </a:r>
            <a:r>
              <a:rPr lang="en-US" sz="1200" dirty="0" err="1">
                <a:latin typeface="Courier New" panose="02070309020205020404" pitchFamily="49" charset="0"/>
                <a:cs typeface="Courier New" panose="02070309020205020404" pitchFamily="49" charset="0"/>
              </a:rPr>
              <a:t>duplicate_set_size</a:t>
            </a:r>
            <a:r>
              <a:rPr lang="en-US" sz="1200" dirty="0">
                <a:latin typeface="Courier New" panose="02070309020205020404" pitchFamily="49" charset="0"/>
                <a:cs typeface="Courier New" panose="02070309020205020404" pitchFamily="49" charset="0"/>
              </a:rPr>
              <a:t> = 128</a:t>
            </a:r>
            <a:r>
              <a:rPr lang="en-US" sz="1200" dirty="0">
                <a:cs typeface="Courier New" panose="02070309020205020404" pitchFamily="49" charset="0"/>
              </a:rPr>
              <a:t>, but this can be set to any size.</a:t>
            </a:r>
          </a:p>
        </p:txBody>
      </p:sp>
      <p:sp>
        <p:nvSpPr>
          <p:cNvPr id="5" name="Title 4">
            <a:extLst>
              <a:ext uri="{FF2B5EF4-FFF2-40B4-BE49-F238E27FC236}">
                <a16:creationId xmlns:a16="http://schemas.microsoft.com/office/drawing/2014/main" id="{E1D328F3-46B6-4C24-8126-533E1A7C8926}"/>
              </a:ext>
            </a:extLst>
          </p:cNvPr>
          <p:cNvSpPr>
            <a:spLocks noGrp="1"/>
          </p:cNvSpPr>
          <p:nvPr>
            <p:ph type="title"/>
          </p:nvPr>
        </p:nvSpPr>
        <p:spPr/>
        <p:txBody>
          <a:bodyPr/>
          <a:lstStyle/>
          <a:p>
            <a:r>
              <a:rPr lang="en-US" b="0" dirty="0" err="1">
                <a:latin typeface="Courier New" panose="02070309020205020404" pitchFamily="49" charset="0"/>
                <a:cs typeface="Courier New" panose="02070309020205020404" pitchFamily="49" charset="0"/>
              </a:rPr>
              <a:t>dedupe_method</a:t>
            </a:r>
            <a:endParaRPr lang="en-US" b="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0678310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493ED97B-FFC0-4D42-A2AE-8CFD392B8C8A}"/>
              </a:ext>
            </a:extLst>
          </p:cNvPr>
          <p:cNvSpPr>
            <a:spLocks noGrp="1"/>
          </p:cNvSpPr>
          <p:nvPr>
            <p:ph idx="1"/>
          </p:nvPr>
        </p:nvSpPr>
        <p:spPr>
          <a:xfrm>
            <a:off x="264160" y="936171"/>
            <a:ext cx="8584006" cy="2383217"/>
          </a:xfrm>
        </p:spPr>
        <p:txBody>
          <a:bodyPr/>
          <a:lstStyle/>
          <a:p>
            <a:r>
              <a:rPr lang="en-US" sz="1400" dirty="0">
                <a:cs typeface="Courier New" panose="02070309020205020404" pitchFamily="49" charset="0"/>
              </a:rPr>
              <a:t>Both </a:t>
            </a:r>
            <a:r>
              <a:rPr lang="en-US" sz="1400" dirty="0" err="1">
                <a:latin typeface="Courier New" panose="02070309020205020404" pitchFamily="49" charset="0"/>
                <a:cs typeface="Courier New" panose="02070309020205020404" pitchFamily="49" charset="0"/>
              </a:rPr>
              <a:t>constant_ratio</a:t>
            </a:r>
            <a:r>
              <a:rPr lang="en-US" sz="1400" dirty="0">
                <a:cs typeface="Courier New" panose="02070309020205020404" pitchFamily="49" charset="0"/>
              </a:rPr>
              <a:t> &amp; </a:t>
            </a:r>
            <a:r>
              <a:rPr lang="en-US" sz="1400" dirty="0">
                <a:latin typeface="Courier New" panose="02070309020205020404" pitchFamily="49" charset="0"/>
                <a:cs typeface="Courier New" panose="02070309020205020404" pitchFamily="49" charset="0"/>
              </a:rPr>
              <a:t>static</a:t>
            </a:r>
          </a:p>
          <a:p>
            <a:pPr lvl="1"/>
            <a:r>
              <a:rPr lang="en-US" sz="1200" dirty="0" err="1">
                <a:latin typeface="Courier New" panose="02070309020205020404" pitchFamily="49" charset="0"/>
                <a:cs typeface="Courier New" panose="02070309020205020404" pitchFamily="49" charset="0"/>
              </a:rPr>
              <a:t>blocksize</a:t>
            </a:r>
            <a:r>
              <a:rPr lang="en-US" sz="1200" dirty="0">
                <a:cs typeface="Courier New" panose="02070309020205020404" pitchFamily="49" charset="0"/>
              </a:rPr>
              <a:t> must be a multiple of </a:t>
            </a:r>
            <a:r>
              <a:rPr lang="en-US" sz="1200" dirty="0" err="1">
                <a:latin typeface="Courier New" panose="02070309020205020404" pitchFamily="49" charset="0"/>
                <a:cs typeface="Courier New" panose="02070309020205020404" pitchFamily="49" charset="0"/>
              </a:rPr>
              <a:t>dedupe_unit_bytes</a:t>
            </a:r>
            <a:r>
              <a:rPr lang="en-US" sz="1200" dirty="0">
                <a:latin typeface="Courier New" panose="02070309020205020404" pitchFamily="49" charset="0"/>
                <a:cs typeface="Courier New" panose="02070309020205020404" pitchFamily="49" charset="0"/>
              </a:rPr>
              <a:t>. </a:t>
            </a:r>
            <a:r>
              <a:rPr lang="en-US" sz="1200" dirty="0">
                <a:cs typeface="Courier New" panose="02070309020205020404" pitchFamily="49" charset="0"/>
              </a:rPr>
              <a:t>(Default </a:t>
            </a:r>
            <a:r>
              <a:rPr lang="en-US" sz="1200" dirty="0" err="1">
                <a:latin typeface="Courier New" panose="02070309020205020404" pitchFamily="49" charset="0"/>
                <a:cs typeface="Courier New" panose="02070309020205020404" pitchFamily="49" charset="0"/>
              </a:rPr>
              <a:t>dedupe_unit_bytes</a:t>
            </a:r>
            <a:r>
              <a:rPr lang="en-US" sz="1200" dirty="0">
                <a:latin typeface="Courier New" panose="02070309020205020404" pitchFamily="49" charset="0"/>
                <a:cs typeface="Courier New" panose="02070309020205020404" pitchFamily="49" charset="0"/>
              </a:rPr>
              <a:t> = "8 KiB"</a:t>
            </a:r>
            <a:r>
              <a:rPr lang="en-US" sz="1200" dirty="0">
                <a:cs typeface="Courier New" panose="02070309020205020404" pitchFamily="49" charset="0"/>
              </a:rPr>
              <a:t>.)</a:t>
            </a:r>
          </a:p>
          <a:p>
            <a:pPr lvl="1"/>
            <a:r>
              <a:rPr lang="en-US" sz="1200" dirty="0">
                <a:cs typeface="Courier New" panose="02070309020205020404" pitchFamily="49" charset="0"/>
              </a:rPr>
              <a:t>Specify </a:t>
            </a:r>
            <a:r>
              <a:rPr lang="en-US" sz="1200" dirty="0" err="1">
                <a:latin typeface="Courier New" panose="02070309020205020404" pitchFamily="49" charset="0"/>
                <a:cs typeface="Courier New" panose="02070309020205020404" pitchFamily="49" charset="0"/>
              </a:rPr>
              <a:t>fraction_zero_pattern</a:t>
            </a:r>
            <a:r>
              <a:rPr lang="en-US" sz="1200" dirty="0">
                <a:latin typeface="Courier New" panose="02070309020205020404" pitchFamily="49" charset="0"/>
                <a:cs typeface="Courier New" panose="02070309020205020404" pitchFamily="49" charset="0"/>
              </a:rPr>
              <a:t> = 15%</a:t>
            </a:r>
            <a:r>
              <a:rPr lang="en-US" sz="1200" dirty="0">
                <a:cs typeface="Courier New" panose="02070309020205020404" pitchFamily="49" charset="0"/>
              </a:rPr>
              <a:t> to have 15% of all 8 KiB (sub-)blocks to be written with an all zeros pattern.</a:t>
            </a:r>
          </a:p>
          <a:p>
            <a:pPr lvl="1"/>
            <a:r>
              <a:rPr lang="en-US" sz="1200" dirty="0">
                <a:cs typeface="Courier New" panose="02070309020205020404" pitchFamily="49" charset="0"/>
              </a:rPr>
              <a:t>The </a:t>
            </a:r>
            <a:r>
              <a:rPr lang="en-US" sz="1200" dirty="0">
                <a:latin typeface="Courier New" panose="02070309020205020404" pitchFamily="49" charset="0"/>
                <a:cs typeface="Courier New" panose="02070309020205020404" pitchFamily="49" charset="0"/>
              </a:rPr>
              <a:t>dedupe</a:t>
            </a:r>
            <a:r>
              <a:rPr lang="en-US" sz="1200" dirty="0">
                <a:cs typeface="Courier New" panose="02070309020205020404" pitchFamily="49" charset="0"/>
              </a:rPr>
              <a:t> ratio applies to the sub-blocks that are not all zeros.</a:t>
            </a:r>
          </a:p>
          <a:p>
            <a:pPr lvl="1"/>
            <a:r>
              <a:rPr lang="en-US" sz="1200" dirty="0">
                <a:cs typeface="Courier New" panose="02070309020205020404" pitchFamily="49" charset="0"/>
              </a:rPr>
              <a:t>For example, with </a:t>
            </a:r>
            <a:r>
              <a:rPr lang="en-US" sz="1200" dirty="0" err="1">
                <a:latin typeface="Courier New" panose="02070309020205020404" pitchFamily="49" charset="0"/>
                <a:cs typeface="Courier New" panose="02070309020205020404" pitchFamily="49" charset="0"/>
              </a:rPr>
              <a:t>fraction_zero_pattern</a:t>
            </a:r>
            <a:r>
              <a:rPr lang="en-US" sz="1200" dirty="0">
                <a:latin typeface="Courier New" panose="02070309020205020404" pitchFamily="49" charset="0"/>
                <a:cs typeface="Courier New" panose="02070309020205020404" pitchFamily="49" charset="0"/>
              </a:rPr>
              <a:t> = 25%</a:t>
            </a:r>
            <a:r>
              <a:rPr lang="en-US" sz="1200" dirty="0">
                <a:cs typeface="Courier New" panose="02070309020205020404" pitchFamily="49" charset="0"/>
              </a:rPr>
              <a:t> and </a:t>
            </a:r>
            <a:r>
              <a:rPr lang="en-US" sz="1200" dirty="0">
                <a:latin typeface="Courier New" panose="02070309020205020404" pitchFamily="49" charset="0"/>
                <a:cs typeface="Courier New" panose="02070309020205020404" pitchFamily="49" charset="0"/>
              </a:rPr>
              <a:t>dedupe = 1.5</a:t>
            </a:r>
            <a:r>
              <a:rPr lang="en-US" sz="1200" dirty="0">
                <a:cs typeface="Courier New" panose="02070309020205020404" pitchFamily="49" charset="0"/>
              </a:rPr>
              <a:t>, 25% of all 8 KiB (sub-) blocks will be all zeros, of the remaining 75% of all (sub-)blocks, one third will be additional duplicate copies.</a:t>
            </a:r>
          </a:p>
          <a:p>
            <a:pPr lvl="1"/>
            <a:r>
              <a:rPr lang="en-US" sz="1200" dirty="0">
                <a:cs typeface="Courier New" panose="02070309020205020404" pitchFamily="49" charset="0"/>
              </a:rPr>
              <a:t>The duplicate copies are written within a single workload instance, i.e. within the same LUN.  In other words, the patterns written in one LUN don't appear in any other LUN.</a:t>
            </a:r>
          </a:p>
        </p:txBody>
      </p:sp>
      <p:sp>
        <p:nvSpPr>
          <p:cNvPr id="5" name="Title 4">
            <a:extLst>
              <a:ext uri="{FF2B5EF4-FFF2-40B4-BE49-F238E27FC236}">
                <a16:creationId xmlns:a16="http://schemas.microsoft.com/office/drawing/2014/main" id="{E1D328F3-46B6-4C24-8126-533E1A7C8926}"/>
              </a:ext>
            </a:extLst>
          </p:cNvPr>
          <p:cNvSpPr>
            <a:spLocks noGrp="1"/>
          </p:cNvSpPr>
          <p:nvPr>
            <p:ph type="title"/>
          </p:nvPr>
        </p:nvSpPr>
        <p:spPr/>
        <p:txBody>
          <a:bodyPr/>
          <a:lstStyle/>
          <a:p>
            <a:r>
              <a:rPr lang="en-US" b="0" dirty="0" err="1">
                <a:latin typeface="Courier New" panose="02070309020205020404" pitchFamily="49" charset="0"/>
                <a:cs typeface="Courier New" panose="02070309020205020404" pitchFamily="49" charset="0"/>
              </a:rPr>
              <a:t>dedupe_method</a:t>
            </a:r>
            <a:endParaRPr lang="en-US" b="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8070624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493ED97B-FFC0-4D42-A2AE-8CFD392B8C8A}"/>
              </a:ext>
            </a:extLst>
          </p:cNvPr>
          <p:cNvSpPr>
            <a:spLocks noGrp="1"/>
          </p:cNvSpPr>
          <p:nvPr>
            <p:ph idx="1"/>
          </p:nvPr>
        </p:nvSpPr>
        <p:spPr>
          <a:xfrm>
            <a:off x="264160" y="885196"/>
            <a:ext cx="8584006" cy="3949799"/>
          </a:xfrm>
        </p:spPr>
        <p:txBody>
          <a:bodyPr/>
          <a:lstStyle/>
          <a:p>
            <a:r>
              <a:rPr lang="en-US" sz="1800" dirty="0">
                <a:latin typeface="Courier New" panose="02070309020205020404" pitchFamily="49" charset="0"/>
                <a:cs typeface="Courier New" panose="02070309020205020404" pitchFamily="49" charset="0"/>
              </a:rPr>
              <a:t>serpentine</a:t>
            </a:r>
          </a:p>
          <a:p>
            <a:pPr lvl="1"/>
            <a:r>
              <a:rPr lang="en-US" sz="1600" dirty="0"/>
              <a:t>Generates a new unique pattern each time.</a:t>
            </a:r>
          </a:p>
          <a:p>
            <a:pPr lvl="1"/>
            <a:r>
              <a:rPr lang="en-US" sz="1600" dirty="0"/>
              <a:t>Writes the specified “</a:t>
            </a:r>
            <a:r>
              <a:rPr lang="en-US" sz="1600" dirty="0">
                <a:latin typeface="Courier New" panose="02070309020205020404" pitchFamily="49" charset="0"/>
                <a:cs typeface="Courier New" panose="02070309020205020404" pitchFamily="49" charset="0"/>
              </a:rPr>
              <a:t>dedupe</a:t>
            </a:r>
            <a:r>
              <a:rPr lang="en-US" sz="1600" dirty="0"/>
              <a:t>” number of multiple copies at the same time, whether randomly or sequentially.</a:t>
            </a:r>
          </a:p>
          <a:p>
            <a:pPr lvl="1"/>
            <a:r>
              <a:rPr lang="en-US" sz="1600" dirty="0"/>
              <a:t>When writing sequentially to fill, achieved dedupe ratio is “dedupe”, then when subsequently writing randomly, achieved dedupe ratio decays.</a:t>
            </a:r>
          </a:p>
          <a:p>
            <a:pPr lvl="1"/>
            <a:r>
              <a:rPr lang="en-US" sz="1600" dirty="0"/>
              <a:t>The </a:t>
            </a:r>
            <a:r>
              <a:rPr lang="en-US" sz="1600" dirty="0">
                <a:latin typeface="Courier New" panose="02070309020205020404" pitchFamily="49" charset="0"/>
                <a:cs typeface="Courier New" panose="02070309020205020404" pitchFamily="49" charset="0"/>
              </a:rPr>
              <a:t>serpentine</a:t>
            </a:r>
            <a:r>
              <a:rPr lang="en-US" sz="1600" dirty="0"/>
              <a:t> method’s “scope”, meaning the range over which the duplicate copies are written, covers all the workloads across all LUNs, all ports, all subsystems which share the same workload name.</a:t>
            </a:r>
          </a:p>
          <a:p>
            <a:r>
              <a:rPr lang="en-US" sz="1800" dirty="0" err="1">
                <a:latin typeface="Courier New" panose="02070309020205020404" pitchFamily="49" charset="0"/>
                <a:cs typeface="Courier New" panose="02070309020205020404" pitchFamily="49" charset="0"/>
              </a:rPr>
              <a:t>target_spread</a:t>
            </a:r>
            <a:endParaRPr lang="en-US" sz="1800" dirty="0">
              <a:latin typeface="Courier New" panose="02070309020205020404" pitchFamily="49" charset="0"/>
              <a:cs typeface="Courier New" panose="02070309020205020404" pitchFamily="49" charset="0"/>
            </a:endParaRPr>
          </a:p>
          <a:p>
            <a:pPr lvl="1"/>
            <a:r>
              <a:rPr lang="en-US" sz="1600" dirty="0"/>
              <a:t>Some patterns are unique, some repeat, targeting to achieve an average of “</a:t>
            </a:r>
            <a:r>
              <a:rPr lang="en-US" sz="1600" dirty="0">
                <a:latin typeface="Courier New" panose="02070309020205020404" pitchFamily="49" charset="0"/>
                <a:cs typeface="Courier New" panose="02070309020205020404" pitchFamily="49" charset="0"/>
              </a:rPr>
              <a:t>dedupe</a:t>
            </a:r>
            <a:r>
              <a:rPr lang="en-US" sz="1600" dirty="0"/>
              <a:t>” copies.</a:t>
            </a:r>
          </a:p>
        </p:txBody>
      </p:sp>
      <p:sp>
        <p:nvSpPr>
          <p:cNvPr id="5" name="Title 4">
            <a:extLst>
              <a:ext uri="{FF2B5EF4-FFF2-40B4-BE49-F238E27FC236}">
                <a16:creationId xmlns:a16="http://schemas.microsoft.com/office/drawing/2014/main" id="{E1D328F3-46B6-4C24-8126-533E1A7C8926}"/>
              </a:ext>
            </a:extLst>
          </p:cNvPr>
          <p:cNvSpPr>
            <a:spLocks noGrp="1"/>
          </p:cNvSpPr>
          <p:nvPr>
            <p:ph type="title"/>
          </p:nvPr>
        </p:nvSpPr>
        <p:spPr/>
        <p:txBody>
          <a:bodyPr/>
          <a:lstStyle/>
          <a:p>
            <a:r>
              <a:rPr lang="en-US" b="0" dirty="0" err="1">
                <a:latin typeface="Courier New" panose="02070309020205020404" pitchFamily="49" charset="0"/>
                <a:cs typeface="Courier New" panose="02070309020205020404" pitchFamily="49" charset="0"/>
              </a:rPr>
              <a:t>dedupe_method</a:t>
            </a:r>
            <a:endParaRPr lang="en-US" b="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203409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4160" y="967575"/>
            <a:ext cx="8312574" cy="4093428"/>
          </a:xfrm>
        </p:spPr>
        <p:txBody>
          <a:bodyPr/>
          <a:lstStyle/>
          <a:p>
            <a:r>
              <a:rPr lang="en-US" sz="24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CreateWorkload</a:t>
            </a:r>
            <a:r>
              <a:rPr lang="en-US" sz="1600" dirty="0">
                <a:latin typeface="Courier New" panose="02070309020205020404" pitchFamily="49" charset="0"/>
                <a:cs typeface="Courier New" panose="02070309020205020404" pitchFamily="49" charset="0"/>
              </a:rPr>
              <a:t>]  "owl" </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[select] &lt;&lt; { "port" : [ "1A", "2A" ] } &gt;&gt;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iosequencer</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random_steady</a:t>
            </a:r>
            <a:r>
              <a:rPr lang="en-US" sz="1600" dirty="0">
                <a:latin typeface="Courier New" panose="02070309020205020404" pitchFamily="49" charset="0"/>
                <a:cs typeface="Courier New" panose="02070309020205020404" pitchFamily="49" charset="0"/>
              </a:rPr>
              <a: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[parameters]&lt;&lt; IOPS=</a:t>
            </a:r>
            <a:r>
              <a:rPr lang="en-US" sz="1600" dirty="0" err="1">
                <a:latin typeface="Courier New" panose="02070309020205020404" pitchFamily="49" charset="0"/>
                <a:cs typeface="Courier New" panose="02070309020205020404" pitchFamily="49" charset="0"/>
              </a:rPr>
              <a:t>max,fraction_read</a:t>
            </a:r>
            <a:r>
              <a:rPr lang="en-US" sz="1600" dirty="0">
                <a:latin typeface="Courier New" panose="02070309020205020404" pitchFamily="49" charset="0"/>
                <a:cs typeface="Courier New" panose="02070309020205020404" pitchFamily="49" charset="0"/>
              </a:rPr>
              <a:t>=50%,</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blocksize = "4 KiB"</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pattern = random</a:t>
            </a:r>
            <a:r>
              <a:rPr lang="en-US" sz="1600" dirty="0">
                <a:latin typeface="Courier New" panose="02070309020205020404" pitchFamily="49" charset="0"/>
                <a:cs typeface="Courier New" panose="02070309020205020404" pitchFamily="49" charset="0"/>
              </a:rPr>
              <a:t> &gt;&gt;;</a:t>
            </a:r>
          </a:p>
          <a:p>
            <a:r>
              <a:rPr lang="en-US" sz="1600" dirty="0">
                <a:cs typeface="Courier New" panose="02070309020205020404" pitchFamily="49" charset="0"/>
              </a:rPr>
              <a:t>The </a:t>
            </a:r>
            <a:r>
              <a:rPr lang="en-US" sz="1600" dirty="0">
                <a:latin typeface="Courier New" panose="02070309020205020404" pitchFamily="49" charset="0"/>
                <a:cs typeface="Courier New" panose="02070309020205020404" pitchFamily="49" charset="0"/>
              </a:rPr>
              <a:t>pattern</a:t>
            </a:r>
            <a:r>
              <a:rPr lang="en-US" sz="1600" dirty="0">
                <a:cs typeface="Courier New" panose="02070309020205020404" pitchFamily="49" charset="0"/>
              </a:rPr>
              <a:t> parameter selects a pattern generator to fill the contents of a block before it is written to the LUN.</a:t>
            </a:r>
          </a:p>
          <a:p>
            <a:r>
              <a:rPr lang="en-US" sz="1600" dirty="0">
                <a:cs typeface="Courier New" panose="02070309020205020404" pitchFamily="49" charset="0"/>
              </a:rPr>
              <a:t>When dedupe is not set to the default </a:t>
            </a:r>
            <a:r>
              <a:rPr lang="en-US" sz="1600" dirty="0">
                <a:latin typeface="Courier New" panose="02070309020205020404" pitchFamily="49" charset="0"/>
                <a:cs typeface="Courier New" panose="02070309020205020404" pitchFamily="49" charset="0"/>
              </a:rPr>
              <a:t>dedupe=1</a:t>
            </a:r>
            <a:r>
              <a:rPr lang="en-US" sz="1600" dirty="0">
                <a:cs typeface="Courier New" panose="02070309020205020404" pitchFamily="49" charset="0"/>
              </a:rPr>
              <a:t>, the default is </a:t>
            </a:r>
            <a:r>
              <a:rPr lang="en-US" sz="1600" dirty="0">
                <a:latin typeface="Courier New" panose="02070309020205020404" pitchFamily="49" charset="0"/>
                <a:cs typeface="Courier New" panose="02070309020205020404" pitchFamily="49" charset="0"/>
              </a:rPr>
              <a:t>pattern = random.</a:t>
            </a:r>
          </a:p>
          <a:p>
            <a:pPr lvl="1"/>
            <a:r>
              <a:rPr lang="en-US" sz="1400" dirty="0">
                <a:cs typeface="Courier New" panose="02070309020205020404" pitchFamily="49" charset="0"/>
              </a:rPr>
              <a:t>See next page.</a:t>
            </a:r>
          </a:p>
          <a:p>
            <a:r>
              <a:rPr lang="en-US" sz="1600" dirty="0">
                <a:cs typeface="Courier New" panose="02070309020205020404" pitchFamily="49" charset="0"/>
              </a:rPr>
              <a:t>Don’t use </a:t>
            </a:r>
            <a:r>
              <a:rPr lang="en-US" sz="1600" dirty="0">
                <a:latin typeface="Courier New" panose="02070309020205020404" pitchFamily="49" charset="0"/>
                <a:cs typeface="Courier New" panose="02070309020205020404" pitchFamily="49" charset="0"/>
              </a:rPr>
              <a:t>pattern</a:t>
            </a:r>
            <a:r>
              <a:rPr lang="en-US" sz="1600" dirty="0">
                <a:cs typeface="Courier New" panose="02070309020205020404" pitchFamily="49" charset="0"/>
              </a:rPr>
              <a:t> values of </a:t>
            </a:r>
            <a:r>
              <a:rPr lang="en-US" sz="1600" dirty="0">
                <a:latin typeface="Courier New" panose="02070309020205020404" pitchFamily="49" charset="0"/>
                <a:cs typeface="Courier New" panose="02070309020205020404" pitchFamily="49" charset="0"/>
              </a:rPr>
              <a:t>zeros, all_0xFF, all_0x0F,</a:t>
            </a:r>
            <a:r>
              <a:rPr lang="en-US" sz="1600" dirty="0">
                <a:cs typeface="Courier New" panose="02070309020205020404" pitchFamily="49" charset="0"/>
              </a:rPr>
              <a:t> or </a:t>
            </a:r>
            <a:r>
              <a:rPr lang="en-US" sz="1600" dirty="0">
                <a:latin typeface="Courier New" panose="02070309020205020404" pitchFamily="49" charset="0"/>
                <a:cs typeface="Courier New" panose="02070309020205020404" pitchFamily="49" charset="0"/>
              </a:rPr>
              <a:t>whatever</a:t>
            </a:r>
            <a:r>
              <a:rPr lang="en-US" sz="1600" dirty="0">
                <a:cs typeface="Courier New" panose="02070309020205020404" pitchFamily="49" charset="0"/>
              </a:rPr>
              <a:t> with dedupe &amp; compression.</a:t>
            </a:r>
          </a:p>
        </p:txBody>
      </p:sp>
      <p:sp>
        <p:nvSpPr>
          <p:cNvPr id="4" name="Title 3"/>
          <p:cNvSpPr>
            <a:spLocks noGrp="1"/>
          </p:cNvSpPr>
          <p:nvPr>
            <p:ph type="title"/>
          </p:nvPr>
        </p:nvSpPr>
        <p:spPr/>
        <p:txBody>
          <a:bodyPr>
            <a:normAutofit/>
          </a:bodyPr>
          <a:lstStyle/>
          <a:p>
            <a:r>
              <a:rPr lang="en-US" dirty="0"/>
              <a:t>.ivyscript compressibility syntax</a:t>
            </a:r>
            <a:endParaRPr lang="en-US" sz="2400" dirty="0"/>
          </a:p>
        </p:txBody>
      </p:sp>
    </p:spTree>
    <p:extLst>
      <p:ext uri="{BB962C8B-B14F-4D97-AF65-F5344CB8AC3E}">
        <p14:creationId xmlns:p14="http://schemas.microsoft.com/office/powerpoint/2010/main" val="11154034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4135363"/>
          </a:xfrm>
        </p:spPr>
        <p:txBody>
          <a:bodyPr/>
          <a:lstStyle/>
          <a:p>
            <a:r>
              <a:rPr lang="en-US" sz="1200" dirty="0">
                <a:latin typeface="Courier New" panose="02070309020205020404" pitchFamily="49" charset="0"/>
                <a:cs typeface="Courier New" panose="02070309020205020404" pitchFamily="49" charset="0"/>
              </a:rPr>
              <a:t>pattern = whatever</a:t>
            </a:r>
          </a:p>
          <a:p>
            <a:pPr marL="548640" lvl="1">
              <a:spcBef>
                <a:spcPts val="0"/>
              </a:spcBef>
              <a:spcAft>
                <a:spcPts val="0"/>
              </a:spcAft>
            </a:pPr>
            <a:r>
              <a:rPr lang="en-US" sz="1100" dirty="0">
                <a:cs typeface="Courier New" panose="02070309020205020404" pitchFamily="49" charset="0"/>
              </a:rPr>
              <a:t>Doesn't generate a data pattern for writes.  Whatever just happens to be in the memory buffer is written.  This is the default pattern when </a:t>
            </a:r>
            <a:r>
              <a:rPr lang="en-US" sz="1100" dirty="0">
                <a:latin typeface="Courier New" panose="02070309020205020404" pitchFamily="49" charset="0"/>
                <a:cs typeface="Courier New" panose="02070309020205020404" pitchFamily="49" charset="0"/>
              </a:rPr>
              <a:t>dedupe=1</a:t>
            </a:r>
            <a:r>
              <a:rPr lang="en-US" sz="1100" dirty="0">
                <a:cs typeface="Courier New" panose="02070309020205020404" pitchFamily="49" charset="0"/>
              </a:rPr>
              <a:t>, which is the default value for </a:t>
            </a:r>
            <a:r>
              <a:rPr lang="en-US" sz="1100" dirty="0">
                <a:latin typeface="Courier New" panose="02070309020205020404" pitchFamily="49" charset="0"/>
                <a:cs typeface="Courier New" panose="02070309020205020404" pitchFamily="49" charset="0"/>
              </a:rPr>
              <a:t>dedupe</a:t>
            </a:r>
            <a:r>
              <a:rPr lang="en-US" sz="1100" dirty="0">
                <a:cs typeface="Courier New" panose="02070309020205020404" pitchFamily="49" charset="0"/>
              </a:rPr>
              <a:t>.</a:t>
            </a:r>
          </a:p>
          <a:p>
            <a:r>
              <a:rPr lang="en-US" sz="1200" dirty="0">
                <a:latin typeface="Courier New" panose="02070309020205020404" pitchFamily="49" charset="0"/>
                <a:cs typeface="Courier New" panose="02070309020205020404" pitchFamily="49" charset="0"/>
              </a:rPr>
              <a:t>pattern = random</a:t>
            </a:r>
          </a:p>
          <a:p>
            <a:pPr lvl="2">
              <a:spcAft>
                <a:spcPts val="0"/>
              </a:spcAft>
            </a:pPr>
            <a:r>
              <a:rPr lang="en-US" sz="1050" dirty="0">
                <a:cs typeface="Courier New" panose="02070309020205020404" pitchFamily="49" charset="0"/>
              </a:rPr>
              <a:t>Random binary noise.  Not compressible. This is the default pattern when dedupe is not set to </a:t>
            </a:r>
            <a:r>
              <a:rPr lang="en-US" sz="1050" dirty="0">
                <a:latin typeface="Courier New" panose="02070309020205020404" pitchFamily="49" charset="0"/>
                <a:cs typeface="Courier New" panose="02070309020205020404" pitchFamily="49" charset="0"/>
              </a:rPr>
              <a:t>dedupe=1</a:t>
            </a:r>
            <a:r>
              <a:rPr lang="en-US" sz="1050" dirty="0">
                <a:cs typeface="Courier New" panose="02070309020205020404" pitchFamily="49" charset="0"/>
              </a:rPr>
              <a:t>.</a:t>
            </a:r>
          </a:p>
          <a:p>
            <a:r>
              <a:rPr lang="en-US" sz="1200" dirty="0">
                <a:latin typeface="Courier New" panose="02070309020205020404" pitchFamily="49" charset="0"/>
                <a:cs typeface="Courier New" panose="02070309020205020404" pitchFamily="49" charset="0"/>
              </a:rPr>
              <a:t>pattern = </a:t>
            </a:r>
            <a:r>
              <a:rPr lang="en-US" sz="1200" dirty="0" err="1">
                <a:latin typeface="Courier New" panose="02070309020205020404" pitchFamily="49" charset="0"/>
                <a:cs typeface="Courier New" panose="02070309020205020404" pitchFamily="49" charset="0"/>
              </a:rPr>
              <a:t>trailing_blanks</a:t>
            </a:r>
            <a:r>
              <a:rPr lang="en-US" sz="1200" dirty="0">
                <a:latin typeface="Courier New" panose="02070309020205020404" pitchFamily="49" charset="0"/>
                <a:cs typeface="Courier New" panose="02070309020205020404" pitchFamily="49" charset="0"/>
              </a:rPr>
              <a:t>, compressibility = 50%</a:t>
            </a:r>
          </a:p>
          <a:p>
            <a:pPr lvl="2"/>
            <a:r>
              <a:rPr lang="en-US" sz="1050" dirty="0">
                <a:cs typeface="Courier New" panose="02070309020205020404" pitchFamily="49" charset="0"/>
              </a:rPr>
              <a:t>Each 8 KiB part of block has an incompressible section and a section with repeated blanks.</a:t>
            </a:r>
          </a:p>
          <a:p>
            <a:pPr lvl="2">
              <a:spcAft>
                <a:spcPts val="0"/>
              </a:spcAft>
            </a:pPr>
            <a:r>
              <a:rPr lang="en-US" sz="1050" dirty="0">
                <a:latin typeface="Courier New" panose="02070309020205020404" pitchFamily="49" charset="0"/>
                <a:cs typeface="Courier New" panose="02070309020205020404" pitchFamily="49" charset="0"/>
              </a:rPr>
              <a:t>compressibility</a:t>
            </a:r>
            <a:r>
              <a:rPr lang="en-US" sz="1050" dirty="0">
                <a:cs typeface="Courier New" panose="02070309020205020404" pitchFamily="49" charset="0"/>
              </a:rPr>
              <a:t> specifies the % of the block that is repeating blanks.</a:t>
            </a:r>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pattern = </a:t>
            </a:r>
            <a:r>
              <a:rPr lang="en-US" sz="1200" dirty="0" err="1">
                <a:latin typeface="Courier New" panose="02070309020205020404" pitchFamily="49" charset="0"/>
                <a:cs typeface="Courier New" panose="02070309020205020404" pitchFamily="49" charset="0"/>
              </a:rPr>
              <a:t>ascii</a:t>
            </a:r>
            <a:endParaRPr lang="en-US" sz="1200" dirty="0">
              <a:latin typeface="Courier New" panose="02070309020205020404" pitchFamily="49" charset="0"/>
              <a:cs typeface="Courier New" panose="02070309020205020404" pitchFamily="49" charset="0"/>
            </a:endParaRPr>
          </a:p>
          <a:p>
            <a:pPr lvl="2">
              <a:spcAft>
                <a:spcPts val="0"/>
              </a:spcAft>
            </a:pPr>
            <a:r>
              <a:rPr lang="en-US" sz="1050" dirty="0">
                <a:cs typeface="Courier New" panose="02070309020205020404" pitchFamily="49" charset="0"/>
              </a:rPr>
              <a:t>Random </a:t>
            </a:r>
            <a:r>
              <a:rPr lang="en-US" sz="1050" dirty="0" err="1">
                <a:cs typeface="Courier New" panose="02070309020205020404" pitchFamily="49" charset="0"/>
              </a:rPr>
              <a:t>ascii</a:t>
            </a:r>
            <a:r>
              <a:rPr lang="en-US" sz="1050" dirty="0">
                <a:cs typeface="Courier New" panose="02070309020205020404" pitchFamily="49" charset="0"/>
              </a:rPr>
              <a:t> characters.   Fixed degree of compressibility</a:t>
            </a:r>
          </a:p>
          <a:p>
            <a:r>
              <a:rPr lang="en-US" sz="1200" dirty="0">
                <a:latin typeface="Courier New" panose="02070309020205020404" pitchFamily="49" charset="0"/>
                <a:cs typeface="Courier New" panose="02070309020205020404" pitchFamily="49" charset="0"/>
              </a:rPr>
              <a:t>pattern = </a:t>
            </a:r>
            <a:r>
              <a:rPr lang="en-US" sz="1200" dirty="0" err="1">
                <a:latin typeface="Courier New" panose="02070309020205020404" pitchFamily="49" charset="0"/>
                <a:cs typeface="Courier New" panose="02070309020205020404" pitchFamily="49" charset="0"/>
              </a:rPr>
              <a:t>gobbledegook</a:t>
            </a:r>
            <a:endParaRPr lang="en-US" sz="1200" dirty="0">
              <a:latin typeface="Courier New" panose="02070309020205020404" pitchFamily="49" charset="0"/>
              <a:cs typeface="Courier New" panose="02070309020205020404" pitchFamily="49" charset="0"/>
            </a:endParaRPr>
          </a:p>
          <a:p>
            <a:pPr lvl="2"/>
            <a:r>
              <a:rPr lang="en-US" sz="1050" dirty="0">
                <a:cs typeface="Courier New" panose="02070309020205020404" pitchFamily="49" charset="0"/>
              </a:rPr>
              <a:t>Pseudo-English text generated by randomly selecting words from a dictionary.</a:t>
            </a:r>
          </a:p>
          <a:p>
            <a:pPr lvl="2">
              <a:spcAft>
                <a:spcPts val="0"/>
              </a:spcAft>
            </a:pPr>
            <a:r>
              <a:rPr lang="en-US" sz="1050" dirty="0">
                <a:cs typeface="Courier New" panose="02070309020205020404" pitchFamily="49" charset="0"/>
              </a:rPr>
              <a:t>Fixed degree of compressibility.</a:t>
            </a:r>
          </a:p>
          <a:p>
            <a:r>
              <a:rPr lang="en-US" sz="1200" dirty="0">
                <a:latin typeface="Courier New" panose="02070309020205020404" pitchFamily="49" charset="0"/>
                <a:cs typeface="Courier New" panose="02070309020205020404" pitchFamily="49" charset="0"/>
              </a:rPr>
              <a:t>pattern = zeros, pattern = all_0x0F, pattern = all_0xFF</a:t>
            </a:r>
          </a:p>
          <a:p>
            <a:pPr lvl="2">
              <a:spcAft>
                <a:spcPts val="0"/>
              </a:spcAft>
            </a:pPr>
            <a:r>
              <a:rPr lang="en-US" sz="1050" dirty="0">
                <a:cs typeface="Courier New" panose="02070309020205020404" pitchFamily="49" charset="0"/>
              </a:rPr>
              <a:t>Self explanatory</a:t>
            </a:r>
          </a:p>
        </p:txBody>
      </p:sp>
      <p:sp>
        <p:nvSpPr>
          <p:cNvPr id="3" name="Title 2"/>
          <p:cNvSpPr>
            <a:spLocks noGrp="1"/>
          </p:cNvSpPr>
          <p:nvPr>
            <p:ph type="title"/>
          </p:nvPr>
        </p:nvSpPr>
        <p:spPr/>
        <p:txBody>
          <a:bodyPr/>
          <a:lstStyle/>
          <a:p>
            <a:r>
              <a:rPr lang="en-US" dirty="0">
                <a:latin typeface="+mn-lt"/>
                <a:cs typeface="Courier New" panose="02070309020205020404" pitchFamily="49" charset="0"/>
              </a:rPr>
              <a:t>.ivyscript</a:t>
            </a:r>
            <a:r>
              <a:rPr lang="en-US" b="0" dirty="0">
                <a:latin typeface="Courier New" panose="02070309020205020404" pitchFamily="49" charset="0"/>
                <a:cs typeface="Courier New" panose="02070309020205020404" pitchFamily="49" charset="0"/>
              </a:rPr>
              <a:t> pattern </a:t>
            </a:r>
            <a:r>
              <a:rPr lang="en-US" dirty="0"/>
              <a:t>parameter</a:t>
            </a:r>
          </a:p>
        </p:txBody>
      </p:sp>
      <p:sp>
        <p:nvSpPr>
          <p:cNvPr id="5" name="Rounded Rectangular Callout 4"/>
          <p:cNvSpPr/>
          <p:nvPr/>
        </p:nvSpPr>
        <p:spPr>
          <a:xfrm>
            <a:off x="5648458" y="3282760"/>
            <a:ext cx="2445328" cy="374073"/>
          </a:xfrm>
          <a:prstGeom prst="wedgeRoundRectCallout">
            <a:avLst>
              <a:gd name="adj1" fmla="val -43019"/>
              <a:gd name="adj2" fmla="val 132395"/>
              <a:gd name="adj3" fmla="val 16667"/>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a:solidFill>
                  <a:schemeClr val="tx1"/>
                </a:solidFill>
                <a:latin typeface="+mj-lt"/>
              </a:rPr>
              <a:t>Using the first 32 </a:t>
            </a:r>
            <a:r>
              <a:rPr lang="en-US" sz="800" dirty="0" err="1">
                <a:solidFill>
                  <a:schemeClr val="tx1"/>
                </a:solidFill>
                <a:latin typeface="+mj-lt"/>
              </a:rPr>
              <a:t>Ki</a:t>
            </a:r>
            <a:r>
              <a:rPr lang="en-US" sz="800" dirty="0">
                <a:solidFill>
                  <a:schemeClr val="tx1"/>
                </a:solidFill>
                <a:latin typeface="+mj-lt"/>
              </a:rPr>
              <a:t> Words appearing in the 1913 public domain edition of Webster's dictionary.</a:t>
            </a:r>
          </a:p>
        </p:txBody>
      </p:sp>
    </p:spTree>
    <p:extLst>
      <p:ext uri="{BB962C8B-B14F-4D97-AF65-F5344CB8AC3E}">
        <p14:creationId xmlns:p14="http://schemas.microsoft.com/office/powerpoint/2010/main" val="21300918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b="0" dirty="0">
                <a:latin typeface="Courier New" pitchFamily="49" charset="0"/>
                <a:cs typeface="Courier New" pitchFamily="49" charset="0"/>
              </a:rPr>
              <a:t>pattern=random</a:t>
            </a:r>
          </a:p>
        </p:txBody>
      </p:sp>
      <p:pic>
        <p:nvPicPr>
          <p:cNvPr id="7" name="Picture 3"/>
          <p:cNvPicPr>
            <a:picLocks noChangeAspect="1" noChangeArrowheads="1"/>
          </p:cNvPicPr>
          <p:nvPr/>
        </p:nvPicPr>
        <p:blipFill>
          <a:blip r:embed="rId2" cstate="print"/>
          <a:srcRect/>
          <a:stretch>
            <a:fillRect/>
          </a:stretch>
        </p:blipFill>
        <p:spPr bwMode="auto">
          <a:xfrm>
            <a:off x="551860" y="948984"/>
            <a:ext cx="7149364" cy="3832566"/>
          </a:xfrm>
          <a:prstGeom prst="rect">
            <a:avLst/>
          </a:prstGeom>
          <a:noFill/>
          <a:ln w="9525">
            <a:noFill/>
            <a:miter lim="800000"/>
            <a:headEnd/>
            <a:tailEnd/>
          </a:ln>
        </p:spPr>
      </p:pic>
      <p:sp useBgFill="1">
        <p:nvSpPr>
          <p:cNvPr id="10" name="Rounded Rectangular Callout 9"/>
          <p:cNvSpPr/>
          <p:nvPr/>
        </p:nvSpPr>
        <p:spPr>
          <a:xfrm>
            <a:off x="6645675" y="1132260"/>
            <a:ext cx="2111098" cy="963495"/>
          </a:xfrm>
          <a:prstGeom prst="wedgeRoundRectCallout">
            <a:avLst>
              <a:gd name="adj1" fmla="val -87902"/>
              <a:gd name="adj2" fmla="val 100717"/>
              <a:gd name="adj3" fmla="val 16667"/>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1600" dirty="0">
                <a:solidFill>
                  <a:schemeClr val="tx1"/>
                </a:solidFill>
                <a:latin typeface="+mj-lt"/>
              </a:rPr>
              <a:t>Random binary data </a:t>
            </a:r>
          </a:p>
          <a:p>
            <a:pPr algn="ctr"/>
            <a:r>
              <a:rPr lang="en-US" sz="1600" dirty="0">
                <a:solidFill>
                  <a:schemeClr val="tx1"/>
                </a:solidFill>
                <a:latin typeface="+mj-lt"/>
              </a:rPr>
              <a:t>(incompressible)</a:t>
            </a:r>
          </a:p>
        </p:txBody>
      </p:sp>
    </p:spTree>
    <p:extLst>
      <p:ext uri="{BB962C8B-B14F-4D97-AF65-F5344CB8AC3E}">
        <p14:creationId xmlns:p14="http://schemas.microsoft.com/office/powerpoint/2010/main" val="3376148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ED3A2DE3-FDF7-4AD4-82D8-7188D834CD81}"/>
              </a:ext>
            </a:extLst>
          </p:cNvPr>
          <p:cNvSpPr txBox="1"/>
          <p:nvPr/>
        </p:nvSpPr>
        <p:spPr>
          <a:xfrm>
            <a:off x="87471" y="962967"/>
            <a:ext cx="8488903" cy="4131900"/>
          </a:xfrm>
          <a:prstGeom prst="rect">
            <a:avLst/>
          </a:prstGeom>
          <a:noFill/>
        </p:spPr>
        <p:txBody>
          <a:bodyPr wrap="square" rtlCol="0">
            <a:spAutoFit/>
          </a:bodyPr>
          <a:lstStyle/>
          <a:p>
            <a:r>
              <a:rPr lang="en-US" sz="750" dirty="0">
                <a:latin typeface="Courier New" panose="02070309020205020404" pitchFamily="49" charset="0"/>
                <a:cs typeface="Courier New" panose="02070309020205020404" pitchFamily="49" charset="0"/>
              </a:rPr>
              <a:t>buffer contents:</a:t>
            </a:r>
          </a:p>
          <a:p>
            <a:r>
              <a:rPr lang="en-US" sz="750" dirty="0">
                <a:latin typeface="Courier New" panose="02070309020205020404" pitchFamily="49" charset="0"/>
                <a:cs typeface="Courier New" panose="02070309020205020404" pitchFamily="49" charset="0"/>
              </a:rPr>
              <a:t>offset 0x0   (0)   "[.....7hHlL.U=.....~QPC...W.H.$." (5b81c8e7 f3193768 486c4cc4 553df104 93e1937e 5150431e 05f457ce 48b024d0)</a:t>
            </a:r>
          </a:p>
          <a:p>
            <a:r>
              <a:rPr lang="en-US" sz="750" dirty="0">
                <a:latin typeface="Courier New" panose="02070309020205020404" pitchFamily="49" charset="0"/>
                <a:cs typeface="Courier New" panose="02070309020205020404" pitchFamily="49" charset="0"/>
              </a:rPr>
              <a:t>offset 0x20  (32)  ".4.............&lt;.3.../.....#...." (89348d95 018b9d06 c8cff3ba 88a5113c e133bb01 fd2fbfb7 f5001d23 1a089c11)</a:t>
            </a:r>
          </a:p>
          <a:p>
            <a:r>
              <a:rPr lang="en-US" sz="750" dirty="0">
                <a:latin typeface="Courier New" panose="02070309020205020404" pitchFamily="49" charset="0"/>
                <a:cs typeface="Courier New" panose="02070309020205020404" pitchFamily="49" charset="0"/>
              </a:rPr>
              <a:t>offset 0x40  (64)  "</a:t>
            </a:r>
            <a:r>
              <a:rPr lang="en-US" sz="750" dirty="0" err="1">
                <a:latin typeface="Courier New" panose="02070309020205020404" pitchFamily="49" charset="0"/>
                <a:cs typeface="Courier New" panose="02070309020205020404" pitchFamily="49" charset="0"/>
              </a:rPr>
              <a:t>X..W.&amp;.K.?.v</a:t>
            </a:r>
            <a:r>
              <a:rPr lang="en-US" sz="750" dirty="0">
                <a:latin typeface="Courier New" panose="02070309020205020404" pitchFamily="49" charset="0"/>
                <a:cs typeface="Courier New" panose="02070309020205020404" pitchFamily="49" charset="0"/>
              </a:rPr>
              <a:t>......</a:t>
            </a:r>
            <a:r>
              <a:rPr lang="en-US" sz="750" dirty="0" err="1">
                <a:latin typeface="Courier New" panose="02070309020205020404" pitchFamily="49" charset="0"/>
                <a:cs typeface="Courier New" panose="02070309020205020404" pitchFamily="49" charset="0"/>
              </a:rPr>
              <a:t>g.z..d</a:t>
            </a:r>
            <a:r>
              <a:rPr lang="en-US" sz="750" dirty="0">
                <a:latin typeface="Courier New" panose="02070309020205020404" pitchFamily="49" charset="0"/>
                <a:cs typeface="Courier New" panose="02070309020205020404" pitchFamily="49" charset="0"/>
              </a:rPr>
              <a:t>.....]</a:t>
            </a:r>
            <a:r>
              <a:rPr lang="en-US" sz="750" dirty="0" err="1">
                <a:latin typeface="Courier New" panose="02070309020205020404" pitchFamily="49" charset="0"/>
                <a:cs typeface="Courier New" panose="02070309020205020404" pitchFamily="49" charset="0"/>
              </a:rPr>
              <a:t>qe</a:t>
            </a:r>
            <a:r>
              <a:rPr lang="en-US" sz="750" dirty="0">
                <a:latin typeface="Courier New" panose="02070309020205020404" pitchFamily="49" charset="0"/>
                <a:cs typeface="Courier New" panose="02070309020205020404" pitchFamily="49" charset="0"/>
              </a:rPr>
              <a:t>" (58ccfe57 b926a94b 063fa276 d719abb0 0d1d67e8 7ab5b064 c49bd00e c05d7165)</a:t>
            </a:r>
          </a:p>
          <a:p>
            <a:r>
              <a:rPr lang="en-US" sz="750" dirty="0">
                <a:latin typeface="Courier New" panose="02070309020205020404" pitchFamily="49" charset="0"/>
                <a:cs typeface="Courier New" panose="02070309020205020404" pitchFamily="49" charset="0"/>
              </a:rPr>
              <a:t>offset 0x60  (96)  "4....+..M..!B35.I..j...1.a..K..." (34d7bc0f db2bd11b 4deea721 42333596 49cbd96a 98f4c331 f461b512 4bd4f501)</a:t>
            </a:r>
          </a:p>
          <a:p>
            <a:r>
              <a:rPr lang="en-US" sz="750" dirty="0">
                <a:latin typeface="Courier New" panose="02070309020205020404" pitchFamily="49" charset="0"/>
                <a:cs typeface="Courier New" panose="02070309020205020404" pitchFamily="49" charset="0"/>
              </a:rPr>
              <a:t>offset 0x80  (128) ".g..</a:t>
            </a:r>
            <a:r>
              <a:rPr lang="en-US" sz="750" dirty="0" err="1">
                <a:latin typeface="Courier New" panose="02070309020205020404" pitchFamily="49" charset="0"/>
                <a:cs typeface="Courier New" panose="02070309020205020404" pitchFamily="49" charset="0"/>
              </a:rPr>
              <a:t>vv</a:t>
            </a:r>
            <a:r>
              <a:rPr lang="en-US" sz="750" dirty="0">
                <a:latin typeface="Courier New" panose="02070309020205020404" pitchFamily="49" charset="0"/>
                <a:cs typeface="Courier New" panose="02070309020205020404" pitchFamily="49" charset="0"/>
              </a:rPr>
              <a:t>...Q...|.....6..f..o.b..{." (c0678a03 7676d299 a75108ce 057cea9a dfe81336 cba3660f d86fff62 d7b97b11)</a:t>
            </a:r>
          </a:p>
          <a:p>
            <a:r>
              <a:rPr lang="en-US" sz="750" dirty="0">
                <a:latin typeface="Courier New" panose="02070309020205020404" pitchFamily="49" charset="0"/>
                <a:cs typeface="Courier New" panose="02070309020205020404" pitchFamily="49" charset="0"/>
              </a:rPr>
              <a:t>offset 0xA0  (160) ".....</a:t>
            </a:r>
            <a:r>
              <a:rPr lang="en-US" sz="750" dirty="0" err="1">
                <a:latin typeface="Courier New" panose="02070309020205020404" pitchFamily="49" charset="0"/>
                <a:cs typeface="Courier New" panose="02070309020205020404" pitchFamily="49" charset="0"/>
              </a:rPr>
              <a:t>fQ</a:t>
            </a:r>
            <a:r>
              <a:rPr lang="en-US" sz="750" dirty="0">
                <a:latin typeface="Courier New" panose="02070309020205020404" pitchFamily="49" charset="0"/>
                <a:cs typeface="Courier New" panose="02070309020205020404" pitchFamily="49" charset="0"/>
              </a:rPr>
              <a:t>.:;}k..Z.3...</a:t>
            </a:r>
            <a:r>
              <a:rPr lang="en-US" sz="750" dirty="0" err="1">
                <a:latin typeface="Courier New" panose="02070309020205020404" pitchFamily="49" charset="0"/>
                <a:cs typeface="Courier New" panose="02070309020205020404" pitchFamily="49" charset="0"/>
              </a:rPr>
              <a:t>fA</a:t>
            </a:r>
            <a:r>
              <a:rPr lang="en-US" sz="750" dirty="0">
                <a:latin typeface="Courier New" panose="02070309020205020404" pitchFamily="49" charset="0"/>
                <a:cs typeface="Courier New" panose="02070309020205020404" pitchFamily="49" charset="0"/>
              </a:rPr>
              <a:t>".....X..." (12b00084 de6651cc 3a3b7d6b f8a85abe 33d4b2cb 6641220f baf4e815 5809c61c)</a:t>
            </a:r>
          </a:p>
          <a:p>
            <a:r>
              <a:rPr lang="en-US" sz="750" dirty="0">
                <a:latin typeface="Courier New" panose="02070309020205020404" pitchFamily="49" charset="0"/>
                <a:cs typeface="Courier New" panose="02070309020205020404" pitchFamily="49" charset="0"/>
              </a:rPr>
              <a:t>offset 0xC0  (192) "..&amp;E=;</a:t>
            </a:r>
            <a:r>
              <a:rPr lang="en-US" sz="750" dirty="0" err="1">
                <a:latin typeface="Courier New" panose="02070309020205020404" pitchFamily="49" charset="0"/>
                <a:cs typeface="Courier New" panose="02070309020205020404" pitchFamily="49" charset="0"/>
              </a:rPr>
              <a:t>q.w</a:t>
            </a:r>
            <a:r>
              <a:rPr lang="en-US" sz="750" dirty="0">
                <a:latin typeface="Courier New" panose="02070309020205020404" pitchFamily="49" charset="0"/>
                <a:cs typeface="Courier New" panose="02070309020205020404" pitchFamily="49" charset="0"/>
              </a:rPr>
              <a:t>-.~.^q...8...</a:t>
            </a:r>
            <a:r>
              <a:rPr lang="en-US" sz="750" dirty="0" err="1">
                <a:latin typeface="Courier New" panose="02070309020205020404" pitchFamily="49" charset="0"/>
                <a:cs typeface="Courier New" panose="02070309020205020404" pitchFamily="49" charset="0"/>
              </a:rPr>
              <a:t>jJ</a:t>
            </a:r>
            <a:r>
              <a:rPr lang="en-US" sz="750" dirty="0">
                <a:latin typeface="Courier New" panose="02070309020205020404" pitchFamily="49" charset="0"/>
                <a:cs typeface="Courier New" panose="02070309020205020404" pitchFamily="49" charset="0"/>
              </a:rPr>
              <a:t>.{...</a:t>
            </a:r>
            <a:r>
              <a:rPr lang="en-US" sz="750" dirty="0" err="1">
                <a:latin typeface="Courier New" panose="02070309020205020404" pitchFamily="49" charset="0"/>
                <a:cs typeface="Courier New" panose="02070309020205020404" pitchFamily="49" charset="0"/>
              </a:rPr>
              <a:t>yD.</a:t>
            </a:r>
            <a:r>
              <a:rPr lang="en-US" sz="750" dirty="0">
                <a:latin typeface="Courier New" panose="02070309020205020404" pitchFamily="49" charset="0"/>
                <a:cs typeface="Courier New" panose="02070309020205020404" pitchFamily="49" charset="0"/>
              </a:rPr>
              <a:t>" (08c62645 3d3b719f 772da47e 0b5e71c0 df843884 19866a4a 867ba1f4 b57944d4)</a:t>
            </a:r>
          </a:p>
          <a:p>
            <a:r>
              <a:rPr lang="en-US" sz="750" dirty="0">
                <a:latin typeface="Courier New" panose="02070309020205020404" pitchFamily="49" charset="0"/>
                <a:cs typeface="Courier New" panose="02070309020205020404" pitchFamily="49" charset="0"/>
              </a:rPr>
              <a:t>offset 0xE0  (224) ".C$..........+&amp;...~]a..."2.Z..6." (d84324f2 b0f517c1 96b7e0f7 012b2601 8ab57e5d 61ecd68a 2232d65a bb9036a0)</a:t>
            </a:r>
          </a:p>
          <a:p>
            <a:r>
              <a:rPr lang="en-US" sz="750" dirty="0">
                <a:latin typeface="Courier New" panose="02070309020205020404" pitchFamily="49" charset="0"/>
                <a:cs typeface="Courier New" panose="02070309020205020404" pitchFamily="49" charset="0"/>
              </a:rPr>
              <a:t>offset 0x100 (256) ".a...[</a:t>
            </a:r>
            <a:r>
              <a:rPr lang="en-US" sz="750" dirty="0" err="1">
                <a:latin typeface="Courier New" panose="02070309020205020404" pitchFamily="49" charset="0"/>
                <a:cs typeface="Courier New" panose="02070309020205020404" pitchFamily="49" charset="0"/>
              </a:rPr>
              <a:t>Y..pl</a:t>
            </a:r>
            <a:r>
              <a:rPr lang="en-US" sz="750" dirty="0">
                <a:latin typeface="Courier New" panose="02070309020205020404" pitchFamily="49" charset="0"/>
                <a:cs typeface="Courier New" panose="02070309020205020404" pitchFamily="49" charset="0"/>
              </a:rPr>
              <a:t>........%IN.Z(....3.." (cf610004 cf5b5913 bc706c19 0d92ebcb 1aaaad25 494e125a 28adedd4 a233efe3)</a:t>
            </a:r>
          </a:p>
          <a:p>
            <a:r>
              <a:rPr lang="en-US" sz="750" dirty="0">
                <a:latin typeface="Courier New" panose="02070309020205020404" pitchFamily="49" charset="0"/>
                <a:cs typeface="Courier New" panose="02070309020205020404" pitchFamily="49" charset="0"/>
              </a:rPr>
              <a:t>offset 0x120 (288) "..</a:t>
            </a:r>
            <a:r>
              <a:rPr lang="en-US" sz="750" dirty="0" err="1">
                <a:latin typeface="Courier New" panose="02070309020205020404" pitchFamily="49" charset="0"/>
                <a:cs typeface="Courier New" panose="02070309020205020404" pitchFamily="49" charset="0"/>
              </a:rPr>
              <a:t>vO.</a:t>
            </a:r>
            <a:r>
              <a:rPr lang="en-US" sz="750" dirty="0">
                <a:latin typeface="Courier New" panose="02070309020205020404" pitchFamily="49" charset="0"/>
                <a:cs typeface="Courier New" panose="02070309020205020404" pitchFamily="49" charset="0"/>
              </a:rPr>
              <a:t>....:..Y7....|..}.. 5.\.(+</a:t>
            </a:r>
            <a:r>
              <a:rPr lang="en-US" sz="750" dirty="0" err="1">
                <a:latin typeface="Courier New" panose="02070309020205020404" pitchFamily="49" charset="0"/>
                <a:cs typeface="Courier New" panose="02070309020205020404" pitchFamily="49" charset="0"/>
              </a:rPr>
              <a:t>i</a:t>
            </a:r>
            <a:r>
              <a:rPr lang="en-US" sz="750" dirty="0">
                <a:latin typeface="Courier New" panose="02070309020205020404" pitchFamily="49" charset="0"/>
                <a:cs typeface="Courier New" panose="02070309020205020404" pitchFamily="49" charset="0"/>
              </a:rPr>
              <a:t>" (c7d9764f 94d9ceb1 923afbe0 5937b2b0 aff07c1a 8f7d160d 2035ce5c cc282b69)</a:t>
            </a:r>
          </a:p>
          <a:p>
            <a:r>
              <a:rPr lang="en-US" sz="750" dirty="0">
                <a:latin typeface="Courier New" panose="02070309020205020404" pitchFamily="49" charset="0"/>
                <a:cs typeface="Courier New" panose="02070309020205020404" pitchFamily="49" charset="0"/>
              </a:rPr>
              <a:t>offset 0x140 (320) "..\......M...{y/%F...L..=..m...." (e5d85cd8 a0ae13e2 144d84d8 027b792f 25461ac6 1a4caefb 3ddc816d bdabbb85)</a:t>
            </a:r>
          </a:p>
          <a:p>
            <a:r>
              <a:rPr lang="en-US" sz="750" dirty="0">
                <a:latin typeface="Courier New" panose="02070309020205020404" pitchFamily="49" charset="0"/>
                <a:cs typeface="Courier New" panose="02070309020205020404" pitchFamily="49" charset="0"/>
              </a:rPr>
              <a:t>offset 0x160 (352) "...o....9.....*.</a:t>
            </a:r>
            <a:r>
              <a:rPr lang="en-US" sz="750" dirty="0" err="1">
                <a:latin typeface="Courier New" panose="02070309020205020404" pitchFamily="49" charset="0"/>
                <a:cs typeface="Courier New" panose="02070309020205020404" pitchFamily="49" charset="0"/>
              </a:rPr>
              <a:t>j..s</a:t>
            </a:r>
            <a:r>
              <a:rPr lang="en-US" sz="750" dirty="0">
                <a:latin typeface="Courier New" panose="02070309020205020404" pitchFamily="49" charset="0"/>
                <a:cs typeface="Courier New" panose="02070309020205020404" pitchFamily="49" charset="0"/>
              </a:rPr>
              <a:t>..%.....A\.." (cab2c06f a3e8d79a 399edda9 ccbf2abc 6a98f173 b5bd25a2 d2e6cf86 415ce5d3)</a:t>
            </a:r>
          </a:p>
          <a:p>
            <a:r>
              <a:rPr lang="en-US" sz="750" dirty="0">
                <a:latin typeface="Courier New" panose="02070309020205020404" pitchFamily="49" charset="0"/>
                <a:cs typeface="Courier New" panose="02070309020205020404" pitchFamily="49" charset="0"/>
              </a:rPr>
              <a:t>offset 0x180 (384) "SZ...</a:t>
            </a:r>
            <a:r>
              <a:rPr lang="en-US" sz="750" dirty="0" err="1">
                <a:latin typeface="Courier New" panose="02070309020205020404" pitchFamily="49" charset="0"/>
                <a:cs typeface="Courier New" panose="02070309020205020404" pitchFamily="49" charset="0"/>
              </a:rPr>
              <a:t>x.S</a:t>
            </a:r>
            <a:r>
              <a:rPr lang="en-US" sz="750" dirty="0">
                <a:latin typeface="Courier New" panose="02070309020205020404" pitchFamily="49" charset="0"/>
                <a:cs typeface="Courier New" panose="02070309020205020404" pitchFamily="49" charset="0"/>
              </a:rPr>
              <a:t>/+.b,&lt;.A6....,...F..|p^5" (535ab9ee c778eb53 2f2b0362 2c3c1d41 3699b693 0b2c92ea 9a46f5b8 7c705e35)</a:t>
            </a:r>
          </a:p>
          <a:p>
            <a:r>
              <a:rPr lang="en-US" sz="750" dirty="0">
                <a:latin typeface="Courier New" panose="02070309020205020404" pitchFamily="49" charset="0"/>
                <a:cs typeface="Courier New" panose="02070309020205020404" pitchFamily="49" charset="0"/>
              </a:rPr>
              <a:t>offset 0x1A0 (416) ". F......O&amp;......</a:t>
            </a:r>
            <a:r>
              <a:rPr lang="en-US" sz="750" dirty="0" err="1">
                <a:latin typeface="Courier New" panose="02070309020205020404" pitchFamily="49" charset="0"/>
                <a:cs typeface="Courier New" panose="02070309020205020404" pitchFamily="49" charset="0"/>
              </a:rPr>
              <a:t>gVP.J</a:t>
            </a:r>
            <a:r>
              <a:rPr lang="en-US" sz="750" dirty="0">
                <a:latin typeface="Courier New" panose="02070309020205020404" pitchFamily="49" charset="0"/>
                <a:cs typeface="Courier New" panose="02070309020205020404" pitchFamily="49" charset="0"/>
              </a:rPr>
              <a:t>...e'...n." (e22046ce b98dd817 ba4f26b6 de7fb8fa 80675650 aa4ab6f4 806527ce f49c6eb4)</a:t>
            </a:r>
          </a:p>
          <a:p>
            <a:r>
              <a:rPr lang="en-US" sz="750" dirty="0">
                <a:latin typeface="Courier New" panose="02070309020205020404" pitchFamily="49" charset="0"/>
                <a:cs typeface="Courier New" panose="02070309020205020404" pitchFamily="49" charset="0"/>
              </a:rPr>
              <a:t>offset 0x1C0 (448) "_.N..G...3  ...L...*.</a:t>
            </a:r>
            <a:r>
              <a:rPr lang="en-US" sz="750" dirty="0" err="1">
                <a:latin typeface="Courier New" panose="02070309020205020404" pitchFamily="49" charset="0"/>
                <a:cs typeface="Courier New" panose="02070309020205020404" pitchFamily="49" charset="0"/>
              </a:rPr>
              <a:t>t.db</a:t>
            </a:r>
            <a:r>
              <a:rPr lang="en-US" sz="750" dirty="0">
                <a:latin typeface="Courier New" panose="02070309020205020404" pitchFamily="49" charset="0"/>
                <a:cs typeface="Courier New" panose="02070309020205020404" pitchFamily="49" charset="0"/>
              </a:rPr>
              <a:t>.#..!.." (5fe34eb8 1147d115 d4332020 10ea0f4c ead6a62a b074a664 62df2311 c32100cf)</a:t>
            </a:r>
          </a:p>
          <a:p>
            <a:r>
              <a:rPr lang="en-US" sz="750" dirty="0">
                <a:latin typeface="Courier New" panose="02070309020205020404" pitchFamily="49" charset="0"/>
                <a:cs typeface="Courier New" panose="02070309020205020404" pitchFamily="49" charset="0"/>
              </a:rPr>
              <a:t>offset 0x1E0 (480) ".W....A.(.DA....</a:t>
            </a:r>
            <a:r>
              <a:rPr lang="en-US" sz="750" dirty="0" err="1">
                <a:latin typeface="Courier New" panose="02070309020205020404" pitchFamily="49" charset="0"/>
                <a:cs typeface="Courier New" panose="02070309020205020404" pitchFamily="49" charset="0"/>
              </a:rPr>
              <a:t>axY</a:t>
            </a:r>
            <a:r>
              <a:rPr lang="en-US" sz="750" dirty="0">
                <a:latin typeface="Courier New" panose="02070309020205020404" pitchFamily="49" charset="0"/>
                <a:cs typeface="Courier New" panose="02070309020205020404" pitchFamily="49" charset="0"/>
              </a:rPr>
              <a:t>]....h9'....)" (a557019d b6e34190 28974441 1fa2bca0 6178595d 0ff416af 683927c2 acc9f229)</a:t>
            </a:r>
          </a:p>
          <a:p>
            <a:r>
              <a:rPr lang="en-US" sz="750" dirty="0">
                <a:latin typeface="Courier New" panose="02070309020205020404" pitchFamily="49" charset="0"/>
                <a:cs typeface="Courier New" panose="02070309020205020404" pitchFamily="49" charset="0"/>
              </a:rPr>
              <a:t>offset 0x200 (512) "&gt;</a:t>
            </a:r>
            <a:r>
              <a:rPr lang="en-US" sz="750" dirty="0" err="1">
                <a:latin typeface="Courier New" panose="02070309020205020404" pitchFamily="49" charset="0"/>
                <a:cs typeface="Courier New" panose="02070309020205020404" pitchFamily="49" charset="0"/>
              </a:rPr>
              <a:t>O.._..j</a:t>
            </a:r>
            <a:r>
              <a:rPr lang="en-US" sz="750" dirty="0">
                <a:latin typeface="Courier New" panose="02070309020205020404" pitchFamily="49" charset="0"/>
                <a:cs typeface="Courier New" panose="02070309020205020404" pitchFamily="49" charset="0"/>
              </a:rPr>
              <a:t>...9^....K;+...@^....K&lt;." (3e4f0a02 5fa4f66a 04a6d239 5eafdda7 0c4b3b2b 8782ff40 5e9019a4 194b3cd6)</a:t>
            </a:r>
          </a:p>
          <a:p>
            <a:r>
              <a:rPr lang="en-US" sz="750" dirty="0">
                <a:latin typeface="Courier New" panose="02070309020205020404" pitchFamily="49" charset="0"/>
                <a:cs typeface="Courier New" panose="02070309020205020404" pitchFamily="49" charset="0"/>
              </a:rPr>
              <a:t>offset 0x220 (544) "DL|N......_.</a:t>
            </a:r>
            <a:r>
              <a:rPr lang="en-US" sz="750" dirty="0" err="1">
                <a:latin typeface="Courier New" panose="02070309020205020404" pitchFamily="49" charset="0"/>
                <a:cs typeface="Courier New" panose="02070309020205020404" pitchFamily="49" charset="0"/>
              </a:rPr>
              <a:t>uV</a:t>
            </a:r>
            <a:r>
              <a:rPr lang="en-US" sz="750" dirty="0">
                <a:latin typeface="Courier New" panose="02070309020205020404" pitchFamily="49" charset="0"/>
                <a:cs typeface="Courier New" panose="02070309020205020404" pitchFamily="49" charset="0"/>
              </a:rPr>
              <a:t>(.</a:t>
            </a:r>
            <a:r>
              <a:rPr lang="en-US" sz="750" dirty="0" err="1">
                <a:latin typeface="Courier New" panose="02070309020205020404" pitchFamily="49" charset="0"/>
                <a:cs typeface="Courier New" panose="02070309020205020404" pitchFamily="49" charset="0"/>
              </a:rPr>
              <a:t>Og</a:t>
            </a:r>
            <a:r>
              <a:rPr lang="en-US" sz="750" dirty="0">
                <a:latin typeface="Courier New" panose="02070309020205020404" pitchFamily="49" charset="0"/>
                <a:cs typeface="Courier New" panose="02070309020205020404" pitchFamily="49" charset="0"/>
              </a:rPr>
              <a:t>.... q.%...v.." (444c7c4e 8b96f9fd 148f5f04 7556288e 4f67c5c8 9acb2071 ed25acc4 8f769cc4)</a:t>
            </a:r>
          </a:p>
          <a:p>
            <a:r>
              <a:rPr lang="en-US" sz="750" dirty="0">
                <a:latin typeface="Courier New" panose="02070309020205020404" pitchFamily="49" charset="0"/>
                <a:cs typeface="Courier New" panose="02070309020205020404" pitchFamily="49" charset="0"/>
              </a:rPr>
              <a:t>offset 0x240 (576) "M...r.x..</a:t>
            </a:r>
            <a:r>
              <a:rPr lang="en-US" sz="750" dirty="0" err="1">
                <a:latin typeface="Courier New" panose="02070309020205020404" pitchFamily="49" charset="0"/>
                <a:cs typeface="Courier New" panose="02070309020205020404" pitchFamily="49" charset="0"/>
              </a:rPr>
              <a:t>F.v</a:t>
            </a:r>
            <a:r>
              <a:rPr lang="en-US" sz="750" dirty="0">
                <a:latin typeface="Courier New" panose="02070309020205020404" pitchFamily="49" charset="0"/>
                <a:cs typeface="Courier New" panose="02070309020205020404" pitchFamily="49" charset="0"/>
              </a:rPr>
              <a:t> ....4_.P....0.z..K2" (4df1ade6 72c978f5 d846fb76 20940cc6 ed345ff1 500da10a 8930ef7a 0bb14b32)</a:t>
            </a:r>
          </a:p>
          <a:p>
            <a:r>
              <a:rPr lang="en-US" sz="750" dirty="0">
                <a:latin typeface="Courier New" panose="02070309020205020404" pitchFamily="49" charset="0"/>
                <a:cs typeface="Courier New" panose="02070309020205020404" pitchFamily="49" charset="0"/>
              </a:rPr>
              <a:t>offset 0x260 (608) "e....[:</a:t>
            </a:r>
            <a:r>
              <a:rPr lang="en-US" sz="750" dirty="0" err="1">
                <a:latin typeface="Courier New" panose="02070309020205020404" pitchFamily="49" charset="0"/>
                <a:cs typeface="Courier New" panose="02070309020205020404" pitchFamily="49" charset="0"/>
              </a:rPr>
              <a:t>y.P..H</a:t>
            </a:r>
            <a:r>
              <a:rPr lang="en-US" sz="750" dirty="0">
                <a:latin typeface="Courier New" panose="02070309020205020404" pitchFamily="49" charset="0"/>
                <a:cs typeface="Courier New" panose="02070309020205020404" pitchFamily="49" charset="0"/>
              </a:rPr>
              <a:t>.^*.</a:t>
            </a:r>
            <a:r>
              <a:rPr lang="en-US" sz="750" dirty="0" err="1">
                <a:latin typeface="Courier New" panose="02070309020205020404" pitchFamily="49" charset="0"/>
                <a:cs typeface="Courier New" panose="02070309020205020404" pitchFamily="49" charset="0"/>
              </a:rPr>
              <a:t>dX</a:t>
            </a:r>
            <a:r>
              <a:rPr lang="en-US" sz="750" dirty="0">
                <a:latin typeface="Courier New" panose="02070309020205020404" pitchFamily="49" charset="0"/>
                <a:cs typeface="Courier New" panose="02070309020205020404" pitchFamily="49" charset="0"/>
              </a:rPr>
              <a:t>........</a:t>
            </a:r>
            <a:r>
              <a:rPr lang="en-US" sz="750" dirty="0" err="1">
                <a:latin typeface="Courier New" panose="02070309020205020404" pitchFamily="49" charset="0"/>
                <a:cs typeface="Courier New" panose="02070309020205020404" pitchFamily="49" charset="0"/>
              </a:rPr>
              <a:t>M..Ye</a:t>
            </a:r>
            <a:r>
              <a:rPr lang="en-US" sz="750" dirty="0">
                <a:latin typeface="Courier New" panose="02070309020205020404" pitchFamily="49" charset="0"/>
                <a:cs typeface="Courier New" panose="02070309020205020404" pitchFamily="49" charset="0"/>
              </a:rPr>
              <a:t>" (65f2f5e8 b45b3a79 a650e78e 488f5e2a c8645883 87ebef0e 929aae4d 0aef5965)</a:t>
            </a:r>
          </a:p>
          <a:p>
            <a:r>
              <a:rPr lang="en-US" sz="750" dirty="0">
                <a:latin typeface="Courier New" panose="02070309020205020404" pitchFamily="49" charset="0"/>
                <a:cs typeface="Courier New" panose="02070309020205020404" pitchFamily="49" charset="0"/>
              </a:rPr>
              <a:t>offset 0x280 (640) "j......H)P8....e.............9N." (6abfd4c8 fe06c648 295038e4 fae3b165 ecc390b7 f7e799a3 fd1ca8e5 c4394eb5)</a:t>
            </a:r>
          </a:p>
          <a:p>
            <a:r>
              <a:rPr lang="en-US" sz="750" dirty="0">
                <a:latin typeface="Courier New" panose="02070309020205020404" pitchFamily="49" charset="0"/>
                <a:cs typeface="Courier New" panose="02070309020205020404" pitchFamily="49" charset="0"/>
              </a:rPr>
              <a:t>offset 0x2A0 (672) "\d..{.`..y                      " (5c6418cb 7bff6015 df792020 20202020 20202020 20202020 20202020 20202020)</a:t>
            </a:r>
          </a:p>
          <a:p>
            <a:r>
              <a:rPr lang="en-US" sz="750" dirty="0">
                <a:latin typeface="Courier New" panose="02070309020205020404" pitchFamily="49" charset="0"/>
                <a:cs typeface="Courier New" panose="02070309020205020404" pitchFamily="49" charset="0"/>
              </a:rPr>
              <a:t>offset 0x2C0 (704) "                                " (20202020 20202020 20202020 20202020 20202020 20202020 20202020 20202020)</a:t>
            </a:r>
          </a:p>
          <a:p>
            <a:r>
              <a:rPr lang="en-US" sz="750" dirty="0">
                <a:latin typeface="Courier New" panose="02070309020205020404" pitchFamily="49" charset="0"/>
                <a:cs typeface="Courier New" panose="02070309020205020404" pitchFamily="49" charset="0"/>
              </a:rPr>
              <a:t>offset 0x2E0 (736) "                                " (20202020 20202020 20202020 20202020 20202020 20202020 20202020 20202020)</a:t>
            </a:r>
          </a:p>
          <a:p>
            <a:r>
              <a:rPr lang="en-US" sz="750" dirty="0">
                <a:latin typeface="Courier New" panose="02070309020205020404" pitchFamily="49" charset="0"/>
                <a:cs typeface="Courier New" panose="02070309020205020404" pitchFamily="49" charset="0"/>
              </a:rPr>
              <a:t>offset 0x300 (768) "                                " (20202020 20202020 20202020 20202020 20202020 20202020 20202020 20202020)</a:t>
            </a:r>
          </a:p>
          <a:p>
            <a:r>
              <a:rPr lang="en-US" sz="750" dirty="0">
                <a:latin typeface="Courier New" panose="02070309020205020404" pitchFamily="49" charset="0"/>
                <a:cs typeface="Courier New" panose="02070309020205020404" pitchFamily="49" charset="0"/>
              </a:rPr>
              <a:t>offset 0x320 (800) "                                " (20202020 20202020 20202020 20202020 20202020 20202020 20202020 20202020)</a:t>
            </a:r>
          </a:p>
          <a:p>
            <a:r>
              <a:rPr lang="en-US" sz="750" dirty="0">
                <a:latin typeface="Courier New" panose="02070309020205020404" pitchFamily="49" charset="0"/>
                <a:cs typeface="Courier New" panose="02070309020205020404" pitchFamily="49" charset="0"/>
              </a:rPr>
              <a:t>offset 0x340 (832) "                                " (20202020 20202020 20202020 20202020 20202020 20202020 20202020 20202020)</a:t>
            </a:r>
          </a:p>
          <a:p>
            <a:r>
              <a:rPr lang="en-US" sz="750" dirty="0">
                <a:latin typeface="Courier New" panose="02070309020205020404" pitchFamily="49" charset="0"/>
                <a:cs typeface="Courier New" panose="02070309020205020404" pitchFamily="49" charset="0"/>
              </a:rPr>
              <a:t>offset 0x360 (864) "                                " (20202020 20202020 20202020 20202020 20202020 20202020 20202020 20202020)</a:t>
            </a:r>
          </a:p>
          <a:p>
            <a:r>
              <a:rPr lang="en-US" sz="750" dirty="0">
                <a:latin typeface="Courier New" panose="02070309020205020404" pitchFamily="49" charset="0"/>
                <a:cs typeface="Courier New" panose="02070309020205020404" pitchFamily="49" charset="0"/>
              </a:rPr>
              <a:t>offset 0x380 (896) "                                " (20202020 20202020 20202020 20202020 20202020 20202020 20202020 20202020)</a:t>
            </a:r>
          </a:p>
          <a:p>
            <a:r>
              <a:rPr lang="en-US" sz="750" dirty="0">
                <a:latin typeface="Courier New" panose="02070309020205020404" pitchFamily="49" charset="0"/>
                <a:cs typeface="Courier New" panose="02070309020205020404" pitchFamily="49" charset="0"/>
              </a:rPr>
              <a:t>offset 0x3A0 (928) "                                " (20202020 20202020 20202020 20202020 20202020 20202020 20202020 20202020)</a:t>
            </a:r>
          </a:p>
          <a:p>
            <a:r>
              <a:rPr lang="en-US" sz="750" dirty="0">
                <a:latin typeface="Courier New" panose="02070309020205020404" pitchFamily="49" charset="0"/>
                <a:cs typeface="Courier New" panose="02070309020205020404" pitchFamily="49" charset="0"/>
              </a:rPr>
              <a:t>offset 0x3C0 (960) "                                " (20202020 20202020 20202020 20202020 20202020 20202020 20202020 20202020)</a:t>
            </a:r>
          </a:p>
          <a:p>
            <a:r>
              <a:rPr lang="en-US" sz="750" dirty="0">
                <a:latin typeface="Courier New" panose="02070309020205020404" pitchFamily="49" charset="0"/>
                <a:cs typeface="Courier New" panose="02070309020205020404" pitchFamily="49" charset="0"/>
              </a:rPr>
              <a:t>offset 0x3E0 (992) "                                " (20202020 20202020 20202020 20202020 20202020 20202020 20202020 20202020)</a:t>
            </a:r>
          </a:p>
          <a:p>
            <a:endParaRPr lang="en-US" sz="750" dirty="0">
              <a:latin typeface="Courier New" panose="02070309020205020404" pitchFamily="49" charset="0"/>
              <a:cs typeface="Courier New" panose="02070309020205020404" pitchFamily="49" charset="0"/>
            </a:endParaRPr>
          </a:p>
          <a:p>
            <a:endParaRPr lang="en-US" sz="750" dirty="0">
              <a:latin typeface="Courier New" panose="02070309020205020404" pitchFamily="49" charset="0"/>
              <a:cs typeface="Courier New" panose="02070309020205020404" pitchFamily="49" charset="0"/>
            </a:endParaRPr>
          </a:p>
        </p:txBody>
      </p:sp>
      <p:sp>
        <p:nvSpPr>
          <p:cNvPr id="2" name="Title 1"/>
          <p:cNvSpPr>
            <a:spLocks noGrp="1"/>
          </p:cNvSpPr>
          <p:nvPr>
            <p:ph type="title"/>
          </p:nvPr>
        </p:nvSpPr>
        <p:spPr>
          <a:xfrm>
            <a:off x="58616" y="53113"/>
            <a:ext cx="7895492" cy="732441"/>
          </a:xfrm>
        </p:spPr>
        <p:txBody>
          <a:bodyPr>
            <a:normAutofit/>
          </a:bodyPr>
          <a:lstStyle/>
          <a:p>
            <a:r>
              <a:rPr lang="en-US" sz="1600" b="0" dirty="0">
                <a:latin typeface="Courier New" pitchFamily="49" charset="0"/>
                <a:cs typeface="Courier New" pitchFamily="49" charset="0"/>
              </a:rPr>
              <a:t>pattern=</a:t>
            </a:r>
            <a:r>
              <a:rPr lang="en-US" sz="1600" b="0" dirty="0" err="1">
                <a:latin typeface="Courier New" pitchFamily="49" charset="0"/>
                <a:cs typeface="Courier New" pitchFamily="49" charset="0"/>
              </a:rPr>
              <a:t>trailing_blanks,compressibility</a:t>
            </a:r>
            <a:r>
              <a:rPr lang="en-US" sz="1600" b="0" dirty="0">
                <a:latin typeface="Courier New" pitchFamily="49" charset="0"/>
                <a:cs typeface="Courier New" pitchFamily="49" charset="0"/>
              </a:rPr>
              <a:t>=33%,blocksize="1 KiB"</a:t>
            </a:r>
          </a:p>
        </p:txBody>
      </p:sp>
      <p:sp>
        <p:nvSpPr>
          <p:cNvPr id="4" name="Rounded Rectangular Callout 3"/>
          <p:cNvSpPr/>
          <p:nvPr/>
        </p:nvSpPr>
        <p:spPr>
          <a:xfrm>
            <a:off x="7540707" y="1335010"/>
            <a:ext cx="1515822" cy="613059"/>
          </a:xfrm>
          <a:prstGeom prst="wedgeRoundRectCallout">
            <a:avLst>
              <a:gd name="adj1" fmla="val -95805"/>
              <a:gd name="adj2" fmla="val 54220"/>
              <a:gd name="adj3" fmla="val 16667"/>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1000" dirty="0">
                <a:solidFill>
                  <a:schemeClr val="tx1"/>
                </a:solidFill>
                <a:latin typeface="+mj-lt"/>
              </a:rPr>
              <a:t>Leading part of block is random binary data </a:t>
            </a:r>
          </a:p>
          <a:p>
            <a:pPr algn="ctr"/>
            <a:r>
              <a:rPr lang="en-US" sz="1000" dirty="0">
                <a:solidFill>
                  <a:schemeClr val="tx1"/>
                </a:solidFill>
                <a:latin typeface="+mj-lt"/>
              </a:rPr>
              <a:t>(incompressible)</a:t>
            </a:r>
          </a:p>
        </p:txBody>
      </p:sp>
      <p:sp>
        <p:nvSpPr>
          <p:cNvPr id="6" name="Right Brace 5"/>
          <p:cNvSpPr/>
          <p:nvPr/>
        </p:nvSpPr>
        <p:spPr>
          <a:xfrm>
            <a:off x="7425152" y="3546230"/>
            <a:ext cx="183135" cy="1200613"/>
          </a:xfrm>
          <a:prstGeom prst="rightBrace">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Rounded Rectangular Callout 6"/>
          <p:cNvSpPr/>
          <p:nvPr/>
        </p:nvSpPr>
        <p:spPr>
          <a:xfrm>
            <a:off x="7810893" y="3394607"/>
            <a:ext cx="1333107" cy="751929"/>
          </a:xfrm>
          <a:prstGeom prst="wedgeRoundRectCallout">
            <a:avLst>
              <a:gd name="adj1" fmla="val -62717"/>
              <a:gd name="adj2" fmla="val 46846"/>
              <a:gd name="adj3" fmla="val 16667"/>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1000" dirty="0">
                <a:solidFill>
                  <a:schemeClr val="tx1"/>
                </a:solidFill>
                <a:latin typeface="+mj-lt"/>
              </a:rPr>
              <a:t>compressibility = 33% means 33% trailing blanks</a:t>
            </a:r>
          </a:p>
        </p:txBody>
      </p:sp>
    </p:spTree>
    <p:extLst>
      <p:ext uri="{BB962C8B-B14F-4D97-AF65-F5344CB8AC3E}">
        <p14:creationId xmlns:p14="http://schemas.microsoft.com/office/powerpoint/2010/main" val="22097985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latin typeface="Courier New" pitchFamily="49" charset="0"/>
                <a:cs typeface="Courier New" pitchFamily="49" charset="0"/>
              </a:rPr>
              <a:t>pattern=</a:t>
            </a:r>
            <a:r>
              <a:rPr lang="en-US" b="0" dirty="0" err="1">
                <a:latin typeface="Courier New" pitchFamily="49" charset="0"/>
                <a:cs typeface="Courier New" pitchFamily="49" charset="0"/>
              </a:rPr>
              <a:t>ascii</a:t>
            </a:r>
            <a:endParaRPr lang="en-US" b="0" dirty="0">
              <a:latin typeface="Courier New" pitchFamily="49" charset="0"/>
              <a:cs typeface="Courier New" pitchFamily="49" charset="0"/>
            </a:endParaRPr>
          </a:p>
        </p:txBody>
      </p:sp>
      <p:pic>
        <p:nvPicPr>
          <p:cNvPr id="3074" name="Picture 2"/>
          <p:cNvPicPr>
            <a:picLocks noChangeAspect="1" noChangeArrowheads="1"/>
          </p:cNvPicPr>
          <p:nvPr/>
        </p:nvPicPr>
        <p:blipFill>
          <a:blip r:embed="rId2" cstate="print"/>
          <a:srcRect/>
          <a:stretch>
            <a:fillRect/>
          </a:stretch>
        </p:blipFill>
        <p:spPr bwMode="auto">
          <a:xfrm>
            <a:off x="568013" y="1019766"/>
            <a:ext cx="7308716" cy="3901768"/>
          </a:xfrm>
          <a:prstGeom prst="rect">
            <a:avLst/>
          </a:prstGeom>
          <a:noFill/>
          <a:ln w="9525">
            <a:noFill/>
            <a:miter lim="800000"/>
            <a:headEnd/>
            <a:tailEnd/>
          </a:ln>
        </p:spPr>
      </p:pic>
      <p:sp useBgFill="1">
        <p:nvSpPr>
          <p:cNvPr id="4" name="Rounded Rectangular Callout 3"/>
          <p:cNvSpPr/>
          <p:nvPr/>
        </p:nvSpPr>
        <p:spPr>
          <a:xfrm>
            <a:off x="5983490" y="1460585"/>
            <a:ext cx="2663422" cy="1190561"/>
          </a:xfrm>
          <a:prstGeom prst="wedgeRoundRectCallout">
            <a:avLst>
              <a:gd name="adj1" fmla="val -147231"/>
              <a:gd name="adj2" fmla="val 63225"/>
              <a:gd name="adj3" fmla="val 16667"/>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1600" dirty="0">
                <a:solidFill>
                  <a:schemeClr val="tx1"/>
                </a:solidFill>
                <a:latin typeface="+mj-lt"/>
              </a:rPr>
              <a:t>Randomly selected printable ASCII characters</a:t>
            </a:r>
          </a:p>
          <a:p>
            <a:pPr algn="ctr"/>
            <a:r>
              <a:rPr lang="en-US" sz="1600" dirty="0">
                <a:solidFill>
                  <a:schemeClr val="tx1"/>
                </a:solidFill>
                <a:latin typeface="+mj-lt"/>
              </a:rPr>
              <a:t>(fixed degree of compressibility)</a:t>
            </a:r>
          </a:p>
        </p:txBody>
      </p:sp>
    </p:spTree>
    <p:extLst>
      <p:ext uri="{BB962C8B-B14F-4D97-AF65-F5344CB8AC3E}">
        <p14:creationId xmlns:p14="http://schemas.microsoft.com/office/powerpoint/2010/main" val="499405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latin typeface="Courier New" pitchFamily="49" charset="0"/>
                <a:cs typeface="Courier New" pitchFamily="49" charset="0"/>
              </a:rPr>
              <a:t>pattern=</a:t>
            </a:r>
            <a:r>
              <a:rPr lang="en-US" b="0" dirty="0" err="1">
                <a:latin typeface="Courier New" pitchFamily="49" charset="0"/>
                <a:cs typeface="Courier New" pitchFamily="49" charset="0"/>
              </a:rPr>
              <a:t>gobbledegook</a:t>
            </a:r>
            <a:endParaRPr lang="en-US" b="0" dirty="0">
              <a:latin typeface="Courier New" pitchFamily="49" charset="0"/>
              <a:cs typeface="Courier New" pitchFamily="49" charset="0"/>
            </a:endParaRPr>
          </a:p>
        </p:txBody>
      </p:sp>
      <p:pic>
        <p:nvPicPr>
          <p:cNvPr id="4098" name="Picture 2"/>
          <p:cNvPicPr>
            <a:picLocks noChangeAspect="1" noChangeArrowheads="1"/>
          </p:cNvPicPr>
          <p:nvPr/>
        </p:nvPicPr>
        <p:blipFill>
          <a:blip r:embed="rId2" cstate="print"/>
          <a:srcRect/>
          <a:stretch>
            <a:fillRect/>
          </a:stretch>
        </p:blipFill>
        <p:spPr bwMode="auto">
          <a:xfrm>
            <a:off x="632103" y="981213"/>
            <a:ext cx="7315200" cy="3905230"/>
          </a:xfrm>
          <a:prstGeom prst="rect">
            <a:avLst/>
          </a:prstGeom>
          <a:noFill/>
          <a:ln w="9525">
            <a:noFill/>
            <a:miter lim="800000"/>
            <a:headEnd/>
            <a:tailEnd/>
          </a:ln>
        </p:spPr>
      </p:pic>
      <p:sp useBgFill="1">
        <p:nvSpPr>
          <p:cNvPr id="4" name="Rounded Rectangular Callout 3"/>
          <p:cNvSpPr/>
          <p:nvPr/>
        </p:nvSpPr>
        <p:spPr>
          <a:xfrm>
            <a:off x="5676645" y="1411490"/>
            <a:ext cx="3050046" cy="932810"/>
          </a:xfrm>
          <a:prstGeom prst="wedgeRoundRectCallout">
            <a:avLst>
              <a:gd name="adj1" fmla="val -136872"/>
              <a:gd name="adj2" fmla="val 119059"/>
              <a:gd name="adj3" fmla="val 16667"/>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1600" dirty="0">
                <a:solidFill>
                  <a:schemeClr val="tx1"/>
                </a:solidFill>
                <a:latin typeface="+mj-lt"/>
              </a:rPr>
              <a:t>Randomly selected words from Webster's 1913 dictionary.</a:t>
            </a:r>
          </a:p>
          <a:p>
            <a:pPr algn="ctr"/>
            <a:r>
              <a:rPr lang="en-US" sz="1600" dirty="0">
                <a:solidFill>
                  <a:schemeClr val="tx1"/>
                </a:solidFill>
              </a:rPr>
              <a:t>(fixed degree of compressibility)</a:t>
            </a:r>
            <a:endParaRPr lang="en-US" sz="1600" dirty="0">
              <a:solidFill>
                <a:schemeClr val="tx1"/>
              </a:solidFill>
              <a:latin typeface="+mj-lt"/>
            </a:endParaRPr>
          </a:p>
        </p:txBody>
      </p:sp>
    </p:spTree>
    <p:extLst>
      <p:ext uri="{BB962C8B-B14F-4D97-AF65-F5344CB8AC3E}">
        <p14:creationId xmlns:p14="http://schemas.microsoft.com/office/powerpoint/2010/main" val="2319987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3A6E6FB-0715-408D-B6F8-FCCC52FFA30B}"/>
              </a:ext>
            </a:extLst>
          </p:cNvPr>
          <p:cNvSpPr>
            <a:spLocks noGrp="1"/>
          </p:cNvSpPr>
          <p:nvPr>
            <p:ph idx="1"/>
          </p:nvPr>
        </p:nvSpPr>
        <p:spPr>
          <a:xfrm>
            <a:off x="264160" y="967575"/>
            <a:ext cx="8584006" cy="4175823"/>
          </a:xfrm>
        </p:spPr>
        <p:txBody>
          <a:bodyPr/>
          <a:lstStyle/>
          <a:p>
            <a:r>
              <a:rPr lang="en-US" sz="1200" dirty="0">
                <a:latin typeface="Courier New" panose="02070309020205020404" pitchFamily="49" charset="0"/>
                <a:cs typeface="Courier New" panose="02070309020205020404" pitchFamily="49" charset="0"/>
              </a:rPr>
              <a:t>ivy</a:t>
            </a:r>
            <a:r>
              <a:rPr lang="en-US" sz="1200" dirty="0"/>
              <a:t> [options] </a:t>
            </a:r>
            <a:r>
              <a:rPr lang="en-US" sz="1200" i="1" dirty="0" err="1"/>
              <a:t>ivyscript_filename</a:t>
            </a:r>
            <a:endParaRPr lang="en-US" sz="1200" i="1" dirty="0"/>
          </a:p>
          <a:p>
            <a:pPr lvl="1"/>
            <a:r>
              <a:rPr lang="en-US" sz="1100" dirty="0"/>
              <a:t>Ivyscript filenames must end in </a:t>
            </a:r>
            <a:r>
              <a:rPr lang="en-US" sz="1100" dirty="0">
                <a:latin typeface="Courier New" panose="02070309020205020404" pitchFamily="49" charset="0"/>
                <a:cs typeface="Courier New" panose="02070309020205020404" pitchFamily="49" charset="0"/>
              </a:rPr>
              <a:t>.ivyscript</a:t>
            </a:r>
            <a:r>
              <a:rPr lang="en-US" sz="1100" dirty="0"/>
              <a:t>.</a:t>
            </a:r>
          </a:p>
          <a:p>
            <a:pPr marL="574675" lvl="2" indent="0">
              <a:buNone/>
            </a:pPr>
            <a:r>
              <a:rPr lang="en-US" sz="1050" dirty="0"/>
              <a:t>If you leave off the </a:t>
            </a:r>
            <a:r>
              <a:rPr lang="en-US" sz="1050" dirty="0">
                <a:latin typeface="Courier New" panose="02070309020205020404" pitchFamily="49" charset="0"/>
                <a:cs typeface="Courier New" panose="02070309020205020404" pitchFamily="49" charset="0"/>
              </a:rPr>
              <a:t>.ivyscript</a:t>
            </a:r>
            <a:r>
              <a:rPr lang="en-US" sz="1050" dirty="0"/>
              <a:t> suffix, ivy will add it before looking for the file.</a:t>
            </a:r>
          </a:p>
          <a:p>
            <a:pPr lvl="1"/>
            <a:r>
              <a:rPr lang="en-US" sz="1100" dirty="0"/>
              <a:t>Options:</a:t>
            </a:r>
            <a:r>
              <a:rPr lang="en-US" sz="1050" dirty="0"/>
              <a:t> (case insensitive, ignores underscores, e.g. </a:t>
            </a:r>
            <a:r>
              <a:rPr lang="en-US" sz="1050" dirty="0">
                <a:latin typeface="Courier New" panose="02070309020205020404" pitchFamily="49" charset="0"/>
                <a:cs typeface="Courier New" panose="02070309020205020404" pitchFamily="49" charset="0"/>
              </a:rPr>
              <a:t>–</a:t>
            </a:r>
            <a:r>
              <a:rPr lang="en-US" sz="1050" dirty="0" err="1">
                <a:latin typeface="Courier New" panose="02070309020205020404" pitchFamily="49" charset="0"/>
                <a:cs typeface="Courier New" panose="02070309020205020404" pitchFamily="49" charset="0"/>
              </a:rPr>
              <a:t>noLDEV</a:t>
            </a:r>
            <a:r>
              <a:rPr lang="en-US" sz="1050" dirty="0"/>
              <a:t> same as </a:t>
            </a:r>
            <a:r>
              <a:rPr lang="en-US" sz="1050" dirty="0">
                <a:latin typeface="Courier New" panose="02070309020205020404" pitchFamily="49" charset="0"/>
                <a:cs typeface="Courier New" panose="02070309020205020404" pitchFamily="49" charset="0"/>
              </a:rPr>
              <a:t>-</a:t>
            </a:r>
            <a:r>
              <a:rPr lang="en-US" sz="1050" dirty="0" err="1">
                <a:latin typeface="Courier New" panose="02070309020205020404" pitchFamily="49" charset="0"/>
                <a:cs typeface="Courier New" panose="02070309020205020404" pitchFamily="49" charset="0"/>
              </a:rPr>
              <a:t>no_ldev</a:t>
            </a:r>
            <a:r>
              <a:rPr lang="en-US" sz="1050" dirty="0"/>
              <a:t>.)</a:t>
            </a:r>
            <a:endParaRPr lang="en-US" sz="1100" dirty="0"/>
          </a:p>
          <a:p>
            <a:pPr marL="574675" lvl="2" indent="0">
              <a:buNone/>
            </a:pPr>
            <a:r>
              <a:rPr lang="en-US" sz="1050" dirty="0">
                <a:latin typeface="Courier New" panose="02070309020205020404" pitchFamily="49" charset="0"/>
                <a:cs typeface="Courier New" panose="02070309020205020404" pitchFamily="49" charset="0"/>
              </a:rPr>
              <a:t>-log</a:t>
            </a:r>
            <a:r>
              <a:rPr lang="en-US" sz="1050" dirty="0"/>
              <a:t> – turns on logging for ivy developer problem diagnosis.  (Or else </a:t>
            </a:r>
            <a:r>
              <a:rPr lang="en-US" sz="1050" dirty="0" err="1">
                <a:latin typeface="Courier New" panose="02070309020205020404" pitchFamily="49" charset="0"/>
                <a:cs typeface="Courier New" panose="02070309020205020404" pitchFamily="49" charset="0"/>
              </a:rPr>
              <a:t>ivy_engine_set</a:t>
            </a:r>
            <a:r>
              <a:rPr lang="en-US" sz="1050" dirty="0">
                <a:latin typeface="Courier New" panose="02070309020205020404" pitchFamily="49" charset="0"/>
                <a:cs typeface="Courier New" panose="02070309020205020404" pitchFamily="49" charset="0"/>
              </a:rPr>
              <a:t>("</a:t>
            </a:r>
            <a:r>
              <a:rPr lang="en-US" sz="1050" dirty="0" err="1">
                <a:latin typeface="Courier New" panose="02070309020205020404" pitchFamily="49" charset="0"/>
                <a:cs typeface="Courier New" panose="02070309020205020404" pitchFamily="49" charset="0"/>
              </a:rPr>
              <a:t>log","on</a:t>
            </a:r>
            <a:r>
              <a:rPr lang="en-US" sz="1050" dirty="0">
                <a:cs typeface="Courier New" panose="02070309020205020404" pitchFamily="49" charset="0"/>
              </a:rPr>
              <a:t>") in your ivyscript program</a:t>
            </a:r>
            <a:r>
              <a:rPr lang="en-US" sz="1050" dirty="0"/>
              <a:t>.)</a:t>
            </a:r>
          </a:p>
          <a:p>
            <a:pPr marL="574675" lvl="2" indent="0">
              <a:buNone/>
            </a:pPr>
            <a:r>
              <a:rPr lang="en-US" sz="1050" dirty="0">
                <a:latin typeface="Courier New" panose="02070309020205020404" pitchFamily="49" charset="0"/>
                <a:cs typeface="Courier New" panose="02070309020205020404" pitchFamily="49" charset="0"/>
              </a:rPr>
              <a:t>-</a:t>
            </a:r>
            <a:r>
              <a:rPr lang="en-US" sz="1050" dirty="0" err="1">
                <a:latin typeface="Courier New" panose="02070309020205020404" pitchFamily="49" charset="0"/>
                <a:cs typeface="Courier New" panose="02070309020205020404" pitchFamily="49" charset="0"/>
              </a:rPr>
              <a:t>no_cmd</a:t>
            </a:r>
            <a:r>
              <a:rPr lang="en-US" sz="1050" dirty="0"/>
              <a:t> – stops ivy from automatically connecting to a command device.</a:t>
            </a:r>
          </a:p>
          <a:p>
            <a:pPr marL="574675" lvl="2" indent="0">
              <a:buNone/>
            </a:pPr>
            <a:r>
              <a:rPr lang="en-US" sz="1050" dirty="0">
                <a:latin typeface="Courier New" panose="02070309020205020404" pitchFamily="49" charset="0"/>
                <a:cs typeface="Courier New" panose="02070309020205020404" pitchFamily="49" charset="0"/>
              </a:rPr>
              <a:t>-</a:t>
            </a:r>
            <a:r>
              <a:rPr lang="en-US" sz="1050" dirty="0" err="1">
                <a:latin typeface="Courier New" panose="02070309020205020404" pitchFamily="49" charset="0"/>
                <a:cs typeface="Courier New" panose="02070309020205020404" pitchFamily="49" charset="0"/>
              </a:rPr>
              <a:t>spinloop</a:t>
            </a:r>
            <a:r>
              <a:rPr lang="en-US" sz="1050" dirty="0"/>
              <a:t> – ivy I/O driving </a:t>
            </a:r>
            <a:r>
              <a:rPr lang="en-US" sz="1050" dirty="0" err="1"/>
              <a:t>subthreads</a:t>
            </a:r>
            <a:r>
              <a:rPr lang="en-US" sz="1050" dirty="0"/>
              <a:t> will continuously check for work to do without ever waiting.</a:t>
            </a:r>
          </a:p>
          <a:p>
            <a:pPr marL="574675" lvl="2" indent="0">
              <a:buNone/>
            </a:pPr>
            <a:r>
              <a:rPr lang="en-US" sz="1050" dirty="0"/>
              <a:t>	(Useful at very low I/O rates to keep </a:t>
            </a:r>
            <a:r>
              <a:rPr lang="en-US" sz="1050" dirty="0" err="1"/>
              <a:t>ivydriver</a:t>
            </a:r>
            <a:r>
              <a:rPr lang="en-US" sz="1050" dirty="0"/>
              <a:t> pages resident in test host CPU L1/L2 cache.)</a:t>
            </a:r>
          </a:p>
          <a:p>
            <a:pPr marL="574675" lvl="2" indent="0">
              <a:buNone/>
            </a:pPr>
            <a:r>
              <a:rPr lang="en-US" sz="1050" dirty="0">
                <a:latin typeface="Courier New" panose="02070309020205020404" pitchFamily="49" charset="0"/>
                <a:cs typeface="Courier New" panose="02070309020205020404" pitchFamily="49" charset="0"/>
              </a:rPr>
              <a:t>-</a:t>
            </a:r>
            <a:r>
              <a:rPr lang="en-US" sz="1050" dirty="0" err="1">
                <a:latin typeface="Courier New" panose="02070309020205020404" pitchFamily="49" charset="0"/>
                <a:cs typeface="Courier New" panose="02070309020205020404" pitchFamily="49" charset="0"/>
              </a:rPr>
              <a:t>one_thread_per_core</a:t>
            </a:r>
            <a:r>
              <a:rPr lang="en-US" sz="1050" dirty="0"/>
              <a:t> </a:t>
            </a:r>
          </a:p>
          <a:p>
            <a:pPr marL="809625" lvl="3" indent="0">
              <a:buNone/>
            </a:pPr>
            <a:r>
              <a:rPr lang="en-US" sz="1050" dirty="0"/>
              <a:t>Normally </a:t>
            </a:r>
            <a:r>
              <a:rPr lang="en-US" sz="1050" dirty="0" err="1">
                <a:latin typeface="Courier New" panose="02070309020205020404" pitchFamily="49" charset="0"/>
                <a:cs typeface="Courier New" panose="02070309020205020404" pitchFamily="49" charset="0"/>
              </a:rPr>
              <a:t>ivydriver</a:t>
            </a:r>
            <a:r>
              <a:rPr lang="en-US" sz="1050" dirty="0"/>
              <a:t> on each test host starts an I/O driving </a:t>
            </a:r>
            <a:r>
              <a:rPr lang="en-US" sz="1050" dirty="0" err="1"/>
              <a:t>subthread</a:t>
            </a:r>
            <a:r>
              <a:rPr lang="en-US" sz="1050" dirty="0"/>
              <a:t> on all </a:t>
            </a:r>
            <a:r>
              <a:rPr lang="en-US" sz="1050" dirty="0" err="1"/>
              <a:t>hyperthreads</a:t>
            </a:r>
            <a:r>
              <a:rPr lang="en-US" sz="1050" dirty="0"/>
              <a:t> of every Linux CPU </a:t>
            </a:r>
            <a:r>
              <a:rPr lang="en-US" sz="1050" dirty="0" err="1">
                <a:latin typeface="Courier New" panose="02070309020205020404" pitchFamily="49" charset="0"/>
                <a:cs typeface="Courier New" panose="02070309020205020404" pitchFamily="49" charset="0"/>
              </a:rPr>
              <a:t>core_id</a:t>
            </a:r>
            <a:r>
              <a:rPr lang="en-US" sz="1050" dirty="0"/>
              <a:t>, except core 0.  The </a:t>
            </a:r>
            <a:r>
              <a:rPr lang="en-US" sz="1050" dirty="0">
                <a:latin typeface="Courier New" panose="02070309020205020404" pitchFamily="49" charset="0"/>
                <a:cs typeface="Courier New" panose="02070309020205020404" pitchFamily="49" charset="0"/>
              </a:rPr>
              <a:t>-</a:t>
            </a:r>
            <a:r>
              <a:rPr lang="en-US" sz="1050" dirty="0" err="1">
                <a:latin typeface="Courier New" panose="02070309020205020404" pitchFamily="49" charset="0"/>
                <a:cs typeface="Courier New" panose="02070309020205020404" pitchFamily="49" charset="0"/>
              </a:rPr>
              <a:t>one_thread_per_core</a:t>
            </a:r>
            <a:r>
              <a:rPr lang="en-US" sz="1050" dirty="0">
                <a:cs typeface="Courier New" panose="02070309020205020404" pitchFamily="49" charset="0"/>
              </a:rPr>
              <a:t> option only starts an I/O driving </a:t>
            </a:r>
            <a:r>
              <a:rPr lang="en-US" sz="1050" dirty="0" err="1">
                <a:cs typeface="Courier New" panose="02070309020205020404" pitchFamily="49" charset="0"/>
              </a:rPr>
              <a:t>subthread</a:t>
            </a:r>
            <a:r>
              <a:rPr lang="en-US" sz="1050" dirty="0">
                <a:cs typeface="Courier New" panose="02070309020205020404" pitchFamily="49" charset="0"/>
              </a:rPr>
              <a:t> on the first </a:t>
            </a:r>
            <a:r>
              <a:rPr lang="en-US" sz="1050" dirty="0" err="1">
                <a:cs typeface="Courier New" panose="02070309020205020404" pitchFamily="49" charset="0"/>
              </a:rPr>
              <a:t>hyperthread</a:t>
            </a:r>
            <a:r>
              <a:rPr lang="en-US" sz="1050" dirty="0">
                <a:cs typeface="Courier New" panose="02070309020205020404" pitchFamily="49" charset="0"/>
              </a:rPr>
              <a:t> of every </a:t>
            </a:r>
            <a:r>
              <a:rPr lang="en-US" sz="1050" dirty="0" err="1">
                <a:latin typeface="Courier New" panose="02070309020205020404" pitchFamily="49" charset="0"/>
                <a:cs typeface="Courier New" panose="02070309020205020404" pitchFamily="49" charset="0"/>
              </a:rPr>
              <a:t>core_id</a:t>
            </a:r>
            <a:r>
              <a:rPr lang="en-US" sz="1050" dirty="0">
                <a:cs typeface="Courier New" panose="02070309020205020404" pitchFamily="49" charset="0"/>
              </a:rPr>
              <a:t> except core 0.  This option should only be used when measuring service times at very low I/O rates, along with the </a:t>
            </a:r>
            <a:r>
              <a:rPr lang="en-US" sz="1050" dirty="0">
                <a:latin typeface="Courier New" panose="02070309020205020404" pitchFamily="49" charset="0"/>
                <a:cs typeface="Courier New" panose="02070309020205020404" pitchFamily="49" charset="0"/>
              </a:rPr>
              <a:t>–</a:t>
            </a:r>
            <a:r>
              <a:rPr lang="en-US" sz="1050" dirty="0" err="1">
                <a:latin typeface="Courier New" panose="02070309020205020404" pitchFamily="49" charset="0"/>
                <a:cs typeface="Courier New" panose="02070309020205020404" pitchFamily="49" charset="0"/>
              </a:rPr>
              <a:t>spinloop</a:t>
            </a:r>
            <a:r>
              <a:rPr lang="en-US" sz="1050" dirty="0">
                <a:cs typeface="Courier New" panose="02070309020205020404" pitchFamily="49" charset="0"/>
              </a:rPr>
              <a:t> option.</a:t>
            </a:r>
          </a:p>
          <a:p>
            <a:pPr marL="574675" lvl="2" indent="0">
              <a:buNone/>
            </a:pPr>
            <a:r>
              <a:rPr lang="en-US" sz="1050" dirty="0">
                <a:latin typeface="Courier New" panose="02070309020205020404" pitchFamily="49" charset="0"/>
                <a:cs typeface="Courier New" panose="02070309020205020404" pitchFamily="49" charset="0"/>
              </a:rPr>
              <a:t>-</a:t>
            </a:r>
            <a:r>
              <a:rPr lang="en-US" sz="1050" dirty="0" err="1">
                <a:latin typeface="Courier New" panose="02070309020205020404" pitchFamily="49" charset="0"/>
                <a:cs typeface="Courier New" panose="02070309020205020404" pitchFamily="49" charset="0"/>
              </a:rPr>
              <a:t>no_wrap</a:t>
            </a:r>
            <a:endParaRPr lang="en-US" sz="1050" dirty="0">
              <a:latin typeface="Courier New" panose="02070309020205020404" pitchFamily="49" charset="0"/>
              <a:cs typeface="Courier New" panose="02070309020205020404" pitchFamily="49" charset="0"/>
            </a:endParaRPr>
          </a:p>
          <a:p>
            <a:pPr marL="809625" lvl="3" indent="0">
              <a:buNone/>
            </a:pPr>
            <a:r>
              <a:rPr lang="en-US" sz="1050" dirty="0">
                <a:cs typeface="Courier New" panose="02070309020205020404" pitchFamily="49" charset="0"/>
              </a:rPr>
              <a:t>In csv files, ivy  wraps PG names e.g. </a:t>
            </a:r>
            <a:r>
              <a:rPr lang="en-US" sz="1050" dirty="0">
                <a:latin typeface="Courier New" panose="02070309020205020404" pitchFamily="49" charset="0"/>
                <a:cs typeface="Courier New" panose="02070309020205020404" pitchFamily="49" charset="0"/>
              </a:rPr>
              <a:t>1-1</a:t>
            </a:r>
            <a:r>
              <a:rPr lang="en-US" sz="1050" dirty="0">
                <a:cs typeface="Courier New" panose="02070309020205020404" pitchFamily="49" charset="0"/>
              </a:rPr>
              <a:t> and LDEV names like </a:t>
            </a:r>
            <a:r>
              <a:rPr lang="en-US" sz="1050" dirty="0">
                <a:latin typeface="Courier New" panose="02070309020205020404" pitchFamily="49" charset="0"/>
                <a:cs typeface="Courier New" panose="02070309020205020404" pitchFamily="49" charset="0"/>
              </a:rPr>
              <a:t>10:00</a:t>
            </a:r>
            <a:r>
              <a:rPr lang="en-US" sz="1050" dirty="0">
                <a:cs typeface="Courier New" panose="02070309020205020404" pitchFamily="49" charset="0"/>
              </a:rPr>
              <a:t> as character string formulas like </a:t>
            </a:r>
            <a:r>
              <a:rPr lang="en-US" sz="1050" dirty="0">
                <a:latin typeface="Courier New" panose="02070309020205020404" pitchFamily="49" charset="0"/>
                <a:cs typeface="Courier New" panose="02070309020205020404" pitchFamily="49" charset="0"/>
              </a:rPr>
              <a:t>=</a:t>
            </a:r>
            <a:r>
              <a:rPr lang="fr-FR" sz="1050" dirty="0">
                <a:latin typeface="Courier New" panose="02070309020205020404" pitchFamily="49" charset="0"/>
                <a:cs typeface="Courier New" pitchFamily="49" charset="0"/>
              </a:rPr>
              <a:t>"</a:t>
            </a:r>
            <a:r>
              <a:rPr lang="en-US" sz="1050" dirty="0">
                <a:latin typeface="Courier New" panose="02070309020205020404" pitchFamily="49" charset="0"/>
                <a:cs typeface="Courier New" panose="02070309020205020404" pitchFamily="49" charset="0"/>
              </a:rPr>
              <a:t>1-1</a:t>
            </a:r>
            <a:r>
              <a:rPr lang="fr-FR" sz="1050" dirty="0">
                <a:latin typeface="Courier New" panose="02070309020205020404" pitchFamily="49" charset="0"/>
                <a:cs typeface="Courier New" pitchFamily="49" charset="0"/>
              </a:rPr>
              <a:t>"</a:t>
            </a:r>
            <a:r>
              <a:rPr lang="en-US" sz="1050" dirty="0">
                <a:latin typeface="Courier New" panose="02070309020205020404" pitchFamily="49" charset="0"/>
                <a:cs typeface="Courier New" panose="02070309020205020404" pitchFamily="49" charset="0"/>
              </a:rPr>
              <a:t> </a:t>
            </a:r>
            <a:r>
              <a:rPr lang="en-US" sz="1050" dirty="0">
                <a:cs typeface="Courier New" panose="02070309020205020404" pitchFamily="49" charset="0"/>
              </a:rPr>
              <a:t>to stop Excel from interpreting them as dates and times.  </a:t>
            </a:r>
            <a:r>
              <a:rPr lang="en-US" sz="1050" dirty="0">
                <a:latin typeface="Courier New" panose="02070309020205020404" pitchFamily="49" charset="0"/>
                <a:cs typeface="Courier New" panose="02070309020205020404" pitchFamily="49" charset="0"/>
              </a:rPr>
              <a:t>-</a:t>
            </a:r>
            <a:r>
              <a:rPr lang="en-US" sz="1050" dirty="0" err="1">
                <a:latin typeface="Courier New" panose="02070309020205020404" pitchFamily="49" charset="0"/>
                <a:cs typeface="Courier New" panose="02070309020205020404" pitchFamily="49" charset="0"/>
              </a:rPr>
              <a:t>no_wrap</a:t>
            </a:r>
            <a:r>
              <a:rPr lang="en-US" sz="1050" dirty="0">
                <a:cs typeface="Courier New" panose="02070309020205020404" pitchFamily="49" charset="0"/>
              </a:rPr>
              <a:t> suppresses this.</a:t>
            </a:r>
          </a:p>
          <a:p>
            <a:pPr marL="574675" lvl="2" indent="0">
              <a:buNone/>
            </a:pPr>
            <a:r>
              <a:rPr lang="en-US" sz="1050" dirty="0">
                <a:latin typeface="Courier New" panose="02070309020205020404" pitchFamily="49" charset="0"/>
                <a:cs typeface="Courier New" panose="02070309020205020404" pitchFamily="49" charset="0"/>
              </a:rPr>
              <a:t>-</a:t>
            </a:r>
            <a:r>
              <a:rPr lang="en-US" sz="1050" dirty="0" err="1">
                <a:latin typeface="Courier New" panose="02070309020205020404" pitchFamily="49" charset="0"/>
                <a:cs typeface="Courier New" panose="02070309020205020404" pitchFamily="49" charset="0"/>
              </a:rPr>
              <a:t>suppress_perf</a:t>
            </a:r>
            <a:r>
              <a:rPr lang="en-US" sz="1050" dirty="0">
                <a:latin typeface="Courier New" panose="02070309020205020404" pitchFamily="49" charset="0"/>
                <a:cs typeface="Courier New" panose="02070309020205020404" pitchFamily="49" charset="0"/>
              </a:rPr>
              <a:t>, -</a:t>
            </a:r>
            <a:r>
              <a:rPr lang="en-US" sz="1050" dirty="0" err="1">
                <a:latin typeface="Courier New" panose="02070309020205020404" pitchFamily="49" charset="0"/>
                <a:cs typeface="Courier New" panose="02070309020205020404" pitchFamily="49" charset="0"/>
              </a:rPr>
              <a:t>skip_LDEV</a:t>
            </a:r>
            <a:r>
              <a:rPr lang="en-US" sz="1050" dirty="0">
                <a:latin typeface="Courier New" panose="02070309020205020404" pitchFamily="49" charset="0"/>
                <a:cs typeface="Courier New" panose="02070309020205020404" pitchFamily="49" charset="0"/>
              </a:rPr>
              <a:t>, </a:t>
            </a:r>
            <a:r>
              <a:rPr lang="en-US" sz="1050" dirty="0">
                <a:cs typeface="Courier New" panose="02070309020205020404" pitchFamily="49" charset="0"/>
              </a:rPr>
              <a:t>&amp;</a:t>
            </a:r>
            <a:r>
              <a:rPr lang="en-US" sz="1050" dirty="0">
                <a:latin typeface="Courier New" panose="02070309020205020404" pitchFamily="49" charset="0"/>
                <a:cs typeface="Courier New" panose="02070309020205020404" pitchFamily="49" charset="0"/>
              </a:rPr>
              <a:t> -</a:t>
            </a:r>
            <a:r>
              <a:rPr lang="en-US" sz="1050" dirty="0" err="1">
                <a:latin typeface="Courier New" panose="02070309020205020404" pitchFamily="49" charset="0"/>
                <a:cs typeface="Courier New" panose="02070309020205020404" pitchFamily="49" charset="0"/>
              </a:rPr>
              <a:t>no_check_failed_component</a:t>
            </a:r>
            <a:r>
              <a:rPr lang="en-US" sz="1050" dirty="0">
                <a:cs typeface="Courier New" panose="02070309020205020404" pitchFamily="49" charset="0"/>
              </a:rPr>
              <a:t> – covered later in the </a:t>
            </a:r>
            <a:r>
              <a:rPr lang="en-US" sz="1050" dirty="0">
                <a:latin typeface="Courier New" panose="02070309020205020404" pitchFamily="49" charset="0"/>
                <a:cs typeface="Courier New" panose="02070309020205020404" pitchFamily="49" charset="0"/>
              </a:rPr>
              <a:t>[Go]</a:t>
            </a:r>
            <a:r>
              <a:rPr lang="en-US" sz="1050" dirty="0">
                <a:cs typeface="Courier New" panose="02070309020205020404" pitchFamily="49" charset="0"/>
              </a:rPr>
              <a:t> parameter section.</a:t>
            </a:r>
          </a:p>
        </p:txBody>
      </p:sp>
      <p:sp>
        <p:nvSpPr>
          <p:cNvPr id="3" name="Title 2">
            <a:extLst>
              <a:ext uri="{FF2B5EF4-FFF2-40B4-BE49-F238E27FC236}">
                <a16:creationId xmlns:a16="http://schemas.microsoft.com/office/drawing/2014/main" id="{4A1795EF-01AE-4328-B539-654C052A2E1D}"/>
              </a:ext>
            </a:extLst>
          </p:cNvPr>
          <p:cNvSpPr>
            <a:spLocks noGrp="1"/>
          </p:cNvSpPr>
          <p:nvPr>
            <p:ph type="title"/>
          </p:nvPr>
        </p:nvSpPr>
        <p:spPr/>
        <p:txBody>
          <a:bodyPr/>
          <a:lstStyle/>
          <a:p>
            <a:r>
              <a:rPr lang="en-US" dirty="0"/>
              <a:t>Invoking </a:t>
            </a:r>
            <a:r>
              <a:rPr lang="en-US" b="0" dirty="0">
                <a:latin typeface="Courier New" panose="02070309020205020404" pitchFamily="49" charset="0"/>
                <a:cs typeface="Courier New" panose="02070309020205020404" pitchFamily="49" charset="0"/>
              </a:rPr>
              <a:t>ivy</a:t>
            </a:r>
            <a:r>
              <a:rPr lang="en-US" dirty="0"/>
              <a:t> on the Linux command line</a:t>
            </a:r>
          </a:p>
        </p:txBody>
      </p:sp>
    </p:spTree>
    <p:extLst>
      <p:ext uri="{BB962C8B-B14F-4D97-AF65-F5344CB8AC3E}">
        <p14:creationId xmlns:p14="http://schemas.microsoft.com/office/powerpoint/2010/main" val="1170728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832844"/>
          </a:xfrm>
        </p:spPr>
        <p:txBody>
          <a:bodyPr/>
          <a:lstStyle/>
          <a:p>
            <a:r>
              <a:rPr lang="en-US" sz="1800" dirty="0"/>
              <a:t>The </a:t>
            </a:r>
            <a:r>
              <a:rPr lang="en-US" sz="1800" dirty="0" err="1">
                <a:latin typeface="Courier New" panose="02070309020205020404" pitchFamily="49" charset="0"/>
                <a:cs typeface="Courier New" panose="02070309020205020404" pitchFamily="49" charset="0"/>
              </a:rPr>
              <a:t>random_steady</a:t>
            </a:r>
            <a:r>
              <a:rPr lang="en-US" sz="1800" dirty="0"/>
              <a:t> and </a:t>
            </a:r>
            <a:r>
              <a:rPr lang="en-US" sz="1800" dirty="0" err="1">
                <a:latin typeface="Courier New" panose="02070309020205020404" pitchFamily="49" charset="0"/>
                <a:cs typeface="Courier New" panose="02070309020205020404" pitchFamily="49" charset="0"/>
              </a:rPr>
              <a:t>random_independent</a:t>
            </a:r>
            <a:r>
              <a:rPr lang="en-US" sz="1800" dirty="0"/>
              <a:t> </a:t>
            </a:r>
            <a:r>
              <a:rPr lang="en-US" sz="1800" dirty="0" err="1"/>
              <a:t>iosequencer</a:t>
            </a:r>
            <a:r>
              <a:rPr lang="en-US" sz="1800" dirty="0"/>
              <a:t> types support optional "hot zone" parameter settings</a:t>
            </a:r>
          </a:p>
          <a:p>
            <a:r>
              <a:rPr lang="en-US" sz="1800" dirty="0"/>
              <a:t>The random I/O "hot zone" receives a specified fraction of all I/</a:t>
            </a:r>
            <a:r>
              <a:rPr lang="en-US" sz="1800" dirty="0" err="1"/>
              <a:t>Os</a:t>
            </a:r>
            <a:r>
              <a:rPr lang="en-US" sz="1800" dirty="0"/>
              <a:t>.</a:t>
            </a:r>
          </a:p>
          <a:p>
            <a:pPr lvl="1"/>
            <a:r>
              <a:rPr lang="en-US" sz="1600" dirty="0"/>
              <a:t>The hot zone fraction of I/</a:t>
            </a:r>
            <a:r>
              <a:rPr lang="en-US" sz="1600" dirty="0" err="1"/>
              <a:t>Os</a:t>
            </a:r>
            <a:r>
              <a:rPr lang="en-US" sz="1600" dirty="0"/>
              <a:t> is a number from 0.0 to 1.0 or from 0% to 100%.</a:t>
            </a:r>
          </a:p>
          <a:p>
            <a:pPr lvl="1"/>
            <a:r>
              <a:rPr lang="en-US" sz="1600" dirty="0"/>
              <a:t>Use </a:t>
            </a:r>
            <a:r>
              <a:rPr lang="en-US" sz="1600" dirty="0" err="1">
                <a:latin typeface="Courier New" panose="02070309020205020404" pitchFamily="49" charset="0"/>
                <a:cs typeface="Courier New" panose="02070309020205020404" pitchFamily="49" charset="0"/>
              </a:rPr>
              <a:t>hot_zone_IOPS_fraction</a:t>
            </a:r>
            <a:r>
              <a:rPr lang="en-US" sz="1600" dirty="0">
                <a:cs typeface="Courier New" panose="02070309020205020404" pitchFamily="49" charset="0"/>
              </a:rPr>
              <a:t> to control both reads &amp; writes</a:t>
            </a:r>
          </a:p>
          <a:p>
            <a:pPr lvl="2"/>
            <a:r>
              <a:rPr lang="en-US" sz="1400" dirty="0">
                <a:cs typeface="Courier New" panose="02070309020205020404" pitchFamily="49" charset="0"/>
              </a:rPr>
              <a:t>Use </a:t>
            </a:r>
            <a:r>
              <a:rPr lang="en-US" sz="1400" dirty="0" err="1">
                <a:latin typeface="Courier New" panose="02070309020205020404" pitchFamily="49" charset="0"/>
                <a:cs typeface="Courier New" panose="02070309020205020404" pitchFamily="49" charset="0"/>
              </a:rPr>
              <a:t>hot_zone_read_fraction</a:t>
            </a:r>
            <a:r>
              <a:rPr lang="en-US" sz="1400" dirty="0"/>
              <a:t> or </a:t>
            </a:r>
            <a:r>
              <a:rPr lang="en-US" sz="1400" dirty="0" err="1">
                <a:latin typeface="Courier New" panose="02070309020205020404" pitchFamily="49" charset="0"/>
                <a:cs typeface="Courier New" panose="02070309020205020404" pitchFamily="49" charset="0"/>
              </a:rPr>
              <a:t>hot_zone_write_fraction</a:t>
            </a:r>
            <a:r>
              <a:rPr lang="en-US" sz="1400" dirty="0"/>
              <a:t> to control them separately</a:t>
            </a:r>
          </a:p>
          <a:p>
            <a:r>
              <a:rPr lang="en-US" sz="1800" dirty="0"/>
              <a:t>Usually the default size </a:t>
            </a:r>
            <a:r>
              <a:rPr lang="en-US" sz="1600" dirty="0" err="1">
                <a:latin typeface="Courier New" panose="02070309020205020404" pitchFamily="49" charset="0"/>
                <a:cs typeface="Courier New" panose="02070309020205020404" pitchFamily="49" charset="0"/>
              </a:rPr>
              <a:t>hot_zone_size_bytes</a:t>
            </a:r>
            <a:r>
              <a:rPr lang="en-US" sz="1600" dirty="0">
                <a:latin typeface="Courier New" panose="02070309020205020404" pitchFamily="49" charset="0"/>
                <a:cs typeface="Courier New" panose="02070309020205020404" pitchFamily="49" charset="0"/>
              </a:rPr>
              <a:t> = "1 </a:t>
            </a:r>
            <a:r>
              <a:rPr lang="en-US" sz="1600" dirty="0" err="1">
                <a:latin typeface="Courier New" panose="02070309020205020404" pitchFamily="49" charset="0"/>
                <a:cs typeface="Courier New" panose="02070309020205020404" pitchFamily="49" charset="0"/>
              </a:rPr>
              <a:t>MiB</a:t>
            </a:r>
            <a:r>
              <a:rPr lang="en-US" sz="1600" dirty="0">
                <a:latin typeface="Courier New" panose="02070309020205020404" pitchFamily="49" charset="0"/>
                <a:cs typeface="Courier New" panose="02070309020205020404" pitchFamily="49" charset="0"/>
              </a:rPr>
              <a:t>"</a:t>
            </a:r>
            <a:r>
              <a:rPr lang="en-US" sz="1600" dirty="0">
                <a:cs typeface="Courier New" panose="02070309020205020404" pitchFamily="49" charset="0"/>
              </a:rPr>
              <a:t> is fine.</a:t>
            </a:r>
            <a:endParaRPr lang="en-US" sz="1600" dirty="0">
              <a:latin typeface="Courier New" panose="02070309020205020404" pitchFamily="49" charset="0"/>
              <a:cs typeface="Courier New" panose="02070309020205020404" pitchFamily="49" charset="0"/>
            </a:endParaRPr>
          </a:p>
          <a:p>
            <a:pPr lvl="2"/>
            <a:r>
              <a:rPr lang="en-US" sz="1400" dirty="0"/>
              <a:t>KiB/</a:t>
            </a:r>
            <a:r>
              <a:rPr lang="en-US" sz="1400" dirty="0" err="1"/>
              <a:t>MiB</a:t>
            </a:r>
            <a:r>
              <a:rPr lang="en-US" sz="1400" dirty="0"/>
              <a:t>/</a:t>
            </a:r>
            <a:r>
              <a:rPr lang="en-US" sz="1400" dirty="0" err="1"/>
              <a:t>GiB</a:t>
            </a:r>
            <a:r>
              <a:rPr lang="en-US" sz="1400" dirty="0"/>
              <a:t>/</a:t>
            </a:r>
            <a:r>
              <a:rPr lang="en-US" sz="1400" dirty="0" err="1"/>
              <a:t>TiB</a:t>
            </a:r>
            <a:r>
              <a:rPr lang="en-US" sz="1400" dirty="0"/>
              <a:t> suffixes OK.</a:t>
            </a:r>
          </a:p>
          <a:p>
            <a:r>
              <a:rPr lang="en-US" sz="1800" dirty="0"/>
              <a:t>This is an open-loop method of achieving a target subsystem cache hit ratio with what is otherwise a perfectly even random distribution.</a:t>
            </a:r>
          </a:p>
        </p:txBody>
      </p:sp>
      <p:sp>
        <p:nvSpPr>
          <p:cNvPr id="3" name="Title 2"/>
          <p:cNvSpPr>
            <a:spLocks noGrp="1"/>
          </p:cNvSpPr>
          <p:nvPr>
            <p:ph type="title"/>
          </p:nvPr>
        </p:nvSpPr>
        <p:spPr/>
        <p:txBody>
          <a:bodyPr>
            <a:normAutofit/>
          </a:bodyPr>
          <a:lstStyle/>
          <a:p>
            <a:r>
              <a:rPr lang="en-US" sz="2000" dirty="0"/>
              <a:t>Random workload "hot zone" – induce specified hit rate</a:t>
            </a:r>
          </a:p>
        </p:txBody>
      </p:sp>
    </p:spTree>
    <p:extLst>
      <p:ext uri="{BB962C8B-B14F-4D97-AF65-F5344CB8AC3E}">
        <p14:creationId xmlns:p14="http://schemas.microsoft.com/office/powerpoint/2010/main" val="2570881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231654"/>
          </a:xfrm>
        </p:spPr>
        <p:txBody>
          <a:bodyPr/>
          <a:lstStyle/>
          <a:p>
            <a:r>
              <a:rPr lang="en-US" sz="1800" dirty="0"/>
              <a:t>The value the user specifies for </a:t>
            </a:r>
            <a:r>
              <a:rPr lang="en-US" sz="1800" dirty="0" err="1">
                <a:latin typeface="Courier New" panose="02070309020205020404" pitchFamily="49" charset="0"/>
                <a:cs typeface="Courier New" panose="02070309020205020404" pitchFamily="49" charset="0"/>
              </a:rPr>
              <a:t>hot_zone_size_bytes</a:t>
            </a:r>
            <a:r>
              <a:rPr lang="en-US" sz="1800" dirty="0"/>
              <a:t> is rounded up to the next higher multiple of the </a:t>
            </a:r>
            <a:r>
              <a:rPr lang="en-US" sz="1800" dirty="0">
                <a:latin typeface="Courier New" panose="02070309020205020404" pitchFamily="49" charset="0"/>
                <a:cs typeface="Courier New" panose="02070309020205020404" pitchFamily="49" charset="0"/>
              </a:rPr>
              <a:t>blocksize</a:t>
            </a:r>
            <a:r>
              <a:rPr lang="en-US" sz="1800" dirty="0"/>
              <a:t> parameter value.</a:t>
            </a:r>
          </a:p>
          <a:p>
            <a:r>
              <a:rPr lang="en-US" sz="1800" dirty="0"/>
              <a:t>The "hot zone" starts at the beginning of the LUN coverage area specified by  </a:t>
            </a:r>
            <a:br>
              <a:rPr lang="en-US" sz="1800" dirty="0"/>
            </a:br>
            <a:r>
              <a:rPr lang="en-US" sz="1800" dirty="0" err="1">
                <a:latin typeface="Courier New" pitchFamily="49" charset="0"/>
                <a:cs typeface="Courier New" pitchFamily="49" charset="0"/>
              </a:rPr>
              <a:t>RangeStart</a:t>
            </a:r>
            <a:r>
              <a:rPr lang="en-US" sz="1800" dirty="0">
                <a:latin typeface="Courier New" pitchFamily="49" charset="0"/>
                <a:cs typeface="Courier New" pitchFamily="49" charset="0"/>
              </a:rPr>
              <a:t> </a:t>
            </a:r>
            <a:r>
              <a:rPr lang="en-US" sz="1800" dirty="0">
                <a:cs typeface="Courier New" pitchFamily="49" charset="0"/>
              </a:rPr>
              <a:t> (default </a:t>
            </a:r>
            <a:r>
              <a:rPr lang="en-US" sz="1800" dirty="0">
                <a:latin typeface="Courier New" pitchFamily="49" charset="0"/>
                <a:cs typeface="Courier New" pitchFamily="49" charset="0"/>
              </a:rPr>
              <a:t>0</a:t>
            </a:r>
            <a:r>
              <a:rPr lang="en-US" sz="1800" dirty="0">
                <a:cs typeface="Courier New" pitchFamily="49" charset="0"/>
              </a:rPr>
              <a:t>% of the way through the LUN).</a:t>
            </a:r>
          </a:p>
          <a:p>
            <a:r>
              <a:rPr lang="en-US" sz="1800" dirty="0">
                <a:cs typeface="Courier New" pitchFamily="49" charset="0"/>
              </a:rPr>
              <a:t>The "hot zone" is designed to service hot zone hits as well as non-hot zone misses with the same set of tags, that is, within the same ivy workload. </a:t>
            </a:r>
          </a:p>
          <a:p>
            <a:r>
              <a:rPr lang="en-US" sz="1800" dirty="0">
                <a:cs typeface="Courier New" pitchFamily="49" charset="0"/>
              </a:rPr>
              <a:t>There is no separate reporting of the hot zone as the csv files are by workload.</a:t>
            </a:r>
          </a:p>
          <a:p>
            <a:r>
              <a:rPr lang="en-US" sz="1800" dirty="0">
                <a:cs typeface="Courier New" pitchFamily="49" charset="0"/>
              </a:rPr>
              <a:t>Hot zone I/</a:t>
            </a:r>
            <a:r>
              <a:rPr lang="en-US" sz="1800" dirty="0" err="1">
                <a:cs typeface="Courier New" pitchFamily="49" charset="0"/>
              </a:rPr>
              <a:t>Os</a:t>
            </a:r>
            <a:r>
              <a:rPr lang="en-US" sz="1800" dirty="0">
                <a:cs typeface="Courier New" pitchFamily="49" charset="0"/>
              </a:rPr>
              <a:t> go to random locations within the </a:t>
            </a:r>
            <a:r>
              <a:rPr lang="en-US" sz="1800">
                <a:cs typeface="Courier New" pitchFamily="49" charset="0"/>
              </a:rPr>
              <a:t>hot zone.</a:t>
            </a:r>
            <a:endParaRPr lang="en-US" sz="1800" dirty="0"/>
          </a:p>
        </p:txBody>
      </p:sp>
      <p:sp>
        <p:nvSpPr>
          <p:cNvPr id="3" name="Title 2"/>
          <p:cNvSpPr>
            <a:spLocks noGrp="1"/>
          </p:cNvSpPr>
          <p:nvPr>
            <p:ph type="title"/>
          </p:nvPr>
        </p:nvSpPr>
        <p:spPr/>
        <p:txBody>
          <a:bodyPr>
            <a:normAutofit/>
          </a:bodyPr>
          <a:lstStyle/>
          <a:p>
            <a:r>
              <a:rPr lang="en-US" sz="2000" dirty="0"/>
              <a:t>"hot zone" notes</a:t>
            </a:r>
          </a:p>
        </p:txBody>
      </p:sp>
    </p:spTree>
    <p:extLst>
      <p:ext uri="{BB962C8B-B14F-4D97-AF65-F5344CB8AC3E}">
        <p14:creationId xmlns:p14="http://schemas.microsoft.com/office/powerpoint/2010/main" val="1778036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516586"/>
          </a:xfrm>
        </p:spPr>
        <p:txBody>
          <a:bodyPr/>
          <a:lstStyle/>
          <a:p>
            <a:r>
              <a:rPr lang="en-US" altLang="zh-CN" sz="1800" dirty="0">
                <a:latin typeface="Courier New" pitchFamily="49" charset="0"/>
                <a:cs typeface="Courier New" pitchFamily="49" charset="0"/>
              </a:rPr>
              <a:t>[</a:t>
            </a:r>
            <a:r>
              <a:rPr lang="en-US" altLang="zh-CN" sz="1800" dirty="0" err="1">
                <a:latin typeface="Courier New" pitchFamily="49" charset="0"/>
                <a:cs typeface="Courier New" pitchFamily="49" charset="0"/>
              </a:rPr>
              <a:t>DeleteWorkload</a:t>
            </a:r>
            <a:r>
              <a:rPr lang="en-US" altLang="zh-CN" sz="1800" dirty="0">
                <a:latin typeface="Courier New" pitchFamily="49" charset="0"/>
                <a:cs typeface="Courier New" pitchFamily="49" charset="0"/>
              </a:rPr>
              <a:t>] "</a:t>
            </a:r>
            <a:r>
              <a:rPr lang="en-US" altLang="zh-CN" sz="1800" dirty="0" err="1">
                <a:latin typeface="Courier New" pitchFamily="49" charset="0"/>
                <a:cs typeface="Courier New" pitchFamily="49" charset="0"/>
              </a:rPr>
              <a:t>r_steady</a:t>
            </a:r>
            <a:r>
              <a:rPr lang="en-US" altLang="zh-CN" sz="1800" dirty="0">
                <a:latin typeface="Courier New" pitchFamily="49" charset="0"/>
                <a:cs typeface="Courier New" pitchFamily="49" charset="0"/>
              </a:rPr>
              <a:t>" [select] "LDEV : 00:04";</a:t>
            </a:r>
          </a:p>
          <a:p>
            <a:r>
              <a:rPr lang="en-US" altLang="zh-CN" sz="1800" dirty="0">
                <a:latin typeface="Courier New" pitchFamily="49" charset="0"/>
                <a:cs typeface="Courier New" pitchFamily="49" charset="0"/>
              </a:rPr>
              <a:t>[</a:t>
            </a:r>
            <a:r>
              <a:rPr lang="en-US" altLang="zh-CN" sz="1800" dirty="0" err="1">
                <a:latin typeface="Courier New" pitchFamily="49" charset="0"/>
                <a:cs typeface="Courier New" pitchFamily="49" charset="0"/>
              </a:rPr>
              <a:t>DeleteWorkload</a:t>
            </a:r>
            <a:r>
              <a:rPr lang="en-US" altLang="zh-CN" sz="1800" dirty="0">
                <a:latin typeface="Courier New" pitchFamily="49" charset="0"/>
                <a:cs typeface="Courier New" pitchFamily="49" charset="0"/>
              </a:rPr>
              <a:t>] "</a:t>
            </a:r>
            <a:r>
              <a:rPr lang="en-US" altLang="zh-CN" sz="1800" dirty="0" err="1">
                <a:latin typeface="Courier New" pitchFamily="49" charset="0"/>
                <a:cs typeface="Courier New" pitchFamily="49" charset="0"/>
              </a:rPr>
              <a:t>r_steady</a:t>
            </a:r>
            <a:r>
              <a:rPr lang="en-US" altLang="zh-CN" sz="1800" dirty="0">
                <a:latin typeface="Courier New" pitchFamily="49" charset="0"/>
                <a:cs typeface="Courier New" pitchFamily="49" charset="0"/>
              </a:rPr>
              <a:t>" ;</a:t>
            </a:r>
          </a:p>
          <a:p>
            <a:pPr lvl="1"/>
            <a:r>
              <a:rPr lang="en-US" altLang="zh-CN" sz="1600" dirty="0">
                <a:latin typeface="+mn-ea"/>
                <a:cs typeface="Courier New" pitchFamily="49" charset="0"/>
              </a:rPr>
              <a:t>Deletes all instances of the </a:t>
            </a:r>
            <a:r>
              <a:rPr lang="en-US" altLang="zh-CN" sz="1600" dirty="0" err="1">
                <a:latin typeface="Courier New" panose="02070309020205020404" pitchFamily="49" charset="0"/>
                <a:cs typeface="Courier New" panose="02070309020205020404" pitchFamily="49" charset="0"/>
              </a:rPr>
              <a:t>r_steady</a:t>
            </a:r>
            <a:r>
              <a:rPr lang="en-US" altLang="zh-CN" sz="1600" dirty="0">
                <a:latin typeface="+mn-ea"/>
                <a:cs typeface="Courier New" pitchFamily="49" charset="0"/>
              </a:rPr>
              <a:t> workload on all test hosts / all LUNS.</a:t>
            </a:r>
          </a:p>
          <a:p>
            <a:r>
              <a:rPr lang="en-US" altLang="zh-CN" sz="1800" dirty="0">
                <a:latin typeface="Courier New" pitchFamily="49" charset="0"/>
                <a:cs typeface="Courier New" pitchFamily="49" charset="0"/>
              </a:rPr>
              <a:t>[</a:t>
            </a:r>
            <a:r>
              <a:rPr lang="en-US" altLang="zh-CN" sz="1800" dirty="0" err="1">
                <a:latin typeface="Courier New" pitchFamily="49" charset="0"/>
                <a:cs typeface="Courier New" pitchFamily="49" charset="0"/>
              </a:rPr>
              <a:t>DeleteWorkload</a:t>
            </a:r>
            <a:r>
              <a:rPr lang="en-US" altLang="zh-CN" sz="1800" dirty="0">
                <a:latin typeface="Courier New" pitchFamily="49" charset="0"/>
                <a:cs typeface="Courier New" pitchFamily="49" charset="0"/>
              </a:rPr>
              <a:t>] ;</a:t>
            </a:r>
          </a:p>
          <a:p>
            <a:pPr lvl="1"/>
            <a:r>
              <a:rPr lang="en-US" altLang="zh-CN" sz="1600" dirty="0">
                <a:latin typeface="+mn-ea"/>
                <a:cs typeface="Courier New" pitchFamily="49" charset="0"/>
              </a:rPr>
              <a:t>Deletes all workloads. (All workloads are automatically deleted when ivy ends.)</a:t>
            </a:r>
          </a:p>
          <a:p>
            <a:pPr lvl="1"/>
            <a:endParaRPr lang="en-US" altLang="zh-CN" sz="1600" dirty="0">
              <a:latin typeface="+mn-ea"/>
              <a:cs typeface="Courier New" pitchFamily="49" charset="0"/>
            </a:endParaRPr>
          </a:p>
        </p:txBody>
      </p:sp>
      <p:sp>
        <p:nvSpPr>
          <p:cNvPr id="3" name="Title 2"/>
          <p:cNvSpPr>
            <a:spLocks noGrp="1"/>
          </p:cNvSpPr>
          <p:nvPr>
            <p:ph type="title"/>
          </p:nvPr>
        </p:nvSpPr>
        <p:spPr/>
        <p:txBody>
          <a:bodyPr/>
          <a:lstStyle/>
          <a:p>
            <a:r>
              <a:rPr lang="en-US" dirty="0"/>
              <a:t>Statements - </a:t>
            </a:r>
            <a:r>
              <a:rPr lang="en-US" altLang="zh-CN" b="0" dirty="0">
                <a:latin typeface="Courier New" pitchFamily="49" charset="0"/>
                <a:cs typeface="Courier New" pitchFamily="49" charset="0"/>
              </a:rPr>
              <a:t>[</a:t>
            </a:r>
            <a:r>
              <a:rPr lang="en-US" altLang="zh-CN" b="0" dirty="0" err="1">
                <a:latin typeface="Courier New" pitchFamily="49" charset="0"/>
                <a:cs typeface="Courier New" pitchFamily="49" charset="0"/>
              </a:rPr>
              <a:t>DeleteWorkload</a:t>
            </a:r>
            <a:r>
              <a:rPr lang="en-US" altLang="zh-CN" b="0" dirty="0">
                <a:latin typeface="Courier New" pitchFamily="49" charset="0"/>
                <a:cs typeface="Courier New" pitchFamily="49" charset="0"/>
              </a:rPr>
              <a:t>]</a:t>
            </a:r>
            <a:endParaRPr lang="en-US" b="0" dirty="0">
              <a:latin typeface="Courier New" pitchFamily="49" charset="0"/>
              <a:cs typeface="Courier New" pitchFamily="49" charset="0"/>
            </a:endParaRPr>
          </a:p>
        </p:txBody>
      </p:sp>
    </p:spTree>
    <p:extLst>
      <p:ext uri="{BB962C8B-B14F-4D97-AF65-F5344CB8AC3E}">
        <p14:creationId xmlns:p14="http://schemas.microsoft.com/office/powerpoint/2010/main" val="23944852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A7DD3B5-3CFD-4FBD-9A74-D3E5A82A049E}"/>
              </a:ext>
            </a:extLst>
          </p:cNvPr>
          <p:cNvSpPr>
            <a:spLocks noGrp="1"/>
          </p:cNvSpPr>
          <p:nvPr>
            <p:ph idx="1"/>
          </p:nvPr>
        </p:nvSpPr>
        <p:spPr>
          <a:xfrm>
            <a:off x="264160" y="967575"/>
            <a:ext cx="8584006" cy="3932872"/>
          </a:xfrm>
        </p:spPr>
        <p:txBody>
          <a:bodyPr/>
          <a:lstStyle/>
          <a:p>
            <a:r>
              <a:rPr lang="en-US" sz="1800" dirty="0"/>
              <a:t>The “</a:t>
            </a:r>
            <a:r>
              <a:rPr lang="en-US" sz="1800" dirty="0">
                <a:latin typeface="Courier New" panose="02070309020205020404" pitchFamily="49" charset="0"/>
                <a:cs typeface="Courier New" panose="02070309020205020404" pitchFamily="49" charset="0"/>
              </a:rPr>
              <a:t>skew</a:t>
            </a:r>
            <a:r>
              <a:rPr lang="en-US" sz="1800" dirty="0"/>
              <a:t>” or “</a:t>
            </a:r>
            <a:r>
              <a:rPr lang="en-US" sz="1800" dirty="0" err="1">
                <a:latin typeface="Courier New" panose="02070309020205020404" pitchFamily="49" charset="0"/>
                <a:cs typeface="Courier New" panose="02070309020205020404" pitchFamily="49" charset="0"/>
              </a:rPr>
              <a:t>skew_weight</a:t>
            </a:r>
            <a:r>
              <a:rPr lang="en-US" sz="1800" dirty="0"/>
              <a:t>” (use either name) parameter must be set to a non-zero number, defaulting to -1.0,</a:t>
            </a:r>
          </a:p>
          <a:p>
            <a:r>
              <a:rPr lang="en-US" sz="1800" dirty="0"/>
              <a:t>Skew is used for two distinct purposes:</a:t>
            </a:r>
          </a:p>
          <a:p>
            <a:pPr marL="623887" lvl="1" indent="-342900">
              <a:buFont typeface="+mj-lt"/>
              <a:buAutoNum type="arabicPeriod"/>
            </a:pPr>
            <a:r>
              <a:rPr lang="en-US" sz="1600" dirty="0"/>
              <a:t>With “Edit Rollup”, skew governs the distribution of a fixed </a:t>
            </a:r>
            <a:r>
              <a:rPr lang="en-US" sz="1600" dirty="0" err="1">
                <a:latin typeface="Courier New" panose="02070309020205020404" pitchFamily="49" charset="0"/>
                <a:cs typeface="Courier New" panose="02070309020205020404" pitchFamily="49" charset="0"/>
              </a:rPr>
              <a:t>total_IOPS</a:t>
            </a:r>
            <a:r>
              <a:rPr lang="en-US" sz="1600" dirty="0"/>
              <a:t> value across LUNs and the workloads on those LUNs.</a:t>
            </a:r>
          </a:p>
          <a:p>
            <a:pPr marL="904875" lvl="2" indent="-342900"/>
            <a:r>
              <a:rPr lang="en-US" sz="1400" dirty="0"/>
              <a:t>Works identically whether skew is positive or negative.</a:t>
            </a:r>
          </a:p>
          <a:p>
            <a:pPr marL="904875" lvl="2" indent="-342900"/>
            <a:r>
              <a:rPr lang="en-US" sz="1400" dirty="0" err="1"/>
              <a:t>Total_IOPS</a:t>
            </a:r>
            <a:r>
              <a:rPr lang="en-US" sz="1400" dirty="0"/>
              <a:t> value is first evenly distributed over LUNs, and then within the LUN proportional to each workload’s skew value.</a:t>
            </a:r>
          </a:p>
          <a:p>
            <a:pPr marL="623887" lvl="1" indent="-342900">
              <a:buFont typeface="+mj-lt"/>
              <a:buAutoNum type="arabicPeriod"/>
            </a:pPr>
            <a:r>
              <a:rPr lang="en-US" sz="1600" dirty="0"/>
              <a:t>Where there are multiple IOPS=max workloads on a LUN, a positive skew value for a workload causes the ratio of the IOPS of each positive-skew with IOPS=max workload to be proportional to that workload’s positive skew value. </a:t>
            </a:r>
          </a:p>
          <a:p>
            <a:pPr marL="904875" lvl="2" indent="-342900"/>
            <a:r>
              <a:rPr lang="en-US" sz="1400" dirty="0">
                <a:cs typeface="Courier New" panose="02070309020205020404" pitchFamily="49" charset="0"/>
              </a:rPr>
              <a:t>If an IOPS=max workload has a negative skew, it will run independently without reference to any other IOPS=max workloads.</a:t>
            </a:r>
          </a:p>
        </p:txBody>
      </p:sp>
      <p:sp>
        <p:nvSpPr>
          <p:cNvPr id="3" name="Title 2">
            <a:extLst>
              <a:ext uri="{FF2B5EF4-FFF2-40B4-BE49-F238E27FC236}">
                <a16:creationId xmlns:a16="http://schemas.microsoft.com/office/drawing/2014/main" id="{ACDC4DD3-2F00-4A6D-BA1A-3AF318F51FA4}"/>
              </a:ext>
            </a:extLst>
          </p:cNvPr>
          <p:cNvSpPr>
            <a:spLocks noGrp="1"/>
          </p:cNvSpPr>
          <p:nvPr>
            <p:ph type="title"/>
          </p:nvPr>
        </p:nvSpPr>
        <p:spPr/>
        <p:txBody>
          <a:bodyPr>
            <a:normAutofit/>
          </a:bodyPr>
          <a:lstStyle/>
          <a:p>
            <a:r>
              <a:rPr lang="en-US" sz="2000" dirty="0"/>
              <a:t>Workload parameter – “</a:t>
            </a:r>
            <a:r>
              <a:rPr lang="en-US" sz="2000" b="0" dirty="0">
                <a:latin typeface="Courier New" panose="02070309020205020404" pitchFamily="49" charset="0"/>
                <a:cs typeface="Courier New" panose="02070309020205020404" pitchFamily="49" charset="0"/>
              </a:rPr>
              <a:t>skew</a:t>
            </a:r>
            <a:r>
              <a:rPr lang="en-US" sz="2000" dirty="0"/>
              <a:t>” or “</a:t>
            </a:r>
            <a:r>
              <a:rPr lang="en-US" sz="2000" b="0" dirty="0" err="1">
                <a:latin typeface="Courier New" panose="02070309020205020404" pitchFamily="49" charset="0"/>
                <a:cs typeface="Courier New" panose="02070309020205020404" pitchFamily="49" charset="0"/>
              </a:rPr>
              <a:t>skew_weight</a:t>
            </a:r>
            <a:r>
              <a:rPr lang="en-US" sz="2000" dirty="0"/>
              <a:t>”</a:t>
            </a:r>
          </a:p>
        </p:txBody>
      </p:sp>
    </p:spTree>
    <p:extLst>
      <p:ext uri="{BB962C8B-B14F-4D97-AF65-F5344CB8AC3E}">
        <p14:creationId xmlns:p14="http://schemas.microsoft.com/office/powerpoint/2010/main" val="19586626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0E8B6FB-3F6C-4268-8B93-E88B292E8351}"/>
              </a:ext>
            </a:extLst>
          </p:cNvPr>
          <p:cNvSpPr>
            <a:spLocks noGrp="1"/>
          </p:cNvSpPr>
          <p:nvPr>
            <p:ph idx="1"/>
          </p:nvPr>
        </p:nvSpPr>
        <p:spPr>
          <a:xfrm>
            <a:off x="264159" y="967575"/>
            <a:ext cx="8747493" cy="3416320"/>
          </a:xfrm>
        </p:spPr>
        <p:txBody>
          <a:bodyPr/>
          <a:lstStyle/>
          <a:p>
            <a:pPr marL="0" indent="0">
              <a:buNone/>
            </a:pPr>
            <a:r>
              <a:rPr lang="en-US" sz="1200" dirty="0">
                <a:latin typeface="Courier New" panose="02070309020205020404" pitchFamily="49" charset="0"/>
                <a:cs typeface="Courier New" panose="02070309020205020404" pitchFamily="49" charset="0"/>
              </a:rPr>
              <a:t>[hosts] "sun159" [select] &lt;&lt; { "</a:t>
            </a:r>
            <a:r>
              <a:rPr lang="en-US" sz="1200" dirty="0" err="1">
                <a:latin typeface="Courier New" panose="02070309020205020404" pitchFamily="49" charset="0"/>
                <a:cs typeface="Courier New" panose="02070309020205020404" pitchFamily="49" charset="0"/>
              </a:rPr>
              <a:t>serial_number</a:t>
            </a:r>
            <a:r>
              <a:rPr lang="en-US" sz="1200" dirty="0">
                <a:latin typeface="Courier New" panose="02070309020205020404" pitchFamily="49" charset="0"/>
                <a:cs typeface="Courier New" panose="02070309020205020404" pitchFamily="49" charset="0"/>
              </a:rPr>
              <a:t>" : 83011441 } &gt;&gt;;</a:t>
            </a:r>
            <a:br>
              <a:rPr lang="en-US" sz="1200" dirty="0">
                <a:latin typeface="Courier New" panose="02070309020205020404" pitchFamily="49" charset="0"/>
                <a:cs typeface="Courier New" panose="02070309020205020404" pitchFamily="49" charset="0"/>
              </a:rPr>
            </a:b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CreateWorkload</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r_steady</a:t>
            </a:r>
            <a:r>
              <a:rPr lang="en-US" sz="1200" dirty="0">
                <a:latin typeface="Courier New" panose="02070309020205020404" pitchFamily="49" charset="0"/>
                <a:cs typeface="Courier New" panose="02070309020205020404" pitchFamily="49" charset="0"/>
              </a:rPr>
              <a:t>"         </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[select]     ""  </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iogenerator</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random_steady</a:t>
            </a:r>
            <a:r>
              <a:rPr lang="en-US" sz="1200" dirty="0">
                <a:latin typeface="Courier New" panose="02070309020205020404" pitchFamily="49" charset="0"/>
                <a:cs typeface="Courier New" panose="02070309020205020404" pitchFamily="49" charset="0"/>
              </a:rPr>
              <a:t>“</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[parameters] &lt;&lt; </a:t>
            </a:r>
            <a:r>
              <a:rPr lang="en-US" sz="1200" dirty="0" err="1">
                <a:latin typeface="Courier New" panose="02070309020205020404" pitchFamily="49" charset="0"/>
                <a:cs typeface="Courier New" panose="02070309020205020404" pitchFamily="49" charset="0"/>
              </a:rPr>
              <a:t>blocksize</a:t>
            </a:r>
            <a:r>
              <a:rPr lang="en-US" sz="1200" dirty="0">
                <a:latin typeface="Courier New" panose="02070309020205020404" pitchFamily="49" charset="0"/>
                <a:cs typeface="Courier New" panose="02070309020205020404" pitchFamily="49" charset="0"/>
              </a:rPr>
              <a:t>=4KiB, </a:t>
            </a:r>
            <a:r>
              <a:rPr lang="en-US" sz="1200" dirty="0" err="1">
                <a:latin typeface="Courier New" panose="02070309020205020404" pitchFamily="49" charset="0"/>
                <a:cs typeface="Courier New" panose="02070309020205020404" pitchFamily="49" charset="0"/>
              </a:rPr>
              <a:t>maxtags</a:t>
            </a:r>
            <a:r>
              <a:rPr lang="en-US" sz="1200" dirty="0">
                <a:latin typeface="Courier New" panose="02070309020205020404" pitchFamily="49" charset="0"/>
                <a:cs typeface="Courier New" panose="02070309020205020404" pitchFamily="49" charset="0"/>
              </a:rPr>
              <a:t>=1, </a:t>
            </a:r>
            <a:r>
              <a:rPr lang="en-US" sz="1200" dirty="0" err="1">
                <a:latin typeface="Courier New" panose="02070309020205020404" pitchFamily="49" charset="0"/>
                <a:cs typeface="Courier New" panose="02070309020205020404" pitchFamily="49" charset="0"/>
              </a:rPr>
              <a:t>fractionread</a:t>
            </a:r>
            <a:r>
              <a:rPr lang="en-US" sz="1200" dirty="0">
                <a:latin typeface="Courier New" panose="02070309020205020404" pitchFamily="49" charset="0"/>
                <a:cs typeface="Courier New" panose="02070309020205020404" pitchFamily="49" charset="0"/>
              </a:rPr>
              <a:t>=0.5, 			                </a:t>
            </a:r>
            <a:r>
              <a:rPr lang="en-US" sz="1200" dirty="0" err="1">
                <a:latin typeface="Courier New" panose="02070309020205020404" pitchFamily="49" charset="0"/>
                <a:cs typeface="Courier New" panose="02070309020205020404" pitchFamily="49" charset="0"/>
              </a:rPr>
              <a:t>RangeStart</a:t>
            </a:r>
            <a:r>
              <a:rPr lang="en-US" sz="1200" dirty="0">
                <a:latin typeface="Courier New" panose="02070309020205020404" pitchFamily="49" charset="0"/>
                <a:cs typeface="Courier New" panose="02070309020205020404" pitchFamily="49" charset="0"/>
              </a:rPr>
              <a:t>=0.0, </a:t>
            </a:r>
            <a:r>
              <a:rPr lang="en-US" sz="1200" dirty="0" err="1">
                <a:latin typeface="Courier New" panose="02070309020205020404" pitchFamily="49" charset="0"/>
                <a:cs typeface="Courier New" panose="02070309020205020404" pitchFamily="49" charset="0"/>
              </a:rPr>
              <a:t>RangeEnd</a:t>
            </a:r>
            <a:r>
              <a:rPr lang="en-US" sz="1200" dirty="0">
                <a:latin typeface="Courier New" panose="02070309020205020404" pitchFamily="49" charset="0"/>
                <a:cs typeface="Courier New" panose="02070309020205020404" pitchFamily="49" charset="0"/>
              </a:rPr>
              <a:t>=0.5 &gt;&gt;;</a:t>
            </a:r>
            <a:br>
              <a:rPr lang="en-US" sz="1200" dirty="0">
                <a:latin typeface="Courier New" panose="02070309020205020404" pitchFamily="49" charset="0"/>
                <a:cs typeface="Courier New" panose="02070309020205020404" pitchFamily="49" charset="0"/>
              </a:rPr>
            </a:b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CreateWorkload</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r_independent</a:t>
            </a:r>
            <a:r>
              <a:rPr lang="en-US" sz="1200" dirty="0">
                <a:latin typeface="Courier New" panose="02070309020205020404" pitchFamily="49" charset="0"/>
                <a:cs typeface="Courier New" panose="02070309020205020404" pitchFamily="49" charset="0"/>
              </a:rPr>
              <a:t>"         </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[select]     ""  </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iogenerator</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random_independent</a:t>
            </a:r>
            <a:r>
              <a:rPr lang="en-US" sz="1200" dirty="0">
                <a:latin typeface="Courier New" panose="02070309020205020404" pitchFamily="49" charset="0"/>
                <a:cs typeface="Courier New" panose="02070309020205020404" pitchFamily="49" charset="0"/>
              </a:rPr>
              <a:t>"     </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[parameters] &lt;&lt; </a:t>
            </a:r>
            <a:r>
              <a:rPr lang="en-US" sz="1200" dirty="0" err="1">
                <a:latin typeface="Courier New" panose="02070309020205020404" pitchFamily="49" charset="0"/>
                <a:cs typeface="Courier New" panose="02070309020205020404" pitchFamily="49" charset="0"/>
              </a:rPr>
              <a:t>blocksize</a:t>
            </a:r>
            <a:r>
              <a:rPr lang="en-US" sz="1200" dirty="0">
                <a:latin typeface="Courier New" panose="02070309020205020404" pitchFamily="49" charset="0"/>
                <a:cs typeface="Courier New" panose="02070309020205020404" pitchFamily="49" charset="0"/>
              </a:rPr>
              <a:t>=4KiB, </a:t>
            </a:r>
            <a:r>
              <a:rPr lang="en-US" sz="1200" dirty="0" err="1">
                <a:latin typeface="Courier New" panose="02070309020205020404" pitchFamily="49" charset="0"/>
                <a:cs typeface="Courier New" panose="02070309020205020404" pitchFamily="49" charset="0"/>
              </a:rPr>
              <a:t>maxtags</a:t>
            </a:r>
            <a:r>
              <a:rPr lang="en-US" sz="1200" dirty="0">
                <a:latin typeface="Courier New" panose="02070309020205020404" pitchFamily="49" charset="0"/>
                <a:cs typeface="Courier New" panose="02070309020205020404" pitchFamily="49" charset="0"/>
              </a:rPr>
              <a:t>=1, </a:t>
            </a:r>
            <a:r>
              <a:rPr lang="en-US" sz="1200" dirty="0" err="1">
                <a:latin typeface="Courier New" panose="02070309020205020404" pitchFamily="49" charset="0"/>
                <a:cs typeface="Courier New" panose="02070309020205020404" pitchFamily="49" charset="0"/>
              </a:rPr>
              <a:t>fractionread</a:t>
            </a:r>
            <a:r>
              <a:rPr lang="en-US" sz="1200" dirty="0">
                <a:latin typeface="Courier New" panose="02070309020205020404" pitchFamily="49" charset="0"/>
                <a:cs typeface="Courier New" panose="02070309020205020404" pitchFamily="49" charset="0"/>
              </a:rPr>
              <a:t>=0.5,     	 		                </a:t>
            </a:r>
            <a:r>
              <a:rPr lang="en-US" sz="1200" dirty="0" err="1">
                <a:latin typeface="Courier New" panose="02070309020205020404" pitchFamily="49" charset="0"/>
                <a:cs typeface="Courier New" panose="02070309020205020404" pitchFamily="49" charset="0"/>
              </a:rPr>
              <a:t>RangeStart</a:t>
            </a:r>
            <a:r>
              <a:rPr lang="en-US" sz="1200" dirty="0">
                <a:latin typeface="Courier New" panose="02070309020205020404" pitchFamily="49" charset="0"/>
                <a:cs typeface="Courier New" panose="02070309020205020404" pitchFamily="49" charset="0"/>
              </a:rPr>
              <a:t>=0.5, </a:t>
            </a:r>
            <a:r>
              <a:rPr lang="en-US" sz="1200" dirty="0" err="1">
                <a:latin typeface="Courier New" panose="02070309020205020404" pitchFamily="49" charset="0"/>
                <a:cs typeface="Courier New" panose="02070309020205020404" pitchFamily="49" charset="0"/>
              </a:rPr>
              <a:t>RangeEnd</a:t>
            </a:r>
            <a:r>
              <a:rPr lang="en-US" sz="1200" dirty="0">
                <a:latin typeface="Courier New" panose="02070309020205020404" pitchFamily="49" charset="0"/>
                <a:cs typeface="Courier New" panose="02070309020205020404" pitchFamily="49" charset="0"/>
              </a:rPr>
              <a:t>=1.0,</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skew = 2 &gt;&gt;;</a:t>
            </a:r>
            <a:br>
              <a:rPr lang="en-US" sz="1200" dirty="0">
                <a:latin typeface="Courier New" panose="02070309020205020404" pitchFamily="49" charset="0"/>
                <a:cs typeface="Courier New" panose="02070309020205020404" pitchFamily="49" charset="0"/>
              </a:rPr>
            </a:b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[edit rollup] "all=all" [parameters] "</a:t>
            </a:r>
            <a:r>
              <a:rPr lang="en-US" sz="1200" dirty="0" err="1">
                <a:latin typeface="Courier New" panose="02070309020205020404" pitchFamily="49" charset="0"/>
                <a:cs typeface="Courier New" panose="02070309020205020404" pitchFamily="49" charset="0"/>
              </a:rPr>
              <a:t>total_IOPS</a:t>
            </a:r>
            <a:r>
              <a:rPr lang="en-US" sz="1200" dirty="0">
                <a:latin typeface="Courier New" panose="02070309020205020404" pitchFamily="49" charset="0"/>
                <a:cs typeface="Courier New" panose="02070309020205020404" pitchFamily="49" charset="0"/>
              </a:rPr>
              <a:t>=1000";</a:t>
            </a:r>
            <a:br>
              <a:rPr lang="en-US" sz="1200" dirty="0">
                <a:latin typeface="Courier New" panose="02070309020205020404" pitchFamily="49" charset="0"/>
                <a:cs typeface="Courier New" panose="02070309020205020404" pitchFamily="49" charset="0"/>
              </a:rPr>
            </a:b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[Go]  "</a:t>
            </a:r>
            <a:r>
              <a:rPr lang="en-US" sz="1200" dirty="0" err="1">
                <a:latin typeface="Courier New" panose="02070309020205020404" pitchFamily="49" charset="0"/>
                <a:cs typeface="Courier New" panose="02070309020205020404" pitchFamily="49" charset="0"/>
              </a:rPr>
              <a:t>stepname</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step_eh</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measure_seconds</a:t>
            </a:r>
            <a:r>
              <a:rPr lang="en-US" sz="1200" dirty="0">
                <a:latin typeface="Courier New" panose="02070309020205020404" pitchFamily="49" charset="0"/>
                <a:cs typeface="Courier New" panose="02070309020205020404" pitchFamily="49" charset="0"/>
              </a:rPr>
              <a:t> = 30";</a:t>
            </a:r>
          </a:p>
        </p:txBody>
      </p:sp>
      <p:sp>
        <p:nvSpPr>
          <p:cNvPr id="3" name="Title 2">
            <a:extLst>
              <a:ext uri="{FF2B5EF4-FFF2-40B4-BE49-F238E27FC236}">
                <a16:creationId xmlns:a16="http://schemas.microsoft.com/office/drawing/2014/main" id="{B3D8C4D1-7D59-4DCD-B5B1-E5270494E3E3}"/>
              </a:ext>
            </a:extLst>
          </p:cNvPr>
          <p:cNvSpPr>
            <a:spLocks noGrp="1"/>
          </p:cNvSpPr>
          <p:nvPr>
            <p:ph type="title"/>
          </p:nvPr>
        </p:nvSpPr>
        <p:spPr/>
        <p:txBody>
          <a:bodyPr/>
          <a:lstStyle/>
          <a:p>
            <a:r>
              <a:rPr lang="en-US" dirty="0"/>
              <a:t>Skew example with Edit Rollup &amp; </a:t>
            </a:r>
            <a:r>
              <a:rPr lang="en-US" b="0" dirty="0" err="1">
                <a:latin typeface="Courier New" panose="02070309020205020404" pitchFamily="49" charset="0"/>
                <a:cs typeface="Courier New" panose="02070309020205020404" pitchFamily="49" charset="0"/>
              </a:rPr>
              <a:t>total_IOPS</a:t>
            </a:r>
            <a:endParaRPr lang="en-US" b="0" dirty="0">
              <a:latin typeface="Courier New" panose="02070309020205020404" pitchFamily="49" charset="0"/>
              <a:cs typeface="Courier New" panose="02070309020205020404" pitchFamily="49" charset="0"/>
            </a:endParaRPr>
          </a:p>
        </p:txBody>
      </p:sp>
      <p:sp>
        <p:nvSpPr>
          <p:cNvPr id="4" name="Speech Bubble: Rectangle with Corners Rounded 3">
            <a:extLst>
              <a:ext uri="{FF2B5EF4-FFF2-40B4-BE49-F238E27FC236}">
                <a16:creationId xmlns:a16="http://schemas.microsoft.com/office/drawing/2014/main" id="{B0009F71-76F5-4C50-91AF-16859E44F9D0}"/>
              </a:ext>
            </a:extLst>
          </p:cNvPr>
          <p:cNvSpPr/>
          <p:nvPr/>
        </p:nvSpPr>
        <p:spPr>
          <a:xfrm>
            <a:off x="5696953" y="1220721"/>
            <a:ext cx="1991226" cy="494262"/>
          </a:xfrm>
          <a:prstGeom prst="wedgeRoundRectCallout">
            <a:avLst>
              <a:gd name="adj1" fmla="val -42545"/>
              <a:gd name="adj2" fmla="val 97368"/>
              <a:gd name="adj3" fmla="val 16667"/>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mj-lt"/>
              </a:rPr>
              <a:t>“skew” not specified, defaults to -1.0</a:t>
            </a:r>
          </a:p>
        </p:txBody>
      </p:sp>
      <p:sp>
        <p:nvSpPr>
          <p:cNvPr id="5" name="Speech Bubble: Rectangle with Corners Rounded 4">
            <a:extLst>
              <a:ext uri="{FF2B5EF4-FFF2-40B4-BE49-F238E27FC236}">
                <a16:creationId xmlns:a16="http://schemas.microsoft.com/office/drawing/2014/main" id="{52250E76-FF93-4DCF-85D5-3124546DC803}"/>
              </a:ext>
            </a:extLst>
          </p:cNvPr>
          <p:cNvSpPr/>
          <p:nvPr/>
        </p:nvSpPr>
        <p:spPr>
          <a:xfrm>
            <a:off x="6157161" y="3428517"/>
            <a:ext cx="1531018" cy="494262"/>
          </a:xfrm>
          <a:prstGeom prst="wedgeRoundRectCallout">
            <a:avLst>
              <a:gd name="adj1" fmla="val -198998"/>
              <a:gd name="adj2" fmla="val -40028"/>
              <a:gd name="adj3" fmla="val 16667"/>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mj-lt"/>
              </a:rPr>
              <a:t>“skew” specified </a:t>
            </a:r>
            <a:br>
              <a:rPr lang="en-US" sz="1400" dirty="0">
                <a:solidFill>
                  <a:schemeClr val="tx1"/>
                </a:solidFill>
                <a:latin typeface="+mj-lt"/>
              </a:rPr>
            </a:br>
            <a:r>
              <a:rPr lang="en-US" sz="1400" dirty="0">
                <a:solidFill>
                  <a:schemeClr val="tx1"/>
                </a:solidFill>
                <a:latin typeface="+mj-lt"/>
              </a:rPr>
              <a:t>as 2.0</a:t>
            </a:r>
          </a:p>
        </p:txBody>
      </p:sp>
      <p:sp>
        <p:nvSpPr>
          <p:cNvPr id="6" name="Speech Bubble: Rectangle with Corners Rounded 5">
            <a:extLst>
              <a:ext uri="{FF2B5EF4-FFF2-40B4-BE49-F238E27FC236}">
                <a16:creationId xmlns:a16="http://schemas.microsoft.com/office/drawing/2014/main" id="{EDE29877-D806-43DE-88F6-EF6111A9BAEE}"/>
              </a:ext>
            </a:extLst>
          </p:cNvPr>
          <p:cNvSpPr/>
          <p:nvPr/>
        </p:nvSpPr>
        <p:spPr>
          <a:xfrm>
            <a:off x="992070" y="4389636"/>
            <a:ext cx="7574415" cy="494262"/>
          </a:xfrm>
          <a:prstGeom prst="wedgeRoundRectCallout">
            <a:avLst>
              <a:gd name="adj1" fmla="val 4634"/>
              <a:gd name="adj2" fmla="val -139898"/>
              <a:gd name="adj3" fmla="val 16667"/>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tx1"/>
                </a:solidFill>
                <a:latin typeface="+mj-lt"/>
              </a:rPr>
              <a:t>total_IOPS</a:t>
            </a:r>
            <a:r>
              <a:rPr lang="en-US" sz="1400" dirty="0">
                <a:solidFill>
                  <a:schemeClr val="tx1"/>
                </a:solidFill>
                <a:latin typeface="+mj-lt"/>
              </a:rPr>
              <a:t> is first divided by the number of LUNs on all hosts behind the “all=all” rollup, </a:t>
            </a:r>
            <a:br>
              <a:rPr lang="en-US" sz="1400" dirty="0">
                <a:solidFill>
                  <a:schemeClr val="tx1"/>
                </a:solidFill>
                <a:latin typeface="+mj-lt"/>
              </a:rPr>
            </a:br>
            <a:r>
              <a:rPr lang="en-US" sz="1400" dirty="0">
                <a:solidFill>
                  <a:schemeClr val="tx1"/>
                </a:solidFill>
                <a:latin typeface="+mj-lt"/>
              </a:rPr>
              <a:t>then the IOPS per LUN is divided up in the ratio </a:t>
            </a:r>
            <a:r>
              <a:rPr lang="en-US" sz="1400" dirty="0">
                <a:solidFill>
                  <a:schemeClr val="tx1"/>
                </a:solidFill>
              </a:rPr>
              <a:t>to 1 part </a:t>
            </a:r>
            <a:r>
              <a:rPr lang="en-US" sz="1400" dirty="0" err="1">
                <a:solidFill>
                  <a:schemeClr val="tx1"/>
                </a:solidFill>
              </a:rPr>
              <a:t>r_steady</a:t>
            </a:r>
            <a:r>
              <a:rPr lang="en-US" sz="1400" dirty="0">
                <a:solidFill>
                  <a:schemeClr val="tx1"/>
                </a:solidFill>
              </a:rPr>
              <a:t>  to </a:t>
            </a:r>
            <a:r>
              <a:rPr lang="en-US" sz="1400" dirty="0">
                <a:solidFill>
                  <a:schemeClr val="tx1"/>
                </a:solidFill>
                <a:latin typeface="+mj-lt"/>
              </a:rPr>
              <a:t>2 parts </a:t>
            </a:r>
            <a:r>
              <a:rPr lang="en-US" sz="1400" dirty="0" err="1">
                <a:solidFill>
                  <a:schemeClr val="tx1"/>
                </a:solidFill>
                <a:latin typeface="+mj-lt"/>
              </a:rPr>
              <a:t>r_independent</a:t>
            </a:r>
            <a:r>
              <a:rPr lang="en-US" sz="1400" dirty="0">
                <a:solidFill>
                  <a:schemeClr val="tx1"/>
                </a:solidFill>
                <a:latin typeface="+mj-lt"/>
              </a:rPr>
              <a:t>.</a:t>
            </a:r>
          </a:p>
        </p:txBody>
      </p:sp>
    </p:spTree>
    <p:extLst>
      <p:ext uri="{BB962C8B-B14F-4D97-AF65-F5344CB8AC3E}">
        <p14:creationId xmlns:p14="http://schemas.microsoft.com/office/powerpoint/2010/main" val="6193423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0E8B6FB-3F6C-4268-8B93-E88B292E8351}"/>
              </a:ext>
            </a:extLst>
          </p:cNvPr>
          <p:cNvSpPr>
            <a:spLocks noGrp="1"/>
          </p:cNvSpPr>
          <p:nvPr>
            <p:ph idx="1"/>
          </p:nvPr>
        </p:nvSpPr>
        <p:spPr>
          <a:xfrm>
            <a:off x="264159" y="967575"/>
            <a:ext cx="8747493" cy="2862322"/>
          </a:xfrm>
        </p:spPr>
        <p:txBody>
          <a:bodyPr/>
          <a:lstStyle/>
          <a:p>
            <a:pPr marL="0" indent="0">
              <a:buNone/>
            </a:pPr>
            <a:r>
              <a:rPr lang="en-US" sz="1200" dirty="0">
                <a:latin typeface="Courier New" panose="02070309020205020404" pitchFamily="49" charset="0"/>
                <a:cs typeface="Courier New" panose="02070309020205020404" pitchFamily="49" charset="0"/>
              </a:rPr>
              <a:t>[hosts] "sun159" [select] &lt;&lt; { "</a:t>
            </a:r>
            <a:r>
              <a:rPr lang="en-US" sz="1200" dirty="0" err="1">
                <a:latin typeface="Courier New" panose="02070309020205020404" pitchFamily="49" charset="0"/>
                <a:cs typeface="Courier New" panose="02070309020205020404" pitchFamily="49" charset="0"/>
              </a:rPr>
              <a:t>serial_number</a:t>
            </a:r>
            <a:r>
              <a:rPr lang="en-US" sz="1200" dirty="0">
                <a:latin typeface="Courier New" panose="02070309020205020404" pitchFamily="49" charset="0"/>
                <a:cs typeface="Courier New" panose="02070309020205020404" pitchFamily="49" charset="0"/>
              </a:rPr>
              <a:t>" : 83011441 } &gt;&gt;;</a:t>
            </a:r>
            <a:br>
              <a:rPr lang="en-US" sz="1200" dirty="0">
                <a:latin typeface="Courier New" panose="02070309020205020404" pitchFamily="49" charset="0"/>
                <a:cs typeface="Courier New" panose="02070309020205020404" pitchFamily="49" charset="0"/>
              </a:rPr>
            </a:b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CreateWorkload</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r_steady</a:t>
            </a:r>
            <a:r>
              <a:rPr lang="en-US" sz="1200" dirty="0">
                <a:latin typeface="Courier New" panose="02070309020205020404" pitchFamily="49" charset="0"/>
                <a:cs typeface="Courier New" panose="02070309020205020404" pitchFamily="49" charset="0"/>
              </a:rPr>
              <a:t>"         </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[select]     ""  </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iogenerator</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random_steady</a:t>
            </a:r>
            <a:r>
              <a:rPr lang="en-US" sz="1200" dirty="0">
                <a:latin typeface="Courier New" panose="02070309020205020404" pitchFamily="49" charset="0"/>
                <a:cs typeface="Courier New" panose="02070309020205020404" pitchFamily="49" charset="0"/>
              </a:rPr>
              <a:t>“</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[parameters] &lt;&lt; IOPS=max, skew = 1, </a:t>
            </a:r>
            <a:r>
              <a:rPr lang="en-US" sz="1200" dirty="0" err="1">
                <a:latin typeface="Courier New" panose="02070309020205020404" pitchFamily="49" charset="0"/>
                <a:cs typeface="Courier New" panose="02070309020205020404" pitchFamily="49" charset="0"/>
              </a:rPr>
              <a:t>blocksize</a:t>
            </a:r>
            <a:r>
              <a:rPr lang="en-US" sz="1200" dirty="0">
                <a:latin typeface="Courier New" panose="02070309020205020404" pitchFamily="49" charset="0"/>
                <a:cs typeface="Courier New" panose="02070309020205020404" pitchFamily="49" charset="0"/>
              </a:rPr>
              <a:t>=4KiB, </a:t>
            </a:r>
            <a:r>
              <a:rPr lang="en-US" sz="1200" dirty="0" err="1">
                <a:latin typeface="Courier New" panose="02070309020205020404" pitchFamily="49" charset="0"/>
                <a:cs typeface="Courier New" panose="02070309020205020404" pitchFamily="49" charset="0"/>
              </a:rPr>
              <a:t>maxtags</a:t>
            </a:r>
            <a:r>
              <a:rPr lang="en-US" sz="1200" dirty="0">
                <a:latin typeface="Courier New" panose="02070309020205020404" pitchFamily="49" charset="0"/>
                <a:cs typeface="Courier New" panose="02070309020205020404" pitchFamily="49" charset="0"/>
              </a:rPr>
              <a:t>=8, </a:t>
            </a:r>
            <a:r>
              <a:rPr lang="en-US" sz="1200" dirty="0" err="1">
                <a:latin typeface="Courier New" panose="02070309020205020404" pitchFamily="49" charset="0"/>
                <a:cs typeface="Courier New" panose="02070309020205020404" pitchFamily="49" charset="0"/>
              </a:rPr>
              <a:t>fractionread</a:t>
            </a:r>
            <a:r>
              <a:rPr lang="en-US" sz="1200" dirty="0">
                <a:latin typeface="Courier New" panose="02070309020205020404" pitchFamily="49" charset="0"/>
                <a:cs typeface="Courier New" panose="02070309020205020404" pitchFamily="49" charset="0"/>
              </a:rPr>
              <a:t>=0.5, 	                </a:t>
            </a:r>
            <a:r>
              <a:rPr lang="en-US" sz="1200" dirty="0" err="1">
                <a:latin typeface="Courier New" panose="02070309020205020404" pitchFamily="49" charset="0"/>
                <a:cs typeface="Courier New" panose="02070309020205020404" pitchFamily="49" charset="0"/>
              </a:rPr>
              <a:t>RangeStart</a:t>
            </a:r>
            <a:r>
              <a:rPr lang="en-US" sz="1200" dirty="0">
                <a:latin typeface="Courier New" panose="02070309020205020404" pitchFamily="49" charset="0"/>
                <a:cs typeface="Courier New" panose="02070309020205020404" pitchFamily="49" charset="0"/>
              </a:rPr>
              <a:t>=0.0, </a:t>
            </a:r>
            <a:r>
              <a:rPr lang="en-US" sz="1200" dirty="0" err="1">
                <a:latin typeface="Courier New" panose="02070309020205020404" pitchFamily="49" charset="0"/>
                <a:cs typeface="Courier New" panose="02070309020205020404" pitchFamily="49" charset="0"/>
              </a:rPr>
              <a:t>RangeEnd</a:t>
            </a:r>
            <a:r>
              <a:rPr lang="en-US" sz="1200" dirty="0">
                <a:latin typeface="Courier New" panose="02070309020205020404" pitchFamily="49" charset="0"/>
                <a:cs typeface="Courier New" panose="02070309020205020404" pitchFamily="49" charset="0"/>
              </a:rPr>
              <a:t>=0.5 &gt;&gt;;</a:t>
            </a:r>
            <a:br>
              <a:rPr lang="en-US" sz="1200" dirty="0">
                <a:latin typeface="Courier New" panose="02070309020205020404" pitchFamily="49" charset="0"/>
                <a:cs typeface="Courier New" panose="02070309020205020404" pitchFamily="49" charset="0"/>
              </a:rPr>
            </a:b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CreateWorkload</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r_independent</a:t>
            </a:r>
            <a:r>
              <a:rPr lang="en-US" sz="1200" dirty="0">
                <a:latin typeface="Courier New" panose="02070309020205020404" pitchFamily="49" charset="0"/>
                <a:cs typeface="Courier New" panose="02070309020205020404" pitchFamily="49" charset="0"/>
              </a:rPr>
              <a:t>"         </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[select]     ""  </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iogenerator</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random_independent</a:t>
            </a:r>
            <a:r>
              <a:rPr lang="en-US" sz="1200" dirty="0">
                <a:latin typeface="Courier New" panose="02070309020205020404" pitchFamily="49" charset="0"/>
                <a:cs typeface="Courier New" panose="02070309020205020404" pitchFamily="49" charset="0"/>
              </a:rPr>
              <a:t>"     </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[parameters] &lt;&lt; IOPS=max, skew = 2, </a:t>
            </a:r>
            <a:r>
              <a:rPr lang="en-US" sz="1200" dirty="0" err="1">
                <a:latin typeface="Courier New" panose="02070309020205020404" pitchFamily="49" charset="0"/>
                <a:cs typeface="Courier New" panose="02070309020205020404" pitchFamily="49" charset="0"/>
              </a:rPr>
              <a:t>blocksize</a:t>
            </a:r>
            <a:r>
              <a:rPr lang="en-US" sz="1200" dirty="0">
                <a:latin typeface="Courier New" panose="02070309020205020404" pitchFamily="49" charset="0"/>
                <a:cs typeface="Courier New" panose="02070309020205020404" pitchFamily="49" charset="0"/>
              </a:rPr>
              <a:t>=4KiB, </a:t>
            </a:r>
            <a:r>
              <a:rPr lang="en-US" sz="1200" dirty="0" err="1">
                <a:latin typeface="Courier New" panose="02070309020205020404" pitchFamily="49" charset="0"/>
                <a:cs typeface="Courier New" panose="02070309020205020404" pitchFamily="49" charset="0"/>
              </a:rPr>
              <a:t>maxtags</a:t>
            </a:r>
            <a:r>
              <a:rPr lang="en-US" sz="1200" dirty="0">
                <a:latin typeface="Courier New" panose="02070309020205020404" pitchFamily="49" charset="0"/>
                <a:cs typeface="Courier New" panose="02070309020205020404" pitchFamily="49" charset="0"/>
              </a:rPr>
              <a:t>=1, </a:t>
            </a:r>
            <a:r>
              <a:rPr lang="en-US" sz="1200" dirty="0" err="1">
                <a:latin typeface="Courier New" panose="02070309020205020404" pitchFamily="49" charset="0"/>
                <a:cs typeface="Courier New" panose="02070309020205020404" pitchFamily="49" charset="0"/>
              </a:rPr>
              <a:t>fractionread</a:t>
            </a:r>
            <a:r>
              <a:rPr lang="en-US" sz="1200" dirty="0">
                <a:latin typeface="Courier New" panose="02070309020205020404" pitchFamily="49" charset="0"/>
                <a:cs typeface="Courier New" panose="02070309020205020404" pitchFamily="49" charset="0"/>
              </a:rPr>
              <a:t>=0.5,     	                </a:t>
            </a:r>
            <a:r>
              <a:rPr lang="en-US" sz="1200" dirty="0" err="1">
                <a:latin typeface="Courier New" panose="02070309020205020404" pitchFamily="49" charset="0"/>
                <a:cs typeface="Courier New" panose="02070309020205020404" pitchFamily="49" charset="0"/>
              </a:rPr>
              <a:t>RangeStart</a:t>
            </a:r>
            <a:r>
              <a:rPr lang="en-US" sz="1200" dirty="0">
                <a:latin typeface="Courier New" panose="02070309020205020404" pitchFamily="49" charset="0"/>
                <a:cs typeface="Courier New" panose="02070309020205020404" pitchFamily="49" charset="0"/>
              </a:rPr>
              <a:t>=0.5, </a:t>
            </a:r>
            <a:r>
              <a:rPr lang="en-US" sz="1200" dirty="0" err="1">
                <a:latin typeface="Courier New" panose="02070309020205020404" pitchFamily="49" charset="0"/>
                <a:cs typeface="Courier New" panose="02070309020205020404" pitchFamily="49" charset="0"/>
              </a:rPr>
              <a:t>RangeEnd</a:t>
            </a:r>
            <a:r>
              <a:rPr lang="en-US" sz="1200" dirty="0">
                <a:latin typeface="Courier New" panose="02070309020205020404" pitchFamily="49" charset="0"/>
                <a:cs typeface="Courier New" panose="02070309020205020404" pitchFamily="49" charset="0"/>
              </a:rPr>
              <a:t>=1.0 &gt;&gt;;</a:t>
            </a:r>
            <a:br>
              <a:rPr lang="en-US" sz="1200" dirty="0">
                <a:latin typeface="Courier New" panose="02070309020205020404" pitchFamily="49" charset="0"/>
                <a:cs typeface="Courier New" panose="02070309020205020404" pitchFamily="49" charset="0"/>
              </a:rPr>
            </a:b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[Go]  "</a:t>
            </a:r>
            <a:r>
              <a:rPr lang="en-US" sz="1200" dirty="0" err="1">
                <a:latin typeface="Courier New" panose="02070309020205020404" pitchFamily="49" charset="0"/>
                <a:cs typeface="Courier New" panose="02070309020205020404" pitchFamily="49" charset="0"/>
              </a:rPr>
              <a:t>stepname</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step_eh</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measure_seconds</a:t>
            </a:r>
            <a:r>
              <a:rPr lang="en-US" sz="1200" dirty="0">
                <a:latin typeface="Courier New" panose="02070309020205020404" pitchFamily="49" charset="0"/>
                <a:cs typeface="Courier New" panose="02070309020205020404" pitchFamily="49" charset="0"/>
              </a:rPr>
              <a:t> = 30";</a:t>
            </a:r>
          </a:p>
        </p:txBody>
      </p:sp>
      <p:sp>
        <p:nvSpPr>
          <p:cNvPr id="3" name="Title 2">
            <a:extLst>
              <a:ext uri="{FF2B5EF4-FFF2-40B4-BE49-F238E27FC236}">
                <a16:creationId xmlns:a16="http://schemas.microsoft.com/office/drawing/2014/main" id="{B3D8C4D1-7D59-4DCD-B5B1-E5270494E3E3}"/>
              </a:ext>
            </a:extLst>
          </p:cNvPr>
          <p:cNvSpPr>
            <a:spLocks noGrp="1"/>
          </p:cNvSpPr>
          <p:nvPr>
            <p:ph type="title"/>
          </p:nvPr>
        </p:nvSpPr>
        <p:spPr/>
        <p:txBody>
          <a:bodyPr/>
          <a:lstStyle/>
          <a:p>
            <a:r>
              <a:rPr lang="en-US" dirty="0"/>
              <a:t>Skew example with </a:t>
            </a:r>
            <a:r>
              <a:rPr lang="en-US" b="0" dirty="0">
                <a:latin typeface="Courier New" panose="02070309020205020404" pitchFamily="49" charset="0"/>
                <a:cs typeface="Courier New" panose="02070309020205020404" pitchFamily="49" charset="0"/>
              </a:rPr>
              <a:t>IOPS=max</a:t>
            </a:r>
          </a:p>
        </p:txBody>
      </p:sp>
      <p:sp>
        <p:nvSpPr>
          <p:cNvPr id="4" name="Speech Bubble: Rectangle with Corners Rounded 3">
            <a:extLst>
              <a:ext uri="{FF2B5EF4-FFF2-40B4-BE49-F238E27FC236}">
                <a16:creationId xmlns:a16="http://schemas.microsoft.com/office/drawing/2014/main" id="{B0009F71-76F5-4C50-91AF-16859E44F9D0}"/>
              </a:ext>
            </a:extLst>
          </p:cNvPr>
          <p:cNvSpPr/>
          <p:nvPr/>
        </p:nvSpPr>
        <p:spPr>
          <a:xfrm>
            <a:off x="4471650" y="1382751"/>
            <a:ext cx="1125586" cy="324061"/>
          </a:xfrm>
          <a:prstGeom prst="wedgeRoundRectCallout">
            <a:avLst>
              <a:gd name="adj1" fmla="val -54011"/>
              <a:gd name="adj2" fmla="val 127399"/>
              <a:gd name="adj3" fmla="val 16667"/>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mj-lt"/>
              </a:rPr>
              <a:t>“skew” = 1</a:t>
            </a:r>
          </a:p>
        </p:txBody>
      </p:sp>
      <p:sp>
        <p:nvSpPr>
          <p:cNvPr id="6" name="Speech Bubble: Rectangle with Corners Rounded 5">
            <a:extLst>
              <a:ext uri="{FF2B5EF4-FFF2-40B4-BE49-F238E27FC236}">
                <a16:creationId xmlns:a16="http://schemas.microsoft.com/office/drawing/2014/main" id="{EDE29877-D806-43DE-88F6-EF6111A9BAEE}"/>
              </a:ext>
            </a:extLst>
          </p:cNvPr>
          <p:cNvSpPr/>
          <p:nvPr/>
        </p:nvSpPr>
        <p:spPr>
          <a:xfrm>
            <a:off x="2128143" y="4232097"/>
            <a:ext cx="5498785" cy="689275"/>
          </a:xfrm>
          <a:prstGeom prst="wedgeRoundRectCallout">
            <a:avLst>
              <a:gd name="adj1" fmla="val -75110"/>
              <a:gd name="adj2" fmla="val -126832"/>
              <a:gd name="adj3" fmla="val 16667"/>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mj-lt"/>
              </a:rPr>
              <a:t>One third of the IOPS will come from the workload with skew=1, and two thirds will come from the workload with skew=2</a:t>
            </a:r>
          </a:p>
        </p:txBody>
      </p:sp>
      <p:sp>
        <p:nvSpPr>
          <p:cNvPr id="7" name="Speech Bubble: Rectangle with Corners Rounded 6">
            <a:extLst>
              <a:ext uri="{FF2B5EF4-FFF2-40B4-BE49-F238E27FC236}">
                <a16:creationId xmlns:a16="http://schemas.microsoft.com/office/drawing/2014/main" id="{4B40511E-CE10-4268-AA0A-4D105BCD0181}"/>
              </a:ext>
            </a:extLst>
          </p:cNvPr>
          <p:cNvSpPr/>
          <p:nvPr/>
        </p:nvSpPr>
        <p:spPr>
          <a:xfrm>
            <a:off x="4471650" y="2466929"/>
            <a:ext cx="1125586" cy="324061"/>
          </a:xfrm>
          <a:prstGeom prst="wedgeRoundRectCallout">
            <a:avLst>
              <a:gd name="adj1" fmla="val -54011"/>
              <a:gd name="adj2" fmla="val 127399"/>
              <a:gd name="adj3" fmla="val 16667"/>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mj-lt"/>
              </a:rPr>
              <a:t>“skew” = 2</a:t>
            </a:r>
          </a:p>
        </p:txBody>
      </p:sp>
    </p:spTree>
    <p:extLst>
      <p:ext uri="{BB962C8B-B14F-4D97-AF65-F5344CB8AC3E}">
        <p14:creationId xmlns:p14="http://schemas.microsoft.com/office/powerpoint/2010/main" val="8583820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1CC407E-B923-430A-B40F-8546BBE1A03F}"/>
              </a:ext>
            </a:extLst>
          </p:cNvPr>
          <p:cNvSpPr>
            <a:spLocks noGrp="1"/>
          </p:cNvSpPr>
          <p:nvPr>
            <p:ph idx="1"/>
          </p:nvPr>
        </p:nvSpPr>
        <p:spPr>
          <a:xfrm>
            <a:off x="264160" y="967575"/>
            <a:ext cx="8584006" cy="3847207"/>
          </a:xfrm>
        </p:spPr>
        <p:txBody>
          <a:bodyPr/>
          <a:lstStyle/>
          <a:p>
            <a:r>
              <a:rPr lang="en-US" sz="1400" dirty="0"/>
              <a:t>A "rollup" is a grouping of workloads.</a:t>
            </a:r>
          </a:p>
          <a:p>
            <a:r>
              <a:rPr lang="en-US" sz="1400" dirty="0"/>
              <a:t>Each workload is attached to a LUN, and this LUN has attributes like "</a:t>
            </a:r>
            <a:r>
              <a:rPr lang="en-US" sz="1400" dirty="0">
                <a:latin typeface="Courier New" panose="02070309020205020404" pitchFamily="49" charset="0"/>
                <a:cs typeface="Courier New" panose="02070309020205020404" pitchFamily="49" charset="0"/>
              </a:rPr>
              <a:t>Port</a:t>
            </a:r>
            <a:r>
              <a:rPr lang="en-US" sz="1400" dirty="0"/>
              <a:t>", "</a:t>
            </a:r>
            <a:r>
              <a:rPr lang="en-US" sz="1400" dirty="0">
                <a:latin typeface="Courier New" panose="02070309020205020404" pitchFamily="49" charset="0"/>
                <a:cs typeface="Courier New" panose="02070309020205020404" pitchFamily="49" charset="0"/>
              </a:rPr>
              <a:t>LDEV</a:t>
            </a:r>
            <a:r>
              <a:rPr lang="en-US" sz="1400" dirty="0"/>
              <a:t>", "</a:t>
            </a:r>
            <a:r>
              <a:rPr lang="en-US" sz="1400" dirty="0">
                <a:latin typeface="Courier New" panose="02070309020205020404" pitchFamily="49" charset="0"/>
                <a:cs typeface="Courier New" panose="02070309020205020404" pitchFamily="49" charset="0"/>
              </a:rPr>
              <a:t>LDEV type</a:t>
            </a:r>
            <a:r>
              <a:rPr lang="en-US" sz="1400" dirty="0"/>
              <a:t>", "</a:t>
            </a:r>
            <a:r>
              <a:rPr lang="en-US" sz="1400" dirty="0">
                <a:latin typeface="Courier New" panose="02070309020205020404" pitchFamily="49" charset="0"/>
                <a:cs typeface="Courier New" panose="02070309020205020404" pitchFamily="49" charset="0"/>
              </a:rPr>
              <a:t>Pool ID</a:t>
            </a:r>
            <a:r>
              <a:rPr lang="en-US" sz="1400" dirty="0"/>
              <a:t>", "</a:t>
            </a:r>
            <a:r>
              <a:rPr lang="en-US" sz="1400" dirty="0">
                <a:latin typeface="Courier New" panose="02070309020205020404" pitchFamily="49" charset="0"/>
                <a:cs typeface="Courier New" panose="02070309020205020404" pitchFamily="49" charset="0"/>
              </a:rPr>
              <a:t>Parity Group</a:t>
            </a:r>
            <a:r>
              <a:rPr lang="en-US" sz="1400" dirty="0"/>
              <a:t>", "</a:t>
            </a:r>
            <a:r>
              <a:rPr lang="en-US" sz="1400" dirty="0">
                <a:latin typeface="Courier New" panose="02070309020205020404" pitchFamily="49" charset="0"/>
                <a:cs typeface="Courier New" panose="02070309020205020404" pitchFamily="49" charset="0"/>
              </a:rPr>
              <a:t>Consistency Group</a:t>
            </a:r>
            <a:r>
              <a:rPr lang="en-US" sz="1400" dirty="0"/>
              <a:t>", "</a:t>
            </a:r>
            <a:r>
              <a:rPr lang="en-US" sz="1400" dirty="0">
                <a:latin typeface="Courier New" panose="02070309020205020404" pitchFamily="49" charset="0"/>
                <a:cs typeface="Courier New" panose="02070309020205020404" pitchFamily="49" charset="0"/>
              </a:rPr>
              <a:t>Serial Number</a:t>
            </a:r>
            <a:r>
              <a:rPr lang="en-US" sz="1400" dirty="0"/>
              <a:t>", "</a:t>
            </a:r>
            <a:r>
              <a:rPr lang="en-US" sz="1400" dirty="0">
                <a:latin typeface="Courier New" panose="02070309020205020404" pitchFamily="49" charset="0"/>
                <a:cs typeface="Courier New" panose="02070309020205020404" pitchFamily="49" charset="0"/>
              </a:rPr>
              <a:t>Host</a:t>
            </a:r>
            <a:r>
              <a:rPr lang="en-US" sz="1400" dirty="0"/>
              <a:t>", "</a:t>
            </a:r>
            <a:r>
              <a:rPr lang="en-US" sz="1400" dirty="0">
                <a:latin typeface="Courier New" panose="02070309020205020404" pitchFamily="49" charset="0"/>
                <a:cs typeface="Courier New" panose="02070309020205020404" pitchFamily="49" charset="0"/>
              </a:rPr>
              <a:t>Size </a:t>
            </a:r>
            <a:r>
              <a:rPr lang="en-US" sz="1400" dirty="0" err="1">
                <a:latin typeface="Courier New" panose="02070309020205020404" pitchFamily="49" charset="0"/>
                <a:cs typeface="Courier New" panose="02070309020205020404" pitchFamily="49" charset="0"/>
              </a:rPr>
              <a:t>GiB</a:t>
            </a:r>
            <a:r>
              <a:rPr lang="en-US" sz="1400" dirty="0"/>
              <a:t>", "</a:t>
            </a:r>
            <a:r>
              <a:rPr lang="en-US" sz="1400" dirty="0">
                <a:latin typeface="Courier New" panose="02070309020205020404" pitchFamily="49" charset="0"/>
                <a:cs typeface="Courier New" panose="02070309020205020404" pitchFamily="49" charset="0"/>
              </a:rPr>
              <a:t>Vendor</a:t>
            </a:r>
            <a:r>
              <a:rPr lang="en-US" sz="1400" dirty="0"/>
              <a:t>", "</a:t>
            </a:r>
            <a:r>
              <a:rPr lang="en-US" sz="1400" dirty="0">
                <a:latin typeface="Courier New" panose="02070309020205020404" pitchFamily="49" charset="0"/>
                <a:cs typeface="Courier New" panose="02070309020205020404" pitchFamily="49" charset="0"/>
              </a:rPr>
              <a:t>Product</a:t>
            </a:r>
            <a:r>
              <a:rPr lang="en-US" sz="1400" dirty="0"/>
              <a:t>", "</a:t>
            </a:r>
            <a:r>
              <a:rPr lang="en-US" sz="1400" dirty="0">
                <a:latin typeface="Courier New" panose="02070309020205020404" pitchFamily="49" charset="0"/>
                <a:cs typeface="Courier New" panose="02070309020205020404" pitchFamily="49" charset="0"/>
              </a:rPr>
              <a:t>Port WWN</a:t>
            </a:r>
            <a:r>
              <a:rPr lang="en-US" sz="1400" dirty="0"/>
              <a:t>", "</a:t>
            </a:r>
            <a:r>
              <a:rPr lang="en-US" sz="1400" dirty="0">
                <a:latin typeface="Courier New" panose="02070309020205020404" pitchFamily="49" charset="0"/>
                <a:cs typeface="Courier New" panose="02070309020205020404" pitchFamily="49" charset="0"/>
              </a:rPr>
              <a:t>CLPR</a:t>
            </a:r>
            <a:r>
              <a:rPr lang="en-US" sz="1400" dirty="0"/>
              <a:t>", etc.  These come from "showluns.sh".</a:t>
            </a:r>
          </a:p>
          <a:p>
            <a:r>
              <a:rPr lang="en-US" sz="1400" dirty="0"/>
              <a:t>A "rollup" is a way of grouping the workloads by LUN attribute.</a:t>
            </a:r>
          </a:p>
          <a:p>
            <a:r>
              <a:rPr lang="en-US" sz="1400" dirty="0"/>
              <a:t>No matter how you created the workloads, whether you selected by one of these attributes, or if you just created workloads on all </a:t>
            </a:r>
            <a:r>
              <a:rPr lang="en-US" sz="1400" b="1" dirty="0"/>
              <a:t>available test LUNs</a:t>
            </a:r>
            <a:r>
              <a:rPr lang="en-US" sz="1400" dirty="0"/>
              <a:t>, to get output data sliced and diced by port, say </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CreateRollup</a:t>
            </a:r>
            <a:r>
              <a:rPr lang="en-US" sz="1400" dirty="0">
                <a:latin typeface="Courier New" panose="02070309020205020404" pitchFamily="49" charset="0"/>
                <a:cs typeface="Courier New" panose="02070309020205020404" pitchFamily="49" charset="0"/>
              </a:rPr>
              <a:t>] "port";</a:t>
            </a:r>
          </a:p>
          <a:p>
            <a:r>
              <a:rPr lang="en-US" sz="1400" dirty="0">
                <a:cs typeface="Courier New" panose="02070309020205020404" pitchFamily="49" charset="0"/>
              </a:rPr>
              <a:t>The "</a:t>
            </a:r>
            <a:r>
              <a:rPr lang="en-US" sz="1400" dirty="0">
                <a:latin typeface="Courier New" panose="02070309020205020404" pitchFamily="49" charset="0"/>
                <a:cs typeface="Courier New" panose="02070309020205020404" pitchFamily="49" charset="0"/>
              </a:rPr>
              <a:t>port</a:t>
            </a:r>
            <a:r>
              <a:rPr lang="en-US" sz="1400" dirty="0">
                <a:cs typeface="Courier New" panose="02070309020205020404" pitchFamily="49" charset="0"/>
              </a:rPr>
              <a:t>" rollup has instances like "</a:t>
            </a:r>
            <a:r>
              <a:rPr lang="en-US" sz="1400" dirty="0">
                <a:latin typeface="Courier New" panose="02070309020205020404" pitchFamily="49" charset="0"/>
                <a:cs typeface="Courier New" panose="02070309020205020404" pitchFamily="49" charset="0"/>
              </a:rPr>
              <a:t>1A</a:t>
            </a:r>
            <a:r>
              <a:rPr lang="en-US" sz="1400" dirty="0">
                <a:cs typeface="Courier New" panose="02070309020205020404" pitchFamily="49" charset="0"/>
              </a:rPr>
              <a:t>", "</a:t>
            </a:r>
            <a:r>
              <a:rPr lang="en-US" sz="1400" dirty="0">
                <a:latin typeface="Courier New" panose="02070309020205020404" pitchFamily="49" charset="0"/>
                <a:cs typeface="Courier New" panose="02070309020205020404" pitchFamily="49" charset="0"/>
              </a:rPr>
              <a:t>2A</a:t>
            </a:r>
            <a:r>
              <a:rPr lang="en-US" sz="1400" dirty="0">
                <a:cs typeface="Courier New" panose="02070309020205020404" pitchFamily="49" charset="0"/>
              </a:rPr>
              <a:t>", etc.</a:t>
            </a:r>
          </a:p>
          <a:p>
            <a:r>
              <a:rPr lang="en-US" sz="1400" dirty="0">
                <a:cs typeface="Courier New" panose="02070309020205020404" pitchFamily="49" charset="0"/>
              </a:rPr>
              <a:t>Every workload (like </a:t>
            </a:r>
            <a:r>
              <a:rPr lang="en-US" sz="1400" dirty="0">
                <a:latin typeface="Courier New" panose="02070309020205020404" pitchFamily="49" charset="0"/>
                <a:cs typeface="Courier New" panose="02070309020205020404" pitchFamily="49" charset="0"/>
              </a:rPr>
              <a:t>sun159+/dev/</a:t>
            </a:r>
            <a:r>
              <a:rPr lang="en-US" sz="1400" dirty="0" err="1">
                <a:latin typeface="Courier New" panose="02070309020205020404" pitchFamily="49" charset="0"/>
                <a:cs typeface="Courier New" panose="02070309020205020404" pitchFamily="49" charset="0"/>
              </a:rPr>
              <a:t>sdc+frantic</a:t>
            </a:r>
            <a:r>
              <a:rPr lang="en-US" sz="1400" dirty="0">
                <a:cs typeface="Courier New" panose="02070309020205020404" pitchFamily="49" charset="0"/>
              </a:rPr>
              <a:t>) belongs to exactly one instance in every rollup.  </a:t>
            </a:r>
          </a:p>
          <a:p>
            <a:r>
              <a:rPr lang="en-US" sz="1400" dirty="0">
                <a:cs typeface="Courier New" panose="02070309020205020404" pitchFamily="49" charset="0"/>
              </a:rPr>
              <a:t>You can make multiple rollups on different attributes to get data sliced &amp; diced in different ways.</a:t>
            </a:r>
          </a:p>
        </p:txBody>
      </p:sp>
      <p:sp>
        <p:nvSpPr>
          <p:cNvPr id="3" name="Title 2">
            <a:extLst>
              <a:ext uri="{FF2B5EF4-FFF2-40B4-BE49-F238E27FC236}">
                <a16:creationId xmlns:a16="http://schemas.microsoft.com/office/drawing/2014/main" id="{3FAFF895-7407-406D-8B92-5598260059C9}"/>
              </a:ext>
            </a:extLst>
          </p:cNvPr>
          <p:cNvSpPr>
            <a:spLocks noGrp="1"/>
          </p:cNvSpPr>
          <p:nvPr>
            <p:ph type="title"/>
          </p:nvPr>
        </p:nvSpPr>
        <p:spPr/>
        <p:txBody>
          <a:bodyPr/>
          <a:lstStyle/>
          <a:p>
            <a:r>
              <a:rPr lang="en-US" dirty="0"/>
              <a:t>What is an ivy "rollup"?</a:t>
            </a:r>
          </a:p>
        </p:txBody>
      </p:sp>
    </p:spTree>
    <p:extLst>
      <p:ext uri="{BB962C8B-B14F-4D97-AF65-F5344CB8AC3E}">
        <p14:creationId xmlns:p14="http://schemas.microsoft.com/office/powerpoint/2010/main" val="41704972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228320"/>
          </a:xfrm>
        </p:spPr>
        <p:txBody>
          <a:bodyPr/>
          <a:lstStyle/>
          <a:p>
            <a:pPr>
              <a:spcBef>
                <a:spcPts val="0"/>
              </a:spcBef>
            </a:pPr>
            <a:r>
              <a:rPr lang="en-US" altLang="zh-CN" sz="1600" dirty="0">
                <a:cs typeface="Courier New" pitchFamily="49" charset="0"/>
              </a:rPr>
              <a:t>Rollups are used to group workloads, to navigate between (in both directions), say, a port name </a:t>
            </a:r>
            <a:r>
              <a:rPr lang="en-US" altLang="zh-CN" sz="1600" dirty="0">
                <a:latin typeface="Courier New" panose="02070309020205020404" pitchFamily="49" charset="0"/>
                <a:cs typeface="Courier New" panose="02070309020205020404" pitchFamily="49" charset="0"/>
              </a:rPr>
              <a:t>1A</a:t>
            </a:r>
            <a:r>
              <a:rPr lang="en-US" altLang="zh-CN" sz="1600" dirty="0">
                <a:cs typeface="Courier New" pitchFamily="49" charset="0"/>
              </a:rPr>
              <a:t> and those workloads on LUNs mapping to port </a:t>
            </a:r>
            <a:r>
              <a:rPr lang="en-US" altLang="zh-CN" sz="1600" dirty="0">
                <a:latin typeface="Courier New" panose="02070309020205020404" pitchFamily="49" charset="0"/>
                <a:cs typeface="Courier New" panose="02070309020205020404" pitchFamily="49" charset="0"/>
              </a:rPr>
              <a:t>1A</a:t>
            </a:r>
            <a:r>
              <a:rPr lang="en-US" altLang="zh-CN" sz="1600" dirty="0">
                <a:cs typeface="Courier New" pitchFamily="49" charset="0"/>
              </a:rPr>
              <a:t>.</a:t>
            </a:r>
          </a:p>
          <a:p>
            <a:pPr lvl="1">
              <a:spcBef>
                <a:spcPts val="0"/>
              </a:spcBef>
            </a:pPr>
            <a:r>
              <a:rPr lang="en-US" altLang="zh-CN" sz="1400" dirty="0">
                <a:cs typeface="Courier New" pitchFamily="49" charset="0"/>
              </a:rPr>
              <a:t>By-rollup csv files show data rolled up by rollup instance from results by individual </a:t>
            </a:r>
            <a:r>
              <a:rPr lang="en-US" altLang="zh-CN" sz="1400" dirty="0" err="1">
                <a:latin typeface="Courier New" panose="02070309020205020404" pitchFamily="49" charset="0"/>
                <a:cs typeface="Courier New" panose="02070309020205020404" pitchFamily="49" charset="0"/>
              </a:rPr>
              <a:t>WorkloadID</a:t>
            </a:r>
            <a:r>
              <a:rPr lang="en-US" altLang="zh-CN" sz="1400" dirty="0">
                <a:cs typeface="Courier New" pitchFamily="49" charset="0"/>
              </a:rPr>
              <a:t>.</a:t>
            </a:r>
          </a:p>
          <a:p>
            <a:pPr lvl="1">
              <a:spcBef>
                <a:spcPts val="0"/>
              </a:spcBef>
            </a:pPr>
            <a:r>
              <a:rPr lang="en-US" altLang="zh-CN" sz="1400" dirty="0">
                <a:latin typeface="Courier New" panose="02070309020205020404" pitchFamily="49" charset="0"/>
                <a:cs typeface="Courier New" panose="02070309020205020404" pitchFamily="49" charset="0"/>
              </a:rPr>
              <a:t>[</a:t>
            </a:r>
            <a:r>
              <a:rPr lang="en-US" altLang="zh-CN" sz="1400" dirty="0" err="1">
                <a:latin typeface="Courier New" panose="02070309020205020404" pitchFamily="49" charset="0"/>
                <a:cs typeface="Courier New" panose="02070309020205020404" pitchFamily="49" charset="0"/>
              </a:rPr>
              <a:t>EditRollup</a:t>
            </a:r>
            <a:r>
              <a:rPr lang="en-US" altLang="zh-CN" sz="1400" dirty="0">
                <a:latin typeface="Courier New" panose="02070309020205020404" pitchFamily="49" charset="0"/>
                <a:cs typeface="Courier New" panose="02070309020205020404" pitchFamily="49" charset="0"/>
              </a:rPr>
              <a:t>]</a:t>
            </a:r>
            <a:r>
              <a:rPr lang="en-US" altLang="zh-CN" sz="1400" dirty="0">
                <a:cs typeface="Courier New" pitchFamily="49" charset="0"/>
              </a:rPr>
              <a:t> uses rollups in the other direction, to send, for example, </a:t>
            </a:r>
            <a:r>
              <a:rPr lang="en-US" altLang="zh-CN" sz="1400" dirty="0">
                <a:latin typeface="Courier New" panose="02070309020205020404" pitchFamily="49" charset="0"/>
                <a:cs typeface="Courier New" panose="02070309020205020404" pitchFamily="49" charset="0"/>
              </a:rPr>
              <a:t>IOPS=1000</a:t>
            </a:r>
            <a:r>
              <a:rPr lang="en-US" altLang="zh-CN" sz="1400" dirty="0">
                <a:cs typeface="Courier New" pitchFamily="49" charset="0"/>
              </a:rPr>
              <a:t> to the workloads on port </a:t>
            </a:r>
            <a:r>
              <a:rPr lang="en-US" altLang="zh-CN" sz="1400" dirty="0">
                <a:latin typeface="Courier New" panose="02070309020205020404" pitchFamily="49" charset="0"/>
                <a:cs typeface="Courier New" panose="02070309020205020404" pitchFamily="49" charset="0"/>
              </a:rPr>
              <a:t>1A</a:t>
            </a:r>
            <a:r>
              <a:rPr lang="en-US" altLang="zh-CN" sz="1400" dirty="0">
                <a:cs typeface="Courier New" pitchFamily="49" charset="0"/>
              </a:rPr>
              <a:t>.</a:t>
            </a:r>
          </a:p>
          <a:p>
            <a:pPr>
              <a:spcBef>
                <a:spcPts val="0"/>
              </a:spcBef>
            </a:pPr>
            <a:r>
              <a:rPr lang="en-US" altLang="zh-CN" sz="1600" dirty="0">
                <a:cs typeface="Courier New" pitchFamily="49" charset="0"/>
              </a:rPr>
              <a:t>When driving multiple subsystems: </a:t>
            </a:r>
            <a:r>
              <a:rPr lang="en-US" altLang="zh-CN" sz="1600" dirty="0">
                <a:latin typeface="Courier New" pitchFamily="49" charset="0"/>
                <a:cs typeface="Courier New" pitchFamily="49" charset="0"/>
              </a:rPr>
              <a:t>[CreateRollup] "</a:t>
            </a:r>
            <a:r>
              <a:rPr lang="en-US" altLang="zh-CN" sz="1600" dirty="0" err="1">
                <a:latin typeface="Courier New" pitchFamily="49" charset="0"/>
                <a:cs typeface="Courier New" pitchFamily="49" charset="0"/>
              </a:rPr>
              <a:t>serial_number+port</a:t>
            </a:r>
            <a:r>
              <a:rPr lang="en-US" altLang="zh-CN" sz="1600" dirty="0">
                <a:latin typeface="Courier New" pitchFamily="49" charset="0"/>
                <a:cs typeface="Courier New" pitchFamily="49" charset="0"/>
              </a:rPr>
              <a:t>";</a:t>
            </a:r>
          </a:p>
          <a:p>
            <a:pPr lvl="1">
              <a:spcBef>
                <a:spcPts val="0"/>
              </a:spcBef>
            </a:pPr>
            <a:r>
              <a:rPr lang="en-US" altLang="zh-CN" sz="1400" dirty="0" err="1">
                <a:latin typeface="Courier New" pitchFamily="49" charset="0"/>
                <a:cs typeface="Courier New" pitchFamily="49" charset="0"/>
              </a:rPr>
              <a:t>serial_number</a:t>
            </a:r>
            <a:r>
              <a:rPr lang="en-US" altLang="zh-CN" sz="1400" dirty="0"/>
              <a:t> and </a:t>
            </a:r>
            <a:r>
              <a:rPr lang="en-US" altLang="zh-CN" sz="1400" dirty="0">
                <a:latin typeface="Courier New" pitchFamily="49" charset="0"/>
                <a:cs typeface="Courier New" pitchFamily="49" charset="0"/>
              </a:rPr>
              <a:t>port</a:t>
            </a:r>
            <a:r>
              <a:rPr lang="en-US" altLang="zh-CN" sz="1400" dirty="0">
                <a:latin typeface="+mn-ea"/>
                <a:cs typeface="Courier New" pitchFamily="49" charset="0"/>
              </a:rPr>
              <a:t> </a:t>
            </a:r>
            <a:r>
              <a:rPr lang="en-US" altLang="zh-CN" sz="1400" dirty="0"/>
              <a:t>must be valid LUN attribute names.</a:t>
            </a:r>
          </a:p>
          <a:p>
            <a:pPr>
              <a:spcBef>
                <a:spcPts val="0"/>
              </a:spcBef>
            </a:pPr>
            <a:r>
              <a:rPr lang="en-US" altLang="zh-CN" sz="1600" dirty="0"/>
              <a:t>In every rollup, each </a:t>
            </a:r>
            <a:r>
              <a:rPr lang="en-US" altLang="zh-CN" sz="1400" dirty="0" err="1">
                <a:latin typeface="Courier New" panose="02070309020205020404" pitchFamily="49" charset="0"/>
                <a:cs typeface="Courier New" panose="02070309020205020404" pitchFamily="49" charset="0"/>
              </a:rPr>
              <a:t>WorkloadID</a:t>
            </a:r>
            <a:r>
              <a:rPr lang="en-US" altLang="zh-CN" sz="1600" dirty="0"/>
              <a:t> appears in exactly one rollup instance.</a:t>
            </a:r>
            <a:endParaRPr lang="en-US" altLang="zh-CN" sz="1800" dirty="0"/>
          </a:p>
          <a:p>
            <a:pPr lvl="1">
              <a:spcBef>
                <a:spcPts val="0"/>
              </a:spcBef>
            </a:pPr>
            <a:r>
              <a:rPr lang="en-US" altLang="zh-CN" sz="1400" dirty="0">
                <a:latin typeface="Courier New" pitchFamily="49" charset="0"/>
                <a:cs typeface="Courier New" pitchFamily="49" charset="0"/>
              </a:rPr>
              <a:t>"</a:t>
            </a:r>
            <a:r>
              <a:rPr lang="en-US" altLang="zh-CN" sz="1400" dirty="0" err="1">
                <a:latin typeface="Courier New" pitchFamily="49" charset="0"/>
                <a:cs typeface="Courier New" pitchFamily="49" charset="0"/>
              </a:rPr>
              <a:t>Serial_Number+Port</a:t>
            </a:r>
            <a:r>
              <a:rPr lang="en-US" altLang="zh-CN" sz="1400" dirty="0">
                <a:latin typeface="Courier New" pitchFamily="49" charset="0"/>
                <a:cs typeface="Courier New" pitchFamily="49" charset="0"/>
              </a:rPr>
              <a:t>"</a:t>
            </a:r>
          </a:p>
          <a:p>
            <a:pPr lvl="2"/>
            <a:r>
              <a:rPr lang="en-US" altLang="zh-CN" sz="1200" dirty="0">
                <a:latin typeface="Courier New" pitchFamily="49" charset="0"/>
                <a:cs typeface="Courier New" pitchFamily="49" charset="0"/>
              </a:rPr>
              <a:t>"410123+1A"</a:t>
            </a:r>
          </a:p>
          <a:p>
            <a:pPr lvl="3"/>
            <a:r>
              <a:rPr lang="en-US" altLang="zh-CN" sz="1200" dirty="0">
                <a:latin typeface="Courier New" pitchFamily="49" charset="0"/>
                <a:cs typeface="Courier New" pitchFamily="49" charset="0"/>
              </a:rPr>
              <a:t>"sun159+/dev/</a:t>
            </a:r>
            <a:r>
              <a:rPr lang="en-US" altLang="zh-CN" sz="1200" dirty="0" err="1">
                <a:latin typeface="Courier New" pitchFamily="49" charset="0"/>
                <a:cs typeface="Courier New" pitchFamily="49" charset="0"/>
              </a:rPr>
              <a:t>sdx+workload_name</a:t>
            </a:r>
            <a:r>
              <a:rPr lang="en-US" altLang="zh-CN" sz="1200" dirty="0">
                <a:latin typeface="Courier New" pitchFamily="49" charset="0"/>
                <a:cs typeface="Courier New" pitchFamily="49" charset="0"/>
              </a:rPr>
              <a:t>", "cb28+/dev/</a:t>
            </a:r>
            <a:r>
              <a:rPr lang="en-US" altLang="zh-CN" sz="1200" dirty="0" err="1">
                <a:latin typeface="Courier New" pitchFamily="49" charset="0"/>
                <a:cs typeface="Courier New" pitchFamily="49" charset="0"/>
              </a:rPr>
              <a:t>sdy+workload_name</a:t>
            </a:r>
            <a:r>
              <a:rPr lang="en-US" altLang="zh-CN" sz="1200" dirty="0">
                <a:latin typeface="Courier New" pitchFamily="49" charset="0"/>
                <a:cs typeface="Courier New" pitchFamily="49" charset="0"/>
              </a:rPr>
              <a:t>" </a:t>
            </a:r>
          </a:p>
        </p:txBody>
      </p:sp>
      <p:sp>
        <p:nvSpPr>
          <p:cNvPr id="3" name="Title 2"/>
          <p:cNvSpPr>
            <a:spLocks noGrp="1"/>
          </p:cNvSpPr>
          <p:nvPr>
            <p:ph type="title"/>
          </p:nvPr>
        </p:nvSpPr>
        <p:spPr/>
        <p:txBody>
          <a:bodyPr>
            <a:normAutofit/>
          </a:bodyPr>
          <a:lstStyle/>
          <a:p>
            <a:r>
              <a:rPr lang="en-US" dirty="0"/>
              <a:t>Rollups are key to how the ivy engine works</a:t>
            </a:r>
          </a:p>
        </p:txBody>
      </p:sp>
      <p:sp>
        <p:nvSpPr>
          <p:cNvPr id="4" name="Rounded Rectangular Callout 3"/>
          <p:cNvSpPr/>
          <p:nvPr/>
        </p:nvSpPr>
        <p:spPr>
          <a:xfrm>
            <a:off x="3457714" y="3317961"/>
            <a:ext cx="1145209" cy="222037"/>
          </a:xfrm>
          <a:prstGeom prst="wedgeRoundRectCallout">
            <a:avLst>
              <a:gd name="adj1" fmla="val -83557"/>
              <a:gd name="adj2" fmla="val 6161"/>
              <a:gd name="adj3" fmla="val 16667"/>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mj-lt"/>
              </a:rPr>
              <a:t>Rollup type</a:t>
            </a:r>
          </a:p>
        </p:txBody>
      </p:sp>
      <p:sp>
        <p:nvSpPr>
          <p:cNvPr id="5" name="Rounded Rectangular Callout 4"/>
          <p:cNvSpPr/>
          <p:nvPr/>
        </p:nvSpPr>
        <p:spPr>
          <a:xfrm>
            <a:off x="3454875" y="3611000"/>
            <a:ext cx="1511852" cy="222037"/>
          </a:xfrm>
          <a:prstGeom prst="wedgeRoundRectCallout">
            <a:avLst>
              <a:gd name="adj1" fmla="val -124894"/>
              <a:gd name="adj2" fmla="val -14175"/>
              <a:gd name="adj3" fmla="val 16667"/>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mj-lt"/>
              </a:rPr>
              <a:t>Rollup instance.</a:t>
            </a:r>
          </a:p>
        </p:txBody>
      </p:sp>
      <p:sp>
        <p:nvSpPr>
          <p:cNvPr id="6" name="Rounded Rectangular Callout 5"/>
          <p:cNvSpPr/>
          <p:nvPr/>
        </p:nvSpPr>
        <p:spPr>
          <a:xfrm>
            <a:off x="5854079" y="3317961"/>
            <a:ext cx="2748054" cy="520252"/>
          </a:xfrm>
          <a:prstGeom prst="wedgeRoundRectCallout">
            <a:avLst>
              <a:gd name="adj1" fmla="val -62219"/>
              <a:gd name="adj2" fmla="val 52205"/>
              <a:gd name="adj3" fmla="val 16667"/>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mj-lt"/>
              </a:rPr>
              <a:t>List of </a:t>
            </a:r>
            <a:r>
              <a:rPr lang="en-US" sz="1400" dirty="0" err="1">
                <a:solidFill>
                  <a:schemeClr val="tx1"/>
                </a:solidFill>
                <a:latin typeface="+mj-lt"/>
              </a:rPr>
              <a:t>WorkloadIDs</a:t>
            </a:r>
            <a:r>
              <a:rPr lang="en-US" sz="1400" dirty="0">
                <a:solidFill>
                  <a:schemeClr val="tx1"/>
                </a:solidFill>
                <a:latin typeface="+mj-lt"/>
              </a:rPr>
              <a:t> comprising the rollup instance</a:t>
            </a:r>
          </a:p>
        </p:txBody>
      </p:sp>
      <p:sp>
        <p:nvSpPr>
          <p:cNvPr id="7" name="Rounded Rectangular Callout 5">
            <a:extLst>
              <a:ext uri="{FF2B5EF4-FFF2-40B4-BE49-F238E27FC236}">
                <a16:creationId xmlns:a16="http://schemas.microsoft.com/office/drawing/2014/main" id="{777C5918-151D-41CE-9265-A38DE9271140}"/>
              </a:ext>
            </a:extLst>
          </p:cNvPr>
          <p:cNvSpPr/>
          <p:nvPr/>
        </p:nvSpPr>
        <p:spPr>
          <a:xfrm>
            <a:off x="701253" y="4381686"/>
            <a:ext cx="4807723" cy="552357"/>
          </a:xfrm>
          <a:prstGeom prst="wedgeRoundRectCallout">
            <a:avLst>
              <a:gd name="adj1" fmla="val -19844"/>
              <a:gd name="adj2" fmla="val -22855"/>
              <a:gd name="adj3" fmla="val 16667"/>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mj-lt"/>
              </a:rPr>
              <a:t>To print this rollup structure out, say</a:t>
            </a:r>
            <a:br>
              <a:rPr lang="en-US" sz="1400" dirty="0">
                <a:solidFill>
                  <a:schemeClr val="tx1"/>
                </a:solidFill>
                <a:latin typeface="+mj-lt"/>
              </a:rPr>
            </a:br>
            <a:r>
              <a:rPr lang="en-US" sz="1400" dirty="0">
                <a:solidFill>
                  <a:schemeClr val="tx1"/>
                </a:solidFill>
                <a:latin typeface="Courier New" panose="02070309020205020404" pitchFamily="49" charset="0"/>
                <a:cs typeface="Courier New" panose="02070309020205020404" pitchFamily="49" charset="0"/>
              </a:rPr>
              <a:t>print(</a:t>
            </a:r>
            <a:r>
              <a:rPr lang="en-US" sz="1400" dirty="0" err="1">
                <a:solidFill>
                  <a:schemeClr val="tx1"/>
                </a:solidFill>
                <a:latin typeface="Courier New" panose="02070309020205020404" pitchFamily="49" charset="0"/>
                <a:cs typeface="Courier New" panose="02070309020205020404" pitchFamily="49" charset="0"/>
              </a:rPr>
              <a:t>ivy_engine_get</a:t>
            </a:r>
            <a:r>
              <a:rPr lang="en-US" sz="1400" dirty="0">
                <a:solidFill>
                  <a:schemeClr val="tx1"/>
                </a:solidFill>
                <a:latin typeface="Courier New" panose="02070309020205020404" pitchFamily="49" charset="0"/>
                <a:cs typeface="Courier New" panose="02070309020205020404" pitchFamily="49" charset="0"/>
              </a:rPr>
              <a:t>("</a:t>
            </a:r>
            <a:r>
              <a:rPr lang="en-US" sz="1400" dirty="0" err="1">
                <a:solidFill>
                  <a:schemeClr val="tx1"/>
                </a:solidFill>
                <a:latin typeface="Courier New" panose="02070309020205020404" pitchFamily="49" charset="0"/>
                <a:cs typeface="Courier New" panose="02070309020205020404" pitchFamily="49" charset="0"/>
              </a:rPr>
              <a:t>rollup_structure</a:t>
            </a:r>
            <a:r>
              <a:rPr lang="en-US" sz="1400" dirty="0">
                <a:solidFill>
                  <a:schemeClr val="tx1"/>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6387559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937488"/>
          </a:xfrm>
        </p:spPr>
        <p:txBody>
          <a:bodyPr/>
          <a:lstStyle/>
          <a:p>
            <a:pPr marL="457200" indent="-457200">
              <a:buFont typeface="+mj-lt"/>
              <a:buAutoNum type="arabicPeriod"/>
            </a:pPr>
            <a:r>
              <a:rPr lang="en-US" sz="1400" dirty="0"/>
              <a:t>To get an output csv file with a csv folder by rollup type (e.g. </a:t>
            </a:r>
            <a:r>
              <a:rPr lang="en-US" sz="1400" dirty="0">
                <a:latin typeface="Courier New" panose="02070309020205020404" pitchFamily="49" charset="0"/>
                <a:cs typeface="Courier New" panose="02070309020205020404" pitchFamily="49" charset="0"/>
              </a:rPr>
              <a:t>port</a:t>
            </a:r>
            <a:r>
              <a:rPr lang="en-US" sz="1400" dirty="0"/>
              <a:t>) and csv files by rollup instance (e.g. </a:t>
            </a:r>
            <a:r>
              <a:rPr lang="en-US" sz="1400" dirty="0">
                <a:latin typeface="Courier New" panose="02070309020205020404" pitchFamily="49" charset="0"/>
                <a:cs typeface="Courier New" panose="02070309020205020404" pitchFamily="49" charset="0"/>
              </a:rPr>
              <a:t>1A</a:t>
            </a:r>
            <a:r>
              <a:rPr lang="en-US" sz="1400" dirty="0"/>
              <a:t>)</a:t>
            </a:r>
          </a:p>
          <a:p>
            <a:pPr marL="750887" lvl="1" indent="-457200"/>
            <a:r>
              <a:rPr lang="en-US" sz="1200" dirty="0"/>
              <a:t>This is how you get custom "sliced &amp; diced" data.</a:t>
            </a:r>
          </a:p>
          <a:p>
            <a:pPr marL="457200" indent="-457200">
              <a:buFont typeface="+mj-lt"/>
              <a:buAutoNum type="arabicPeriod"/>
            </a:pPr>
            <a:r>
              <a:rPr lang="en-US" sz="1400" dirty="0"/>
              <a:t>To perform IOPS dynamic feedback control (</a:t>
            </a:r>
            <a:r>
              <a:rPr lang="en-US" sz="1400" dirty="0" err="1">
                <a:latin typeface="Courier New" panose="02070309020205020404" pitchFamily="49" charset="0"/>
                <a:cs typeface="Courier New" panose="02070309020205020404" pitchFamily="49" charset="0"/>
              </a:rPr>
              <a:t>dfc</a:t>
            </a:r>
            <a:r>
              <a:rPr lang="en-US" sz="1400" dirty="0">
                <a:latin typeface="Courier New" panose="02070309020205020404" pitchFamily="49" charset="0"/>
                <a:cs typeface="Courier New" panose="02070309020205020404" pitchFamily="49" charset="0"/>
              </a:rPr>
              <a:t>=PID</a:t>
            </a:r>
            <a:r>
              <a:rPr lang="en-US" sz="1400" dirty="0"/>
              <a:t>) at the granularity of the rollup instance.</a:t>
            </a:r>
          </a:p>
          <a:p>
            <a:pPr marL="750887" lvl="1" indent="-457200"/>
            <a:r>
              <a:rPr lang="en-US" sz="1200" dirty="0"/>
              <a:t>One of the demos shows measuring IOPS at MP 50% busy at the granularity of the MPU, meaning to vary the IOPS up and down separately/independently for each MPU to achieve 50% busy MP cores in that MPU.</a:t>
            </a:r>
          </a:p>
          <a:p>
            <a:pPr marL="457200" indent="-457200">
              <a:buFont typeface="+mj-lt"/>
              <a:buAutoNum type="arabicPeriod"/>
            </a:pPr>
            <a:r>
              <a:rPr lang="en-US" sz="1400" dirty="0"/>
              <a:t>To identify a valid measurement period at the granularity of the rollup instance using </a:t>
            </a:r>
            <a:r>
              <a:rPr lang="en-US" sz="1400" dirty="0">
                <a:latin typeface="Courier New" panose="02070309020205020404" pitchFamily="49" charset="0"/>
                <a:cs typeface="Courier New" panose="02070309020205020404" pitchFamily="49" charset="0"/>
              </a:rPr>
              <a:t>measure</a:t>
            </a:r>
            <a:r>
              <a:rPr lang="en-US" sz="1400" dirty="0"/>
              <a:t>.</a:t>
            </a:r>
          </a:p>
          <a:p>
            <a:pPr marL="750887" lvl="1" indent="-457200"/>
            <a:r>
              <a:rPr lang="en-US" sz="1200" dirty="0"/>
              <a:t>For the valid period, when measuring at the granularity of the rollup instance, the data for each rollup instance individually met the +/- accuracy % criteria for a valid measurement.  (For every </a:t>
            </a:r>
            <a:r>
              <a:rPr lang="en-US" sz="1200" dirty="0">
                <a:latin typeface="Courier New" panose="02070309020205020404" pitchFamily="49" charset="0"/>
                <a:cs typeface="Courier New" panose="02070309020205020404" pitchFamily="49" charset="0"/>
              </a:rPr>
              <a:t>port</a:t>
            </a:r>
            <a:r>
              <a:rPr lang="en-US" sz="1200" dirty="0"/>
              <a:t>, the individual data for that port met the +/- accuracy criterion.)</a:t>
            </a:r>
          </a:p>
          <a:p>
            <a:pPr marL="457200" indent="-457200">
              <a:buFont typeface="+mj-lt"/>
              <a:buAutoNum type="arabicPeriod"/>
            </a:pPr>
            <a:r>
              <a:rPr lang="en-US" sz="1400" dirty="0"/>
              <a:t>To validate the test configuration as operating correctly</a:t>
            </a:r>
          </a:p>
          <a:p>
            <a:pPr marL="750887" lvl="1" indent="-457200"/>
            <a:r>
              <a:rPr lang="en-US" sz="1200" dirty="0"/>
              <a:t>E.g. Validates that the number of ports reporting was what you expected</a:t>
            </a:r>
          </a:p>
          <a:p>
            <a:pPr marL="750887" lvl="1" indent="-457200"/>
            <a:r>
              <a:rPr lang="en-US" sz="1200" dirty="0"/>
              <a:t>E.g. Validate that no one port had an IOPS too far below the highest IOPS seen on any port.</a:t>
            </a:r>
          </a:p>
        </p:txBody>
      </p:sp>
      <p:sp>
        <p:nvSpPr>
          <p:cNvPr id="3" name="Title 2"/>
          <p:cNvSpPr>
            <a:spLocks noGrp="1"/>
          </p:cNvSpPr>
          <p:nvPr>
            <p:ph type="title"/>
          </p:nvPr>
        </p:nvSpPr>
        <p:spPr/>
        <p:txBody>
          <a:bodyPr>
            <a:normAutofit/>
          </a:bodyPr>
          <a:lstStyle/>
          <a:p>
            <a:r>
              <a:rPr lang="en-US" dirty="0"/>
              <a:t>You make rollups for four reasons</a:t>
            </a:r>
          </a:p>
        </p:txBody>
      </p:sp>
    </p:spTree>
    <p:extLst>
      <p:ext uri="{BB962C8B-B14F-4D97-AF65-F5344CB8AC3E}">
        <p14:creationId xmlns:p14="http://schemas.microsoft.com/office/powerpoint/2010/main" val="19641747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069558"/>
          </a:xfrm>
        </p:spPr>
        <p:txBody>
          <a:bodyPr/>
          <a:lstStyle/>
          <a:p>
            <a:pPr>
              <a:spcBef>
                <a:spcPts val="0"/>
              </a:spcBef>
            </a:pPr>
            <a:r>
              <a:rPr lang="en-US" altLang="zh-CN" sz="1600" dirty="0">
                <a:latin typeface="Courier New" pitchFamily="49" charset="0"/>
                <a:cs typeface="Courier New" pitchFamily="49" charset="0"/>
              </a:rPr>
              <a:t>[</a:t>
            </a:r>
            <a:r>
              <a:rPr lang="en-US" altLang="zh-CN" sz="1600" dirty="0" err="1">
                <a:latin typeface="Courier New" pitchFamily="49" charset="0"/>
                <a:cs typeface="Courier New" pitchFamily="49" charset="0"/>
              </a:rPr>
              <a:t>CreateRollup</a:t>
            </a:r>
            <a:r>
              <a:rPr lang="en-US" altLang="zh-CN" sz="1600" dirty="0">
                <a:latin typeface="Courier New" pitchFamily="49" charset="0"/>
                <a:cs typeface="Courier New" pitchFamily="49" charset="0"/>
              </a:rPr>
              <a:t>] "port" [</a:t>
            </a:r>
            <a:r>
              <a:rPr lang="en-US" altLang="zh-CN" sz="1600" dirty="0" err="1">
                <a:latin typeface="Courier New" pitchFamily="49" charset="0"/>
                <a:cs typeface="Courier New" pitchFamily="49" charset="0"/>
              </a:rPr>
              <a:t>nocsv</a:t>
            </a:r>
            <a:r>
              <a:rPr lang="en-US" altLang="zh-CN" sz="1600" dirty="0">
                <a:latin typeface="Courier New" pitchFamily="49" charset="0"/>
                <a:cs typeface="Courier New" pitchFamily="49" charset="0"/>
              </a:rPr>
              <a:t>] [quantity] 64 [</a:t>
            </a:r>
            <a:r>
              <a:rPr lang="en-US" altLang="zh-CN" sz="1600" dirty="0" err="1">
                <a:latin typeface="Courier New" pitchFamily="49" charset="0"/>
                <a:cs typeface="Courier New" pitchFamily="49" charset="0"/>
              </a:rPr>
              <a:t>MaxDroop</a:t>
            </a:r>
            <a:r>
              <a:rPr lang="en-US" altLang="zh-CN" sz="1600" dirty="0">
                <a:latin typeface="Courier New" pitchFamily="49" charset="0"/>
                <a:cs typeface="Courier New" pitchFamily="49" charset="0"/>
              </a:rPr>
              <a:t>] "20%";</a:t>
            </a:r>
            <a:endParaRPr lang="zh-CN" altLang="en-US" sz="1400" dirty="0">
              <a:latin typeface="Courier New" pitchFamily="49" charset="0"/>
              <a:cs typeface="Courier New" pitchFamily="49" charset="0"/>
            </a:endParaRPr>
          </a:p>
          <a:p>
            <a:r>
              <a:rPr lang="en-US" altLang="zh-CN" sz="1600" dirty="0">
                <a:latin typeface="Courier New" pitchFamily="49" charset="0"/>
                <a:cs typeface="Courier New" pitchFamily="49" charset="0"/>
              </a:rPr>
              <a:t>[</a:t>
            </a:r>
            <a:r>
              <a:rPr lang="en-US" altLang="zh-CN" sz="1600" dirty="0" err="1">
                <a:latin typeface="Courier New" pitchFamily="49" charset="0"/>
                <a:cs typeface="Courier New" pitchFamily="49" charset="0"/>
              </a:rPr>
              <a:t>nocsv</a:t>
            </a:r>
            <a:r>
              <a:rPr lang="en-US" altLang="zh-CN" sz="1600" dirty="0">
                <a:latin typeface="Courier New" pitchFamily="49" charset="0"/>
                <a:cs typeface="Courier New" pitchFamily="49" charset="0"/>
              </a:rPr>
              <a:t>] - </a:t>
            </a:r>
            <a:r>
              <a:rPr lang="en-US" altLang="zh-CN" sz="1400" dirty="0">
                <a:cs typeface="Courier New" pitchFamily="49" charset="0"/>
              </a:rPr>
              <a:t>Optional - suppresses creation of </a:t>
            </a:r>
            <a:r>
              <a:rPr lang="en-US" altLang="zh-CN" sz="1400" dirty="0">
                <a:latin typeface="Courier New" panose="02070309020205020404" pitchFamily="49" charset="0"/>
                <a:cs typeface="Courier New" panose="02070309020205020404" pitchFamily="49" charset="0"/>
              </a:rPr>
              <a:t>port</a:t>
            </a:r>
            <a:r>
              <a:rPr lang="en-US" altLang="zh-CN" sz="1400" dirty="0">
                <a:cs typeface="Courier New" pitchFamily="49" charset="0"/>
              </a:rPr>
              <a:t> output csv files for this rollup.</a:t>
            </a:r>
          </a:p>
          <a:p>
            <a:r>
              <a:rPr lang="en-US" altLang="zh-CN" sz="1600" dirty="0">
                <a:latin typeface="Courier New" pitchFamily="49" charset="0"/>
                <a:cs typeface="Courier New" pitchFamily="49" charset="0"/>
              </a:rPr>
              <a:t>[quantity] 64 - </a:t>
            </a:r>
            <a:r>
              <a:rPr lang="en-US" altLang="zh-CN" sz="1400" dirty="0">
                <a:cs typeface="Courier New" pitchFamily="49" charset="0"/>
              </a:rPr>
              <a:t>Optional - marks the test result invalid if there aren’t 64 </a:t>
            </a:r>
            <a:r>
              <a:rPr lang="en-US" altLang="zh-CN" sz="1400" dirty="0">
                <a:latin typeface="Courier New" panose="02070309020205020404" pitchFamily="49" charset="0"/>
                <a:cs typeface="Courier New" panose="02070309020205020404" pitchFamily="49" charset="0"/>
              </a:rPr>
              <a:t>port</a:t>
            </a:r>
            <a:r>
              <a:rPr lang="en-US" altLang="zh-CN" sz="1400" dirty="0">
                <a:cs typeface="Courier New" pitchFamily="49" charset="0"/>
              </a:rPr>
              <a:t> instances reporting data .</a:t>
            </a:r>
          </a:p>
          <a:p>
            <a:r>
              <a:rPr lang="en-US" altLang="zh-CN" sz="1600" dirty="0">
                <a:latin typeface="Courier New" pitchFamily="49" charset="0"/>
                <a:cs typeface="Courier New" pitchFamily="49" charset="0"/>
              </a:rPr>
              <a:t>[</a:t>
            </a:r>
            <a:r>
              <a:rPr lang="en-US" altLang="zh-CN" sz="1600" dirty="0" err="1">
                <a:latin typeface="Courier New" pitchFamily="49" charset="0"/>
                <a:cs typeface="Courier New" pitchFamily="49" charset="0"/>
              </a:rPr>
              <a:t>MaxDroop</a:t>
            </a:r>
            <a:r>
              <a:rPr lang="en-US" altLang="zh-CN" sz="1600" dirty="0">
                <a:latin typeface="Courier New" pitchFamily="49" charset="0"/>
                <a:cs typeface="Courier New" pitchFamily="49" charset="0"/>
              </a:rPr>
              <a:t>] "20%"</a:t>
            </a:r>
          </a:p>
          <a:p>
            <a:pPr lvl="1"/>
            <a:r>
              <a:rPr lang="en-US" altLang="zh-CN" sz="1400" dirty="0">
                <a:cs typeface="Courier New" pitchFamily="49" charset="0"/>
              </a:rPr>
              <a:t>Optional - marks the test result invalid if any one instance of the rollup has an IOPS more than 20% below that of the fastest instance.</a:t>
            </a:r>
          </a:p>
          <a:p>
            <a:pPr lvl="1"/>
            <a:r>
              <a:rPr lang="en-US" altLang="zh-CN" sz="1400" dirty="0">
                <a:cs typeface="Courier New" pitchFamily="49" charset="0"/>
              </a:rPr>
              <a:t>Useful to catch the situation where, say, one port is running slowly compared to the others because it’s in error recovery.</a:t>
            </a:r>
          </a:p>
        </p:txBody>
      </p:sp>
      <p:sp>
        <p:nvSpPr>
          <p:cNvPr id="3" name="Title 2"/>
          <p:cNvSpPr>
            <a:spLocks noGrp="1"/>
          </p:cNvSpPr>
          <p:nvPr>
            <p:ph type="title"/>
          </p:nvPr>
        </p:nvSpPr>
        <p:spPr/>
        <p:txBody>
          <a:bodyPr/>
          <a:lstStyle/>
          <a:p>
            <a:r>
              <a:rPr lang="en-US" dirty="0"/>
              <a:t>Statements – </a:t>
            </a:r>
            <a:r>
              <a:rPr lang="en-US" b="0" dirty="0">
                <a:latin typeface="Courier New" pitchFamily="49" charset="0"/>
                <a:cs typeface="Courier New" pitchFamily="49" charset="0"/>
              </a:rPr>
              <a:t>[</a:t>
            </a:r>
            <a:r>
              <a:rPr lang="en-US" b="0" dirty="0" err="1">
                <a:latin typeface="Courier New" pitchFamily="49" charset="0"/>
                <a:cs typeface="Courier New" pitchFamily="49" charset="0"/>
              </a:rPr>
              <a:t>CreateRollup</a:t>
            </a:r>
            <a:r>
              <a:rPr lang="en-US" b="0" dirty="0">
                <a:latin typeface="Courier New" pitchFamily="49" charset="0"/>
                <a:cs typeface="Courier New" pitchFamily="49" charset="0"/>
              </a:rPr>
              <a:t>]</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264160" y="967575"/>
            <a:ext cx="8584006" cy="4078039"/>
          </a:xfrm>
        </p:spPr>
        <p:txBody>
          <a:bodyPr/>
          <a:lstStyle/>
          <a:p>
            <a:pPr marL="0" indent="0">
              <a:buNone/>
            </a:pPr>
            <a:r>
              <a:rPr lang="en-US" sz="1200" dirty="0"/>
              <a:t>Each maps to its corresponding underlying ivy engine C++ API call.</a:t>
            </a:r>
            <a:endParaRPr lang="en-US" altLang="zh-CN" sz="1200" dirty="0">
              <a:latin typeface="Courier New" pitchFamily="49" charset="0"/>
              <a:cs typeface="Courier New" pitchFamily="49" charset="0"/>
            </a:endParaRPr>
          </a:p>
          <a:p>
            <a:r>
              <a:rPr lang="en-US" altLang="zh-CN" sz="1200" dirty="0">
                <a:latin typeface="Courier New" pitchFamily="49" charset="0"/>
                <a:cs typeface="Courier New" pitchFamily="49" charset="0"/>
              </a:rPr>
              <a:t>[</a:t>
            </a:r>
            <a:r>
              <a:rPr lang="en-US" altLang="zh-CN" sz="1200" dirty="0" err="1">
                <a:latin typeface="Courier New" pitchFamily="49" charset="0"/>
                <a:cs typeface="Courier New" pitchFamily="49" charset="0"/>
              </a:rPr>
              <a:t>OutputFolderRoot</a:t>
            </a:r>
            <a:r>
              <a:rPr lang="en-US" altLang="zh-CN" sz="1200" dirty="0">
                <a:latin typeface="Courier New" pitchFamily="49" charset="0"/>
                <a:cs typeface="Courier New" pitchFamily="49" charset="0"/>
              </a:rPr>
              <a:t>] "/</a:t>
            </a:r>
            <a:r>
              <a:rPr lang="en-US" altLang="zh-CN" sz="1200" dirty="0" err="1">
                <a:latin typeface="Courier New" pitchFamily="49" charset="0"/>
                <a:cs typeface="Courier New" pitchFamily="49" charset="0"/>
              </a:rPr>
              <a:t>ivy_output</a:t>
            </a:r>
            <a:r>
              <a:rPr lang="en-US" altLang="zh-CN" sz="1200" dirty="0">
                <a:latin typeface="Courier New" pitchFamily="49" charset="0"/>
                <a:cs typeface="Courier New" pitchFamily="49" charset="0"/>
              </a:rPr>
              <a:t>";</a:t>
            </a:r>
          </a:p>
          <a:p>
            <a:r>
              <a:rPr lang="en-US" sz="1200" dirty="0">
                <a:latin typeface="Courier New" pitchFamily="49" charset="0"/>
                <a:cs typeface="Courier New" pitchFamily="49" charset="0"/>
              </a:rPr>
              <a:t>[Hosts] "sun159, </a:t>
            </a:r>
            <a:r>
              <a:rPr lang="en-US" sz="1200" dirty="0" err="1">
                <a:latin typeface="Courier New" pitchFamily="49" charset="0"/>
                <a:cs typeface="Courier New" pitchFamily="49" charset="0"/>
              </a:rPr>
              <a:t>cb</a:t>
            </a:r>
            <a:r>
              <a:rPr lang="en-US" sz="1200" dirty="0">
                <a:latin typeface="Courier New" pitchFamily="49" charset="0"/>
                <a:cs typeface="Courier New" pitchFamily="49" charset="0"/>
              </a:rPr>
              <a:t>[24-31]" [Select] &lt;&lt; "serial number" : 123456, LDEV : 00:00-01:FF &gt;&gt;;</a:t>
            </a:r>
            <a:endParaRPr lang="en-US" altLang="zh-CN" sz="1200" dirty="0">
              <a:latin typeface="Courier New" pitchFamily="49" charset="0"/>
              <a:cs typeface="Courier New" pitchFamily="49" charset="0"/>
            </a:endParaRPr>
          </a:p>
          <a:p>
            <a:r>
              <a:rPr lang="en-US" altLang="zh-CN" sz="1200" dirty="0">
                <a:latin typeface="Courier New" pitchFamily="49" charset="0"/>
                <a:cs typeface="Courier New" pitchFamily="49" charset="0"/>
              </a:rPr>
              <a:t>[</a:t>
            </a:r>
            <a:r>
              <a:rPr lang="en-US" altLang="zh-CN" sz="1200" dirty="0" err="1">
                <a:latin typeface="Courier New" pitchFamily="49" charset="0"/>
                <a:cs typeface="Courier New" pitchFamily="49" charset="0"/>
              </a:rPr>
              <a:t>SetIosequencerTemplate</a:t>
            </a:r>
            <a:r>
              <a:rPr lang="en-US" altLang="zh-CN" sz="1200" dirty="0">
                <a:latin typeface="Courier New" pitchFamily="49" charset="0"/>
                <a:cs typeface="Courier New" pitchFamily="49" charset="0"/>
              </a:rPr>
              <a:t>] "</a:t>
            </a:r>
            <a:r>
              <a:rPr lang="en-US" altLang="zh-CN" sz="1200" dirty="0" err="1">
                <a:latin typeface="Courier New" pitchFamily="49" charset="0"/>
                <a:cs typeface="Courier New" pitchFamily="49" charset="0"/>
              </a:rPr>
              <a:t>random_steady</a:t>
            </a:r>
            <a:r>
              <a:rPr lang="en-US" altLang="zh-CN" sz="1200" dirty="0">
                <a:latin typeface="Courier New" pitchFamily="49" charset="0"/>
                <a:cs typeface="Courier New" pitchFamily="49" charset="0"/>
              </a:rPr>
              <a:t>" [parameters] "IOPS = 20, blocksize = 4KiB";</a:t>
            </a:r>
          </a:p>
          <a:p>
            <a:r>
              <a:rPr lang="fr-FR" sz="1200" dirty="0">
                <a:latin typeface="Courier New" pitchFamily="49" charset="0"/>
                <a:cs typeface="Courier New" pitchFamily="49" charset="0"/>
              </a:rPr>
              <a:t>[</a:t>
            </a:r>
            <a:r>
              <a:rPr lang="fr-FR" sz="1200" dirty="0" err="1">
                <a:latin typeface="Courier New" pitchFamily="49" charset="0"/>
                <a:cs typeface="Courier New" pitchFamily="49" charset="0"/>
              </a:rPr>
              <a:t>CreateWorkload</a:t>
            </a:r>
            <a:r>
              <a:rPr lang="fr-FR" sz="1200" dirty="0">
                <a:latin typeface="Courier New" pitchFamily="49" charset="0"/>
                <a:cs typeface="Courier New" pitchFamily="49" charset="0"/>
              </a:rPr>
              <a:t>] "cat" [</a:t>
            </a:r>
            <a:r>
              <a:rPr lang="fr-FR" sz="1200" dirty="0" err="1">
                <a:latin typeface="Courier New" pitchFamily="49" charset="0"/>
                <a:cs typeface="Courier New" pitchFamily="49" charset="0"/>
              </a:rPr>
              <a:t>iosequencer</a:t>
            </a:r>
            <a:r>
              <a:rPr lang="fr-FR" sz="1200" dirty="0">
                <a:latin typeface="Courier New" pitchFamily="49" charset="0"/>
                <a:cs typeface="Courier New" pitchFamily="49" charset="0"/>
              </a:rPr>
              <a:t>] "</a:t>
            </a:r>
            <a:r>
              <a:rPr lang="fr-FR" sz="1200" dirty="0" err="1">
                <a:latin typeface="Courier New" pitchFamily="49" charset="0"/>
                <a:cs typeface="Courier New" pitchFamily="49" charset="0"/>
              </a:rPr>
              <a:t>sequential</a:t>
            </a:r>
            <a:r>
              <a:rPr lang="fr-FR" sz="1200" dirty="0">
                <a:latin typeface="Courier New" pitchFamily="49" charset="0"/>
                <a:cs typeface="Courier New" pitchFamily="49" charset="0"/>
              </a:rPr>
              <a:t>" [</a:t>
            </a:r>
            <a:r>
              <a:rPr lang="fr-FR" sz="1200" dirty="0" err="1">
                <a:latin typeface="Courier New" pitchFamily="49" charset="0"/>
                <a:cs typeface="Courier New" pitchFamily="49" charset="0"/>
              </a:rPr>
              <a:t>parameters</a:t>
            </a:r>
            <a:r>
              <a:rPr lang="fr-FR" sz="1200" dirty="0">
                <a:latin typeface="Courier New" pitchFamily="49" charset="0"/>
                <a:cs typeface="Courier New" pitchFamily="49" charset="0"/>
              </a:rPr>
              <a:t>] "IOPS=max, </a:t>
            </a:r>
            <a:r>
              <a:rPr lang="fr-FR" sz="1200" dirty="0" err="1">
                <a:latin typeface="Courier New" pitchFamily="49" charset="0"/>
                <a:cs typeface="Courier New" pitchFamily="49" charset="0"/>
              </a:rPr>
              <a:t>maxTags</a:t>
            </a:r>
            <a:r>
              <a:rPr lang="fr-FR" sz="1200" dirty="0">
                <a:latin typeface="Courier New" pitchFamily="49" charset="0"/>
                <a:cs typeface="Courier New" pitchFamily="49" charset="0"/>
              </a:rPr>
              <a:t>=1";</a:t>
            </a:r>
          </a:p>
          <a:p>
            <a:r>
              <a:rPr lang="en-US" altLang="zh-CN" sz="1200" dirty="0">
                <a:latin typeface="Courier New" pitchFamily="49" charset="0"/>
                <a:cs typeface="Courier New" pitchFamily="49" charset="0"/>
              </a:rPr>
              <a:t>[</a:t>
            </a:r>
            <a:r>
              <a:rPr lang="en-US" altLang="zh-CN" sz="1200" dirty="0" err="1">
                <a:latin typeface="Courier New" pitchFamily="49" charset="0"/>
                <a:cs typeface="Courier New" pitchFamily="49" charset="0"/>
              </a:rPr>
              <a:t>DeleteWorkload</a:t>
            </a:r>
            <a:r>
              <a:rPr lang="en-US" altLang="zh-CN" sz="1200" dirty="0">
                <a:latin typeface="Courier New" pitchFamily="49" charset="0"/>
                <a:cs typeface="Courier New" pitchFamily="49" charset="0"/>
              </a:rPr>
              <a:t>] "cat" [select] "LDEV : 00:04";</a:t>
            </a:r>
            <a:endParaRPr lang="en-US" sz="1200" dirty="0"/>
          </a:p>
          <a:p>
            <a:r>
              <a:rPr lang="en-US" altLang="zh-CN" sz="1200" dirty="0">
                <a:latin typeface="Courier New" pitchFamily="49" charset="0"/>
                <a:cs typeface="Courier New" pitchFamily="49" charset="0"/>
              </a:rPr>
              <a:t>[</a:t>
            </a:r>
            <a:r>
              <a:rPr lang="en-US" altLang="zh-CN" sz="1200" dirty="0" err="1">
                <a:latin typeface="Courier New" pitchFamily="49" charset="0"/>
                <a:cs typeface="Courier New" pitchFamily="49" charset="0"/>
              </a:rPr>
              <a:t>CreateRollup</a:t>
            </a:r>
            <a:r>
              <a:rPr lang="en-US" altLang="zh-CN" sz="1200" dirty="0">
                <a:latin typeface="Courier New" pitchFamily="49" charset="0"/>
                <a:cs typeface="Courier New" pitchFamily="49" charset="0"/>
              </a:rPr>
              <a:t>] "host" [</a:t>
            </a:r>
            <a:r>
              <a:rPr lang="en-US" altLang="zh-CN" sz="1200" dirty="0" err="1">
                <a:latin typeface="Courier New" pitchFamily="49" charset="0"/>
                <a:cs typeface="Courier New" pitchFamily="49" charset="0"/>
              </a:rPr>
              <a:t>nocsv</a:t>
            </a:r>
            <a:r>
              <a:rPr lang="en-US" altLang="zh-CN" sz="1200" dirty="0">
                <a:latin typeface="Courier New" pitchFamily="49" charset="0"/>
                <a:cs typeface="Courier New" pitchFamily="49" charset="0"/>
              </a:rPr>
              <a:t>] [quantity] 8 [</a:t>
            </a:r>
            <a:r>
              <a:rPr lang="en-US" altLang="zh-CN" sz="1200" dirty="0" err="1">
                <a:latin typeface="Courier New" pitchFamily="49" charset="0"/>
                <a:cs typeface="Courier New" pitchFamily="49" charset="0"/>
              </a:rPr>
              <a:t>MaxDroop</a:t>
            </a:r>
            <a:r>
              <a:rPr lang="en-US" altLang="zh-CN" sz="1200" dirty="0">
                <a:latin typeface="Courier New" pitchFamily="49" charset="0"/>
                <a:cs typeface="Courier New" pitchFamily="49" charset="0"/>
              </a:rPr>
              <a:t>] 25%;</a:t>
            </a:r>
            <a:endParaRPr lang="fr-FR" sz="1200" dirty="0">
              <a:latin typeface="Courier New" pitchFamily="49" charset="0"/>
              <a:cs typeface="Courier New" pitchFamily="49" charset="0"/>
            </a:endParaRPr>
          </a:p>
          <a:p>
            <a:r>
              <a:rPr lang="en-US" altLang="zh-CN" sz="1200" dirty="0">
                <a:latin typeface="Courier New" pitchFamily="49" charset="0"/>
                <a:cs typeface="Courier New" pitchFamily="49" charset="0"/>
              </a:rPr>
              <a:t>[</a:t>
            </a:r>
            <a:r>
              <a:rPr lang="en-US" altLang="zh-CN" sz="1200" dirty="0" err="1">
                <a:latin typeface="Courier New" pitchFamily="49" charset="0"/>
                <a:cs typeface="Courier New" pitchFamily="49" charset="0"/>
              </a:rPr>
              <a:t>EditRollup</a:t>
            </a:r>
            <a:r>
              <a:rPr lang="en-US" altLang="zh-CN" sz="1200" dirty="0">
                <a:latin typeface="Courier New" pitchFamily="49" charset="0"/>
                <a:cs typeface="Courier New" pitchFamily="49" charset="0"/>
              </a:rPr>
              <a:t>] "</a:t>
            </a:r>
            <a:r>
              <a:rPr lang="en-US" altLang="zh-CN" sz="1200" dirty="0" err="1">
                <a:latin typeface="Courier New" pitchFamily="49" charset="0"/>
                <a:cs typeface="Courier New" pitchFamily="49" charset="0"/>
              </a:rPr>
              <a:t>serial_number+Port</a:t>
            </a:r>
            <a:r>
              <a:rPr lang="en-US" altLang="zh-CN" sz="1200" dirty="0">
                <a:latin typeface="Courier New" pitchFamily="49" charset="0"/>
                <a:cs typeface="Courier New" pitchFamily="49" charset="0"/>
              </a:rPr>
              <a:t> = { 410123+1A, 410123+2A }" [parameters] "</a:t>
            </a:r>
            <a:r>
              <a:rPr lang="en-US" altLang="zh-CN" sz="1200" dirty="0" err="1">
                <a:latin typeface="Courier New" pitchFamily="49" charset="0"/>
                <a:cs typeface="Courier New" pitchFamily="49" charset="0"/>
              </a:rPr>
              <a:t>maxTags</a:t>
            </a:r>
            <a:r>
              <a:rPr lang="en-US" altLang="zh-CN" sz="1200" dirty="0">
                <a:latin typeface="Courier New" pitchFamily="49" charset="0"/>
                <a:cs typeface="Courier New" pitchFamily="49" charset="0"/>
              </a:rPr>
              <a:t>=128";</a:t>
            </a:r>
          </a:p>
          <a:p>
            <a:r>
              <a:rPr lang="en-US" altLang="zh-CN" sz="1200" dirty="0">
                <a:latin typeface="Courier New" pitchFamily="49" charset="0"/>
                <a:cs typeface="Courier New" pitchFamily="49" charset="0"/>
              </a:rPr>
              <a:t>[</a:t>
            </a:r>
            <a:r>
              <a:rPr lang="en-US" altLang="zh-CN" sz="1200" dirty="0" err="1">
                <a:latin typeface="Courier New" pitchFamily="49" charset="0"/>
                <a:cs typeface="Courier New" pitchFamily="49" charset="0"/>
              </a:rPr>
              <a:t>DeleteRollup</a:t>
            </a:r>
            <a:r>
              <a:rPr lang="en-US" altLang="zh-CN" sz="1200" dirty="0">
                <a:latin typeface="Courier New" pitchFamily="49" charset="0"/>
                <a:cs typeface="Courier New" pitchFamily="49" charset="0"/>
              </a:rPr>
              <a:t>] "</a:t>
            </a:r>
            <a:r>
              <a:rPr lang="en-US" altLang="zh-CN" sz="1200" dirty="0" err="1">
                <a:latin typeface="Courier New" pitchFamily="49" charset="0"/>
                <a:cs typeface="Courier New" pitchFamily="49" charset="0"/>
              </a:rPr>
              <a:t>serial_number+Port</a:t>
            </a:r>
            <a:r>
              <a:rPr lang="en-US" altLang="zh-CN" sz="1200" dirty="0">
                <a:latin typeface="Courier New" pitchFamily="49" charset="0"/>
                <a:cs typeface="Courier New" pitchFamily="49" charset="0"/>
              </a:rPr>
              <a:t>";</a:t>
            </a:r>
          </a:p>
          <a:p>
            <a:r>
              <a:rPr lang="fr-FR" sz="1200" dirty="0">
                <a:latin typeface="Courier New" pitchFamily="49" charset="0"/>
                <a:cs typeface="Courier New" pitchFamily="49" charset="0"/>
              </a:rPr>
              <a:t>[Go] "</a:t>
            </a:r>
            <a:r>
              <a:rPr lang="fr-FR" sz="1200" dirty="0" err="1">
                <a:latin typeface="Courier New" pitchFamily="49" charset="0"/>
                <a:cs typeface="Courier New" pitchFamily="49" charset="0"/>
              </a:rPr>
              <a:t>stepname</a:t>
            </a:r>
            <a:r>
              <a:rPr lang="fr-FR" sz="1200" dirty="0">
                <a:latin typeface="Courier New" pitchFamily="49" charset="0"/>
                <a:cs typeface="Courier New" pitchFamily="49" charset="0"/>
              </a:rPr>
              <a:t>=</a:t>
            </a:r>
            <a:r>
              <a:rPr lang="fr-FR" sz="1200" dirty="0" err="1">
                <a:latin typeface="Courier New" pitchFamily="49" charset="0"/>
                <a:cs typeface="Courier New" pitchFamily="49" charset="0"/>
              </a:rPr>
              <a:t>whole_LUN_staggered_start</a:t>
            </a:r>
            <a:r>
              <a:rPr lang="fr-FR" sz="1200" dirty="0">
                <a:latin typeface="Courier New" pitchFamily="49" charset="0"/>
                <a:cs typeface="Courier New" pitchFamily="49" charset="0"/>
              </a:rPr>
              <a:t>, </a:t>
            </a:r>
            <a:r>
              <a:rPr lang="fr-FR" sz="1200" dirty="0" err="1">
                <a:latin typeface="Courier New" pitchFamily="49" charset="0"/>
                <a:cs typeface="Courier New" pitchFamily="49" charset="0"/>
              </a:rPr>
              <a:t>measure_seconds</a:t>
            </a:r>
            <a:r>
              <a:rPr lang="fr-FR" sz="1200" dirty="0">
                <a:latin typeface="Courier New" pitchFamily="49" charset="0"/>
                <a:cs typeface="Courier New" pitchFamily="49" charset="0"/>
              </a:rPr>
              <a:t> = 60";</a:t>
            </a:r>
          </a:p>
        </p:txBody>
      </p:sp>
      <p:sp>
        <p:nvSpPr>
          <p:cNvPr id="3" name="Title 2"/>
          <p:cNvSpPr>
            <a:spLocks noGrp="1"/>
          </p:cNvSpPr>
          <p:nvPr>
            <p:ph type="title"/>
          </p:nvPr>
        </p:nvSpPr>
        <p:spPr/>
        <p:txBody>
          <a:bodyPr/>
          <a:lstStyle/>
          <a:p>
            <a:r>
              <a:rPr lang="en-US" dirty="0"/>
              <a:t>ivyscript engine control statements </a:t>
            </a:r>
          </a:p>
        </p:txBody>
      </p:sp>
    </p:spTree>
    <p:extLst>
      <p:ext uri="{BB962C8B-B14F-4D97-AF65-F5344CB8AC3E}">
        <p14:creationId xmlns:p14="http://schemas.microsoft.com/office/powerpoint/2010/main" val="2587334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773067"/>
          </a:xfrm>
        </p:spPr>
        <p:txBody>
          <a:bodyPr/>
          <a:lstStyle/>
          <a:p>
            <a:r>
              <a:rPr lang="en-US" sz="1400" dirty="0"/>
              <a:t>There is always a special "</a:t>
            </a:r>
            <a:r>
              <a:rPr lang="en-US" sz="1400" dirty="0">
                <a:latin typeface="Courier New" pitchFamily="49" charset="0"/>
                <a:cs typeface="Courier New" pitchFamily="49" charset="0"/>
              </a:rPr>
              <a:t>all</a:t>
            </a:r>
            <a:r>
              <a:rPr lang="en-US" sz="1400" dirty="0"/>
              <a:t>" rollup which only has one instance "</a:t>
            </a:r>
            <a:r>
              <a:rPr lang="en-US" sz="1400" dirty="0">
                <a:latin typeface="Courier New" pitchFamily="49" charset="0"/>
                <a:cs typeface="Courier New" pitchFamily="49" charset="0"/>
              </a:rPr>
              <a:t>all</a:t>
            </a:r>
            <a:r>
              <a:rPr lang="en-US" sz="1400" dirty="0"/>
              <a:t>".</a:t>
            </a:r>
          </a:p>
          <a:p>
            <a:r>
              <a:rPr lang="en-US" sz="1400" dirty="0"/>
              <a:t>The "</a:t>
            </a:r>
            <a:r>
              <a:rPr lang="en-US" sz="1400" dirty="0">
                <a:latin typeface="Courier New" panose="02070309020205020404" pitchFamily="49" charset="0"/>
                <a:cs typeface="Courier New" panose="02070309020205020404" pitchFamily="49" charset="0"/>
              </a:rPr>
              <a:t>all=all</a:t>
            </a:r>
            <a:r>
              <a:rPr lang="en-US" sz="1400" dirty="0"/>
              <a:t>" instance contains all workloads.</a:t>
            </a:r>
          </a:p>
          <a:p>
            <a:r>
              <a:rPr lang="en-US" sz="1400" dirty="0"/>
              <a:t>The "</a:t>
            </a:r>
            <a:r>
              <a:rPr lang="en-US" sz="1400" dirty="0">
                <a:latin typeface="Courier New" panose="02070309020205020404" pitchFamily="49" charset="0"/>
                <a:cs typeface="Courier New" panose="02070309020205020404" pitchFamily="49" charset="0"/>
              </a:rPr>
              <a:t>all</a:t>
            </a:r>
            <a:r>
              <a:rPr lang="en-US" sz="1400" dirty="0"/>
              <a:t>" rollup is automatically created, and you cannot delete it. </a:t>
            </a:r>
          </a:p>
          <a:p>
            <a:r>
              <a:rPr lang="en-US" sz="1400" dirty="0"/>
              <a:t>For example  </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EditRollup</a:t>
            </a:r>
            <a:r>
              <a:rPr lang="en-US" sz="1400" dirty="0">
                <a:latin typeface="Courier New" panose="02070309020205020404" pitchFamily="49" charset="0"/>
                <a:cs typeface="Courier New" panose="02070309020205020404" pitchFamily="49" charset="0"/>
              </a:rPr>
              <a:t>] "all=all" [parameters] "IOPS=max";</a:t>
            </a:r>
            <a:br>
              <a:rPr lang="en-US" sz="1400" dirty="0">
                <a:latin typeface="Courier New" panose="02070309020205020404" pitchFamily="49" charset="0"/>
                <a:cs typeface="Courier New" panose="02070309020205020404" pitchFamily="49" charset="0"/>
              </a:rPr>
            </a:br>
            <a:r>
              <a:rPr lang="en-US" sz="1400" dirty="0">
                <a:cs typeface="Courier New" panose="02070309020205020404" pitchFamily="49" charset="0"/>
              </a:rPr>
              <a:t>will set </a:t>
            </a:r>
            <a:r>
              <a:rPr lang="en-US" sz="1400" dirty="0">
                <a:latin typeface="Courier New" panose="02070309020205020404" pitchFamily="49" charset="0"/>
                <a:cs typeface="Courier New" panose="02070309020205020404" pitchFamily="49" charset="0"/>
              </a:rPr>
              <a:t>IOPS=max</a:t>
            </a:r>
            <a:r>
              <a:rPr lang="en-US" sz="1400" dirty="0">
                <a:cs typeface="Courier New" panose="02070309020205020404" pitchFamily="49" charset="0"/>
              </a:rPr>
              <a:t> in every workload.</a:t>
            </a:r>
          </a:p>
          <a:p>
            <a:r>
              <a:rPr lang="en-US" sz="1400" dirty="0">
                <a:cs typeface="Courier New" panose="02070309020205020404" pitchFamily="49" charset="0"/>
              </a:rPr>
              <a:t>Every rollup has its summary csv file folder in the </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OutputFolderRoot</a:t>
            </a:r>
            <a:r>
              <a:rPr lang="en-US" sz="1400" dirty="0">
                <a:latin typeface="Courier New" panose="02070309020205020404" pitchFamily="49" charset="0"/>
                <a:cs typeface="Courier New" panose="02070309020205020404" pitchFamily="49" charset="0"/>
              </a:rPr>
              <a:t>]</a:t>
            </a:r>
            <a:r>
              <a:rPr lang="en-US" sz="1400" dirty="0">
                <a:cs typeface="Courier New" panose="02070309020205020404" pitchFamily="49" charset="0"/>
              </a:rPr>
              <a:t> directory.</a:t>
            </a:r>
          </a:p>
          <a:p>
            <a:pPr lvl="1"/>
            <a:r>
              <a:rPr lang="en-US" sz="1200" dirty="0">
                <a:cs typeface="Courier New" panose="02070309020205020404" pitchFamily="49" charset="0"/>
              </a:rPr>
              <a:t>Look at the "xxx</a:t>
            </a:r>
            <a:r>
              <a:rPr lang="en-US" sz="1200" dirty="0">
                <a:latin typeface="Courier New" panose="02070309020205020404" pitchFamily="49" charset="0"/>
                <a:cs typeface="Courier New" panose="02070309020205020404" pitchFamily="49" charset="0"/>
              </a:rPr>
              <a:t>.all.summary.csv</a:t>
            </a:r>
            <a:r>
              <a:rPr lang="en-US" sz="1200" dirty="0">
                <a:cs typeface="Courier New" panose="02070309020205020404" pitchFamily="49" charset="0"/>
              </a:rPr>
              <a:t>" file in the "</a:t>
            </a:r>
            <a:r>
              <a:rPr lang="en-US" sz="1200" dirty="0">
                <a:latin typeface="Courier New" panose="02070309020205020404" pitchFamily="49" charset="0"/>
                <a:cs typeface="Courier New" panose="02070309020205020404" pitchFamily="49" charset="0"/>
              </a:rPr>
              <a:t>all</a:t>
            </a:r>
            <a:r>
              <a:rPr lang="en-US" sz="1200" dirty="0">
                <a:cs typeface="Courier New" panose="02070309020205020404" pitchFamily="49" charset="0"/>
              </a:rPr>
              <a:t>" subfolder of the ivy output folder to get the overall summary data.</a:t>
            </a:r>
          </a:p>
        </p:txBody>
      </p:sp>
      <p:sp>
        <p:nvSpPr>
          <p:cNvPr id="3" name="Title 2"/>
          <p:cNvSpPr>
            <a:spLocks noGrp="1"/>
          </p:cNvSpPr>
          <p:nvPr>
            <p:ph type="title"/>
          </p:nvPr>
        </p:nvSpPr>
        <p:spPr/>
        <p:txBody>
          <a:bodyPr/>
          <a:lstStyle/>
          <a:p>
            <a:r>
              <a:rPr lang="en-US" dirty="0"/>
              <a:t>The "</a:t>
            </a:r>
            <a:r>
              <a:rPr lang="en-US" dirty="0">
                <a:latin typeface="Courier New" panose="02070309020205020404" pitchFamily="49" charset="0"/>
                <a:cs typeface="Courier New" panose="02070309020205020404" pitchFamily="49" charset="0"/>
              </a:rPr>
              <a:t>all</a:t>
            </a:r>
            <a:r>
              <a:rPr lang="en-US" dirty="0"/>
              <a:t>" rollup</a:t>
            </a:r>
            <a:endParaRPr lang="en-US" dirty="0">
              <a:latin typeface="Courier New" pitchFamily="49" charset="0"/>
              <a:cs typeface="Courier New" pitchFamily="49" charset="0"/>
            </a:endParaRPr>
          </a:p>
        </p:txBody>
      </p:sp>
    </p:spTree>
    <p:extLst>
      <p:ext uri="{BB962C8B-B14F-4D97-AF65-F5344CB8AC3E}">
        <p14:creationId xmlns:p14="http://schemas.microsoft.com/office/powerpoint/2010/main" val="34742502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4007764"/>
          </a:xfrm>
        </p:spPr>
        <p:txBody>
          <a:bodyPr/>
          <a:lstStyle/>
          <a:p>
            <a:r>
              <a:rPr lang="en-US" sz="1600" dirty="0"/>
              <a:t>If you would like to see a rollup instance for each unique LDEV across two or more subsystems, make </a:t>
            </a:r>
            <a:r>
              <a:rPr lang="en-US" sz="1600" dirty="0">
                <a:latin typeface="Courier New" panose="02070309020205020404" pitchFamily="49" charset="0"/>
                <a:cs typeface="Courier New" panose="02070309020205020404" pitchFamily="49" charset="0"/>
              </a:rPr>
              <a:t>"serial </a:t>
            </a:r>
            <a:r>
              <a:rPr lang="en-US" sz="1600" dirty="0" err="1">
                <a:latin typeface="Courier New" panose="02070309020205020404" pitchFamily="49" charset="0"/>
                <a:cs typeface="Courier New" panose="02070309020205020404" pitchFamily="49" charset="0"/>
              </a:rPr>
              <a:t>number+LDEV</a:t>
            </a:r>
            <a:r>
              <a:rPr lang="en-US" sz="1600" dirty="0">
                <a:latin typeface="Courier New" panose="02070309020205020404" pitchFamily="49" charset="0"/>
                <a:cs typeface="Courier New" panose="02070309020205020404" pitchFamily="49" charset="0"/>
              </a:rPr>
              <a:t>"</a:t>
            </a:r>
            <a:r>
              <a:rPr lang="en-US" sz="1600" dirty="0"/>
              <a:t>.</a:t>
            </a:r>
          </a:p>
          <a:p>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nocsv</a:t>
            </a:r>
            <a:r>
              <a:rPr lang="en-US" sz="1600" dirty="0">
                <a:latin typeface="Courier New" panose="02070309020205020404" pitchFamily="49" charset="0"/>
                <a:cs typeface="Courier New" panose="02070309020205020404" pitchFamily="49" charset="0"/>
              </a:rPr>
              <a:t>]</a:t>
            </a:r>
            <a:r>
              <a:rPr lang="en-US" sz="1600" dirty="0"/>
              <a:t> – prevents csv files from being created.</a:t>
            </a:r>
          </a:p>
          <a:p>
            <a:r>
              <a:rPr lang="en-US" sz="1600" dirty="0"/>
              <a:t>The </a:t>
            </a:r>
            <a:r>
              <a:rPr lang="en-US" sz="1600" dirty="0">
                <a:latin typeface="Courier New" pitchFamily="49" charset="0"/>
                <a:cs typeface="Courier New" pitchFamily="49" charset="0"/>
              </a:rPr>
              <a:t>[quantity]</a:t>
            </a:r>
            <a:r>
              <a:rPr lang="en-US" sz="1600" dirty="0"/>
              <a:t> &lt;</a:t>
            </a:r>
            <a:r>
              <a:rPr lang="en-US" sz="1600" dirty="0" err="1"/>
              <a:t>int</a:t>
            </a:r>
            <a:r>
              <a:rPr lang="en-US" sz="1600" dirty="0"/>
              <a:t> expression&gt; clause can enforce that the right number of distinct rollup instances are reporting in this rollup.</a:t>
            </a:r>
          </a:p>
          <a:p>
            <a:pPr lvl="1"/>
            <a:r>
              <a:rPr lang="en-US" sz="1400" dirty="0"/>
              <a:t>If not, even if the DFC reports "success" and designates a subinterval subsequence representing a successful measurement, no measurement rollup csv data will be produced – instead error msg.</a:t>
            </a:r>
          </a:p>
          <a:p>
            <a:pPr lvl="1"/>
            <a:r>
              <a:rPr lang="en-US" sz="1400" dirty="0"/>
              <a:t>Make a rollup by </a:t>
            </a:r>
            <a:r>
              <a:rPr lang="en-US" sz="1400" dirty="0">
                <a:latin typeface="Courier New" panose="02070309020205020404" pitchFamily="49" charset="0"/>
                <a:cs typeface="Courier New" panose="02070309020205020404" pitchFamily="49" charset="0"/>
              </a:rPr>
              <a:t>"port"</a:t>
            </a:r>
            <a:r>
              <a:rPr lang="en-US" sz="1400" dirty="0"/>
              <a:t> and use the </a:t>
            </a:r>
            <a:r>
              <a:rPr lang="en-US" sz="1400" dirty="0">
                <a:latin typeface="Courier New" pitchFamily="49" charset="0"/>
                <a:cs typeface="Courier New" pitchFamily="49" charset="0"/>
              </a:rPr>
              <a:t>[quantity]</a:t>
            </a:r>
            <a:r>
              <a:rPr lang="en-US" sz="1400" dirty="0"/>
              <a:t> rollup to validate you have the number of paths you think you have.</a:t>
            </a:r>
          </a:p>
          <a:p>
            <a:r>
              <a:rPr lang="en-US" sz="1600" dirty="0">
                <a:latin typeface="Courier New" pitchFamily="49" charset="0"/>
                <a:cs typeface="Courier New" pitchFamily="49" charset="0"/>
              </a:rPr>
              <a:t>[</a:t>
            </a:r>
            <a:r>
              <a:rPr lang="en-US" sz="1600" dirty="0" err="1">
                <a:latin typeface="Courier New" pitchFamily="49" charset="0"/>
                <a:cs typeface="Courier New" pitchFamily="49" charset="0"/>
              </a:rPr>
              <a:t>MaxDroop</a:t>
            </a:r>
            <a:r>
              <a:rPr lang="en-US" sz="1600" dirty="0">
                <a:latin typeface="Courier New" pitchFamily="49" charset="0"/>
                <a:cs typeface="Courier New" pitchFamily="49" charset="0"/>
              </a:rPr>
              <a:t>]</a:t>
            </a:r>
            <a:r>
              <a:rPr lang="en-US" sz="1600" dirty="0"/>
              <a:t> &lt;double expression&gt;</a:t>
            </a:r>
          </a:p>
          <a:p>
            <a:pPr lvl="1"/>
            <a:r>
              <a:rPr lang="en-US" sz="1400" dirty="0">
                <a:latin typeface="Courier New" panose="02070309020205020404" pitchFamily="49" charset="0"/>
                <a:cs typeface="Courier New" panose="02070309020205020404" pitchFamily="49" charset="0"/>
              </a:rPr>
              <a:t>"25%"</a:t>
            </a:r>
            <a:r>
              <a:rPr lang="en-US" sz="1400" dirty="0"/>
              <a:t> means invalidate test if any one rollup instance has an average IOPS more then 25% below the highest average IOPS over all rollup instances.</a:t>
            </a:r>
          </a:p>
        </p:txBody>
      </p:sp>
      <p:sp>
        <p:nvSpPr>
          <p:cNvPr id="3" name="Title 2"/>
          <p:cNvSpPr>
            <a:spLocks noGrp="1"/>
          </p:cNvSpPr>
          <p:nvPr>
            <p:ph type="title"/>
          </p:nvPr>
        </p:nvSpPr>
        <p:spPr/>
        <p:txBody>
          <a:bodyPr/>
          <a:lstStyle/>
          <a:p>
            <a:r>
              <a:rPr lang="en-US" b="0" dirty="0">
                <a:latin typeface="Courier New" pitchFamily="49" charset="0"/>
                <a:cs typeface="Courier New" pitchFamily="49" charset="0"/>
              </a:rPr>
              <a:t>[</a:t>
            </a:r>
            <a:r>
              <a:rPr lang="en-US" b="0" dirty="0" err="1">
                <a:latin typeface="Courier New" pitchFamily="49" charset="0"/>
                <a:cs typeface="Courier New" pitchFamily="49" charset="0"/>
              </a:rPr>
              <a:t>CreateRollup</a:t>
            </a:r>
            <a:r>
              <a:rPr lang="en-US" b="0" dirty="0">
                <a:latin typeface="Courier New" pitchFamily="49" charset="0"/>
                <a:cs typeface="Courier New" pitchFamily="49" charset="0"/>
              </a:rPr>
              <a:t>]</a:t>
            </a:r>
            <a:r>
              <a:rPr lang="en-US" sz="2000" dirty="0"/>
              <a:t> combines LUN attribute names</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1237262"/>
          </a:xfrm>
        </p:spPr>
        <p:txBody>
          <a:bodyPr/>
          <a:lstStyle/>
          <a:p>
            <a:r>
              <a:rPr lang="en-US" altLang="zh-CN" sz="1800" dirty="0">
                <a:latin typeface="Courier New" pitchFamily="49" charset="0"/>
                <a:cs typeface="Courier New" pitchFamily="49" charset="0"/>
              </a:rPr>
              <a:t>[</a:t>
            </a:r>
            <a:r>
              <a:rPr lang="en-US" altLang="zh-CN" sz="1800" dirty="0" err="1">
                <a:latin typeface="Courier New" pitchFamily="49" charset="0"/>
                <a:cs typeface="Courier New" pitchFamily="49" charset="0"/>
              </a:rPr>
              <a:t>DeleteRollup</a:t>
            </a:r>
            <a:r>
              <a:rPr lang="en-US" altLang="zh-CN" sz="1800" dirty="0">
                <a:latin typeface="Courier New" pitchFamily="49" charset="0"/>
                <a:cs typeface="Courier New" pitchFamily="49" charset="0"/>
              </a:rPr>
              <a:t>] "serial </a:t>
            </a:r>
            <a:r>
              <a:rPr lang="en-US" altLang="zh-CN" sz="1800" dirty="0" err="1">
                <a:latin typeface="Courier New" pitchFamily="49" charset="0"/>
                <a:cs typeface="Courier New" pitchFamily="49" charset="0"/>
              </a:rPr>
              <a:t>number+Port</a:t>
            </a:r>
            <a:r>
              <a:rPr lang="en-US" altLang="zh-CN" sz="1800" dirty="0">
                <a:latin typeface="Courier New" pitchFamily="49" charset="0"/>
                <a:cs typeface="Courier New" pitchFamily="49" charset="0"/>
              </a:rPr>
              <a:t>";</a:t>
            </a:r>
          </a:p>
          <a:p>
            <a:r>
              <a:rPr lang="en-US" altLang="zh-CN" sz="1800" dirty="0">
                <a:latin typeface="Courier New" pitchFamily="49" charset="0"/>
                <a:cs typeface="Courier New" pitchFamily="49" charset="0"/>
              </a:rPr>
              <a:t>[</a:t>
            </a:r>
            <a:r>
              <a:rPr lang="en-US" altLang="zh-CN" sz="1800" dirty="0" err="1">
                <a:latin typeface="Courier New" pitchFamily="49" charset="0"/>
                <a:cs typeface="Courier New" pitchFamily="49" charset="0"/>
              </a:rPr>
              <a:t>DeleteRollup</a:t>
            </a:r>
            <a:r>
              <a:rPr lang="en-US" altLang="zh-CN" sz="1800" dirty="0">
                <a:latin typeface="Courier New" pitchFamily="49" charset="0"/>
                <a:cs typeface="Courier New" pitchFamily="49" charset="0"/>
              </a:rPr>
              <a:t>] ; </a:t>
            </a:r>
          </a:p>
          <a:p>
            <a:pPr lvl="1"/>
            <a:r>
              <a:rPr lang="en-US" altLang="zh-CN" sz="1600" dirty="0">
                <a:latin typeface="+mn-ea"/>
                <a:cs typeface="Courier New" pitchFamily="49" charset="0"/>
              </a:rPr>
              <a:t>Deletes all rollups except the "all" rollup.</a:t>
            </a:r>
          </a:p>
        </p:txBody>
      </p:sp>
      <p:sp>
        <p:nvSpPr>
          <p:cNvPr id="3" name="Title 2"/>
          <p:cNvSpPr>
            <a:spLocks noGrp="1"/>
          </p:cNvSpPr>
          <p:nvPr>
            <p:ph type="title"/>
          </p:nvPr>
        </p:nvSpPr>
        <p:spPr/>
        <p:txBody>
          <a:bodyPr/>
          <a:lstStyle/>
          <a:p>
            <a:r>
              <a:rPr lang="en-US" b="0" dirty="0">
                <a:latin typeface="Courier New" pitchFamily="49" charset="0"/>
                <a:cs typeface="Courier New" pitchFamily="49" charset="0"/>
              </a:rPr>
              <a:t>[</a:t>
            </a:r>
            <a:r>
              <a:rPr lang="en-US" b="0" dirty="0" err="1">
                <a:latin typeface="Courier New" pitchFamily="49" charset="0"/>
                <a:cs typeface="Courier New" pitchFamily="49" charset="0"/>
              </a:rPr>
              <a:t>DeleteRollup</a:t>
            </a:r>
            <a:r>
              <a:rPr lang="en-US" b="0" dirty="0">
                <a:latin typeface="Courier New" pitchFamily="49" charset="0"/>
                <a:cs typeface="Courier New" pitchFamily="49" charset="0"/>
              </a:rPr>
              <a:t>]</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554819"/>
          </a:xfrm>
        </p:spPr>
        <p:txBody>
          <a:bodyPr/>
          <a:lstStyle/>
          <a:p>
            <a:r>
              <a:rPr lang="en-US" altLang="zh-CN" sz="1800" dirty="0">
                <a:latin typeface="Courier New" pitchFamily="49" charset="0"/>
                <a:cs typeface="Courier New" pitchFamily="49" charset="0"/>
              </a:rPr>
              <a:t>[</a:t>
            </a:r>
            <a:r>
              <a:rPr lang="en-US" altLang="zh-CN" sz="1800" dirty="0" err="1">
                <a:latin typeface="Courier New" pitchFamily="49" charset="0"/>
                <a:cs typeface="Courier New" pitchFamily="49" charset="0"/>
              </a:rPr>
              <a:t>EditRollup</a:t>
            </a:r>
            <a:r>
              <a:rPr lang="en-US" altLang="zh-CN" sz="1800" dirty="0">
                <a:latin typeface="Courier New" pitchFamily="49" charset="0"/>
                <a:cs typeface="Courier New" pitchFamily="49" charset="0"/>
              </a:rPr>
              <a:t>] </a:t>
            </a:r>
            <a:br>
              <a:rPr lang="en-US" altLang="zh-CN" sz="1800" dirty="0">
                <a:latin typeface="Courier New" pitchFamily="49" charset="0"/>
                <a:cs typeface="Courier New" pitchFamily="49" charset="0"/>
              </a:rPr>
            </a:br>
            <a:r>
              <a:rPr lang="en-US" altLang="zh-CN" sz="1800" dirty="0">
                <a:latin typeface="Courier New" pitchFamily="49" charset="0"/>
                <a:cs typeface="Courier New" pitchFamily="49" charset="0"/>
              </a:rPr>
              <a:t>	"</a:t>
            </a:r>
            <a:r>
              <a:rPr lang="en-US" altLang="zh-CN" sz="1800" dirty="0" err="1">
                <a:latin typeface="Courier New" pitchFamily="49" charset="0"/>
                <a:cs typeface="Courier New" pitchFamily="49" charset="0"/>
              </a:rPr>
              <a:t>serial_number+Port</a:t>
            </a:r>
            <a:r>
              <a:rPr lang="en-US" altLang="zh-CN" sz="1800" dirty="0">
                <a:latin typeface="Courier New" pitchFamily="49" charset="0"/>
                <a:cs typeface="Courier New" pitchFamily="49" charset="0"/>
              </a:rPr>
              <a:t> = { 410123+1A, 410123+2A }" </a:t>
            </a:r>
            <a:br>
              <a:rPr lang="en-US" altLang="zh-CN" sz="1800" dirty="0">
                <a:latin typeface="Courier New" pitchFamily="49" charset="0"/>
                <a:cs typeface="Courier New" pitchFamily="49" charset="0"/>
              </a:rPr>
            </a:br>
            <a:r>
              <a:rPr lang="en-US" altLang="zh-CN" sz="1800" dirty="0">
                <a:latin typeface="Courier New" pitchFamily="49" charset="0"/>
                <a:cs typeface="Courier New" pitchFamily="49" charset="0"/>
              </a:rPr>
              <a:t>[parameters] "</a:t>
            </a:r>
            <a:r>
              <a:rPr lang="en-US" altLang="zh-CN" sz="1800" dirty="0" err="1">
                <a:latin typeface="Courier New" pitchFamily="49" charset="0"/>
                <a:cs typeface="Courier New" pitchFamily="49" charset="0"/>
              </a:rPr>
              <a:t>fractionRead</a:t>
            </a:r>
            <a:r>
              <a:rPr lang="en-US" altLang="zh-CN" sz="1800" dirty="0">
                <a:latin typeface="Courier New" pitchFamily="49" charset="0"/>
                <a:cs typeface="Courier New" pitchFamily="49" charset="0"/>
              </a:rPr>
              <a:t> = 100%";</a:t>
            </a:r>
          </a:p>
          <a:p>
            <a:r>
              <a:rPr lang="en-US" sz="1800" dirty="0"/>
              <a:t>The </a:t>
            </a:r>
            <a:r>
              <a:rPr lang="en-US" sz="1800" dirty="0">
                <a:latin typeface="Courier New" pitchFamily="49" charset="0"/>
                <a:cs typeface="Courier New" pitchFamily="49" charset="0"/>
              </a:rPr>
              <a:t>[</a:t>
            </a:r>
            <a:r>
              <a:rPr lang="en-US" sz="1800" dirty="0" err="1">
                <a:latin typeface="Courier New" pitchFamily="49" charset="0"/>
                <a:cs typeface="Courier New" pitchFamily="49" charset="0"/>
              </a:rPr>
              <a:t>EditRollup</a:t>
            </a:r>
            <a:r>
              <a:rPr lang="en-US" sz="1800" dirty="0">
                <a:latin typeface="Courier New" pitchFamily="49" charset="0"/>
                <a:cs typeface="Courier New" pitchFamily="49" charset="0"/>
              </a:rPr>
              <a:t>]</a:t>
            </a:r>
            <a:r>
              <a:rPr lang="en-US" sz="1800" dirty="0"/>
              <a:t> statement operates in between test steps while the workload threads are in "waiting for command" state.</a:t>
            </a:r>
          </a:p>
          <a:p>
            <a:r>
              <a:rPr lang="en-US" sz="1800" dirty="0"/>
              <a:t>It gives you access to the same mechanism used by Dynamic Feedback Control to send out real time parameter updates to running workload threads.</a:t>
            </a:r>
          </a:p>
          <a:p>
            <a:r>
              <a:rPr lang="en-US" sz="1800" dirty="0"/>
              <a:t>You specify a set of rollup instances to send to, such as "</a:t>
            </a:r>
            <a:r>
              <a:rPr lang="en-US" sz="1800" dirty="0">
                <a:latin typeface="Courier New" pitchFamily="49" charset="0"/>
                <a:cs typeface="Courier New" pitchFamily="49" charset="0"/>
              </a:rPr>
              <a:t>all=all</a:t>
            </a:r>
            <a:r>
              <a:rPr lang="en-US" sz="1800" dirty="0"/>
              <a:t>", or "</a:t>
            </a:r>
            <a:r>
              <a:rPr lang="en-US" sz="1800" dirty="0">
                <a:latin typeface="Courier New" pitchFamily="49" charset="0"/>
                <a:cs typeface="Courier New" pitchFamily="49" charset="0"/>
              </a:rPr>
              <a:t>Port={1A,3A,5A,7A}</a:t>
            </a:r>
            <a:r>
              <a:rPr lang="en-US" sz="1800" dirty="0"/>
              <a:t>" and you specify the text </a:t>
            </a:r>
            <a:r>
              <a:rPr lang="en-US" sz="1800" dirty="0">
                <a:latin typeface="Courier New" pitchFamily="49" charset="0"/>
                <a:cs typeface="Courier New" pitchFamily="49" charset="0"/>
              </a:rPr>
              <a:t>[parameters]</a:t>
            </a:r>
            <a:r>
              <a:rPr lang="en-US" sz="1800" dirty="0"/>
              <a:t> string to send to the remote </a:t>
            </a:r>
            <a:r>
              <a:rPr lang="en-US" sz="1800" dirty="0" err="1"/>
              <a:t>iosequencer</a:t>
            </a:r>
            <a:r>
              <a:rPr lang="en-US" sz="1800" dirty="0"/>
              <a:t> to parse and apply.</a:t>
            </a:r>
          </a:p>
        </p:txBody>
      </p:sp>
      <p:sp>
        <p:nvSpPr>
          <p:cNvPr id="3" name="Title 2"/>
          <p:cNvSpPr>
            <a:spLocks noGrp="1"/>
          </p:cNvSpPr>
          <p:nvPr>
            <p:ph type="title"/>
          </p:nvPr>
        </p:nvSpPr>
        <p:spPr/>
        <p:txBody>
          <a:bodyPr/>
          <a:lstStyle/>
          <a:p>
            <a:r>
              <a:rPr lang="en-US" b="0" dirty="0">
                <a:latin typeface="Courier New" pitchFamily="49" charset="0"/>
                <a:cs typeface="Courier New" pitchFamily="49" charset="0"/>
              </a:rPr>
              <a:t>[</a:t>
            </a:r>
            <a:r>
              <a:rPr lang="en-US" b="0" dirty="0" err="1">
                <a:latin typeface="Courier New" pitchFamily="49" charset="0"/>
                <a:cs typeface="Courier New" pitchFamily="49" charset="0"/>
              </a:rPr>
              <a:t>EditRollup</a:t>
            </a:r>
            <a:r>
              <a:rPr lang="en-US" b="0" dirty="0">
                <a:latin typeface="Courier New" pitchFamily="49" charset="0"/>
                <a:cs typeface="Courier New" pitchFamily="49" charset="0"/>
              </a:rPr>
              <a:t>]</a:t>
            </a:r>
          </a:p>
        </p:txBody>
      </p:sp>
    </p:spTree>
    <p:extLst>
      <p:ext uri="{BB962C8B-B14F-4D97-AF65-F5344CB8AC3E}">
        <p14:creationId xmlns:p14="http://schemas.microsoft.com/office/powerpoint/2010/main" val="9431908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133165"/>
          </a:xfrm>
        </p:spPr>
        <p:txBody>
          <a:bodyPr/>
          <a:lstStyle/>
          <a:p>
            <a:r>
              <a:rPr lang="en-US" sz="1800" dirty="0">
                <a:latin typeface="Courier New" pitchFamily="49" charset="0"/>
                <a:cs typeface="Courier New" pitchFamily="49" charset="0"/>
              </a:rPr>
              <a:t>[</a:t>
            </a:r>
            <a:r>
              <a:rPr lang="en-US" sz="1800" dirty="0" err="1">
                <a:latin typeface="Courier New" pitchFamily="49" charset="0"/>
                <a:cs typeface="Courier New" pitchFamily="49" charset="0"/>
              </a:rPr>
              <a:t>EditRollup</a:t>
            </a:r>
            <a:r>
              <a:rPr lang="en-US" sz="1800" dirty="0">
                <a:latin typeface="Courier New" pitchFamily="49" charset="0"/>
                <a:cs typeface="Courier New" pitchFamily="49" charset="0"/>
              </a:rPr>
              <a:t>]</a:t>
            </a:r>
            <a:r>
              <a:rPr lang="en-US" sz="1800" dirty="0"/>
              <a:t> is typically used at the top of a do-loop, to change whatever parameters vary by loop pass.</a:t>
            </a:r>
          </a:p>
          <a:p>
            <a:r>
              <a:rPr lang="en-US" sz="1800" dirty="0">
                <a:cs typeface="Courier New" pitchFamily="49" charset="0"/>
              </a:rPr>
              <a:t>Use </a:t>
            </a:r>
            <a:r>
              <a:rPr lang="en-US" sz="1800" dirty="0">
                <a:latin typeface="Courier New" pitchFamily="49" charset="0"/>
                <a:cs typeface="Courier New" pitchFamily="49" charset="0"/>
              </a:rPr>
              <a:t>[</a:t>
            </a:r>
            <a:r>
              <a:rPr lang="en-US" sz="1800" dirty="0" err="1">
                <a:latin typeface="Courier New" pitchFamily="49" charset="0"/>
                <a:cs typeface="Courier New" pitchFamily="49" charset="0"/>
              </a:rPr>
              <a:t>EditRollup</a:t>
            </a:r>
            <a:r>
              <a:rPr lang="en-US" sz="1800" dirty="0">
                <a:latin typeface="Courier New" pitchFamily="49" charset="0"/>
                <a:cs typeface="Courier New" pitchFamily="49" charset="0"/>
              </a:rPr>
              <a:t>] "all=all"</a:t>
            </a:r>
            <a:r>
              <a:rPr lang="en-US" sz="1800" dirty="0">
                <a:cs typeface="Courier New" pitchFamily="49" charset="0"/>
              </a:rPr>
              <a:t>  to send to all workload threads.</a:t>
            </a:r>
          </a:p>
          <a:p>
            <a:r>
              <a:rPr lang="en-US" sz="1800" dirty="0">
                <a:cs typeface="Courier New" pitchFamily="49" charset="0"/>
              </a:rPr>
              <a:t>There is a special parameter name that is only recognized by [</a:t>
            </a:r>
            <a:r>
              <a:rPr lang="en-US" sz="1800" dirty="0" err="1">
                <a:cs typeface="Courier New" pitchFamily="49" charset="0"/>
              </a:rPr>
              <a:t>EditRollup</a:t>
            </a:r>
            <a:r>
              <a:rPr lang="en-US" sz="1800" dirty="0">
                <a:cs typeface="Courier New" pitchFamily="49" charset="0"/>
              </a:rPr>
              <a:t>] - </a:t>
            </a:r>
            <a:r>
              <a:rPr lang="en-US" sz="1800" dirty="0" err="1">
                <a:latin typeface="Courier New" pitchFamily="49" charset="0"/>
                <a:cs typeface="Courier New" pitchFamily="49" charset="0"/>
              </a:rPr>
              <a:t>total_IOPS</a:t>
            </a:r>
            <a:r>
              <a:rPr lang="en-US" sz="1800" dirty="0">
                <a:cs typeface="Courier New" pitchFamily="49" charset="0"/>
              </a:rPr>
              <a:t> - where the numeric value you specify is first evenly divided amongst all test LUNs, and then within each LUN, proportional to the absolute value of each workload’s skew parameter before being sent out as </a:t>
            </a:r>
            <a:r>
              <a:rPr lang="en-US" sz="1800" dirty="0">
                <a:latin typeface="Courier New" pitchFamily="49" charset="0"/>
                <a:cs typeface="Courier New" pitchFamily="49" charset="0"/>
              </a:rPr>
              <a:t>IOPS</a:t>
            </a:r>
            <a:r>
              <a:rPr lang="en-US" sz="1800" dirty="0">
                <a:cs typeface="Courier New" pitchFamily="49" charset="0"/>
              </a:rPr>
              <a:t>=xxx to each workload.</a:t>
            </a:r>
          </a:p>
          <a:p>
            <a:pPr lvl="1"/>
            <a:r>
              <a:rPr lang="en-US" sz="1600" dirty="0">
                <a:latin typeface="Courier New" pitchFamily="49" charset="0"/>
                <a:cs typeface="Courier New" pitchFamily="49" charset="0"/>
              </a:rPr>
              <a:t>[</a:t>
            </a:r>
            <a:r>
              <a:rPr lang="en-US" sz="1600" dirty="0" err="1">
                <a:latin typeface="Courier New" pitchFamily="49" charset="0"/>
                <a:cs typeface="Courier New" pitchFamily="49" charset="0"/>
              </a:rPr>
              <a:t>EditRollup</a:t>
            </a:r>
            <a:r>
              <a:rPr lang="en-US" sz="1600" dirty="0">
                <a:latin typeface="Courier New" pitchFamily="49" charset="0"/>
                <a:cs typeface="Courier New" pitchFamily="49" charset="0"/>
              </a:rPr>
              <a:t>] "all=all" [parameters] "</a:t>
            </a:r>
            <a:r>
              <a:rPr lang="en-US" sz="1600" dirty="0" err="1">
                <a:latin typeface="Courier New" pitchFamily="49" charset="0"/>
                <a:cs typeface="Courier New" pitchFamily="49" charset="0"/>
              </a:rPr>
              <a:t>total_IOPS</a:t>
            </a:r>
            <a:r>
              <a:rPr lang="en-US" sz="1600" dirty="0">
                <a:latin typeface="Courier New" pitchFamily="49" charset="0"/>
                <a:cs typeface="Courier New" pitchFamily="49" charset="0"/>
              </a:rPr>
              <a:t> = 1000000";</a:t>
            </a:r>
          </a:p>
        </p:txBody>
      </p:sp>
      <p:sp>
        <p:nvSpPr>
          <p:cNvPr id="3" name="Title 2"/>
          <p:cNvSpPr>
            <a:spLocks noGrp="1"/>
          </p:cNvSpPr>
          <p:nvPr>
            <p:ph type="title"/>
          </p:nvPr>
        </p:nvSpPr>
        <p:spPr/>
        <p:txBody>
          <a:bodyPr/>
          <a:lstStyle/>
          <a:p>
            <a:r>
              <a:rPr lang="en-US" altLang="zh-CN" b="0" dirty="0">
                <a:latin typeface="Courier New" pitchFamily="49" charset="0"/>
                <a:cs typeface="Courier New" pitchFamily="49" charset="0"/>
              </a:rPr>
              <a:t>[</a:t>
            </a:r>
            <a:r>
              <a:rPr lang="en-US" altLang="zh-CN" b="0" dirty="0" err="1">
                <a:latin typeface="Courier New" pitchFamily="49" charset="0"/>
                <a:cs typeface="Courier New" pitchFamily="49" charset="0"/>
              </a:rPr>
              <a:t>EditRollup</a:t>
            </a:r>
            <a:r>
              <a:rPr lang="en-US" altLang="zh-CN" b="0" dirty="0">
                <a:latin typeface="Courier New" pitchFamily="49" charset="0"/>
                <a:cs typeface="Courier New" pitchFamily="49" charset="0"/>
              </a:rPr>
              <a:t>]</a:t>
            </a:r>
            <a:endParaRPr lang="en-US" b="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4229363"/>
          </a:xfrm>
        </p:spPr>
        <p:txBody>
          <a:bodyPr/>
          <a:lstStyle/>
          <a:p>
            <a:r>
              <a:rPr lang="en-US" altLang="zh-CN" sz="1600" dirty="0">
                <a:cs typeface="Courier New" pitchFamily="49" charset="0"/>
              </a:rPr>
              <a:t>Many attributes names contain spaces, like </a:t>
            </a:r>
            <a:r>
              <a:rPr lang="en-US" altLang="zh-CN" sz="1600" dirty="0">
                <a:latin typeface="Courier New" panose="02070309020205020404" pitchFamily="49" charset="0"/>
                <a:cs typeface="Courier New" panose="02070309020205020404" pitchFamily="49" charset="0"/>
              </a:rPr>
              <a:t>"serial number"</a:t>
            </a:r>
            <a:r>
              <a:rPr lang="en-US" altLang="zh-CN" sz="1600" dirty="0">
                <a:cs typeface="Courier New" pitchFamily="49" charset="0"/>
              </a:rPr>
              <a:t>.</a:t>
            </a:r>
          </a:p>
          <a:p>
            <a:r>
              <a:rPr lang="en-US" altLang="zh-CN" sz="1600" dirty="0">
                <a:cs typeface="Courier New" pitchFamily="49" charset="0"/>
              </a:rPr>
              <a:t>Inside the ivy engine, when making rollups, these attribute names are “normalized”</a:t>
            </a:r>
          </a:p>
          <a:p>
            <a:pPr lvl="1"/>
            <a:r>
              <a:rPr lang="en-US" altLang="zh-CN" sz="1400" dirty="0">
                <a:cs typeface="Courier New" pitchFamily="49" charset="0"/>
              </a:rPr>
              <a:t>All alphabetic characters </a:t>
            </a:r>
            <a:r>
              <a:rPr lang="en-US" altLang="zh-CN" sz="1400" dirty="0">
                <a:latin typeface="Courier New" panose="02070309020205020404" pitchFamily="49" charset="0"/>
                <a:cs typeface="Courier New" panose="02070309020205020404" pitchFamily="49" charset="0"/>
              </a:rPr>
              <a:t>A-Z</a:t>
            </a:r>
            <a:r>
              <a:rPr lang="en-US" altLang="zh-CN" sz="1400" dirty="0">
                <a:cs typeface="Courier New" pitchFamily="49" charset="0"/>
              </a:rPr>
              <a:t> are converted to lower case </a:t>
            </a:r>
            <a:r>
              <a:rPr lang="en-US" altLang="zh-CN" sz="1400" dirty="0">
                <a:latin typeface="Courier New" panose="02070309020205020404" pitchFamily="49" charset="0"/>
                <a:cs typeface="Courier New" panose="02070309020205020404" pitchFamily="49" charset="0"/>
              </a:rPr>
              <a:t>a-z</a:t>
            </a:r>
            <a:r>
              <a:rPr lang="en-US" altLang="zh-CN" sz="1400" dirty="0">
                <a:cs typeface="Courier New" pitchFamily="49" charset="0"/>
              </a:rPr>
              <a:t>.</a:t>
            </a:r>
          </a:p>
          <a:p>
            <a:pPr lvl="1"/>
            <a:r>
              <a:rPr lang="en-US" altLang="zh-CN" sz="1400" dirty="0">
                <a:cs typeface="Courier New" pitchFamily="49" charset="0"/>
              </a:rPr>
              <a:t>All sequences of one or more non-alphanumeric characters (not </a:t>
            </a:r>
            <a:r>
              <a:rPr lang="en-US" altLang="zh-CN" sz="1400" dirty="0">
                <a:latin typeface="Courier New" panose="02070309020205020404" pitchFamily="49" charset="0"/>
                <a:cs typeface="Courier New" panose="02070309020205020404" pitchFamily="49" charset="0"/>
              </a:rPr>
              <a:t>A-Z</a:t>
            </a:r>
            <a:r>
              <a:rPr lang="en-US" altLang="zh-CN" sz="1400" dirty="0">
                <a:cs typeface="Courier New" pitchFamily="49" charset="0"/>
              </a:rPr>
              <a:t>, not </a:t>
            </a:r>
            <a:r>
              <a:rPr lang="en-US" altLang="zh-CN" sz="1400" dirty="0">
                <a:latin typeface="Courier New" panose="02070309020205020404" pitchFamily="49" charset="0"/>
                <a:cs typeface="Courier New" panose="02070309020205020404" pitchFamily="49" charset="0"/>
              </a:rPr>
              <a:t>a-z</a:t>
            </a:r>
            <a:r>
              <a:rPr lang="en-US" altLang="zh-CN" sz="1400" dirty="0">
                <a:cs typeface="Courier New" pitchFamily="49" charset="0"/>
              </a:rPr>
              <a:t>, not </a:t>
            </a:r>
            <a:r>
              <a:rPr lang="en-US" altLang="zh-CN" sz="1400" dirty="0">
                <a:latin typeface="Courier New" panose="02070309020205020404" pitchFamily="49" charset="0"/>
                <a:cs typeface="Courier New" panose="02070309020205020404" pitchFamily="49" charset="0"/>
              </a:rPr>
              <a:t>0-9</a:t>
            </a:r>
            <a:r>
              <a:rPr lang="en-US" altLang="zh-CN" sz="1400" dirty="0">
                <a:cs typeface="Courier New" pitchFamily="49" charset="0"/>
              </a:rPr>
              <a:t>) are replaced with a single underscore </a:t>
            </a:r>
            <a:r>
              <a:rPr lang="en-US" altLang="zh-CN" sz="1400" dirty="0">
                <a:latin typeface="Courier New" panose="02070309020205020404" pitchFamily="49" charset="0"/>
                <a:cs typeface="Courier New" panose="02070309020205020404" pitchFamily="49" charset="0"/>
              </a:rPr>
              <a:t>_</a:t>
            </a:r>
            <a:r>
              <a:rPr lang="en-US" altLang="zh-CN" sz="1400" dirty="0">
                <a:cs typeface="Courier New" pitchFamily="49" charset="0"/>
              </a:rPr>
              <a:t>.</a:t>
            </a:r>
          </a:p>
          <a:p>
            <a:r>
              <a:rPr lang="en-US" altLang="zh-CN" sz="1600" dirty="0">
                <a:latin typeface="+mn-ea"/>
                <a:cs typeface="Courier New" pitchFamily="49" charset="0"/>
              </a:rPr>
              <a:t>When creating, deleting, or editing rollups with attribute names containing spaces, you can either put quotes around the attribute combo name, like </a:t>
            </a:r>
            <a:br>
              <a:rPr lang="en-US" altLang="zh-CN" sz="1600" dirty="0">
                <a:latin typeface="+mn-ea"/>
                <a:cs typeface="Courier New" pitchFamily="49" charset="0"/>
              </a:rPr>
            </a:br>
            <a:br>
              <a:rPr lang="en-US" altLang="zh-CN" sz="1600" dirty="0">
                <a:latin typeface="+mn-ea"/>
                <a:cs typeface="Courier New" pitchFamily="49" charset="0"/>
              </a:rPr>
            </a:br>
            <a:r>
              <a:rPr lang="en-US" altLang="zh-CN" sz="1400" dirty="0">
                <a:latin typeface="Courier New" pitchFamily="49" charset="0"/>
                <a:cs typeface="Courier New" pitchFamily="49" charset="0"/>
              </a:rPr>
              <a:t>[</a:t>
            </a:r>
            <a:r>
              <a:rPr lang="en-US" altLang="zh-CN" sz="1400" dirty="0" err="1">
                <a:latin typeface="Courier New" pitchFamily="49" charset="0"/>
                <a:cs typeface="Courier New" pitchFamily="49" charset="0"/>
              </a:rPr>
              <a:t>EditRollup</a:t>
            </a:r>
            <a:r>
              <a:rPr lang="en-US" altLang="zh-CN" sz="1400" dirty="0">
                <a:latin typeface="Courier New" pitchFamily="49" charset="0"/>
                <a:cs typeface="Courier New" pitchFamily="49" charset="0"/>
              </a:rPr>
              <a:t>] &lt;&lt; "Serial </a:t>
            </a:r>
            <a:r>
              <a:rPr lang="en-US" altLang="zh-CN" sz="1400" dirty="0" err="1">
                <a:latin typeface="Courier New" pitchFamily="49" charset="0"/>
                <a:cs typeface="Courier New" pitchFamily="49" charset="0"/>
              </a:rPr>
              <a:t>Number+Port</a:t>
            </a:r>
            <a:r>
              <a:rPr lang="en-US" altLang="zh-CN" sz="1400" dirty="0">
                <a:latin typeface="Courier New" pitchFamily="49" charset="0"/>
                <a:cs typeface="Courier New" pitchFamily="49" charset="0"/>
              </a:rPr>
              <a:t>" = { 410123+1A, 410123+2A } &gt;&gt; …</a:t>
            </a:r>
            <a:br>
              <a:rPr lang="en-US" altLang="zh-CN" sz="1400" dirty="0">
                <a:latin typeface="Courier New" pitchFamily="49" charset="0"/>
                <a:cs typeface="Courier New" pitchFamily="49" charset="0"/>
              </a:rPr>
            </a:br>
            <a:br>
              <a:rPr lang="en-US" altLang="zh-CN" sz="1400" dirty="0">
                <a:latin typeface="Courier New" pitchFamily="49" charset="0"/>
                <a:cs typeface="Courier New" pitchFamily="49" charset="0"/>
              </a:rPr>
            </a:br>
            <a:r>
              <a:rPr lang="en-US" altLang="zh-CN" sz="1400" dirty="0">
                <a:latin typeface="+mn-ea"/>
                <a:cs typeface="Courier New" pitchFamily="49" charset="0"/>
              </a:rPr>
              <a:t>or else to avoid using quotes, you can spell the attribute names using underscores instead of spaces and special characters.  Once the attribute names haves been normalized, these are equivalent.</a:t>
            </a:r>
            <a:br>
              <a:rPr lang="en-US" altLang="zh-CN" sz="1400" dirty="0">
                <a:latin typeface="+mn-ea"/>
                <a:cs typeface="Courier New" pitchFamily="49" charset="0"/>
              </a:rPr>
            </a:br>
            <a:br>
              <a:rPr lang="en-US" altLang="zh-CN" sz="1400" dirty="0">
                <a:latin typeface="+mn-ea"/>
                <a:cs typeface="Courier New" pitchFamily="49" charset="0"/>
              </a:rPr>
            </a:br>
            <a:r>
              <a:rPr lang="en-US" altLang="zh-CN" sz="1400" dirty="0">
                <a:latin typeface="Courier New" pitchFamily="49" charset="0"/>
                <a:cs typeface="Courier New" pitchFamily="49" charset="0"/>
              </a:rPr>
              <a:t>[</a:t>
            </a:r>
            <a:r>
              <a:rPr lang="en-US" altLang="zh-CN" sz="1400" dirty="0" err="1">
                <a:latin typeface="Courier New" pitchFamily="49" charset="0"/>
                <a:cs typeface="Courier New" pitchFamily="49" charset="0"/>
              </a:rPr>
              <a:t>EditRollup</a:t>
            </a:r>
            <a:r>
              <a:rPr lang="en-US" altLang="zh-CN" sz="1400" dirty="0">
                <a:latin typeface="Courier New" pitchFamily="49" charset="0"/>
                <a:cs typeface="Courier New" pitchFamily="49" charset="0"/>
              </a:rPr>
              <a:t>] &lt;&lt; </a:t>
            </a:r>
            <a:r>
              <a:rPr lang="en-US" altLang="zh-CN" sz="1400" dirty="0" err="1">
                <a:latin typeface="Courier New" pitchFamily="49" charset="0"/>
                <a:cs typeface="Courier New" pitchFamily="49" charset="0"/>
              </a:rPr>
              <a:t>Serial_Number+Port</a:t>
            </a:r>
            <a:r>
              <a:rPr lang="en-US" altLang="zh-CN" sz="1400" dirty="0">
                <a:latin typeface="Courier New" pitchFamily="49" charset="0"/>
                <a:cs typeface="Courier New" pitchFamily="49" charset="0"/>
              </a:rPr>
              <a:t> = { 410123+1A, 410123+2A } &gt;&gt; …</a:t>
            </a:r>
            <a:br>
              <a:rPr lang="en-US" altLang="zh-CN" sz="1400" dirty="0">
                <a:latin typeface="Courier New" pitchFamily="49" charset="0"/>
                <a:cs typeface="Courier New" pitchFamily="49" charset="0"/>
              </a:rPr>
            </a:br>
            <a:endParaRPr lang="en-US" altLang="zh-CN" sz="1600" dirty="0">
              <a:latin typeface="Courier New" pitchFamily="49" charset="0"/>
              <a:cs typeface="Courier New" pitchFamily="49" charset="0"/>
            </a:endParaRPr>
          </a:p>
        </p:txBody>
      </p:sp>
      <p:sp>
        <p:nvSpPr>
          <p:cNvPr id="3" name="Title 2"/>
          <p:cNvSpPr>
            <a:spLocks noGrp="1"/>
          </p:cNvSpPr>
          <p:nvPr>
            <p:ph type="title"/>
          </p:nvPr>
        </p:nvSpPr>
        <p:spPr/>
        <p:txBody>
          <a:bodyPr/>
          <a:lstStyle/>
          <a:p>
            <a:r>
              <a:rPr lang="en-US" b="0" dirty="0">
                <a:latin typeface="Courier New" pitchFamily="49" charset="0"/>
                <a:cs typeface="Courier New" pitchFamily="49" charset="0"/>
              </a:rPr>
              <a:t>[</a:t>
            </a:r>
            <a:r>
              <a:rPr lang="en-US" b="0" dirty="0" err="1">
                <a:latin typeface="Courier New" pitchFamily="49" charset="0"/>
                <a:cs typeface="Courier New" pitchFamily="49" charset="0"/>
              </a:rPr>
              <a:t>EditRollup</a:t>
            </a:r>
            <a:r>
              <a:rPr lang="en-US" b="0" dirty="0">
                <a:latin typeface="Courier New" pitchFamily="49" charset="0"/>
                <a:cs typeface="Courier New" pitchFamily="49" charset="0"/>
              </a:rPr>
              <a:t>] </a:t>
            </a:r>
            <a:r>
              <a:rPr lang="en-US" sz="2000" b="0" dirty="0">
                <a:latin typeface="+mn-lt"/>
                <a:cs typeface="Courier New" pitchFamily="49" charset="0"/>
              </a:rPr>
              <a:t>attributes names containing spaces</a:t>
            </a:r>
            <a:endParaRPr lang="en-US" b="0" dirty="0">
              <a:latin typeface="Courier New" pitchFamily="49" charset="0"/>
              <a:cs typeface="Courier New" pitchFamily="49" charset="0"/>
            </a:endParaRPr>
          </a:p>
        </p:txBody>
      </p:sp>
    </p:spTree>
    <p:extLst>
      <p:ext uri="{BB962C8B-B14F-4D97-AF65-F5344CB8AC3E}">
        <p14:creationId xmlns:p14="http://schemas.microsoft.com/office/powerpoint/2010/main" val="17017266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732304"/>
          </a:xfrm>
        </p:spPr>
        <p:txBody>
          <a:bodyPr/>
          <a:lstStyle/>
          <a:p>
            <a:r>
              <a:rPr lang="en-US" sz="1800" dirty="0">
                <a:latin typeface="Courier New" panose="02070309020205020404" pitchFamily="49" charset="0"/>
                <a:cs typeface="Courier New" panose="02070309020205020404" pitchFamily="49" charset="0"/>
              </a:rPr>
              <a:t>[Go] "</a:t>
            </a:r>
            <a:r>
              <a:rPr lang="en-US" sz="1800" dirty="0" err="1">
                <a:latin typeface="Courier New" panose="02070309020205020404" pitchFamily="49" charset="0"/>
                <a:cs typeface="Courier New" panose="02070309020205020404" pitchFamily="49" charset="0"/>
              </a:rPr>
              <a:t>stepname</a:t>
            </a:r>
            <a:r>
              <a:rPr lang="en-US" sz="1800" dirty="0">
                <a:latin typeface="Courier New" panose="02070309020205020404" pitchFamily="49" charset="0"/>
                <a:cs typeface="Courier New" panose="02070309020205020404" pitchFamily="49" charset="0"/>
              </a:rPr>
              <a:t> = random4K, </a:t>
            </a:r>
            <a:r>
              <a:rPr lang="en-US" sz="1800" b="1" dirty="0" err="1">
                <a:latin typeface="Courier New" panose="02070309020205020404" pitchFamily="49" charset="0"/>
                <a:cs typeface="Courier New" panose="02070309020205020404" pitchFamily="49" charset="0"/>
              </a:rPr>
              <a:t>subinterval_seconds</a:t>
            </a:r>
            <a:r>
              <a:rPr lang="en-US" sz="1800" b="1" dirty="0">
                <a:latin typeface="Courier New" panose="02070309020205020404" pitchFamily="49" charset="0"/>
                <a:cs typeface="Courier New" panose="02070309020205020404" pitchFamily="49" charset="0"/>
              </a:rPr>
              <a:t> </a:t>
            </a:r>
            <a:r>
              <a:rPr lang="en-US" sz="1800" dirty="0">
                <a:latin typeface="Courier New" panose="02070309020205020404" pitchFamily="49" charset="0"/>
                <a:cs typeface="Courier New" panose="02070309020205020404" pitchFamily="49" charset="0"/>
              </a:rPr>
              <a:t>= 5, …"</a:t>
            </a:r>
          </a:p>
          <a:p>
            <a:r>
              <a:rPr lang="en-US" sz="1800" dirty="0"/>
              <a:t>The </a:t>
            </a:r>
            <a:r>
              <a:rPr lang="en-US" sz="1800" dirty="0">
                <a:latin typeface="Courier New" panose="02070309020205020404" pitchFamily="49" charset="0"/>
                <a:cs typeface="Courier New" panose="02070309020205020404" pitchFamily="49" charset="0"/>
              </a:rPr>
              <a:t>[Go]</a:t>
            </a:r>
            <a:r>
              <a:rPr lang="en-US" sz="1800" dirty="0"/>
              <a:t> statement starts the workload threads running a "test step", which is a sequence of "subintervals" each of a duration specified in the </a:t>
            </a:r>
            <a:r>
              <a:rPr lang="en-US" sz="1800" dirty="0" err="1">
                <a:latin typeface="Courier New" pitchFamily="49" charset="0"/>
                <a:cs typeface="Courier New" pitchFamily="49" charset="0"/>
              </a:rPr>
              <a:t>subinterval_seconds</a:t>
            </a:r>
            <a:r>
              <a:rPr lang="en-US" sz="1800" dirty="0"/>
              <a:t>  parameter, defaulting to 5 seconds.</a:t>
            </a:r>
          </a:p>
          <a:p>
            <a:pPr lvl="1"/>
            <a:r>
              <a:rPr lang="en-US" sz="1600" dirty="0"/>
              <a:t>If you have  a case for using ivy to measure a restricted set of things much more frequently, we can talk about putting in support.</a:t>
            </a:r>
          </a:p>
          <a:p>
            <a:pPr lvl="1"/>
            <a:r>
              <a:rPr lang="en-US" sz="1600" dirty="0"/>
              <a:t>Most of the time 5 seconds is plenty short and if you are going to be doing any tests that will run for hours you may want to consider a longer subinterval just to mercifully cut down on the size of the csv files by subinterval.</a:t>
            </a:r>
          </a:p>
          <a:p>
            <a:pPr lvl="1"/>
            <a:r>
              <a:rPr lang="en-US" sz="1600" dirty="0"/>
              <a:t>Sometimes when you say you want an answer to +/- 1% and the behaviour is a bit noisy, it can take time to see enough to say you are sufficiently confident statistically.  (Did you say you wanted "valid" data?)</a:t>
            </a:r>
            <a:endParaRPr lang="en-US" sz="1800" dirty="0"/>
          </a:p>
        </p:txBody>
      </p:sp>
      <p:sp>
        <p:nvSpPr>
          <p:cNvPr id="3" name="Title 2"/>
          <p:cNvSpPr>
            <a:spLocks noGrp="1"/>
          </p:cNvSpPr>
          <p:nvPr>
            <p:ph type="title"/>
          </p:nvPr>
        </p:nvSpPr>
        <p:spPr/>
        <p:txBody>
          <a:bodyPr/>
          <a:lstStyle/>
          <a:p>
            <a:r>
              <a:rPr lang="en-US" dirty="0"/>
              <a:t>Statement – </a:t>
            </a:r>
            <a:r>
              <a:rPr lang="en-US" b="0" dirty="0">
                <a:latin typeface="Courier New" panose="02070309020205020404" pitchFamily="49" charset="0"/>
                <a:cs typeface="Courier New" panose="02070309020205020404" pitchFamily="49" charset="0"/>
              </a:rPr>
              <a:t>[Go]</a:t>
            </a:r>
          </a:p>
        </p:txBody>
      </p:sp>
    </p:spTree>
    <p:extLst>
      <p:ext uri="{BB962C8B-B14F-4D97-AF65-F5344CB8AC3E}">
        <p14:creationId xmlns:p14="http://schemas.microsoft.com/office/powerpoint/2010/main" val="994668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71016" y="2335506"/>
            <a:ext cx="8584006" cy="2713019"/>
          </a:xfrm>
        </p:spPr>
        <p:txBody>
          <a:bodyPr/>
          <a:lstStyle/>
          <a:p>
            <a:r>
              <a:rPr lang="en-US" sz="1400" dirty="0"/>
              <a:t>There must be at least one measurement subinterval.  Warmup &amp; cooldown are optional.</a:t>
            </a:r>
          </a:p>
          <a:p>
            <a:pPr>
              <a:spcBef>
                <a:spcPts val="600"/>
              </a:spcBef>
            </a:pPr>
            <a:r>
              <a:rPr lang="en-US" sz="1400" dirty="0"/>
              <a:t>Parameter defaults</a:t>
            </a:r>
          </a:p>
          <a:p>
            <a:pPr lvl="1">
              <a:spcBef>
                <a:spcPts val="0"/>
              </a:spcBef>
            </a:pPr>
            <a:r>
              <a:rPr lang="en-US" sz="1200" dirty="0" err="1">
                <a:latin typeface="Courier New" pitchFamily="49" charset="0"/>
                <a:cs typeface="Courier New" pitchFamily="49" charset="0"/>
              </a:rPr>
              <a:t>warmup_seconds</a:t>
            </a:r>
            <a:r>
              <a:rPr lang="en-US" sz="1200" dirty="0">
                <a:latin typeface="Courier New" pitchFamily="49" charset="0"/>
                <a:cs typeface="Courier New" pitchFamily="49" charset="0"/>
              </a:rPr>
              <a:t> </a:t>
            </a:r>
            <a:r>
              <a:rPr lang="en-US" sz="1100" dirty="0"/>
              <a:t>– defaults to the value of </a:t>
            </a:r>
            <a:r>
              <a:rPr lang="en-US" sz="1100" dirty="0" err="1">
                <a:latin typeface="Courier New" panose="02070309020205020404" pitchFamily="49" charset="0"/>
                <a:cs typeface="Courier New" panose="02070309020205020404" pitchFamily="49" charset="0"/>
              </a:rPr>
              <a:t>subinterval_seconds</a:t>
            </a:r>
            <a:r>
              <a:rPr lang="en-US" sz="1100" dirty="0"/>
              <a:t>, which itself defaults to 5 seconds. </a:t>
            </a:r>
            <a:r>
              <a:rPr lang="en-US" sz="1100" dirty="0" err="1">
                <a:latin typeface="Courier New" panose="02070309020205020404" pitchFamily="49" charset="0"/>
                <a:cs typeface="Courier New" panose="02070309020205020404" pitchFamily="49" charset="0"/>
              </a:rPr>
              <a:t>warmup_seconds</a:t>
            </a:r>
            <a:r>
              <a:rPr lang="en-US" sz="1100" dirty="0"/>
              <a:t> is divided by </a:t>
            </a:r>
            <a:r>
              <a:rPr lang="en-US" sz="1100" dirty="0" err="1">
                <a:latin typeface="Courier New" panose="02070309020205020404" pitchFamily="49" charset="0"/>
                <a:cs typeface="Courier New" panose="02070309020205020404" pitchFamily="49" charset="0"/>
              </a:rPr>
              <a:t>subinterval_seconds</a:t>
            </a:r>
            <a:r>
              <a:rPr lang="en-US" sz="1100" dirty="0"/>
              <a:t>, and rounded up to get the (minimum) number of warmup subintervals.</a:t>
            </a:r>
          </a:p>
          <a:p>
            <a:pPr lvl="1">
              <a:spcBef>
                <a:spcPts val="0"/>
              </a:spcBef>
            </a:pPr>
            <a:r>
              <a:rPr lang="en-US" sz="1200" dirty="0" err="1">
                <a:latin typeface="Courier New" pitchFamily="49" charset="0"/>
                <a:cs typeface="Courier New" pitchFamily="49" charset="0"/>
              </a:rPr>
              <a:t>measure_seconds</a:t>
            </a:r>
            <a:r>
              <a:rPr lang="en-US" sz="1200" dirty="0">
                <a:latin typeface="Courier New" pitchFamily="49" charset="0"/>
                <a:cs typeface="Courier New" pitchFamily="49" charset="0"/>
              </a:rPr>
              <a:t> </a:t>
            </a:r>
            <a:r>
              <a:rPr lang="en-US" sz="1200" dirty="0">
                <a:cs typeface="Courier New" pitchFamily="49" charset="0"/>
              </a:rPr>
              <a:t>defaults to</a:t>
            </a:r>
            <a:r>
              <a:rPr lang="en-US" sz="1200" dirty="0">
                <a:latin typeface="Courier New" pitchFamily="49" charset="0"/>
                <a:cs typeface="Courier New" pitchFamily="49" charset="0"/>
              </a:rPr>
              <a:t> 60 </a:t>
            </a:r>
            <a:r>
              <a:rPr lang="en-US" sz="1200" dirty="0"/>
              <a:t>- </a:t>
            </a:r>
            <a:r>
              <a:rPr lang="en-US" sz="1100" dirty="0"/>
              <a:t>also rounded up to the minimum number of measurement subintervals.</a:t>
            </a:r>
          </a:p>
          <a:p>
            <a:pPr lvl="1">
              <a:spcBef>
                <a:spcPts val="0"/>
              </a:spcBef>
            </a:pPr>
            <a:r>
              <a:rPr lang="en-US" sz="1100" dirty="0" err="1">
                <a:latin typeface="Courier New" panose="02070309020205020404" pitchFamily="49" charset="0"/>
                <a:cs typeface="Courier New" panose="02070309020205020404" pitchFamily="49" charset="0"/>
              </a:rPr>
              <a:t>cooldown_seconds</a:t>
            </a:r>
            <a:r>
              <a:rPr lang="en-US" sz="1100" dirty="0"/>
              <a:t> defaults to </a:t>
            </a:r>
            <a:r>
              <a:rPr lang="en-US" sz="1100" dirty="0">
                <a:latin typeface="Courier New" panose="02070309020205020404" pitchFamily="49" charset="0"/>
                <a:cs typeface="Courier New" panose="02070309020205020404" pitchFamily="49" charset="0"/>
              </a:rPr>
              <a:t>0</a:t>
            </a:r>
            <a:r>
              <a:rPr lang="en-US" sz="1100" dirty="0"/>
              <a:t>.</a:t>
            </a:r>
          </a:p>
          <a:p>
            <a:pPr lvl="1">
              <a:spcBef>
                <a:spcPts val="0"/>
              </a:spcBef>
            </a:pPr>
            <a:r>
              <a:rPr lang="en-US" sz="1200" dirty="0" err="1">
                <a:latin typeface="Courier New" pitchFamily="49" charset="0"/>
                <a:cs typeface="Courier New" pitchFamily="49" charset="0"/>
              </a:rPr>
              <a:t>cooldown_by_wp</a:t>
            </a:r>
            <a:r>
              <a:rPr lang="en-US" sz="1200" dirty="0">
                <a:latin typeface="Courier New" pitchFamily="49" charset="0"/>
                <a:cs typeface="Courier New" pitchFamily="49" charset="0"/>
              </a:rPr>
              <a:t> = on</a:t>
            </a:r>
            <a:r>
              <a:rPr lang="en-US" sz="1200" dirty="0"/>
              <a:t> - </a:t>
            </a:r>
            <a:r>
              <a:rPr lang="en-US" sz="1100" dirty="0"/>
              <a:t>If a command device is available for the subsystem under test, the cooldown period is extended until write pending is below </a:t>
            </a:r>
            <a:r>
              <a:rPr lang="en-US" sz="1100" dirty="0" err="1">
                <a:latin typeface="Courier New" panose="02070309020205020404" pitchFamily="49" charset="0"/>
                <a:cs typeface="Courier New" panose="02070309020205020404" pitchFamily="49" charset="0"/>
              </a:rPr>
              <a:t>subsystem_WP_threshold</a:t>
            </a:r>
            <a:r>
              <a:rPr lang="en-US" sz="1100" dirty="0"/>
              <a:t> which defaults to </a:t>
            </a:r>
            <a:r>
              <a:rPr lang="en-US" sz="1100" dirty="0">
                <a:latin typeface="Courier New" panose="02070309020205020404" pitchFamily="49" charset="0"/>
                <a:cs typeface="Courier New" panose="02070309020205020404" pitchFamily="49" charset="0"/>
              </a:rPr>
              <a:t>1.5%</a:t>
            </a:r>
            <a:r>
              <a:rPr lang="en-US" sz="1100" dirty="0"/>
              <a:t>.</a:t>
            </a:r>
          </a:p>
          <a:p>
            <a:pPr lvl="1">
              <a:spcBef>
                <a:spcPts val="0"/>
              </a:spcBef>
            </a:pPr>
            <a:r>
              <a:rPr lang="en-US" sz="1200" dirty="0" err="1">
                <a:latin typeface="Courier New" pitchFamily="49" charset="0"/>
                <a:cs typeface="Courier New" pitchFamily="49" charset="0"/>
              </a:rPr>
              <a:t>cooldown_by_MP_busy</a:t>
            </a:r>
            <a:r>
              <a:rPr lang="en-US" sz="1200" dirty="0">
                <a:latin typeface="Courier New" pitchFamily="49" charset="0"/>
                <a:cs typeface="Courier New" pitchFamily="49" charset="0"/>
              </a:rPr>
              <a:t> = on</a:t>
            </a:r>
            <a:r>
              <a:rPr lang="en-US" sz="1200" dirty="0"/>
              <a:t> - </a:t>
            </a:r>
            <a:r>
              <a:rPr lang="en-US" sz="1100" dirty="0"/>
              <a:t>If a command device is available for the subsystem under test, the cooldown period is extended until average subsystem </a:t>
            </a:r>
            <a:r>
              <a:rPr lang="en-US" sz="1100" dirty="0" err="1"/>
              <a:t>MP_core</a:t>
            </a:r>
            <a:r>
              <a:rPr lang="en-US" sz="1100" dirty="0"/>
              <a:t> % busy is below </a:t>
            </a:r>
            <a:r>
              <a:rPr lang="en-US" sz="1100" dirty="0" err="1">
                <a:latin typeface="Courier New" panose="02070309020205020404" pitchFamily="49" charset="0"/>
                <a:cs typeface="Courier New" panose="02070309020205020404" pitchFamily="49" charset="0"/>
              </a:rPr>
              <a:t>subsystem_busy_threshold</a:t>
            </a:r>
            <a:r>
              <a:rPr lang="en-US" sz="1100" dirty="0"/>
              <a:t> which defaults to </a:t>
            </a:r>
            <a:r>
              <a:rPr lang="en-US" sz="1100" dirty="0">
                <a:latin typeface="Courier New" panose="02070309020205020404" pitchFamily="49" charset="0"/>
                <a:cs typeface="Courier New" panose="02070309020205020404" pitchFamily="49" charset="0"/>
              </a:rPr>
              <a:t>5%</a:t>
            </a:r>
            <a:r>
              <a:rPr lang="en-US" sz="1100" dirty="0"/>
              <a:t>.</a:t>
            </a:r>
          </a:p>
        </p:txBody>
      </p:sp>
      <p:sp>
        <p:nvSpPr>
          <p:cNvPr id="3" name="Title 2"/>
          <p:cNvSpPr>
            <a:spLocks noGrp="1"/>
          </p:cNvSpPr>
          <p:nvPr>
            <p:ph type="title"/>
          </p:nvPr>
        </p:nvSpPr>
        <p:spPr/>
        <p:txBody>
          <a:bodyPr/>
          <a:lstStyle/>
          <a:p>
            <a:r>
              <a:rPr lang="en-US" dirty="0"/>
              <a:t>Test step = </a:t>
            </a:r>
            <a:r>
              <a:rPr lang="en-US" dirty="0" err="1"/>
              <a:t>warmup</a:t>
            </a:r>
            <a:r>
              <a:rPr lang="en-US" dirty="0"/>
              <a:t>, measure, </a:t>
            </a:r>
            <a:r>
              <a:rPr lang="en-US" dirty="0" err="1"/>
              <a:t>cooldown</a:t>
            </a:r>
            <a:endParaRPr lang="en-US" dirty="0"/>
          </a:p>
        </p:txBody>
      </p:sp>
      <p:sp>
        <p:nvSpPr>
          <p:cNvPr id="4" name="Rectangle 3"/>
          <p:cNvSpPr/>
          <p:nvPr/>
        </p:nvSpPr>
        <p:spPr>
          <a:xfrm>
            <a:off x="466726" y="1390668"/>
            <a:ext cx="1547812" cy="280989"/>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latin typeface="+mj-lt"/>
              </a:rPr>
              <a:t>Subinterval 0</a:t>
            </a:r>
          </a:p>
        </p:txBody>
      </p:sp>
      <p:sp>
        <p:nvSpPr>
          <p:cNvPr id="5" name="Rectangle 4"/>
          <p:cNvSpPr/>
          <p:nvPr/>
        </p:nvSpPr>
        <p:spPr>
          <a:xfrm>
            <a:off x="2014685" y="1390652"/>
            <a:ext cx="1547812" cy="280989"/>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latin typeface="+mj-lt"/>
              </a:rPr>
              <a:t>Subinterval 1</a:t>
            </a:r>
          </a:p>
        </p:txBody>
      </p:sp>
      <p:sp>
        <p:nvSpPr>
          <p:cNvPr id="6" name="Rectangle 5"/>
          <p:cNvSpPr/>
          <p:nvPr/>
        </p:nvSpPr>
        <p:spPr>
          <a:xfrm>
            <a:off x="3562644" y="1390636"/>
            <a:ext cx="1547812" cy="280989"/>
          </a:xfrm>
          <a:prstGeom prst="rect">
            <a:avLst/>
          </a:prstGeom>
          <a:no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B050"/>
                </a:solidFill>
                <a:latin typeface="+mj-lt"/>
              </a:rPr>
              <a:t>Subinterval 2</a:t>
            </a:r>
          </a:p>
        </p:txBody>
      </p:sp>
      <p:sp>
        <p:nvSpPr>
          <p:cNvPr id="7" name="Rectangle 6"/>
          <p:cNvSpPr/>
          <p:nvPr/>
        </p:nvSpPr>
        <p:spPr>
          <a:xfrm>
            <a:off x="5110603" y="1390620"/>
            <a:ext cx="1547812" cy="280989"/>
          </a:xfrm>
          <a:prstGeom prst="rect">
            <a:avLst/>
          </a:prstGeom>
          <a:no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B050"/>
                </a:solidFill>
                <a:latin typeface="+mj-lt"/>
              </a:rPr>
              <a:t>Subinterval 3</a:t>
            </a:r>
          </a:p>
        </p:txBody>
      </p:sp>
      <p:sp>
        <p:nvSpPr>
          <p:cNvPr id="8" name="Rectangle 7"/>
          <p:cNvSpPr/>
          <p:nvPr/>
        </p:nvSpPr>
        <p:spPr>
          <a:xfrm>
            <a:off x="6658562" y="1390604"/>
            <a:ext cx="1547812" cy="280989"/>
          </a:xfrm>
          <a:prstGeom prst="rect">
            <a:avLst/>
          </a:prstGeom>
          <a:noFill/>
          <a:ln w="127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B0F0"/>
                </a:solidFill>
                <a:latin typeface="+mj-lt"/>
              </a:rPr>
              <a:t>Subinterval 4</a:t>
            </a:r>
          </a:p>
        </p:txBody>
      </p:sp>
      <p:cxnSp>
        <p:nvCxnSpPr>
          <p:cNvPr id="10" name="Straight Connector 9"/>
          <p:cNvCxnSpPr/>
          <p:nvPr/>
        </p:nvCxnSpPr>
        <p:spPr>
          <a:xfrm>
            <a:off x="466726" y="962033"/>
            <a:ext cx="0" cy="357189"/>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3562497" y="962033"/>
            <a:ext cx="0" cy="357189"/>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6658268" y="962033"/>
            <a:ext cx="0" cy="357189"/>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8206374" y="962033"/>
            <a:ext cx="0" cy="357189"/>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1472453" y="949890"/>
            <a:ext cx="1042148" cy="369332"/>
          </a:xfrm>
          <a:prstGeom prst="rect">
            <a:avLst/>
          </a:prstGeom>
          <a:noFill/>
        </p:spPr>
        <p:txBody>
          <a:bodyPr wrap="square" rtlCol="0">
            <a:spAutoFit/>
          </a:bodyPr>
          <a:lstStyle/>
          <a:p>
            <a:pPr algn="ctr"/>
            <a:r>
              <a:rPr lang="en-US" dirty="0" err="1"/>
              <a:t>warmup</a:t>
            </a:r>
            <a:endParaRPr lang="en-US" dirty="0"/>
          </a:p>
        </p:txBody>
      </p:sp>
      <p:cxnSp>
        <p:nvCxnSpPr>
          <p:cNvPr id="16" name="Straight Arrow Connector 15"/>
          <p:cNvCxnSpPr/>
          <p:nvPr/>
        </p:nvCxnSpPr>
        <p:spPr>
          <a:xfrm>
            <a:off x="2514601" y="1136276"/>
            <a:ext cx="978273" cy="0"/>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H="1">
            <a:off x="533045" y="1136276"/>
            <a:ext cx="939408" cy="0"/>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4289612" y="952720"/>
            <a:ext cx="1832162" cy="369332"/>
          </a:xfrm>
          <a:prstGeom prst="rect">
            <a:avLst/>
          </a:prstGeom>
          <a:noFill/>
        </p:spPr>
        <p:txBody>
          <a:bodyPr wrap="square" rtlCol="0">
            <a:spAutoFit/>
          </a:bodyPr>
          <a:lstStyle/>
          <a:p>
            <a:pPr algn="ctr"/>
            <a:r>
              <a:rPr lang="en-US" dirty="0"/>
              <a:t>measurement</a:t>
            </a:r>
          </a:p>
        </p:txBody>
      </p:sp>
      <p:cxnSp>
        <p:nvCxnSpPr>
          <p:cNvPr id="23" name="Straight Arrow Connector 22"/>
          <p:cNvCxnSpPr/>
          <p:nvPr/>
        </p:nvCxnSpPr>
        <p:spPr>
          <a:xfrm>
            <a:off x="6041091" y="1136276"/>
            <a:ext cx="549295" cy="1110"/>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H="1">
            <a:off x="3630557" y="1136276"/>
            <a:ext cx="578372" cy="1110"/>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6874809" y="951947"/>
            <a:ext cx="1155533" cy="369332"/>
          </a:xfrm>
          <a:prstGeom prst="rect">
            <a:avLst/>
          </a:prstGeom>
          <a:noFill/>
        </p:spPr>
        <p:txBody>
          <a:bodyPr wrap="square" rtlCol="0">
            <a:spAutoFit/>
          </a:bodyPr>
          <a:lstStyle/>
          <a:p>
            <a:pPr algn="ctr"/>
            <a:r>
              <a:rPr lang="en-US" dirty="0" err="1"/>
              <a:t>cooldown</a:t>
            </a:r>
            <a:endParaRPr lang="en-US" dirty="0"/>
          </a:p>
        </p:txBody>
      </p:sp>
      <p:sp>
        <p:nvSpPr>
          <p:cNvPr id="28" name="Rounded Rectangular Callout 27"/>
          <p:cNvSpPr/>
          <p:nvPr/>
        </p:nvSpPr>
        <p:spPr>
          <a:xfrm>
            <a:off x="2014538" y="1920128"/>
            <a:ext cx="2883553" cy="299197"/>
          </a:xfrm>
          <a:prstGeom prst="wedgeRoundRectCallout">
            <a:avLst>
              <a:gd name="adj1" fmla="val 34003"/>
              <a:gd name="adj2" fmla="val -132444"/>
              <a:gd name="adj3" fmla="val 16667"/>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mj-lt"/>
              </a:rPr>
              <a:t>First measurement subinterval</a:t>
            </a:r>
          </a:p>
        </p:txBody>
      </p:sp>
      <p:sp>
        <p:nvSpPr>
          <p:cNvPr id="29" name="Rounded Rectangular Callout 28"/>
          <p:cNvSpPr/>
          <p:nvPr/>
        </p:nvSpPr>
        <p:spPr>
          <a:xfrm>
            <a:off x="5433032" y="1920128"/>
            <a:ext cx="2883553" cy="299197"/>
          </a:xfrm>
          <a:prstGeom prst="wedgeRoundRectCallout">
            <a:avLst>
              <a:gd name="adj1" fmla="val -34898"/>
              <a:gd name="adj2" fmla="val -132444"/>
              <a:gd name="adj3" fmla="val 16667"/>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mj-lt"/>
              </a:rPr>
              <a:t>Last measurement subinterval</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1200329"/>
          </a:xfrm>
        </p:spPr>
        <p:txBody>
          <a:bodyPr/>
          <a:lstStyle/>
          <a:p>
            <a:r>
              <a:rPr lang="en-US" sz="1800" dirty="0"/>
              <a:t>For </a:t>
            </a:r>
            <a:r>
              <a:rPr lang="en-US" sz="1800" dirty="0" err="1">
                <a:latin typeface="Courier New" panose="02070309020205020404" pitchFamily="49" charset="0"/>
                <a:cs typeface="Courier New" panose="02070309020205020404" pitchFamily="49" charset="0"/>
              </a:rPr>
              <a:t>warmup_seconds</a:t>
            </a:r>
            <a:r>
              <a:rPr lang="en-US" sz="1800" dirty="0"/>
              <a:t>, </a:t>
            </a:r>
            <a:r>
              <a:rPr lang="en-US" sz="1800" dirty="0" err="1">
                <a:latin typeface="Courier New" panose="02070309020205020404" pitchFamily="49" charset="0"/>
                <a:cs typeface="Courier New" panose="02070309020205020404" pitchFamily="49" charset="0"/>
              </a:rPr>
              <a:t>measure_seconds</a:t>
            </a:r>
            <a:r>
              <a:rPr lang="en-US" sz="1800" dirty="0"/>
              <a:t>, </a:t>
            </a:r>
            <a:r>
              <a:rPr lang="en-US" sz="1800" dirty="0" err="1">
                <a:latin typeface="Courier New" panose="02070309020205020404" pitchFamily="49" charset="0"/>
                <a:cs typeface="Courier New" panose="02070309020205020404" pitchFamily="49" charset="0"/>
              </a:rPr>
              <a:t>cooldown_seconds</a:t>
            </a:r>
            <a:r>
              <a:rPr lang="en-US" sz="1800" dirty="0"/>
              <a:t>, and also for a parameter we haven't discussed yet, for </a:t>
            </a:r>
            <a:r>
              <a:rPr lang="en-US" sz="1800" dirty="0" err="1">
                <a:latin typeface="Courier New" panose="02070309020205020404" pitchFamily="49" charset="0"/>
                <a:cs typeface="Courier New" panose="02070309020205020404" pitchFamily="49" charset="0"/>
              </a:rPr>
              <a:t>timeout_seconds</a:t>
            </a:r>
            <a:r>
              <a:rPr lang="en-US" sz="1800" dirty="0"/>
              <a:t>, it's OK to specify a value like </a:t>
            </a:r>
            <a:r>
              <a:rPr lang="en-US" sz="1800" dirty="0">
                <a:latin typeface="Courier New" panose="02070309020205020404" pitchFamily="49" charset="0"/>
                <a:cs typeface="Courier New" panose="02070309020205020404" pitchFamily="49" charset="0"/>
              </a:rPr>
              <a:t>10:00</a:t>
            </a:r>
            <a:r>
              <a:rPr lang="en-US" sz="1800" dirty="0"/>
              <a:t> meaning 10 minutes, or </a:t>
            </a:r>
            <a:r>
              <a:rPr lang="en-US" sz="1800" dirty="0">
                <a:latin typeface="Courier New" panose="02070309020205020404" pitchFamily="49" charset="0"/>
                <a:cs typeface="Courier New" panose="02070309020205020404" pitchFamily="49" charset="0"/>
              </a:rPr>
              <a:t>10:00:00</a:t>
            </a:r>
            <a:r>
              <a:rPr lang="en-US" sz="1800" dirty="0"/>
              <a:t> meaning 10 hours.</a:t>
            </a:r>
          </a:p>
        </p:txBody>
      </p:sp>
      <p:sp>
        <p:nvSpPr>
          <p:cNvPr id="3" name="Title 2"/>
          <p:cNvSpPr>
            <a:spLocks noGrp="1"/>
          </p:cNvSpPr>
          <p:nvPr>
            <p:ph type="title"/>
          </p:nvPr>
        </p:nvSpPr>
        <p:spPr/>
        <p:txBody>
          <a:bodyPr/>
          <a:lstStyle/>
          <a:p>
            <a:r>
              <a:rPr lang="en-US" dirty="0"/>
              <a:t>MM:SS or HH:MM:SS are OK</a:t>
            </a:r>
          </a:p>
        </p:txBody>
      </p:sp>
    </p:spTree>
    <p:extLst>
      <p:ext uri="{BB962C8B-B14F-4D97-AF65-F5344CB8AC3E}">
        <p14:creationId xmlns:p14="http://schemas.microsoft.com/office/powerpoint/2010/main" val="9045298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4001095"/>
          </a:xfrm>
        </p:spPr>
        <p:txBody>
          <a:bodyPr/>
          <a:lstStyle/>
          <a:p>
            <a:r>
              <a:rPr lang="en-US" sz="1800" dirty="0"/>
              <a:t>To ensure that a test step runs at least until all sequential write threads have wrapped around and have written to all possible blocks:</a:t>
            </a:r>
          </a:p>
          <a:p>
            <a:pPr>
              <a:buNone/>
            </a:pPr>
            <a:r>
              <a:rPr lang="en-US" sz="1800" dirty="0">
                <a:latin typeface="Courier New" pitchFamily="49" charset="0"/>
                <a:cs typeface="Courier New" pitchFamily="49" charset="0"/>
              </a:rPr>
              <a:t>	[Go!] "</a:t>
            </a:r>
            <a:r>
              <a:rPr lang="en-US" sz="1800" dirty="0"/>
              <a:t>   …     </a:t>
            </a:r>
            <a:r>
              <a:rPr lang="en-US" sz="1800" dirty="0" err="1">
                <a:latin typeface="Courier New" pitchFamily="49" charset="0"/>
                <a:cs typeface="Courier New" pitchFamily="49" charset="0"/>
              </a:rPr>
              <a:t>sequential_fill</a:t>
            </a:r>
            <a:r>
              <a:rPr lang="en-US" sz="1800" dirty="0">
                <a:latin typeface="Courier New" pitchFamily="49" charset="0"/>
                <a:cs typeface="Courier New" pitchFamily="49" charset="0"/>
              </a:rPr>
              <a:t> = on  </a:t>
            </a:r>
            <a:r>
              <a:rPr lang="en-US" sz="1800" dirty="0"/>
              <a:t> …   </a:t>
            </a:r>
            <a:r>
              <a:rPr lang="en-US" sz="1800" dirty="0">
                <a:latin typeface="Courier New" pitchFamily="49" charset="0"/>
                <a:cs typeface="Courier New" pitchFamily="49" charset="0"/>
              </a:rPr>
              <a:t>";</a:t>
            </a:r>
          </a:p>
          <a:p>
            <a:r>
              <a:rPr lang="en-US" sz="1800" dirty="0">
                <a:cs typeface="Courier New" pitchFamily="49" charset="0"/>
              </a:rPr>
              <a:t>At the point where a successful measurement (of either fixed or variable duration) would have been declared, with </a:t>
            </a:r>
            <a:r>
              <a:rPr lang="en-US" sz="1800" dirty="0" err="1">
                <a:latin typeface="Courier New" pitchFamily="49" charset="0"/>
                <a:cs typeface="Courier New" pitchFamily="49" charset="0"/>
              </a:rPr>
              <a:t>sequential_fill</a:t>
            </a:r>
            <a:r>
              <a:rPr lang="en-US" sz="1800" dirty="0">
                <a:latin typeface="Courier New" pitchFamily="49" charset="0"/>
                <a:cs typeface="Courier New" pitchFamily="49" charset="0"/>
              </a:rPr>
              <a:t>=on</a:t>
            </a:r>
            <a:r>
              <a:rPr lang="en-US" sz="1800" dirty="0">
                <a:cs typeface="Courier New" pitchFamily="49" charset="0"/>
              </a:rPr>
              <a:t> the measurement period is automatically extended from then until sequential fill is complete.</a:t>
            </a:r>
          </a:p>
          <a:p>
            <a:r>
              <a:rPr lang="en-US" sz="1600" dirty="0">
                <a:latin typeface="Courier New" panose="02070309020205020404" pitchFamily="49" charset="0"/>
                <a:cs typeface="Courier New" panose="02070309020205020404" pitchFamily="49" charset="0"/>
              </a:rPr>
              <a:t>Sequential fill progress is 40.46% after 0:02:51.  Estimated remaining 0:04:11 to complete fill at 2017-04-22 11:24:19.</a:t>
            </a:r>
          </a:p>
          <a:p>
            <a:r>
              <a:rPr lang="en-US" sz="1800" dirty="0">
                <a:cs typeface="Courier New" panose="02070309020205020404" pitchFamily="49" charset="0"/>
              </a:rPr>
              <a:t>Even when </a:t>
            </a:r>
            <a:r>
              <a:rPr lang="en-US" sz="1800" dirty="0" err="1">
                <a:latin typeface="Courier New" panose="02070309020205020404" pitchFamily="49" charset="0"/>
                <a:cs typeface="Courier New" panose="02070309020205020404" pitchFamily="49" charset="0"/>
              </a:rPr>
              <a:t>sequential_fill</a:t>
            </a:r>
            <a:r>
              <a:rPr lang="en-US" sz="1800" dirty="0">
                <a:cs typeface="Courier New" panose="02070309020205020404" pitchFamily="49" charset="0"/>
              </a:rPr>
              <a:t> is not </a:t>
            </a:r>
            <a:r>
              <a:rPr lang="en-US" sz="1800" dirty="0">
                <a:latin typeface="Courier New" panose="02070309020205020404" pitchFamily="49" charset="0"/>
                <a:cs typeface="Courier New" panose="02070309020205020404" pitchFamily="49" charset="0"/>
              </a:rPr>
              <a:t>on</a:t>
            </a:r>
            <a:r>
              <a:rPr lang="en-US" sz="1800" dirty="0">
                <a:cs typeface="Courier New" panose="02070309020205020404" pitchFamily="49" charset="0"/>
              </a:rPr>
              <a:t>, when writing sequentially you'll get this same sequential fill progress message on the console.</a:t>
            </a:r>
          </a:p>
        </p:txBody>
      </p:sp>
      <p:sp>
        <p:nvSpPr>
          <p:cNvPr id="3" name="Title 2"/>
          <p:cNvSpPr>
            <a:spLocks noGrp="1"/>
          </p:cNvSpPr>
          <p:nvPr>
            <p:ph type="title"/>
          </p:nvPr>
        </p:nvSpPr>
        <p:spPr/>
        <p:txBody>
          <a:bodyPr/>
          <a:lstStyle/>
          <a:p>
            <a:r>
              <a:rPr lang="en-US" dirty="0"/>
              <a:t>Sequential fill</a:t>
            </a:r>
          </a:p>
        </p:txBody>
      </p:sp>
    </p:spTree>
    <p:extLst>
      <p:ext uri="{BB962C8B-B14F-4D97-AF65-F5344CB8AC3E}">
        <p14:creationId xmlns:p14="http://schemas.microsoft.com/office/powerpoint/2010/main" val="21486413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603008" y="967574"/>
            <a:ext cx="5245157" cy="4093941"/>
          </a:xfrm>
        </p:spPr>
        <p:txBody>
          <a:bodyPr/>
          <a:lstStyle/>
          <a:p>
            <a:r>
              <a:rPr lang="en-US" sz="1200" b="1" dirty="0">
                <a:solidFill>
                  <a:srgbClr val="0070C0"/>
                </a:solidFill>
                <a:latin typeface="Courier New" pitchFamily="49" charset="0"/>
                <a:cs typeface="Courier New" pitchFamily="49" charset="0"/>
              </a:rPr>
              <a:t>[Hosts] "</a:t>
            </a:r>
            <a:r>
              <a:rPr lang="en-US" sz="1200" b="1" dirty="0" err="1">
                <a:solidFill>
                  <a:srgbClr val="0070C0"/>
                </a:solidFill>
                <a:latin typeface="Courier New" pitchFamily="49" charset="0"/>
                <a:cs typeface="Courier New" pitchFamily="49" charset="0"/>
              </a:rPr>
              <a:t>testhost</a:t>
            </a:r>
            <a:r>
              <a:rPr lang="en-US" sz="1200" b="1" dirty="0">
                <a:solidFill>
                  <a:srgbClr val="0070C0"/>
                </a:solidFill>
                <a:latin typeface="Courier New" pitchFamily="49" charset="0"/>
                <a:cs typeface="Courier New" pitchFamily="49" charset="0"/>
              </a:rPr>
              <a:t>[1-8]"</a:t>
            </a:r>
            <a:br>
              <a:rPr lang="en-US" sz="1200" b="1" dirty="0">
                <a:solidFill>
                  <a:srgbClr val="0070C0"/>
                </a:solidFill>
                <a:latin typeface="Courier New" pitchFamily="49" charset="0"/>
                <a:cs typeface="Courier New" pitchFamily="49" charset="0"/>
              </a:rPr>
            </a:br>
            <a:r>
              <a:rPr lang="en-US" sz="1200" b="1" dirty="0">
                <a:solidFill>
                  <a:srgbClr val="0070C0"/>
                </a:solidFill>
                <a:latin typeface="Courier New" pitchFamily="49" charset="0"/>
                <a:cs typeface="Courier New" pitchFamily="49" charset="0"/>
              </a:rPr>
              <a:t>	[Select] &lt;&lt; "serial number" : 123456,</a:t>
            </a:r>
            <a:br>
              <a:rPr lang="en-US" sz="1200" b="1" dirty="0">
                <a:solidFill>
                  <a:srgbClr val="0070C0"/>
                </a:solidFill>
                <a:latin typeface="Courier New" pitchFamily="49" charset="0"/>
                <a:cs typeface="Courier New" pitchFamily="49" charset="0"/>
              </a:rPr>
            </a:br>
            <a:r>
              <a:rPr lang="en-US" sz="1200" b="1" dirty="0">
                <a:solidFill>
                  <a:srgbClr val="0070C0"/>
                </a:solidFill>
                <a:latin typeface="Courier New" pitchFamily="49" charset="0"/>
                <a:cs typeface="Courier New" pitchFamily="49" charset="0"/>
              </a:rPr>
              <a:t>		 LDEV : 00:00-01:FF &gt;&gt;;</a:t>
            </a:r>
            <a:endParaRPr lang="en-US" altLang="zh-CN" sz="1200" b="1" dirty="0">
              <a:solidFill>
                <a:srgbClr val="0070C0"/>
              </a:solidFill>
              <a:latin typeface="Courier New" pitchFamily="49" charset="0"/>
              <a:cs typeface="Courier New" pitchFamily="49" charset="0"/>
            </a:endParaRPr>
          </a:p>
          <a:p>
            <a:r>
              <a:rPr lang="en-US" sz="1200" dirty="0"/>
              <a:t>Executing the </a:t>
            </a:r>
            <a:r>
              <a:rPr lang="en-US" sz="1200" dirty="0" err="1"/>
              <a:t>ivyscript</a:t>
            </a:r>
            <a:r>
              <a:rPr lang="en-US" sz="1200" dirty="0"/>
              <a:t> </a:t>
            </a:r>
            <a:r>
              <a:rPr lang="en-US" sz="1200" dirty="0">
                <a:latin typeface="Courier New" pitchFamily="49" charset="0"/>
                <a:cs typeface="Courier New" pitchFamily="49" charset="0"/>
              </a:rPr>
              <a:t>[Hosts]</a:t>
            </a:r>
            <a:r>
              <a:rPr lang="en-US" sz="1200" dirty="0"/>
              <a:t> statement invokes the ivy engine API startup() method to use </a:t>
            </a:r>
            <a:r>
              <a:rPr lang="en-US" sz="1200" dirty="0" err="1"/>
              <a:t>ssh</a:t>
            </a:r>
            <a:r>
              <a:rPr lang="en-US" sz="1200" dirty="0"/>
              <a:t> to fire up the </a:t>
            </a:r>
            <a:r>
              <a:rPr lang="en-US" sz="1200" dirty="0" err="1">
                <a:latin typeface="Courier New" pitchFamily="49" charset="0"/>
                <a:cs typeface="Courier New" pitchFamily="49" charset="0"/>
              </a:rPr>
              <a:t>ivydriver</a:t>
            </a:r>
            <a:r>
              <a:rPr lang="en-US" sz="1200" dirty="0"/>
              <a:t> executable remotely on the test hosts .</a:t>
            </a:r>
          </a:p>
          <a:p>
            <a:r>
              <a:rPr lang="en-US" sz="1200" dirty="0"/>
              <a:t>Each test host runs a SCSI Inquiry tool to report back the decoded attributes of "all discovered LUNs". </a:t>
            </a:r>
          </a:p>
          <a:p>
            <a:pPr lvl="1"/>
            <a:r>
              <a:rPr lang="en-US" sz="1100" dirty="0"/>
              <a:t>The master "all discovered LUNs" LUN attribute list is written as a csv file with a header line for attribute names, and a detail line for each host LUN.  Look here to see what you can select from.</a:t>
            </a:r>
          </a:p>
          <a:p>
            <a:r>
              <a:rPr lang="en-US" sz="1200" dirty="0"/>
              <a:t>The </a:t>
            </a:r>
            <a:r>
              <a:rPr lang="en-US" sz="1200" dirty="0">
                <a:latin typeface="Courier New" pitchFamily="49" charset="0"/>
                <a:cs typeface="Courier New" pitchFamily="49" charset="0"/>
              </a:rPr>
              <a:t>[select]</a:t>
            </a:r>
            <a:r>
              <a:rPr lang="en-US" sz="1200" dirty="0"/>
              <a:t> clause specifies a JSON-format* LUN attribute value filter to select "available test LUNs" from "all discovered LUNs".</a:t>
            </a:r>
          </a:p>
          <a:p>
            <a:pPr lvl="1"/>
            <a:r>
              <a:rPr lang="en-US" sz="1100" dirty="0"/>
              <a:t>Must specify at least "</a:t>
            </a:r>
            <a:r>
              <a:rPr lang="en-US" sz="1100" dirty="0">
                <a:latin typeface="Courier New" pitchFamily="49" charset="0"/>
                <a:cs typeface="Courier New" pitchFamily="49" charset="0"/>
              </a:rPr>
              <a:t>serial number</a:t>
            </a:r>
            <a:r>
              <a:rPr lang="en-US" sz="1100" dirty="0"/>
              <a:t>" or "</a:t>
            </a:r>
            <a:r>
              <a:rPr lang="en-US" sz="1100" dirty="0">
                <a:latin typeface="Courier New" pitchFamily="49" charset="0"/>
                <a:cs typeface="Courier New" pitchFamily="49" charset="0"/>
              </a:rPr>
              <a:t>vendor</a:t>
            </a:r>
            <a:r>
              <a:rPr lang="en-US" sz="1100" dirty="0"/>
              <a:t>" for safety reasons.</a:t>
            </a:r>
          </a:p>
          <a:p>
            <a:pPr lvl="1"/>
            <a:r>
              <a:rPr lang="en-US" sz="1000" dirty="0"/>
              <a:t>* ivy relaxes JSON – OK to omit surrounding braces {}, OK to omit double quotes around identifiers, LDEV ranges, parity group names, etc.</a:t>
            </a:r>
            <a:endParaRPr lang="en-US" sz="1100" dirty="0"/>
          </a:p>
        </p:txBody>
      </p:sp>
      <p:sp>
        <p:nvSpPr>
          <p:cNvPr id="3" name="Title 2"/>
          <p:cNvSpPr>
            <a:spLocks noGrp="1"/>
          </p:cNvSpPr>
          <p:nvPr>
            <p:ph type="title"/>
          </p:nvPr>
        </p:nvSpPr>
        <p:spPr>
          <a:xfrm>
            <a:off x="264159" y="53113"/>
            <a:ext cx="7269981" cy="732441"/>
          </a:xfrm>
        </p:spPr>
        <p:txBody>
          <a:bodyPr>
            <a:normAutofit/>
          </a:bodyPr>
          <a:lstStyle/>
          <a:p>
            <a:r>
              <a:rPr lang="en-US" sz="2000" dirty="0"/>
              <a:t>ivy engine startup – specify test host names, select LUNs</a:t>
            </a:r>
          </a:p>
        </p:txBody>
      </p:sp>
      <p:sp>
        <p:nvSpPr>
          <p:cNvPr id="7" name="Rectangle 6"/>
          <p:cNvSpPr/>
          <p:nvPr/>
        </p:nvSpPr>
        <p:spPr>
          <a:xfrm>
            <a:off x="1841575" y="963663"/>
            <a:ext cx="1555860" cy="2552378"/>
          </a:xfrm>
          <a:prstGeom prst="rect">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200" dirty="0">
                <a:solidFill>
                  <a:srgbClr val="0070C0"/>
                </a:solidFill>
                <a:latin typeface="+mj-lt"/>
              </a:rPr>
              <a:t>testhost1</a:t>
            </a:r>
          </a:p>
        </p:txBody>
      </p:sp>
      <p:sp>
        <p:nvSpPr>
          <p:cNvPr id="8" name="Rectangle 7"/>
          <p:cNvSpPr/>
          <p:nvPr/>
        </p:nvSpPr>
        <p:spPr>
          <a:xfrm>
            <a:off x="2965967" y="963663"/>
            <a:ext cx="431467" cy="2552378"/>
          </a:xfrm>
          <a:prstGeom prst="rect">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rgbClr val="0070C0"/>
                </a:solidFill>
                <a:latin typeface="+mj-lt"/>
              </a:rPr>
              <a:t>OS</a:t>
            </a:r>
          </a:p>
        </p:txBody>
      </p:sp>
      <p:sp>
        <p:nvSpPr>
          <p:cNvPr id="9" name="Flowchart: Magnetic Disk 8"/>
          <p:cNvSpPr/>
          <p:nvPr/>
        </p:nvSpPr>
        <p:spPr>
          <a:xfrm>
            <a:off x="3010038" y="1268140"/>
            <a:ext cx="242887" cy="295275"/>
          </a:xfrm>
          <a:prstGeom prst="flowChartMagneticDisk">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a:solidFill>
                  <a:srgbClr val="0070C0"/>
                </a:solidFill>
                <a:latin typeface="+mj-lt"/>
              </a:rPr>
              <a:t>LUN</a:t>
            </a:r>
          </a:p>
        </p:txBody>
      </p:sp>
      <p:sp>
        <p:nvSpPr>
          <p:cNvPr id="11" name="Rectangle 10"/>
          <p:cNvSpPr/>
          <p:nvPr/>
        </p:nvSpPr>
        <p:spPr>
          <a:xfrm>
            <a:off x="3056439" y="1630091"/>
            <a:ext cx="340979" cy="256393"/>
          </a:xfrm>
          <a:prstGeom prst="rect">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1100" dirty="0">
                <a:solidFill>
                  <a:srgbClr val="0070C0"/>
                </a:solidFill>
                <a:latin typeface="+mj-lt"/>
              </a:rPr>
              <a:t>HBA</a:t>
            </a:r>
          </a:p>
        </p:txBody>
      </p:sp>
      <p:sp>
        <p:nvSpPr>
          <p:cNvPr id="12" name="Flowchart: Magnetic Disk 11"/>
          <p:cNvSpPr/>
          <p:nvPr/>
        </p:nvSpPr>
        <p:spPr>
          <a:xfrm>
            <a:off x="3010038" y="1953939"/>
            <a:ext cx="242887" cy="295275"/>
          </a:xfrm>
          <a:prstGeom prst="flowChartMagneticDisk">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a:solidFill>
                  <a:srgbClr val="0070C0"/>
                </a:solidFill>
                <a:latin typeface="+mj-lt"/>
              </a:rPr>
              <a:t>LUN</a:t>
            </a:r>
          </a:p>
        </p:txBody>
      </p:sp>
      <p:cxnSp>
        <p:nvCxnSpPr>
          <p:cNvPr id="14" name="Straight Connector 13"/>
          <p:cNvCxnSpPr>
            <a:stCxn id="9" idx="3"/>
            <a:endCxn id="11" idx="0"/>
          </p:cNvCxnSpPr>
          <p:nvPr/>
        </p:nvCxnSpPr>
        <p:spPr>
          <a:xfrm>
            <a:off x="3131482" y="1563415"/>
            <a:ext cx="95447" cy="66676"/>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11" idx="2"/>
            <a:endCxn id="12" idx="1"/>
          </p:cNvCxnSpPr>
          <p:nvPr/>
        </p:nvCxnSpPr>
        <p:spPr>
          <a:xfrm flipH="1">
            <a:off x="3131482" y="1886484"/>
            <a:ext cx="95447" cy="67455"/>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sp>
        <p:nvSpPr>
          <p:cNvPr id="18" name="Flowchart: Magnetic Disk 17"/>
          <p:cNvSpPr/>
          <p:nvPr/>
        </p:nvSpPr>
        <p:spPr>
          <a:xfrm>
            <a:off x="3010054" y="2382464"/>
            <a:ext cx="242887" cy="295275"/>
          </a:xfrm>
          <a:prstGeom prst="flowChartMagneticDisk">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a:solidFill>
                  <a:srgbClr val="0070C0"/>
                </a:solidFill>
                <a:latin typeface="+mj-lt"/>
              </a:rPr>
              <a:t>LUN</a:t>
            </a:r>
          </a:p>
        </p:txBody>
      </p:sp>
      <p:sp>
        <p:nvSpPr>
          <p:cNvPr id="19" name="Rectangle 18"/>
          <p:cNvSpPr/>
          <p:nvPr/>
        </p:nvSpPr>
        <p:spPr>
          <a:xfrm>
            <a:off x="3056455" y="2744415"/>
            <a:ext cx="340979" cy="256393"/>
          </a:xfrm>
          <a:prstGeom prst="rect">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1100" dirty="0">
                <a:solidFill>
                  <a:srgbClr val="0070C0"/>
                </a:solidFill>
                <a:latin typeface="+mj-lt"/>
              </a:rPr>
              <a:t>HBA</a:t>
            </a:r>
          </a:p>
        </p:txBody>
      </p:sp>
      <p:sp>
        <p:nvSpPr>
          <p:cNvPr id="20" name="Flowchart: Magnetic Disk 19"/>
          <p:cNvSpPr/>
          <p:nvPr/>
        </p:nvSpPr>
        <p:spPr>
          <a:xfrm>
            <a:off x="3010054" y="3068263"/>
            <a:ext cx="242887" cy="295275"/>
          </a:xfrm>
          <a:prstGeom prst="flowChartMagneticDisk">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a:solidFill>
                  <a:srgbClr val="0070C0"/>
                </a:solidFill>
                <a:latin typeface="+mj-lt"/>
              </a:rPr>
              <a:t>LUN</a:t>
            </a:r>
          </a:p>
        </p:txBody>
      </p:sp>
      <p:cxnSp>
        <p:nvCxnSpPr>
          <p:cNvPr id="21" name="Straight Connector 20"/>
          <p:cNvCxnSpPr>
            <a:stCxn id="18" idx="3"/>
            <a:endCxn id="19" idx="0"/>
          </p:cNvCxnSpPr>
          <p:nvPr/>
        </p:nvCxnSpPr>
        <p:spPr>
          <a:xfrm>
            <a:off x="3131498" y="2677739"/>
            <a:ext cx="95447" cy="66676"/>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19" idx="2"/>
            <a:endCxn id="20" idx="1"/>
          </p:cNvCxnSpPr>
          <p:nvPr/>
        </p:nvCxnSpPr>
        <p:spPr>
          <a:xfrm flipH="1">
            <a:off x="3131498" y="3000808"/>
            <a:ext cx="95447" cy="67455"/>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rot="16200000">
            <a:off x="1423825" y="2308644"/>
            <a:ext cx="1176477" cy="147637"/>
          </a:xfrm>
          <a:prstGeom prst="rect">
            <a:avLst/>
          </a:prstGeom>
          <a:solidFill>
            <a:schemeClr val="bg1"/>
          </a:solid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err="1">
                <a:solidFill>
                  <a:srgbClr val="0070C0"/>
                </a:solidFill>
                <a:latin typeface="+mj-lt"/>
              </a:rPr>
              <a:t>ivydriver</a:t>
            </a:r>
            <a:r>
              <a:rPr lang="en-US" sz="800" dirty="0">
                <a:solidFill>
                  <a:srgbClr val="0070C0"/>
                </a:solidFill>
                <a:latin typeface="+mj-lt"/>
              </a:rPr>
              <a:t> main thread</a:t>
            </a:r>
          </a:p>
        </p:txBody>
      </p:sp>
      <p:sp>
        <p:nvSpPr>
          <p:cNvPr id="61" name="Rectangle 60"/>
          <p:cNvSpPr/>
          <p:nvPr/>
        </p:nvSpPr>
        <p:spPr>
          <a:xfrm>
            <a:off x="1841575" y="3117022"/>
            <a:ext cx="340979" cy="256393"/>
          </a:xfrm>
          <a:prstGeom prst="rect">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1100" dirty="0">
                <a:solidFill>
                  <a:srgbClr val="0070C0"/>
                </a:solidFill>
                <a:latin typeface="+mj-lt"/>
              </a:rPr>
              <a:t>NIC</a:t>
            </a:r>
          </a:p>
        </p:txBody>
      </p:sp>
      <p:sp>
        <p:nvSpPr>
          <p:cNvPr id="62" name="Rectangle 61"/>
          <p:cNvSpPr/>
          <p:nvPr/>
        </p:nvSpPr>
        <p:spPr>
          <a:xfrm>
            <a:off x="994377" y="2429558"/>
            <a:ext cx="560576" cy="563038"/>
          </a:xfrm>
          <a:prstGeom prst="rect">
            <a:avLst/>
          </a:prstGeom>
          <a:solidFill>
            <a:schemeClr val="bg1"/>
          </a:solid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rgbClr val="0070C0"/>
                </a:solidFill>
                <a:latin typeface="+mj-lt"/>
              </a:rPr>
              <a:t>by-host </a:t>
            </a:r>
            <a:r>
              <a:rPr lang="en-US" sz="800" dirty="0" err="1">
                <a:solidFill>
                  <a:srgbClr val="0070C0"/>
                </a:solidFill>
                <a:latin typeface="+mj-lt"/>
              </a:rPr>
              <a:t>subthread</a:t>
            </a:r>
            <a:endParaRPr lang="en-US" sz="800" dirty="0">
              <a:solidFill>
                <a:srgbClr val="0070C0"/>
              </a:solidFill>
              <a:latin typeface="+mj-lt"/>
            </a:endParaRPr>
          </a:p>
        </p:txBody>
      </p:sp>
      <p:sp>
        <p:nvSpPr>
          <p:cNvPr id="63" name="Rectangle 62"/>
          <p:cNvSpPr/>
          <p:nvPr/>
        </p:nvSpPr>
        <p:spPr>
          <a:xfrm>
            <a:off x="1317262" y="2101576"/>
            <a:ext cx="340979" cy="25639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1100" dirty="0">
                <a:solidFill>
                  <a:schemeClr val="tx1"/>
                </a:solidFill>
                <a:latin typeface="+mj-lt"/>
              </a:rPr>
              <a:t>NIC</a:t>
            </a:r>
          </a:p>
        </p:txBody>
      </p:sp>
      <p:sp>
        <p:nvSpPr>
          <p:cNvPr id="66" name="Rectangle 65"/>
          <p:cNvSpPr/>
          <p:nvPr/>
        </p:nvSpPr>
        <p:spPr>
          <a:xfrm>
            <a:off x="1853400" y="3872452"/>
            <a:ext cx="1555860" cy="990275"/>
          </a:xfrm>
          <a:prstGeom prst="rect">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200" dirty="0">
                <a:solidFill>
                  <a:srgbClr val="0070C0"/>
                </a:solidFill>
                <a:latin typeface="+mj-lt"/>
              </a:rPr>
              <a:t>testhost2</a:t>
            </a:r>
          </a:p>
        </p:txBody>
      </p:sp>
      <p:sp>
        <p:nvSpPr>
          <p:cNvPr id="67" name="Rectangle 66"/>
          <p:cNvSpPr/>
          <p:nvPr/>
        </p:nvSpPr>
        <p:spPr>
          <a:xfrm>
            <a:off x="2977792" y="3872452"/>
            <a:ext cx="431467" cy="990275"/>
          </a:xfrm>
          <a:prstGeom prst="rect">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rgbClr val="0070C0"/>
                </a:solidFill>
                <a:latin typeface="+mj-lt"/>
              </a:rPr>
              <a:t>OS</a:t>
            </a:r>
          </a:p>
        </p:txBody>
      </p:sp>
      <p:sp>
        <p:nvSpPr>
          <p:cNvPr id="68" name="Flowchart: Magnetic Disk 67"/>
          <p:cNvSpPr/>
          <p:nvPr/>
        </p:nvSpPr>
        <p:spPr>
          <a:xfrm>
            <a:off x="3021863" y="4176929"/>
            <a:ext cx="242887" cy="295275"/>
          </a:xfrm>
          <a:prstGeom prst="flowChartMagneticDisk">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a:solidFill>
                  <a:srgbClr val="0070C0"/>
                </a:solidFill>
                <a:latin typeface="+mj-lt"/>
              </a:rPr>
              <a:t>LUN</a:t>
            </a:r>
          </a:p>
        </p:txBody>
      </p:sp>
      <p:sp>
        <p:nvSpPr>
          <p:cNvPr id="69" name="Rectangle 68"/>
          <p:cNvSpPr/>
          <p:nvPr/>
        </p:nvSpPr>
        <p:spPr>
          <a:xfrm>
            <a:off x="3068264" y="4538880"/>
            <a:ext cx="340979" cy="256393"/>
          </a:xfrm>
          <a:prstGeom prst="rect">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1100" dirty="0">
                <a:solidFill>
                  <a:srgbClr val="0070C0"/>
                </a:solidFill>
                <a:latin typeface="+mj-lt"/>
              </a:rPr>
              <a:t>HBA</a:t>
            </a:r>
          </a:p>
        </p:txBody>
      </p:sp>
      <p:cxnSp>
        <p:nvCxnSpPr>
          <p:cNvPr id="71" name="Straight Connector 70"/>
          <p:cNvCxnSpPr>
            <a:stCxn id="68" idx="3"/>
            <a:endCxn id="69" idx="0"/>
          </p:cNvCxnSpPr>
          <p:nvPr/>
        </p:nvCxnSpPr>
        <p:spPr>
          <a:xfrm>
            <a:off x="3143307" y="4472204"/>
            <a:ext cx="95447" cy="66676"/>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sp>
        <p:nvSpPr>
          <p:cNvPr id="81" name="Rectangle 80"/>
          <p:cNvSpPr/>
          <p:nvPr/>
        </p:nvSpPr>
        <p:spPr>
          <a:xfrm rot="16200000">
            <a:off x="1944031" y="4709051"/>
            <a:ext cx="159715" cy="147637"/>
          </a:xfrm>
          <a:prstGeom prst="rect">
            <a:avLst/>
          </a:prstGeom>
          <a:solidFill>
            <a:schemeClr val="bg1"/>
          </a:solid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endParaRPr lang="en-US" sz="800" dirty="0">
              <a:solidFill>
                <a:srgbClr val="0070C0"/>
              </a:solidFill>
              <a:latin typeface="+mj-lt"/>
            </a:endParaRPr>
          </a:p>
        </p:txBody>
      </p:sp>
      <p:sp>
        <p:nvSpPr>
          <p:cNvPr id="109" name="Rectangle 108"/>
          <p:cNvSpPr/>
          <p:nvPr/>
        </p:nvSpPr>
        <p:spPr>
          <a:xfrm>
            <a:off x="994377" y="3161149"/>
            <a:ext cx="560576" cy="563038"/>
          </a:xfrm>
          <a:prstGeom prst="rect">
            <a:avLst/>
          </a:prstGeom>
          <a:solidFill>
            <a:schemeClr val="bg1"/>
          </a:solid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rgbClr val="0070C0"/>
                </a:solidFill>
                <a:latin typeface="+mj-lt"/>
              </a:rPr>
              <a:t>by host </a:t>
            </a:r>
            <a:r>
              <a:rPr lang="en-US" sz="800" dirty="0" err="1">
                <a:solidFill>
                  <a:srgbClr val="0070C0"/>
                </a:solidFill>
                <a:latin typeface="+mj-lt"/>
              </a:rPr>
              <a:t>subthread</a:t>
            </a:r>
            <a:endParaRPr lang="en-US" sz="800" dirty="0">
              <a:solidFill>
                <a:srgbClr val="0070C0"/>
              </a:solidFill>
              <a:latin typeface="+mj-lt"/>
            </a:endParaRPr>
          </a:p>
        </p:txBody>
      </p:sp>
      <p:sp>
        <p:nvSpPr>
          <p:cNvPr id="110" name="Rectangle 109"/>
          <p:cNvSpPr/>
          <p:nvPr/>
        </p:nvSpPr>
        <p:spPr>
          <a:xfrm>
            <a:off x="994377" y="3892740"/>
            <a:ext cx="560576" cy="563038"/>
          </a:xfrm>
          <a:prstGeom prst="rect">
            <a:avLst/>
          </a:prstGeom>
          <a:solidFill>
            <a:schemeClr val="bg1"/>
          </a:solid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rgbClr val="0070C0"/>
                </a:solidFill>
                <a:latin typeface="+mj-lt"/>
              </a:rPr>
              <a:t>by host </a:t>
            </a:r>
            <a:r>
              <a:rPr lang="en-US" sz="800" dirty="0" err="1">
                <a:solidFill>
                  <a:srgbClr val="0070C0"/>
                </a:solidFill>
                <a:latin typeface="+mj-lt"/>
              </a:rPr>
              <a:t>subthread</a:t>
            </a:r>
            <a:endParaRPr lang="en-US" sz="800" dirty="0">
              <a:solidFill>
                <a:srgbClr val="0070C0"/>
              </a:solidFill>
              <a:latin typeface="+mj-lt"/>
            </a:endParaRPr>
          </a:p>
        </p:txBody>
      </p:sp>
      <p:sp>
        <p:nvSpPr>
          <p:cNvPr id="111" name="Rectangle 110"/>
          <p:cNvSpPr/>
          <p:nvPr/>
        </p:nvSpPr>
        <p:spPr>
          <a:xfrm>
            <a:off x="926659" y="4212814"/>
            <a:ext cx="696012" cy="382566"/>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latin typeface="+mj-lt"/>
            </a:endParaRPr>
          </a:p>
        </p:txBody>
      </p:sp>
      <p:sp>
        <p:nvSpPr>
          <p:cNvPr id="60" name="Rectangle 59"/>
          <p:cNvSpPr/>
          <p:nvPr/>
        </p:nvSpPr>
        <p:spPr>
          <a:xfrm>
            <a:off x="251610" y="1809666"/>
            <a:ext cx="1406631" cy="259443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200" dirty="0">
                <a:solidFill>
                  <a:schemeClr val="tx1"/>
                </a:solidFill>
                <a:latin typeface="+mj-lt"/>
              </a:rPr>
              <a:t>ivy master host</a:t>
            </a:r>
          </a:p>
        </p:txBody>
      </p:sp>
      <p:sp>
        <p:nvSpPr>
          <p:cNvPr id="112" name="Rectangle 111"/>
          <p:cNvSpPr/>
          <p:nvPr/>
        </p:nvSpPr>
        <p:spPr>
          <a:xfrm>
            <a:off x="331421" y="2855975"/>
            <a:ext cx="560576" cy="563038"/>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Ivy</a:t>
            </a:r>
            <a:br>
              <a:rPr lang="en-US" sz="800" dirty="0">
                <a:solidFill>
                  <a:schemeClr val="tx1"/>
                </a:solidFill>
                <a:latin typeface="+mj-lt"/>
              </a:rPr>
            </a:br>
            <a:r>
              <a:rPr lang="en-US" sz="800" dirty="0">
                <a:solidFill>
                  <a:schemeClr val="tx1"/>
                </a:solidFill>
                <a:latin typeface="+mj-lt"/>
              </a:rPr>
              <a:t>main</a:t>
            </a:r>
            <a:br>
              <a:rPr lang="en-US" sz="800" dirty="0">
                <a:solidFill>
                  <a:schemeClr val="tx1"/>
                </a:solidFill>
                <a:latin typeface="+mj-lt"/>
              </a:rPr>
            </a:br>
            <a:r>
              <a:rPr lang="en-US" sz="800" dirty="0">
                <a:solidFill>
                  <a:schemeClr val="tx1"/>
                </a:solidFill>
                <a:latin typeface="+mj-lt"/>
              </a:rPr>
              <a:t>thread</a:t>
            </a:r>
          </a:p>
        </p:txBody>
      </p:sp>
      <p:cxnSp>
        <p:nvCxnSpPr>
          <p:cNvPr id="114" name="Straight Connector 113"/>
          <p:cNvCxnSpPr>
            <a:stCxn id="62" idx="3"/>
            <a:endCxn id="27" idx="0"/>
          </p:cNvCxnSpPr>
          <p:nvPr/>
        </p:nvCxnSpPr>
        <p:spPr>
          <a:xfrm flipV="1">
            <a:off x="1554953" y="2382462"/>
            <a:ext cx="383292" cy="328615"/>
          </a:xfrm>
          <a:prstGeom prst="line">
            <a:avLst/>
          </a:prstGeom>
          <a:ln w="12700" cmpd="sng">
            <a:solidFill>
              <a:srgbClr val="0070C0"/>
            </a:solidFill>
            <a:prstDash val="dash"/>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a:stCxn id="109" idx="3"/>
          </p:cNvCxnSpPr>
          <p:nvPr/>
        </p:nvCxnSpPr>
        <p:spPr>
          <a:xfrm>
            <a:off x="1554953" y="3442668"/>
            <a:ext cx="383292" cy="1305085"/>
          </a:xfrm>
          <a:prstGeom prst="line">
            <a:avLst/>
          </a:prstGeom>
          <a:ln w="12700" cmpd="sng">
            <a:solidFill>
              <a:srgbClr val="0070C0"/>
            </a:solidFill>
            <a:prstDash val="dash"/>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a:stCxn id="112" idx="3"/>
            <a:endCxn id="62" idx="1"/>
          </p:cNvCxnSpPr>
          <p:nvPr/>
        </p:nvCxnSpPr>
        <p:spPr>
          <a:xfrm flipV="1">
            <a:off x="891997" y="2711077"/>
            <a:ext cx="102380" cy="426417"/>
          </a:xfrm>
          <a:prstGeom prst="line">
            <a:avLst/>
          </a:prstGeom>
          <a:ln w="12700" cmpd="sng">
            <a:solidFill>
              <a:srgbClr val="0070C0"/>
            </a:solidFill>
            <a:prstDash val="dash"/>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a:stCxn id="109" idx="1"/>
            <a:endCxn id="112" idx="3"/>
          </p:cNvCxnSpPr>
          <p:nvPr/>
        </p:nvCxnSpPr>
        <p:spPr>
          <a:xfrm flipH="1" flipV="1">
            <a:off x="891997" y="3137494"/>
            <a:ext cx="102380" cy="305174"/>
          </a:xfrm>
          <a:prstGeom prst="line">
            <a:avLst/>
          </a:prstGeom>
          <a:ln w="12700" cmpd="sng">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a:stCxn id="110" idx="1"/>
            <a:endCxn id="112" idx="3"/>
          </p:cNvCxnSpPr>
          <p:nvPr/>
        </p:nvCxnSpPr>
        <p:spPr>
          <a:xfrm flipH="1" flipV="1">
            <a:off x="891997" y="3137494"/>
            <a:ext cx="102380" cy="1036765"/>
          </a:xfrm>
          <a:prstGeom prst="line">
            <a:avLst/>
          </a:prstGeom>
          <a:ln w="12700" cmpd="sng">
            <a:solidFill>
              <a:srgbClr val="0070C0"/>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37829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59" y="967575"/>
            <a:ext cx="8828470" cy="4025717"/>
          </a:xfrm>
        </p:spPr>
        <p:txBody>
          <a:bodyPr/>
          <a:lstStyle/>
          <a:p>
            <a:r>
              <a:rPr lang="en-US" sz="1800" dirty="0"/>
              <a:t>A subfolder of the overall test output folder that contains the csv files with one line for each subinterval in that test step. (suppress this with </a:t>
            </a: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no_stepcsv</a:t>
            </a:r>
            <a:r>
              <a:rPr lang="en-US" sz="1800" dirty="0"/>
              <a:t>.)</a:t>
            </a:r>
          </a:p>
          <a:p>
            <a:pPr lvl="1"/>
            <a:r>
              <a:rPr lang="en-US" sz="1600" dirty="0"/>
              <a:t>Nested subfolders for each workload data rollup</a:t>
            </a:r>
          </a:p>
          <a:p>
            <a:pPr lvl="2"/>
            <a:r>
              <a:rPr lang="en-US" sz="1400" dirty="0"/>
              <a:t>Containing a csv file for each rollup instance, with one line per subinterval.</a:t>
            </a:r>
          </a:p>
          <a:p>
            <a:pPr lvl="1"/>
            <a:r>
              <a:rPr lang="en-US" sz="1600" dirty="0"/>
              <a:t>For internal Hitachi lab use with command device connector and license key, a nested subfolder with raw </a:t>
            </a:r>
            <a:r>
              <a:rPr lang="en-US" sz="1600" dirty="0" err="1"/>
              <a:t>RAID_subsystem</a:t>
            </a:r>
            <a:r>
              <a:rPr lang="en-US" sz="1600" dirty="0"/>
              <a:t> RMLIB API data. (Suppress with </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no_storcsv</a:t>
            </a:r>
            <a:r>
              <a:rPr lang="en-US" sz="1600" dirty="0">
                <a:latin typeface="Courier New" panose="02070309020205020404" pitchFamily="49" charset="0"/>
                <a:cs typeface="Courier New" panose="02070309020205020404" pitchFamily="49" charset="0"/>
              </a:rPr>
              <a:t>.</a:t>
            </a:r>
            <a:r>
              <a:rPr lang="en-US" sz="1600" dirty="0"/>
              <a:t>)</a:t>
            </a:r>
          </a:p>
          <a:p>
            <a:pPr lvl="2"/>
            <a:r>
              <a:rPr lang="en-US" sz="1400" dirty="0"/>
              <a:t>Collected time-synchronized "just before" the end of each subinterval.</a:t>
            </a:r>
          </a:p>
          <a:p>
            <a:r>
              <a:rPr lang="en-US" sz="1800" dirty="0"/>
              <a:t>A single line in the overall test results "summary.csv" files.</a:t>
            </a:r>
          </a:p>
          <a:p>
            <a:pPr lvl="1"/>
            <a:r>
              <a:rPr lang="en-US" sz="1600" dirty="0"/>
              <a:t>In ivy terminology, this is called a "measurement" line, which represents the rollup from the first to last measurement subintervals.</a:t>
            </a:r>
          </a:p>
          <a:p>
            <a:pPr lvl="2"/>
            <a:r>
              <a:rPr lang="en-US" sz="1400" dirty="0"/>
              <a:t>Unless "</a:t>
            </a:r>
            <a:r>
              <a:rPr lang="en-US" sz="1400" dirty="0">
                <a:latin typeface="Courier New" pitchFamily="49" charset="0"/>
                <a:cs typeface="Courier New" pitchFamily="49" charset="0"/>
              </a:rPr>
              <a:t>measure=on</a:t>
            </a:r>
            <a:r>
              <a:rPr lang="en-US" sz="1400" dirty="0"/>
              <a:t>" with specified accuracy timed out – then you get an error message line</a:t>
            </a:r>
          </a:p>
          <a:p>
            <a:pPr lvl="1"/>
            <a:r>
              <a:rPr lang="en-US" sz="1600" dirty="0"/>
              <a:t>Well, actually, with </a:t>
            </a:r>
            <a:r>
              <a:rPr lang="en-US" sz="1600" dirty="0">
                <a:latin typeface="Courier New" panose="02070309020205020404" pitchFamily="49" charset="0"/>
                <a:cs typeface="Courier New" panose="02070309020205020404" pitchFamily="49" charset="0"/>
              </a:rPr>
              <a:t>DFC=</a:t>
            </a:r>
            <a:r>
              <a:rPr lang="en-US" sz="1600" dirty="0" err="1">
                <a:latin typeface="Courier New" panose="02070309020205020404" pitchFamily="49" charset="0"/>
                <a:cs typeface="Courier New" panose="02070309020205020404" pitchFamily="49" charset="0"/>
              </a:rPr>
              <a:t>IOPS_staircase</a:t>
            </a:r>
            <a:r>
              <a:rPr lang="en-US" sz="1600" dirty="0"/>
              <a:t>, you get one line per staircase step.</a:t>
            </a:r>
          </a:p>
        </p:txBody>
      </p:sp>
      <p:sp>
        <p:nvSpPr>
          <p:cNvPr id="3" name="Title 2"/>
          <p:cNvSpPr>
            <a:spLocks noGrp="1"/>
          </p:cNvSpPr>
          <p:nvPr>
            <p:ph type="title"/>
          </p:nvPr>
        </p:nvSpPr>
        <p:spPr/>
        <p:txBody>
          <a:bodyPr/>
          <a:lstStyle/>
          <a:p>
            <a:r>
              <a:rPr lang="en-US" dirty="0"/>
              <a:t>For each test step (for each </a:t>
            </a:r>
            <a:r>
              <a:rPr lang="en-US" b="0" dirty="0">
                <a:latin typeface="Courier New" panose="02070309020205020404" pitchFamily="49" charset="0"/>
                <a:cs typeface="Courier New" panose="02070309020205020404" pitchFamily="49" charset="0"/>
              </a:rPr>
              <a:t>[go]</a:t>
            </a:r>
            <a:r>
              <a:rPr lang="en-US" dirty="0"/>
              <a:t>) you get:</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9C9AF58-A287-4A94-8FDD-3E7A0E83F643}"/>
              </a:ext>
            </a:extLst>
          </p:cNvPr>
          <p:cNvSpPr>
            <a:spLocks noGrp="1"/>
          </p:cNvSpPr>
          <p:nvPr>
            <p:ph idx="1"/>
          </p:nvPr>
        </p:nvSpPr>
        <p:spPr>
          <a:xfrm>
            <a:off x="264160" y="967575"/>
            <a:ext cx="8584006" cy="3970318"/>
          </a:xfrm>
        </p:spPr>
        <p:txBody>
          <a:bodyPr/>
          <a:lstStyle/>
          <a:p>
            <a:r>
              <a:rPr lang="en-US" sz="1600" dirty="0"/>
              <a:t>Unless suppressed with </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no_stepcsv</a:t>
            </a:r>
            <a:r>
              <a:rPr lang="en-US" sz="1600" dirty="0"/>
              <a:t>, a subfolder is made for each test step with by-subinterval csv files for each rollup instance.</a:t>
            </a:r>
          </a:p>
          <a:p>
            <a:r>
              <a:rPr lang="en-US" sz="1600" dirty="0"/>
              <a:t>Normally csv files are written at the end of a test step when the subinterval sequence is finished.  (Data are kept in memory until then.)</a:t>
            </a:r>
          </a:p>
          <a:p>
            <a:r>
              <a:rPr lang="en-US" sz="1600" dirty="0"/>
              <a:t>The by-subinterval csv files lines have a </a:t>
            </a:r>
            <a:r>
              <a:rPr lang="en-US" sz="1600" dirty="0">
                <a:latin typeface="Courier New" panose="02070309020205020404" pitchFamily="49" charset="0"/>
                <a:cs typeface="Courier New" panose="02070309020205020404" pitchFamily="49" charset="0"/>
              </a:rPr>
              <a:t>warmup</a:t>
            </a:r>
            <a:r>
              <a:rPr lang="en-US" sz="1600" dirty="0">
                <a:cs typeface="Courier New" panose="02070309020205020404" pitchFamily="49" charset="0"/>
              </a:rPr>
              <a:t> / </a:t>
            </a:r>
            <a:r>
              <a:rPr lang="en-US" sz="1600" dirty="0">
                <a:latin typeface="Courier New" panose="02070309020205020404" pitchFamily="49" charset="0"/>
                <a:cs typeface="Courier New" panose="02070309020205020404" pitchFamily="49" charset="0"/>
              </a:rPr>
              <a:t>measure</a:t>
            </a:r>
            <a:r>
              <a:rPr lang="en-US" sz="1600" dirty="0">
                <a:cs typeface="Courier New" panose="02070309020205020404" pitchFamily="49" charset="0"/>
              </a:rPr>
              <a:t> / </a:t>
            </a:r>
            <a:r>
              <a:rPr lang="en-US" sz="1600" dirty="0">
                <a:latin typeface="Courier New" panose="02070309020205020404" pitchFamily="49" charset="0"/>
                <a:cs typeface="Courier New" panose="02070309020205020404" pitchFamily="49" charset="0"/>
              </a:rPr>
              <a:t>cooldown</a:t>
            </a:r>
            <a:r>
              <a:rPr lang="en-US" sz="1600" dirty="0"/>
              <a:t> column.  This column can't be determined until after the subinterval sequence is done, and the "measure" feature has decided.</a:t>
            </a:r>
          </a:p>
          <a:p>
            <a:r>
              <a:rPr lang="en-US" sz="1600" dirty="0"/>
              <a:t>To get provisional by-subinterval csv files with a blank </a:t>
            </a:r>
            <a:r>
              <a:rPr lang="en-US" sz="1600" dirty="0">
                <a:latin typeface="Courier New" panose="02070309020205020404" pitchFamily="49" charset="0"/>
                <a:cs typeface="Courier New" panose="02070309020205020404" pitchFamily="49" charset="0"/>
              </a:rPr>
              <a:t>warmup</a:t>
            </a:r>
            <a:r>
              <a:rPr lang="en-US" sz="1600" dirty="0">
                <a:cs typeface="Courier New" panose="02070309020205020404" pitchFamily="49" charset="0"/>
              </a:rPr>
              <a:t> / </a:t>
            </a:r>
            <a:r>
              <a:rPr lang="en-US" sz="1600" dirty="0">
                <a:latin typeface="Courier New" panose="02070309020205020404" pitchFamily="49" charset="0"/>
                <a:cs typeface="Courier New" panose="02070309020205020404" pitchFamily="49" charset="0"/>
              </a:rPr>
              <a:t>measure</a:t>
            </a:r>
            <a:r>
              <a:rPr lang="en-US" sz="1600" dirty="0">
                <a:cs typeface="Courier New" panose="02070309020205020404" pitchFamily="49" charset="0"/>
              </a:rPr>
              <a:t> / </a:t>
            </a:r>
            <a:r>
              <a:rPr lang="en-US" sz="1600" dirty="0">
                <a:latin typeface="Courier New" panose="02070309020205020404" pitchFamily="49" charset="0"/>
                <a:cs typeface="Courier New" panose="02070309020205020404" pitchFamily="49" charset="0"/>
              </a:rPr>
              <a:t>cooldown</a:t>
            </a:r>
            <a:r>
              <a:rPr lang="en-US" sz="1600" dirty="0"/>
              <a:t> column written while subintervals are running, say </a:t>
            </a:r>
            <a:br>
              <a:rPr lang="en-US" sz="1600" dirty="0"/>
            </a:br>
            <a:r>
              <a:rPr lang="en-US" sz="1200" dirty="0" err="1">
                <a:latin typeface="Courier New" panose="02070309020205020404" pitchFamily="49" charset="0"/>
                <a:cs typeface="Courier New" panose="02070309020205020404" pitchFamily="49" charset="0"/>
              </a:rPr>
              <a:t>ivy_engine_set</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provisional_csv_lines","on</a:t>
            </a:r>
            <a:r>
              <a:rPr lang="en-US" sz="1200" dirty="0">
                <a:latin typeface="Courier New" panose="02070309020205020404" pitchFamily="49" charset="0"/>
                <a:cs typeface="Courier New" panose="02070309020205020404" pitchFamily="49" charset="0"/>
              </a:rPr>
              <a:t>");</a:t>
            </a:r>
            <a:r>
              <a:rPr lang="en-US" sz="1600" dirty="0"/>
              <a:t> in your ivyscript program before </a:t>
            </a:r>
            <a:r>
              <a:rPr lang="en-US" sz="1600" dirty="0">
                <a:latin typeface="Courier New" panose="02070309020205020404" pitchFamily="49" charset="0"/>
                <a:cs typeface="Courier New" panose="02070309020205020404" pitchFamily="49" charset="0"/>
              </a:rPr>
              <a:t>[go]</a:t>
            </a:r>
            <a:r>
              <a:rPr lang="en-US" sz="1600" dirty="0"/>
              <a:t>.</a:t>
            </a:r>
          </a:p>
          <a:p>
            <a:r>
              <a:rPr lang="en-US" sz="1600" dirty="0"/>
              <a:t>This way you can kill ivy with ctrl-C while it's running, and still see the by-subinterval data up until then.  Of course you won't get a summary csv line for that step that was running.  </a:t>
            </a:r>
          </a:p>
        </p:txBody>
      </p:sp>
      <p:sp>
        <p:nvSpPr>
          <p:cNvPr id="3" name="Title 2">
            <a:extLst>
              <a:ext uri="{FF2B5EF4-FFF2-40B4-BE49-F238E27FC236}">
                <a16:creationId xmlns:a16="http://schemas.microsoft.com/office/drawing/2014/main" id="{63F05D26-A27E-4222-9F6D-CCE233286C07}"/>
              </a:ext>
            </a:extLst>
          </p:cNvPr>
          <p:cNvSpPr>
            <a:spLocks noGrp="1"/>
          </p:cNvSpPr>
          <p:nvPr>
            <p:ph type="title"/>
          </p:nvPr>
        </p:nvSpPr>
        <p:spPr/>
        <p:txBody>
          <a:bodyPr/>
          <a:lstStyle/>
          <a:p>
            <a:r>
              <a:rPr lang="en-US" dirty="0"/>
              <a:t>Provisional by-subinterval csv files</a:t>
            </a:r>
          </a:p>
        </p:txBody>
      </p:sp>
    </p:spTree>
    <p:extLst>
      <p:ext uri="{BB962C8B-B14F-4D97-AF65-F5344CB8AC3E}">
        <p14:creationId xmlns:p14="http://schemas.microsoft.com/office/powerpoint/2010/main" val="32833493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9E97198-8FF2-48A3-8F8E-E99D916799A1}"/>
              </a:ext>
            </a:extLst>
          </p:cNvPr>
          <p:cNvSpPr>
            <a:spLocks noGrp="1"/>
          </p:cNvSpPr>
          <p:nvPr>
            <p:ph idx="1"/>
          </p:nvPr>
        </p:nvSpPr>
        <p:spPr>
          <a:xfrm>
            <a:off x="264160" y="967575"/>
            <a:ext cx="8584006" cy="3785652"/>
          </a:xfrm>
        </p:spPr>
        <p:txBody>
          <a:bodyPr/>
          <a:lstStyle/>
          <a:p>
            <a:r>
              <a:rPr lang="en-US" sz="1800" dirty="0">
                <a:latin typeface="Courier New" panose="02070309020205020404" pitchFamily="49" charset="0"/>
                <a:cs typeface="Courier New" panose="02070309020205020404" pitchFamily="49" charset="0"/>
              </a:rPr>
              <a:t>[go] &lt;&lt; </a:t>
            </a:r>
            <a:r>
              <a:rPr lang="en-US" sz="1800" dirty="0" err="1">
                <a:latin typeface="Courier New" panose="02070309020205020404" pitchFamily="49" charset="0"/>
                <a:cs typeface="Courier New" panose="02070309020205020404" pitchFamily="49" charset="0"/>
              </a:rPr>
              <a:t>blocksize</a:t>
            </a:r>
            <a:r>
              <a:rPr lang="en-US" sz="1800" dirty="0">
                <a:latin typeface="Courier New" panose="02070309020205020404" pitchFamily="49" charset="0"/>
                <a:cs typeface="Courier New" panose="02070309020205020404" pitchFamily="49" charset="0"/>
              </a:rPr>
              <a:t> = ( "2 KiB", "4 KiB"),</a:t>
            </a:r>
            <a:br>
              <a:rPr lang="en-US" sz="1800" dirty="0">
                <a:latin typeface="Courier New" panose="02070309020205020404" pitchFamily="49" charset="0"/>
                <a:cs typeface="Courier New" panose="02070309020205020404" pitchFamily="49" charset="0"/>
              </a:rPr>
            </a:b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maxTags</a:t>
            </a:r>
            <a:r>
              <a:rPr lang="en-US" sz="1800" dirty="0">
                <a:latin typeface="Courier New" panose="02070309020205020404" pitchFamily="49" charset="0"/>
                <a:cs typeface="Courier New" panose="02070309020205020404" pitchFamily="49" charset="0"/>
              </a:rPr>
              <a:t> = (1, 2, 4, 8), </a:t>
            </a:r>
            <a:r>
              <a:rPr lang="en-US" sz="1800" dirty="0" err="1">
                <a:latin typeface="Courier New" panose="02070309020205020404" pitchFamily="49" charset="0"/>
                <a:cs typeface="Courier New" panose="02070309020205020404" pitchFamily="49" charset="0"/>
              </a:rPr>
              <a:t>measure_seconds</a:t>
            </a:r>
            <a:r>
              <a:rPr lang="en-US" sz="1800" dirty="0">
                <a:latin typeface="Courier New" panose="02070309020205020404" pitchFamily="49" charset="0"/>
                <a:cs typeface="Courier New" panose="02070309020205020404" pitchFamily="49" charset="0"/>
              </a:rPr>
              <a:t> = 1:00 &gt;&gt;</a:t>
            </a:r>
          </a:p>
          <a:p>
            <a:r>
              <a:rPr lang="en-US" sz="1800" dirty="0">
                <a:cs typeface="Courier New" panose="02070309020205020404" pitchFamily="49" charset="0"/>
              </a:rPr>
              <a:t>The syntax is &lt;workload parameter name&gt; = ( value1, value2, …)</a:t>
            </a:r>
          </a:p>
          <a:p>
            <a:r>
              <a:rPr lang="en-US" sz="1800" dirty="0">
                <a:cs typeface="Courier New" panose="02070309020205020404" pitchFamily="49" charset="0"/>
              </a:rPr>
              <a:t>The use of parenthesis () is mandatory, and this is what tells the ivy engine that the parameter name is a workload </a:t>
            </a:r>
            <a:r>
              <a:rPr lang="en-US" sz="1800" dirty="0">
                <a:latin typeface="Courier New" panose="02070309020205020404" pitchFamily="49" charset="0"/>
                <a:cs typeface="Courier New" panose="02070309020205020404" pitchFamily="49" charset="0"/>
              </a:rPr>
              <a:t>[parameters]</a:t>
            </a:r>
            <a:r>
              <a:rPr lang="en-US" sz="1800" dirty="0">
                <a:cs typeface="Courier New" panose="02070309020205020404" pitchFamily="49" charset="0"/>
              </a:rPr>
              <a:t> name, not a </a:t>
            </a:r>
            <a:r>
              <a:rPr lang="en-US" sz="1800" dirty="0">
                <a:latin typeface="Courier New" panose="02070309020205020404" pitchFamily="49" charset="0"/>
                <a:cs typeface="Courier New" panose="02070309020205020404" pitchFamily="49" charset="0"/>
              </a:rPr>
              <a:t>[go]</a:t>
            </a:r>
            <a:r>
              <a:rPr lang="en-US" sz="1800" dirty="0">
                <a:cs typeface="Courier New" panose="02070309020205020404" pitchFamily="49" charset="0"/>
              </a:rPr>
              <a:t> parameter name.</a:t>
            </a:r>
          </a:p>
          <a:p>
            <a:r>
              <a:rPr lang="en-US" sz="1800" dirty="0">
                <a:cs typeface="Courier New" panose="02070309020205020404" pitchFamily="49" charset="0"/>
              </a:rPr>
              <a:t>The first &lt;workload parameter name&gt; = ( value1, value2, …) becomes the outer loop, and so forth.  Thus you can control the order of the nesting of the loops.</a:t>
            </a:r>
          </a:p>
          <a:p>
            <a:r>
              <a:rPr lang="en-US" sz="1800" dirty="0">
                <a:cs typeface="Courier New" panose="02070309020205020404" pitchFamily="49" charset="0"/>
              </a:rPr>
              <a:t>A test step is run for each loop pass, that is, for each combination of parameter values.</a:t>
            </a:r>
          </a:p>
        </p:txBody>
      </p:sp>
      <p:sp>
        <p:nvSpPr>
          <p:cNvPr id="3" name="Title 2">
            <a:extLst>
              <a:ext uri="{FF2B5EF4-FFF2-40B4-BE49-F238E27FC236}">
                <a16:creationId xmlns:a16="http://schemas.microsoft.com/office/drawing/2014/main" id="{77334681-F0EB-4F51-940C-5AC4C18B3501}"/>
              </a:ext>
            </a:extLst>
          </p:cNvPr>
          <p:cNvSpPr>
            <a:spLocks noGrp="1"/>
          </p:cNvSpPr>
          <p:nvPr>
            <p:ph type="title"/>
          </p:nvPr>
        </p:nvSpPr>
        <p:spPr/>
        <p:txBody>
          <a:bodyPr/>
          <a:lstStyle/>
          <a:p>
            <a:r>
              <a:rPr lang="en-US" dirty="0"/>
              <a:t>Looping within a </a:t>
            </a:r>
            <a:r>
              <a:rPr lang="en-US" b="0" dirty="0">
                <a:latin typeface="Courier New" panose="02070309020205020404" pitchFamily="49" charset="0"/>
                <a:cs typeface="Courier New" panose="02070309020205020404" pitchFamily="49" charset="0"/>
              </a:rPr>
              <a:t>[Go]</a:t>
            </a:r>
            <a:r>
              <a:rPr lang="en-US" dirty="0"/>
              <a:t> statement</a:t>
            </a:r>
          </a:p>
        </p:txBody>
      </p:sp>
    </p:spTree>
    <p:extLst>
      <p:ext uri="{BB962C8B-B14F-4D97-AF65-F5344CB8AC3E}">
        <p14:creationId xmlns:p14="http://schemas.microsoft.com/office/powerpoint/2010/main" val="33967614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E47D329-2DAD-4EBC-8B9F-7C93157446F7}"/>
              </a:ext>
            </a:extLst>
          </p:cNvPr>
          <p:cNvSpPr>
            <a:spLocks noGrp="1"/>
          </p:cNvSpPr>
          <p:nvPr>
            <p:ph idx="1"/>
          </p:nvPr>
        </p:nvSpPr>
        <p:spPr>
          <a:xfrm>
            <a:off x="264160" y="967575"/>
            <a:ext cx="8584006" cy="3871829"/>
          </a:xfrm>
        </p:spPr>
        <p:txBody>
          <a:bodyPr/>
          <a:lstStyle/>
          <a:p>
            <a:r>
              <a:rPr lang="en-US" sz="1800" dirty="0" err="1">
                <a:latin typeface="Courier New" panose="02070309020205020404" pitchFamily="49" charset="0"/>
                <a:cs typeface="Courier New" panose="02070309020205020404" pitchFamily="49" charset="0"/>
              </a:rPr>
              <a:t>IOPS_curve</a:t>
            </a:r>
            <a:r>
              <a:rPr lang="en-US" sz="1800" dirty="0">
                <a:latin typeface="Courier New" panose="02070309020205020404" pitchFamily="49" charset="0"/>
                <a:cs typeface="Courier New" panose="02070309020205020404" pitchFamily="49" charset="0"/>
              </a:rPr>
              <a:t> = ( 10%, 20%, 0.8, 0.9)</a:t>
            </a:r>
          </a:p>
          <a:p>
            <a:r>
              <a:rPr lang="en-US" sz="1800" dirty="0"/>
              <a:t>This is a special kind of looping within a </a:t>
            </a:r>
            <a:r>
              <a:rPr lang="en-US" sz="1800" dirty="0">
                <a:latin typeface="Courier New" panose="02070309020205020404" pitchFamily="49" charset="0"/>
                <a:cs typeface="Courier New" panose="02070309020205020404" pitchFamily="49" charset="0"/>
              </a:rPr>
              <a:t>[Go]</a:t>
            </a:r>
            <a:r>
              <a:rPr lang="en-US" sz="1800" dirty="0"/>
              <a:t> statement which prepares for the first loop pass by doing:</a:t>
            </a:r>
            <a:br>
              <a:rPr lang="en-US" sz="1800" dirty="0"/>
            </a:b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EditRollup</a:t>
            </a:r>
            <a:r>
              <a:rPr lang="en-US" sz="1800" dirty="0">
                <a:latin typeface="Courier New" panose="02070309020205020404" pitchFamily="49" charset="0"/>
                <a:cs typeface="Courier New" panose="02070309020205020404" pitchFamily="49" charset="0"/>
              </a:rPr>
              <a:t>] "all=all" [Parameters] "IOPS=max";</a:t>
            </a:r>
          </a:p>
          <a:p>
            <a:r>
              <a:rPr lang="en-US" sz="1800" dirty="0"/>
              <a:t>The achieved IOPS measured on the </a:t>
            </a:r>
            <a:r>
              <a:rPr lang="en-US" sz="1800" dirty="0">
                <a:latin typeface="Courier New" panose="02070309020205020404" pitchFamily="49" charset="0"/>
                <a:cs typeface="Courier New" panose="02070309020205020404" pitchFamily="49" charset="0"/>
              </a:rPr>
              <a:t>IOPS=max</a:t>
            </a:r>
            <a:r>
              <a:rPr lang="en-US" sz="1800" dirty="0"/>
              <a:t> loop pass is then multiplied by the specified fractions to prepare for subsequent passes using:</a:t>
            </a:r>
            <a:br>
              <a:rPr lang="en-US" sz="1800" dirty="0"/>
            </a:br>
            <a:r>
              <a:rPr lang="en-US" sz="1800" dirty="0"/>
              <a:t>     </a:t>
            </a: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EditRollup</a:t>
            </a:r>
            <a:r>
              <a:rPr lang="en-US" sz="1800" dirty="0">
                <a:latin typeface="Courier New" panose="02070309020205020404" pitchFamily="49" charset="0"/>
                <a:cs typeface="Courier New" panose="02070309020205020404" pitchFamily="49" charset="0"/>
              </a:rPr>
              <a:t>] "all=all" [Parameters] "</a:t>
            </a:r>
            <a:r>
              <a:rPr lang="en-US" sz="1800" dirty="0" err="1">
                <a:latin typeface="Courier New" panose="02070309020205020404" pitchFamily="49" charset="0"/>
                <a:cs typeface="Courier New" panose="02070309020205020404" pitchFamily="49" charset="0"/>
              </a:rPr>
              <a:t>Total_IOPS</a:t>
            </a:r>
            <a:r>
              <a:rPr lang="en-US" sz="1800" dirty="0">
                <a:latin typeface="Courier New" panose="02070309020205020404" pitchFamily="49" charset="0"/>
                <a:cs typeface="Courier New" panose="02070309020205020404" pitchFamily="49" charset="0"/>
              </a:rPr>
              <a:t>=</a:t>
            </a:r>
            <a:r>
              <a:rPr lang="en-US" sz="1800" dirty="0">
                <a:cs typeface="Courier New" panose="02070309020205020404" pitchFamily="49" charset="0"/>
              </a:rPr>
              <a:t>xxx</a:t>
            </a:r>
            <a:r>
              <a:rPr lang="en-US" sz="1800" dirty="0">
                <a:latin typeface="Courier New" panose="02070309020205020404" pitchFamily="49" charset="0"/>
                <a:cs typeface="Courier New" panose="02070309020205020404" pitchFamily="49" charset="0"/>
              </a:rPr>
              <a:t>";</a:t>
            </a:r>
            <a:endParaRPr lang="en-US" sz="1800" dirty="0"/>
          </a:p>
          <a:p>
            <a:r>
              <a:rPr lang="en-US" sz="1800" dirty="0"/>
              <a:t>When combined with looping over other workload parameters, normally the </a:t>
            </a:r>
            <a:r>
              <a:rPr lang="en-US" sz="1800" dirty="0" err="1">
                <a:latin typeface="Courier New" panose="02070309020205020404" pitchFamily="49" charset="0"/>
                <a:cs typeface="Courier New" panose="02070309020205020404" pitchFamily="49" charset="0"/>
              </a:rPr>
              <a:t>IOPS_curve</a:t>
            </a:r>
            <a:r>
              <a:rPr lang="en-US" sz="1800" dirty="0"/>
              <a:t> loop is specified last so it becomes the innermost loop.</a:t>
            </a:r>
          </a:p>
          <a:p>
            <a:pPr lvl="1"/>
            <a:r>
              <a:rPr lang="en-US" sz="1600" dirty="0"/>
              <a:t>This is because changing other parameters within an </a:t>
            </a:r>
            <a:r>
              <a:rPr lang="en-US" sz="1600" dirty="0" err="1">
                <a:latin typeface="Courier New" panose="02070309020205020404" pitchFamily="49" charset="0"/>
                <a:cs typeface="Courier New" panose="02070309020205020404" pitchFamily="49" charset="0"/>
              </a:rPr>
              <a:t>IOPS_curve</a:t>
            </a:r>
            <a:r>
              <a:rPr lang="en-US" sz="1600" dirty="0"/>
              <a:t> loop may affect the measured max IOPS.</a:t>
            </a:r>
          </a:p>
        </p:txBody>
      </p:sp>
      <p:sp>
        <p:nvSpPr>
          <p:cNvPr id="3" name="Title 2">
            <a:extLst>
              <a:ext uri="{FF2B5EF4-FFF2-40B4-BE49-F238E27FC236}">
                <a16:creationId xmlns:a16="http://schemas.microsoft.com/office/drawing/2014/main" id="{7E68203B-27E4-403D-8AD9-12C99C15BF66}"/>
              </a:ext>
            </a:extLst>
          </p:cNvPr>
          <p:cNvSpPr>
            <a:spLocks noGrp="1"/>
          </p:cNvSpPr>
          <p:nvPr>
            <p:ph type="title"/>
          </p:nvPr>
        </p:nvSpPr>
        <p:spPr/>
        <p:txBody>
          <a:bodyPr>
            <a:normAutofit/>
          </a:bodyPr>
          <a:lstStyle/>
          <a:p>
            <a:r>
              <a:rPr lang="en-US" sz="2200" dirty="0"/>
              <a:t>Looping within a </a:t>
            </a:r>
            <a:r>
              <a:rPr lang="en-US" sz="2200" dirty="0">
                <a:latin typeface="Courier New" panose="02070309020205020404" pitchFamily="49" charset="0"/>
                <a:cs typeface="Courier New" panose="02070309020205020404" pitchFamily="49" charset="0"/>
              </a:rPr>
              <a:t>[Go]</a:t>
            </a:r>
            <a:r>
              <a:rPr lang="en-US" sz="2200" dirty="0"/>
              <a:t> statement – </a:t>
            </a:r>
            <a:r>
              <a:rPr lang="en-US" sz="2200" b="0" dirty="0" err="1">
                <a:latin typeface="Courier New" panose="02070309020205020404" pitchFamily="49" charset="0"/>
                <a:cs typeface="Courier New" panose="02070309020205020404" pitchFamily="49" charset="0"/>
              </a:rPr>
              <a:t>IOPS_curve</a:t>
            </a:r>
            <a:endParaRPr lang="en-US" sz="2200" b="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5651659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8FCCE89-8A7C-4693-80D4-F8F3E5621229}"/>
              </a:ext>
            </a:extLst>
          </p:cNvPr>
          <p:cNvSpPr>
            <a:spLocks noGrp="1"/>
          </p:cNvSpPr>
          <p:nvPr>
            <p:ph idx="1"/>
          </p:nvPr>
        </p:nvSpPr>
        <p:spPr>
          <a:xfrm>
            <a:off x="264160" y="967575"/>
            <a:ext cx="8584006" cy="2400657"/>
          </a:xfrm>
        </p:spPr>
        <p:txBody>
          <a:bodyPr/>
          <a:lstStyle/>
          <a:p>
            <a:r>
              <a:rPr lang="en-US" sz="2000" dirty="0"/>
              <a:t>Cooldown runs at </a:t>
            </a:r>
            <a:r>
              <a:rPr lang="en-US" sz="2000" dirty="0">
                <a:latin typeface="Courier New" panose="02070309020205020404" pitchFamily="49" charset="0"/>
                <a:cs typeface="Courier New" panose="02070309020205020404" pitchFamily="49" charset="0"/>
              </a:rPr>
              <a:t>IOPS=0</a:t>
            </a:r>
            <a:r>
              <a:rPr lang="en-US" sz="2000" dirty="0"/>
              <a:t>.</a:t>
            </a:r>
          </a:p>
          <a:p>
            <a:r>
              <a:rPr lang="en-US" sz="2000" dirty="0"/>
              <a:t>Use </a:t>
            </a:r>
            <a:r>
              <a:rPr lang="en-US" sz="2000" dirty="0" err="1">
                <a:latin typeface="Courier New" panose="02070309020205020404" pitchFamily="49" charset="0"/>
                <a:cs typeface="Courier New" panose="02070309020205020404" pitchFamily="49" charset="0"/>
              </a:rPr>
              <a:t>cooldown_seconds</a:t>
            </a:r>
            <a:r>
              <a:rPr lang="en-US" sz="2000" dirty="0"/>
              <a:t> to run at </a:t>
            </a:r>
            <a:r>
              <a:rPr lang="en-US" sz="2000" dirty="0">
                <a:latin typeface="Courier New" panose="02070309020205020404" pitchFamily="49" charset="0"/>
                <a:cs typeface="Courier New" panose="02070309020205020404" pitchFamily="49" charset="0"/>
              </a:rPr>
              <a:t>IOPS=0</a:t>
            </a:r>
            <a:r>
              <a:rPr lang="en-US" sz="2000" dirty="0"/>
              <a:t> for a fixed time period to allow for the test configuration to recover from the ivy test step that's ending, such as to give time for dirty data to </a:t>
            </a:r>
            <a:r>
              <a:rPr lang="en-US" sz="2000" dirty="0" err="1"/>
              <a:t>destage</a:t>
            </a:r>
            <a:r>
              <a:rPr lang="en-US" sz="2000" dirty="0"/>
              <a:t> from cache.</a:t>
            </a:r>
          </a:p>
          <a:p>
            <a:r>
              <a:rPr lang="en-US" sz="2000" dirty="0"/>
              <a:t>Here there's no feedback from the storage to know when the recovery period is complete; cooldown just runs for a fixed period.</a:t>
            </a:r>
          </a:p>
        </p:txBody>
      </p:sp>
      <p:sp>
        <p:nvSpPr>
          <p:cNvPr id="3" name="Title 2">
            <a:extLst>
              <a:ext uri="{FF2B5EF4-FFF2-40B4-BE49-F238E27FC236}">
                <a16:creationId xmlns:a16="http://schemas.microsoft.com/office/drawing/2014/main" id="{F14BAB1C-A195-4629-86C4-EE41454E17B9}"/>
              </a:ext>
            </a:extLst>
          </p:cNvPr>
          <p:cNvSpPr>
            <a:spLocks noGrp="1"/>
          </p:cNvSpPr>
          <p:nvPr>
            <p:ph type="title"/>
          </p:nvPr>
        </p:nvSpPr>
        <p:spPr/>
        <p:txBody>
          <a:bodyPr/>
          <a:lstStyle/>
          <a:p>
            <a:r>
              <a:rPr lang="en-US" b="0" dirty="0" err="1">
                <a:latin typeface="Courier New" panose="02070309020205020404" pitchFamily="49" charset="0"/>
                <a:cs typeface="Courier New" panose="02070309020205020404" pitchFamily="49" charset="0"/>
              </a:rPr>
              <a:t>cooldown_seconds</a:t>
            </a:r>
            <a:endParaRPr lang="en-US" b="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6110125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4076885"/>
          </a:xfrm>
        </p:spPr>
        <p:txBody>
          <a:bodyPr/>
          <a:lstStyle/>
          <a:p>
            <a:r>
              <a:rPr lang="en-US" sz="1400" dirty="0"/>
              <a:t>These are available for Hitachi internal lab use with a command device connector and license key.   The command device connector is not part of the ivy open source project.</a:t>
            </a:r>
          </a:p>
          <a:p>
            <a:r>
              <a:rPr lang="en-US" sz="1400" dirty="0"/>
              <a:t>When </a:t>
            </a:r>
            <a:r>
              <a:rPr lang="en-US" sz="1400" dirty="0" err="1">
                <a:latin typeface="Courier New" panose="02070309020205020404" pitchFamily="49" charset="0"/>
                <a:cs typeface="Courier New" panose="02070309020205020404" pitchFamily="49" charset="0"/>
              </a:rPr>
              <a:t>cooldown_by_wp</a:t>
            </a:r>
            <a:r>
              <a:rPr lang="en-US" sz="1400" dirty="0"/>
              <a:t> and/or </a:t>
            </a:r>
            <a:r>
              <a:rPr lang="en-US" sz="1400" dirty="0" err="1">
                <a:latin typeface="Courier New" panose="02070309020205020404" pitchFamily="49" charset="0"/>
                <a:cs typeface="Courier New" panose="02070309020205020404" pitchFamily="49" charset="0"/>
              </a:rPr>
              <a:t>cooldown_by_MP_busy</a:t>
            </a:r>
            <a:r>
              <a:rPr lang="en-US" sz="1400" dirty="0"/>
              <a:t> are being used, additional cooldown subintervals run at </a:t>
            </a:r>
            <a:r>
              <a:rPr lang="en-US" sz="1400" dirty="0">
                <a:latin typeface="Courier New" panose="02070309020205020404" pitchFamily="49" charset="0"/>
                <a:cs typeface="Courier New" panose="02070309020205020404" pitchFamily="49" charset="0"/>
              </a:rPr>
              <a:t>IOPS=0</a:t>
            </a:r>
            <a:r>
              <a:rPr lang="en-US" sz="1400" dirty="0"/>
              <a:t> until Write Pending is empty, and/or subsystem MP % busy has dropped below the threshold, respectively.</a:t>
            </a:r>
          </a:p>
          <a:p>
            <a:r>
              <a:rPr lang="en-US" sz="1400" dirty="0"/>
              <a:t>Defaults:  </a:t>
            </a:r>
            <a:r>
              <a:rPr lang="en-US" sz="1400" dirty="0" err="1">
                <a:latin typeface="Courier New" panose="02070309020205020404" pitchFamily="49" charset="0"/>
                <a:cs typeface="Courier New" panose="02070309020205020404" pitchFamily="49" charset="0"/>
              </a:rPr>
              <a:t>cooldown_by_wp</a:t>
            </a:r>
            <a:r>
              <a:rPr lang="en-US" sz="1400" dirty="0">
                <a:latin typeface="Courier New" panose="02070309020205020404" pitchFamily="49" charset="0"/>
                <a:cs typeface="Courier New" panose="02070309020205020404" pitchFamily="49" charset="0"/>
              </a:rPr>
              <a:t> = on</a:t>
            </a:r>
            <a:r>
              <a:rPr lang="en-US" sz="1400" dirty="0">
                <a:cs typeface="Courier New" panose="02070309020205020404" pitchFamily="49" charset="0"/>
              </a:rPr>
              <a:t> and </a:t>
            </a:r>
            <a:r>
              <a:rPr lang="en-US" sz="1400" dirty="0" err="1">
                <a:latin typeface="Courier New" panose="02070309020205020404" pitchFamily="49" charset="0"/>
                <a:cs typeface="Courier New" panose="02070309020205020404" pitchFamily="49" charset="0"/>
              </a:rPr>
              <a:t>subsystem_WP_threshold</a:t>
            </a:r>
            <a:r>
              <a:rPr lang="en-US" sz="1400" dirty="0">
                <a:latin typeface="Courier New" panose="02070309020205020404" pitchFamily="49" charset="0"/>
                <a:cs typeface="Courier New" panose="02070309020205020404" pitchFamily="49" charset="0"/>
              </a:rPr>
              <a:t> = 1.5%</a:t>
            </a:r>
          </a:p>
          <a:p>
            <a:pPr lvl="1"/>
            <a:r>
              <a:rPr lang="en-US" sz="1200" dirty="0">
                <a:cs typeface="Courier New" panose="02070309020205020404" pitchFamily="49" charset="0"/>
              </a:rPr>
              <a:t>Set </a:t>
            </a:r>
            <a:r>
              <a:rPr lang="en-US" sz="1200" dirty="0" err="1">
                <a:latin typeface="Courier New" panose="02070309020205020404" pitchFamily="49" charset="0"/>
                <a:cs typeface="Courier New" panose="02070309020205020404" pitchFamily="49" charset="0"/>
              </a:rPr>
              <a:t>cooldown_by_wp</a:t>
            </a:r>
            <a:r>
              <a:rPr lang="en-US" sz="1200" dirty="0">
                <a:latin typeface="Courier New" panose="02070309020205020404" pitchFamily="49" charset="0"/>
                <a:cs typeface="Courier New" panose="02070309020205020404" pitchFamily="49" charset="0"/>
              </a:rPr>
              <a:t> = off</a:t>
            </a:r>
          </a:p>
          <a:p>
            <a:pPr lvl="2"/>
            <a:r>
              <a:rPr lang="en-US" sz="1100" dirty="0">
                <a:cs typeface="Courier New" panose="02070309020205020404" pitchFamily="49" charset="0"/>
              </a:rPr>
              <a:t>When it is valid to carry forward dirty data in cache (Write Pending) from one test step to the next.</a:t>
            </a:r>
          </a:p>
          <a:p>
            <a:pPr lvl="2"/>
            <a:r>
              <a:rPr lang="en-US" sz="1100" dirty="0">
                <a:cs typeface="Courier New" panose="02070309020205020404" pitchFamily="49" charset="0"/>
              </a:rPr>
              <a:t>This can speed up the next test step if the next step doesn’t stabilize until WP is full, AND if both steps place the SAME things into WP that </a:t>
            </a:r>
            <a:r>
              <a:rPr lang="en-US" sz="1100" dirty="0" err="1">
                <a:cs typeface="Courier New" panose="02070309020205020404" pitchFamily="49" charset="0"/>
              </a:rPr>
              <a:t>destage</a:t>
            </a:r>
            <a:r>
              <a:rPr lang="en-US" sz="1100" dirty="0">
                <a:cs typeface="Courier New" panose="02070309020205020404" pitchFamily="49" charset="0"/>
              </a:rPr>
              <a:t> to the SAME place.</a:t>
            </a:r>
          </a:p>
          <a:p>
            <a:r>
              <a:rPr lang="en-US" sz="1400" dirty="0">
                <a:cs typeface="Courier New" panose="02070309020205020404" pitchFamily="49" charset="0"/>
              </a:rPr>
              <a:t>Defaults: </a:t>
            </a:r>
            <a:r>
              <a:rPr lang="en-US" sz="1400" dirty="0" err="1">
                <a:latin typeface="Courier New" panose="02070309020205020404" pitchFamily="49" charset="0"/>
                <a:cs typeface="Courier New" panose="02070309020205020404" pitchFamily="49" charset="0"/>
              </a:rPr>
              <a:t>cooldown_by_MP_busy</a:t>
            </a:r>
            <a:r>
              <a:rPr lang="en-US" sz="1400" dirty="0">
                <a:latin typeface="Courier New" panose="02070309020205020404" pitchFamily="49" charset="0"/>
                <a:cs typeface="Courier New" panose="02070309020205020404" pitchFamily="49" charset="0"/>
              </a:rPr>
              <a:t> = on</a:t>
            </a:r>
            <a:r>
              <a:rPr lang="en-US" sz="1400" dirty="0">
                <a:cs typeface="Courier New" panose="02070309020205020404" pitchFamily="49" charset="0"/>
              </a:rPr>
              <a:t> and </a:t>
            </a:r>
            <a:r>
              <a:rPr lang="en-US" sz="1400" dirty="0" err="1">
                <a:latin typeface="Courier New" panose="02070309020205020404" pitchFamily="49" charset="0"/>
                <a:cs typeface="Courier New" panose="02070309020205020404" pitchFamily="49" charset="0"/>
              </a:rPr>
              <a:t>subsystem_busy_threshold</a:t>
            </a:r>
            <a:r>
              <a:rPr lang="en-US" sz="1400" dirty="0">
                <a:latin typeface="Courier New" panose="02070309020205020404" pitchFamily="49" charset="0"/>
                <a:cs typeface="Courier New" panose="02070309020205020404" pitchFamily="49" charset="0"/>
              </a:rPr>
              <a:t> = 5%</a:t>
            </a:r>
          </a:p>
          <a:p>
            <a:pPr lvl="1"/>
            <a:r>
              <a:rPr lang="en-US" sz="1200" dirty="0">
                <a:cs typeface="Courier New" panose="02070309020205020404" pitchFamily="49" charset="0"/>
              </a:rPr>
              <a:t>This extends cooldown until any residual subsystem microprocessor activity has ended.</a:t>
            </a:r>
          </a:p>
          <a:p>
            <a:pPr lvl="1"/>
            <a:r>
              <a:rPr lang="en-US" sz="1200" dirty="0" err="1">
                <a:latin typeface="Courier New" panose="02070309020205020404" pitchFamily="49" charset="0"/>
                <a:cs typeface="Courier New" panose="02070309020205020404" pitchFamily="49" charset="0"/>
              </a:rPr>
              <a:t>cooldown_by_MP_busy_stay_down_time_seconds</a:t>
            </a:r>
            <a:r>
              <a:rPr lang="en-US" sz="1200" dirty="0">
                <a:cs typeface="Courier New" panose="02070309020205020404" pitchFamily="49" charset="0"/>
              </a:rPr>
              <a:t> (default one subinterval) specifies how long MP busy must remain below the threshold.  Can be specified as “</a:t>
            </a:r>
            <a:r>
              <a:rPr lang="en-US" sz="1200" dirty="0">
                <a:latin typeface="Courier New" panose="02070309020205020404" pitchFamily="49" charset="0"/>
                <a:cs typeface="Courier New" panose="02070309020205020404" pitchFamily="49" charset="0"/>
              </a:rPr>
              <a:t>1</a:t>
            </a:r>
            <a:r>
              <a:rPr lang="en-US" sz="1200" dirty="0">
                <a:latin typeface="Courier New" panose="02070309020205020404" pitchFamily="49" charset="0"/>
                <a:cs typeface="Courier New" panose="02070309020205020404" pitchFamily="49" charset="0"/>
                <a:sym typeface="Wingdings" panose="05000000000000000000" pitchFamily="2" charset="2"/>
              </a:rPr>
              <a:t>:00</a:t>
            </a:r>
            <a:r>
              <a:rPr lang="en-US" sz="1200" dirty="0">
                <a:cs typeface="Courier New" panose="02070309020205020404" pitchFamily="49" charset="0"/>
                <a:sym typeface="Wingdings" panose="05000000000000000000" pitchFamily="2" charset="2"/>
              </a:rPr>
              <a:t>” meaning a minute.</a:t>
            </a:r>
            <a:endParaRPr lang="en-US" sz="1200" dirty="0">
              <a:cs typeface="Courier New" panose="02070309020205020404" pitchFamily="49" charset="0"/>
            </a:endParaRPr>
          </a:p>
        </p:txBody>
      </p:sp>
      <p:sp>
        <p:nvSpPr>
          <p:cNvPr id="3" name="Title 2"/>
          <p:cNvSpPr>
            <a:spLocks noGrp="1"/>
          </p:cNvSpPr>
          <p:nvPr>
            <p:ph type="title"/>
          </p:nvPr>
        </p:nvSpPr>
        <p:spPr/>
        <p:txBody>
          <a:bodyPr>
            <a:normAutofit/>
          </a:bodyPr>
          <a:lstStyle/>
          <a:p>
            <a:r>
              <a:rPr lang="en-US" sz="2000" b="0" dirty="0" err="1">
                <a:latin typeface="Courier New" panose="02070309020205020404" pitchFamily="49" charset="0"/>
                <a:cs typeface="Courier New" panose="02070309020205020404" pitchFamily="49" charset="0"/>
              </a:rPr>
              <a:t>cooldown_by_wp</a:t>
            </a:r>
            <a:r>
              <a:rPr lang="en-US" sz="2000" dirty="0">
                <a:latin typeface="Courier New" panose="02070309020205020404" pitchFamily="49" charset="0"/>
                <a:cs typeface="Courier New" panose="02070309020205020404" pitchFamily="49" charset="0"/>
              </a:rPr>
              <a:t> &amp; </a:t>
            </a:r>
            <a:r>
              <a:rPr lang="en-US" sz="2000" b="0" dirty="0" err="1">
                <a:latin typeface="Courier New" panose="02070309020205020404" pitchFamily="49" charset="0"/>
                <a:cs typeface="Courier New" panose="02070309020205020404" pitchFamily="49" charset="0"/>
              </a:rPr>
              <a:t>cooldown_by_MP_busy</a:t>
            </a:r>
            <a:endParaRPr lang="en-US" sz="2000" b="0" dirty="0"/>
          </a:p>
        </p:txBody>
      </p:sp>
    </p:spTree>
    <p:extLst>
      <p:ext uri="{BB962C8B-B14F-4D97-AF65-F5344CB8AC3E}">
        <p14:creationId xmlns:p14="http://schemas.microsoft.com/office/powerpoint/2010/main" val="15440882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04C046F-A69F-4BC9-AE40-ABDF21EF0A80}"/>
              </a:ext>
            </a:extLst>
          </p:cNvPr>
          <p:cNvSpPr>
            <a:spLocks noGrp="1"/>
          </p:cNvSpPr>
          <p:nvPr>
            <p:ph idx="1"/>
          </p:nvPr>
        </p:nvSpPr>
        <p:spPr>
          <a:xfrm>
            <a:off x="264160" y="967575"/>
            <a:ext cx="8584006" cy="3493264"/>
          </a:xfrm>
        </p:spPr>
        <p:txBody>
          <a:bodyPr/>
          <a:lstStyle/>
          <a:p>
            <a:r>
              <a:rPr lang="en-US" sz="1600" dirty="0"/>
              <a:t>With a command device (Hitachi lab use only), this suppresses collecting performance data from the subsystem </a:t>
            </a:r>
            <a:r>
              <a:rPr lang="en-US" sz="1600" i="1" dirty="0"/>
              <a:t>only while</a:t>
            </a:r>
            <a:r>
              <a:rPr lang="en-US" sz="1600" dirty="0"/>
              <a:t> ivy is driving I/O.  </a:t>
            </a:r>
          </a:p>
          <a:p>
            <a:r>
              <a:rPr lang="en-US" sz="1600" dirty="0"/>
              <a:t>This can be useful if every subsystem port is being driven intensively, and thus would interfere with communicating with the command device, which is on one of the ports.</a:t>
            </a:r>
          </a:p>
          <a:p>
            <a:r>
              <a:rPr lang="en-US" sz="1600" dirty="0"/>
              <a:t>When used with </a:t>
            </a:r>
            <a:r>
              <a:rPr lang="en-US" sz="1600" dirty="0" err="1">
                <a:latin typeface="Courier New" panose="02070309020205020404" pitchFamily="49" charset="0"/>
                <a:cs typeface="Courier New" panose="02070309020205020404" pitchFamily="49" charset="0"/>
              </a:rPr>
              <a:t>cooldown_by_wp</a:t>
            </a:r>
            <a:r>
              <a:rPr lang="en-US" sz="1600" dirty="0"/>
              <a:t> or </a:t>
            </a:r>
            <a:r>
              <a:rPr lang="en-US" sz="1600" dirty="0" err="1">
                <a:latin typeface="Courier New" panose="02070309020205020404" pitchFamily="49" charset="0"/>
                <a:cs typeface="Courier New" panose="02070309020205020404" pitchFamily="49" charset="0"/>
              </a:rPr>
              <a:t>cooldown_by_MP_busy</a:t>
            </a:r>
            <a:r>
              <a:rPr lang="en-US" sz="1600" dirty="0"/>
              <a:t>, after the first cooldown subinterval while I/O is still being driven, during subsequent subintervals at IOPS=0, even with </a:t>
            </a:r>
            <a:r>
              <a:rPr lang="en-US" sz="1600" dirty="0" err="1">
                <a:latin typeface="Courier New" panose="02070309020205020404" pitchFamily="49" charset="0"/>
                <a:cs typeface="Courier New" panose="02070309020205020404" pitchFamily="49" charset="0"/>
              </a:rPr>
              <a:t>suppress_perf</a:t>
            </a:r>
            <a:r>
              <a:rPr lang="en-US" sz="1600" dirty="0">
                <a:latin typeface="Courier New" panose="02070309020205020404" pitchFamily="49" charset="0"/>
                <a:cs typeface="Courier New" panose="02070309020205020404" pitchFamily="49" charset="0"/>
              </a:rPr>
              <a:t>=on</a:t>
            </a:r>
            <a:r>
              <a:rPr lang="en-US" sz="1600" dirty="0"/>
              <a:t>, collection of performance data from the subsystem resumes to provide the necessary Write Pending % and subsystem MP % busy information to support the </a:t>
            </a:r>
            <a:r>
              <a:rPr lang="en-US" sz="1600" dirty="0" err="1">
                <a:latin typeface="Courier New" panose="02070309020205020404" pitchFamily="49" charset="0"/>
                <a:cs typeface="Courier New" panose="02070309020205020404" pitchFamily="49" charset="0"/>
              </a:rPr>
              <a:t>cooldown_by_wp</a:t>
            </a:r>
            <a:r>
              <a:rPr lang="en-US" sz="1600" dirty="0"/>
              <a:t> and </a:t>
            </a:r>
            <a:r>
              <a:rPr lang="en-US" sz="1600" dirty="0" err="1">
                <a:latin typeface="Courier New" panose="02070309020205020404" pitchFamily="49" charset="0"/>
                <a:cs typeface="Courier New" panose="02070309020205020404" pitchFamily="49" charset="0"/>
              </a:rPr>
              <a:t>cooldown_by_MP_busy</a:t>
            </a:r>
            <a:r>
              <a:rPr lang="en-US" sz="1600" dirty="0"/>
              <a:t> features.</a:t>
            </a:r>
          </a:p>
          <a:p>
            <a:r>
              <a:rPr lang="en-US" sz="1600" dirty="0"/>
              <a:t>The </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no_perf</a:t>
            </a:r>
            <a:r>
              <a:rPr lang="en-US" sz="1600" dirty="0"/>
              <a:t> ivy command line option sets the default </a:t>
            </a:r>
            <a:r>
              <a:rPr lang="en-US" sz="1600" dirty="0">
                <a:latin typeface="Courier New" panose="02070309020205020404" pitchFamily="49" charset="0"/>
                <a:cs typeface="Courier New" panose="02070309020205020404" pitchFamily="49" charset="0"/>
              </a:rPr>
              <a:t>[Go]</a:t>
            </a:r>
            <a:r>
              <a:rPr lang="en-US" sz="1600" dirty="0"/>
              <a:t> statement </a:t>
            </a:r>
            <a:r>
              <a:rPr lang="en-US" sz="1600" dirty="0" err="1">
                <a:latin typeface="Courier New" panose="02070309020205020404" pitchFamily="49" charset="0"/>
                <a:cs typeface="Courier New" panose="02070309020205020404" pitchFamily="49" charset="0"/>
              </a:rPr>
              <a:t>no_perf</a:t>
            </a:r>
            <a:r>
              <a:rPr lang="en-US" sz="1600" dirty="0"/>
              <a:t> parameter to “</a:t>
            </a:r>
            <a:r>
              <a:rPr lang="en-US" sz="1600" dirty="0">
                <a:latin typeface="Courier New" panose="02070309020205020404" pitchFamily="49" charset="0"/>
                <a:cs typeface="Courier New" panose="02070309020205020404" pitchFamily="49" charset="0"/>
              </a:rPr>
              <a:t>on</a:t>
            </a:r>
            <a:r>
              <a:rPr lang="en-US" sz="1600" dirty="0"/>
              <a:t>” instead of “</a:t>
            </a:r>
            <a:r>
              <a:rPr lang="en-US" sz="1600" dirty="0">
                <a:latin typeface="Courier New" panose="02070309020205020404" pitchFamily="49" charset="0"/>
                <a:cs typeface="Courier New" panose="02070309020205020404" pitchFamily="49" charset="0"/>
              </a:rPr>
              <a:t>off</a:t>
            </a:r>
            <a:r>
              <a:rPr lang="en-US" sz="1600" dirty="0"/>
              <a:t>”.</a:t>
            </a:r>
          </a:p>
        </p:txBody>
      </p:sp>
      <p:sp>
        <p:nvSpPr>
          <p:cNvPr id="3" name="Title 2">
            <a:extLst>
              <a:ext uri="{FF2B5EF4-FFF2-40B4-BE49-F238E27FC236}">
                <a16:creationId xmlns:a16="http://schemas.microsoft.com/office/drawing/2014/main" id="{A7E19F55-1D08-4B19-AAEB-9D906C9342DE}"/>
              </a:ext>
            </a:extLst>
          </p:cNvPr>
          <p:cNvSpPr>
            <a:spLocks noGrp="1"/>
          </p:cNvSpPr>
          <p:nvPr>
            <p:ph type="title"/>
          </p:nvPr>
        </p:nvSpPr>
        <p:spPr/>
        <p:txBody>
          <a:bodyPr/>
          <a:lstStyle/>
          <a:p>
            <a:r>
              <a:rPr lang="en-US" b="0" dirty="0" err="1">
                <a:latin typeface="Courier New" panose="02070309020205020404" pitchFamily="49" charset="0"/>
                <a:cs typeface="Courier New" panose="02070309020205020404" pitchFamily="49" charset="0"/>
              </a:rPr>
              <a:t>no_perf</a:t>
            </a:r>
            <a:r>
              <a:rPr lang="en-US" b="0" dirty="0">
                <a:latin typeface="Courier New" panose="02070309020205020404" pitchFamily="49" charset="0"/>
                <a:cs typeface="Courier New" panose="02070309020205020404" pitchFamily="49" charset="0"/>
              </a:rPr>
              <a:t> = on</a:t>
            </a:r>
          </a:p>
        </p:txBody>
      </p:sp>
    </p:spTree>
    <p:extLst>
      <p:ext uri="{BB962C8B-B14F-4D97-AF65-F5344CB8AC3E}">
        <p14:creationId xmlns:p14="http://schemas.microsoft.com/office/powerpoint/2010/main" val="28719239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A91C8F1-9193-40F9-A052-99E0A992D5A3}"/>
              </a:ext>
            </a:extLst>
          </p:cNvPr>
          <p:cNvSpPr>
            <a:spLocks noGrp="1"/>
          </p:cNvSpPr>
          <p:nvPr>
            <p:ph idx="1"/>
          </p:nvPr>
        </p:nvSpPr>
        <p:spPr>
          <a:xfrm>
            <a:off x="264160" y="967575"/>
            <a:ext cx="8584006" cy="3477875"/>
          </a:xfrm>
        </p:spPr>
        <p:txBody>
          <a:bodyPr/>
          <a:lstStyle/>
          <a:p>
            <a:r>
              <a:rPr lang="en-US" sz="1600" dirty="0"/>
              <a:t>The collection of </a:t>
            </a:r>
            <a:r>
              <a:rPr lang="en-US" sz="1600" dirty="0">
                <a:latin typeface="Courier New" panose="02070309020205020404" pitchFamily="49" charset="0"/>
                <a:cs typeface="Courier New" panose="02070309020205020404" pitchFamily="49" charset="0"/>
              </a:rPr>
              <a:t>LDEV</a:t>
            </a:r>
            <a:r>
              <a:rPr lang="en-US" sz="1600" dirty="0"/>
              <a:t> data (which is also the source for </a:t>
            </a:r>
            <a:r>
              <a:rPr lang="en-US" sz="1600" dirty="0">
                <a:latin typeface="Courier New" panose="02070309020205020404" pitchFamily="49" charset="0"/>
                <a:cs typeface="Courier New" panose="02070309020205020404" pitchFamily="49" charset="0"/>
              </a:rPr>
              <a:t>PG</a:t>
            </a:r>
            <a:r>
              <a:rPr lang="en-US" sz="1600" dirty="0"/>
              <a:t> data) is the most resource intensive part of collecting real time subsystem performance data.</a:t>
            </a:r>
          </a:p>
          <a:p>
            <a:r>
              <a:rPr lang="en-US" sz="1600" dirty="0"/>
              <a:t>For Hitachi internal lab use with a command device, </a:t>
            </a:r>
            <a:r>
              <a:rPr lang="en-US" sz="1600" dirty="0" err="1">
                <a:latin typeface="Courier New" panose="02070309020205020404" pitchFamily="49" charset="0"/>
                <a:cs typeface="Courier New" panose="02070309020205020404" pitchFamily="49" charset="0"/>
              </a:rPr>
              <a:t>skip_LDEV</a:t>
            </a:r>
            <a:r>
              <a:rPr lang="en-US" sz="1600" dirty="0">
                <a:latin typeface="Courier New" panose="02070309020205020404" pitchFamily="49" charset="0"/>
                <a:cs typeface="Courier New" panose="02070309020205020404" pitchFamily="49" charset="0"/>
              </a:rPr>
              <a:t>=on</a:t>
            </a:r>
            <a:r>
              <a:rPr lang="en-US" sz="1600" dirty="0"/>
              <a:t> is a </a:t>
            </a:r>
            <a:r>
              <a:rPr lang="en-US" sz="1600" dirty="0">
                <a:latin typeface="Courier New" panose="02070309020205020404" pitchFamily="49" charset="0"/>
                <a:cs typeface="Courier New" panose="02070309020205020404" pitchFamily="49" charset="0"/>
              </a:rPr>
              <a:t>[Go]</a:t>
            </a:r>
            <a:r>
              <a:rPr lang="en-US" sz="1600" dirty="0"/>
              <a:t> statement parameter that will suppress collection of </a:t>
            </a:r>
            <a:r>
              <a:rPr lang="en-US" sz="1600" dirty="0">
                <a:latin typeface="Courier New" panose="02070309020205020404" pitchFamily="49" charset="0"/>
                <a:cs typeface="Courier New" panose="02070309020205020404" pitchFamily="49" charset="0"/>
              </a:rPr>
              <a:t>LDEV</a:t>
            </a:r>
            <a:r>
              <a:rPr lang="en-US" sz="1600" dirty="0"/>
              <a:t> and </a:t>
            </a:r>
            <a:r>
              <a:rPr lang="en-US" sz="1600" dirty="0">
                <a:latin typeface="Courier New" panose="02070309020205020404" pitchFamily="49" charset="0"/>
                <a:cs typeface="Courier New" panose="02070309020205020404" pitchFamily="49" charset="0"/>
              </a:rPr>
              <a:t>PG</a:t>
            </a:r>
            <a:r>
              <a:rPr lang="en-US" sz="1600" dirty="0"/>
              <a:t> performance data.</a:t>
            </a:r>
          </a:p>
          <a:p>
            <a:r>
              <a:rPr lang="en-US" sz="1600" dirty="0"/>
              <a:t>This can reduce the amount of communication with the subsystem required, if the command device LUN is on the same port as very-heavily driven data LUNs.</a:t>
            </a:r>
          </a:p>
          <a:p>
            <a:r>
              <a:rPr lang="en-US" sz="1600" dirty="0"/>
              <a:t>This still lets you do dynamic feedback control on other metrics such as subsystem MP % busy.</a:t>
            </a:r>
          </a:p>
          <a:p>
            <a:r>
              <a:rPr lang="en-US" sz="1600" dirty="0"/>
              <a:t>The </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skip_LDEV</a:t>
            </a:r>
            <a:r>
              <a:rPr lang="en-US" sz="1600" dirty="0"/>
              <a:t> ivy command line option sets the </a:t>
            </a:r>
            <a:r>
              <a:rPr lang="en-US" sz="1600" dirty="0">
                <a:latin typeface="Courier New" panose="02070309020205020404" pitchFamily="49" charset="0"/>
                <a:cs typeface="Courier New" panose="02070309020205020404" pitchFamily="49" charset="0"/>
              </a:rPr>
              <a:t>[Go]</a:t>
            </a:r>
            <a:r>
              <a:rPr lang="en-US" sz="1600" dirty="0"/>
              <a:t> statement default </a:t>
            </a:r>
            <a:r>
              <a:rPr lang="en-US" sz="1600" dirty="0" err="1">
                <a:latin typeface="Courier New" panose="02070309020205020404" pitchFamily="49" charset="0"/>
                <a:cs typeface="Courier New" panose="02070309020205020404" pitchFamily="49" charset="0"/>
              </a:rPr>
              <a:t>skip_LDEV</a:t>
            </a:r>
            <a:r>
              <a:rPr lang="en-US" sz="1600" dirty="0"/>
              <a:t> parameter value to “</a:t>
            </a:r>
            <a:r>
              <a:rPr lang="en-US" sz="1600" dirty="0">
                <a:latin typeface="Courier New" panose="02070309020205020404" pitchFamily="49" charset="0"/>
                <a:cs typeface="Courier New" panose="02070309020205020404" pitchFamily="49" charset="0"/>
              </a:rPr>
              <a:t>on</a:t>
            </a:r>
            <a:r>
              <a:rPr lang="en-US" sz="1600" dirty="0"/>
              <a:t>” instead of “</a:t>
            </a:r>
            <a:r>
              <a:rPr lang="en-US" sz="1600" dirty="0">
                <a:latin typeface="Courier New" panose="02070309020205020404" pitchFamily="49" charset="0"/>
                <a:cs typeface="Courier New" panose="02070309020205020404" pitchFamily="49" charset="0"/>
              </a:rPr>
              <a:t>off</a:t>
            </a:r>
            <a:r>
              <a:rPr lang="en-US" sz="1600" dirty="0"/>
              <a:t>”.</a:t>
            </a:r>
          </a:p>
        </p:txBody>
      </p:sp>
      <p:sp>
        <p:nvSpPr>
          <p:cNvPr id="3" name="Title 2">
            <a:extLst>
              <a:ext uri="{FF2B5EF4-FFF2-40B4-BE49-F238E27FC236}">
                <a16:creationId xmlns:a16="http://schemas.microsoft.com/office/drawing/2014/main" id="{4BB1DD06-58EB-46B5-8A57-D1D49A600637}"/>
              </a:ext>
            </a:extLst>
          </p:cNvPr>
          <p:cNvSpPr>
            <a:spLocks noGrp="1"/>
          </p:cNvSpPr>
          <p:nvPr>
            <p:ph type="title"/>
          </p:nvPr>
        </p:nvSpPr>
        <p:spPr/>
        <p:txBody>
          <a:bodyPr/>
          <a:lstStyle/>
          <a:p>
            <a:r>
              <a:rPr lang="en-US" b="0" dirty="0" err="1">
                <a:latin typeface="Courier New" panose="02070309020205020404" pitchFamily="49" charset="0"/>
                <a:cs typeface="Courier New" panose="02070309020205020404" pitchFamily="49" charset="0"/>
              </a:rPr>
              <a:t>skip_LDEV</a:t>
            </a:r>
            <a:r>
              <a:rPr lang="en-US" b="0" dirty="0">
                <a:latin typeface="Courier New" panose="02070309020205020404" pitchFamily="49" charset="0"/>
                <a:cs typeface="Courier New" panose="02070309020205020404" pitchFamily="49" charset="0"/>
              </a:rPr>
              <a:t> = on</a:t>
            </a:r>
          </a:p>
        </p:txBody>
      </p:sp>
    </p:spTree>
    <p:extLst>
      <p:ext uri="{BB962C8B-B14F-4D97-AF65-F5344CB8AC3E}">
        <p14:creationId xmlns:p14="http://schemas.microsoft.com/office/powerpoint/2010/main" val="26895332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A91C8F1-9193-40F9-A052-99E0A992D5A3}"/>
              </a:ext>
            </a:extLst>
          </p:cNvPr>
          <p:cNvSpPr>
            <a:spLocks noGrp="1"/>
          </p:cNvSpPr>
          <p:nvPr>
            <p:ph idx="1"/>
          </p:nvPr>
        </p:nvSpPr>
        <p:spPr>
          <a:xfrm>
            <a:off x="264160" y="967575"/>
            <a:ext cx="8584006" cy="2769989"/>
          </a:xfrm>
        </p:spPr>
        <p:txBody>
          <a:bodyPr/>
          <a:lstStyle/>
          <a:p>
            <a:r>
              <a:rPr lang="en-US" sz="1600" dirty="0"/>
              <a:t>For Hitachi internal lab use with a command device, this </a:t>
            </a:r>
            <a:r>
              <a:rPr lang="en-US" sz="1600" dirty="0">
                <a:latin typeface="Courier New" panose="02070309020205020404" pitchFamily="49" charset="0"/>
                <a:cs typeface="Courier New" panose="02070309020205020404" pitchFamily="49" charset="0"/>
              </a:rPr>
              <a:t>[Go]</a:t>
            </a:r>
            <a:r>
              <a:rPr lang="en-US" sz="1600" dirty="0"/>
              <a:t> statement parameter controls whether ivy checks the subsystem for a failed component.</a:t>
            </a:r>
          </a:p>
          <a:p>
            <a:r>
              <a:rPr lang="en-US" sz="1600" dirty="0"/>
              <a:t>With </a:t>
            </a:r>
            <a:r>
              <a:rPr lang="en-US" sz="1600" dirty="0" err="1">
                <a:latin typeface="Courier New" panose="02070309020205020404" pitchFamily="49" charset="0"/>
                <a:cs typeface="Courier New" panose="02070309020205020404" pitchFamily="49" charset="0"/>
              </a:rPr>
              <a:t>check_failed_component</a:t>
            </a:r>
            <a:r>
              <a:rPr lang="en-US" sz="1600" dirty="0">
                <a:latin typeface="Courier New" panose="02070309020205020404" pitchFamily="49" charset="0"/>
                <a:cs typeface="Courier New" panose="02070309020205020404" pitchFamily="49" charset="0"/>
              </a:rPr>
              <a:t> = on, </a:t>
            </a:r>
            <a:r>
              <a:rPr lang="en-US" sz="1600" dirty="0">
                <a:cs typeface="Courier New" panose="02070309020205020404" pitchFamily="49" charset="0"/>
              </a:rPr>
              <a:t>as each </a:t>
            </a:r>
            <a:r>
              <a:rPr lang="en-US" sz="1600" dirty="0">
                <a:latin typeface="Courier New" panose="02070309020205020404" pitchFamily="49" charset="0"/>
                <a:cs typeface="Courier New" panose="02070309020205020404" pitchFamily="49" charset="0"/>
              </a:rPr>
              <a:t>[Go]</a:t>
            </a:r>
            <a:r>
              <a:rPr lang="en-US" sz="1600" dirty="0">
                <a:cs typeface="Courier New" panose="02070309020205020404" pitchFamily="49" charset="0"/>
              </a:rPr>
              <a:t> statement is executed, a check for a failed subsystem component is made immediately before I/O starts to be driven, and also immediately after the subinterval sequence is done and before csv files are printed.  Ivy aborts when one of these checks detects a failed subsystem component.</a:t>
            </a:r>
            <a:endParaRPr lang="en-US" sz="1600" dirty="0"/>
          </a:p>
          <a:p>
            <a:r>
              <a:rPr lang="en-US" sz="1600" dirty="0"/>
              <a:t>The default is </a:t>
            </a:r>
            <a:r>
              <a:rPr lang="en-US" sz="1600" dirty="0" err="1">
                <a:latin typeface="Courier New" panose="02070309020205020404" pitchFamily="49" charset="0"/>
                <a:cs typeface="Courier New" panose="02070309020205020404" pitchFamily="49" charset="0"/>
              </a:rPr>
              <a:t>check_failed_component</a:t>
            </a:r>
            <a:r>
              <a:rPr lang="en-US" sz="1600" dirty="0">
                <a:latin typeface="Courier New" panose="02070309020205020404" pitchFamily="49" charset="0"/>
                <a:cs typeface="Courier New" panose="02070309020205020404" pitchFamily="49" charset="0"/>
              </a:rPr>
              <a:t> = on</a:t>
            </a:r>
            <a:r>
              <a:rPr lang="en-US" sz="1600" dirty="0">
                <a:cs typeface="Courier New" panose="02070309020205020404" pitchFamily="49" charset="0"/>
              </a:rPr>
              <a:t>, except if the command line parameter </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no_check_failed_component</a:t>
            </a:r>
            <a:r>
              <a:rPr lang="en-US" sz="1600" dirty="0">
                <a:latin typeface="Courier New" panose="02070309020205020404" pitchFamily="49" charset="0"/>
                <a:cs typeface="Courier New" panose="02070309020205020404" pitchFamily="49" charset="0"/>
              </a:rPr>
              <a:t> </a:t>
            </a:r>
            <a:r>
              <a:rPr lang="en-US" sz="1600" dirty="0">
                <a:cs typeface="Courier New" panose="02070309020205020404" pitchFamily="49" charset="0"/>
              </a:rPr>
              <a:t>is used, which sets the default for </a:t>
            </a:r>
            <a:r>
              <a:rPr lang="en-US" sz="1600" dirty="0" err="1">
                <a:latin typeface="Courier New" panose="02070309020205020404" pitchFamily="49" charset="0"/>
                <a:cs typeface="Courier New" panose="02070309020205020404" pitchFamily="49" charset="0"/>
              </a:rPr>
              <a:t>check_failed_component</a:t>
            </a:r>
            <a:r>
              <a:rPr lang="en-US" sz="1600" dirty="0">
                <a:latin typeface="Courier New" panose="02070309020205020404" pitchFamily="49" charset="0"/>
                <a:cs typeface="Courier New" panose="02070309020205020404" pitchFamily="49" charset="0"/>
              </a:rPr>
              <a:t> </a:t>
            </a:r>
            <a:r>
              <a:rPr lang="en-US" sz="1600" dirty="0">
                <a:cs typeface="Courier New" panose="02070309020205020404" pitchFamily="49" charset="0"/>
              </a:rPr>
              <a:t>to</a:t>
            </a:r>
            <a:r>
              <a:rPr lang="en-US" sz="1600" dirty="0">
                <a:latin typeface="Courier New" panose="02070309020205020404" pitchFamily="49" charset="0"/>
                <a:cs typeface="Courier New" panose="02070309020205020404" pitchFamily="49" charset="0"/>
              </a:rPr>
              <a:t> off.</a:t>
            </a:r>
            <a:endParaRPr lang="en-US" sz="1600" dirty="0"/>
          </a:p>
        </p:txBody>
      </p:sp>
      <p:sp>
        <p:nvSpPr>
          <p:cNvPr id="3" name="Title 2">
            <a:extLst>
              <a:ext uri="{FF2B5EF4-FFF2-40B4-BE49-F238E27FC236}">
                <a16:creationId xmlns:a16="http://schemas.microsoft.com/office/drawing/2014/main" id="{4BB1DD06-58EB-46B5-8A57-D1D49A600637}"/>
              </a:ext>
            </a:extLst>
          </p:cNvPr>
          <p:cNvSpPr>
            <a:spLocks noGrp="1"/>
          </p:cNvSpPr>
          <p:nvPr>
            <p:ph type="title"/>
          </p:nvPr>
        </p:nvSpPr>
        <p:spPr/>
        <p:txBody>
          <a:bodyPr/>
          <a:lstStyle/>
          <a:p>
            <a:r>
              <a:rPr lang="en-US" b="0" dirty="0" err="1">
                <a:latin typeface="Courier New" panose="02070309020205020404" pitchFamily="49" charset="0"/>
                <a:cs typeface="Courier New" panose="02070309020205020404" pitchFamily="49" charset="0"/>
              </a:rPr>
              <a:t>check_failed_component</a:t>
            </a:r>
            <a:r>
              <a:rPr lang="en-US" b="0" dirty="0">
                <a:latin typeface="Courier New" panose="02070309020205020404" pitchFamily="49" charset="0"/>
                <a:cs typeface="Courier New" panose="02070309020205020404" pitchFamily="49" charset="0"/>
              </a:rPr>
              <a:t> = on / off</a:t>
            </a:r>
          </a:p>
        </p:txBody>
      </p:sp>
    </p:spTree>
    <p:extLst>
      <p:ext uri="{BB962C8B-B14F-4D97-AF65-F5344CB8AC3E}">
        <p14:creationId xmlns:p14="http://schemas.microsoft.com/office/powerpoint/2010/main" val="31031260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768211"/>
          </a:xfrm>
        </p:spPr>
        <p:txBody>
          <a:bodyPr/>
          <a:lstStyle/>
          <a:p>
            <a:r>
              <a:rPr lang="en-US" sz="2000" dirty="0">
                <a:latin typeface="Courier New" panose="02070309020205020404" pitchFamily="49" charset="0"/>
                <a:cs typeface="Courier New" panose="02070309020205020404" pitchFamily="49" charset="0"/>
              </a:rPr>
              <a:t>[go]; </a:t>
            </a:r>
            <a:r>
              <a:rPr lang="en-US" sz="1200" dirty="0"/>
              <a:t>Useful when you are developing an ivyscript workflow and you just want to see quick sample csv files.</a:t>
            </a:r>
          </a:p>
          <a:p>
            <a:pPr lvl="2"/>
            <a:r>
              <a:rPr lang="en-US" sz="1600" dirty="0"/>
              <a:t>Default </a:t>
            </a:r>
            <a:r>
              <a:rPr lang="en-US" sz="1600" dirty="0" err="1">
                <a:latin typeface="Courier New" panose="02070309020205020404" pitchFamily="49" charset="0"/>
                <a:cs typeface="Courier New" panose="02070309020205020404" pitchFamily="49" charset="0"/>
              </a:rPr>
              <a:t>subinterval_seconds</a:t>
            </a:r>
            <a:r>
              <a:rPr lang="en-US" sz="1600" dirty="0">
                <a:latin typeface="Courier New" panose="02070309020205020404" pitchFamily="49" charset="0"/>
                <a:cs typeface="Courier New" panose="02070309020205020404" pitchFamily="49" charset="0"/>
              </a:rPr>
              <a:t> = 5</a:t>
            </a:r>
          </a:p>
          <a:p>
            <a:pPr lvl="2"/>
            <a:r>
              <a:rPr lang="en-US" sz="1600" dirty="0" err="1">
                <a:latin typeface="Courier New" panose="02070309020205020404" pitchFamily="49" charset="0"/>
                <a:cs typeface="Courier New" panose="02070309020205020404" pitchFamily="49" charset="0"/>
              </a:rPr>
              <a:t>warmup_seconds</a:t>
            </a:r>
            <a:r>
              <a:rPr lang="en-US" sz="1400" dirty="0">
                <a:cs typeface="Courier New" panose="02070309020205020404" pitchFamily="49" charset="0"/>
              </a:rPr>
              <a:t> </a:t>
            </a:r>
            <a:r>
              <a:rPr lang="en-US" sz="1600" dirty="0">
                <a:cs typeface="Courier New" panose="02070309020205020404" pitchFamily="49" charset="0"/>
              </a:rPr>
              <a:t>defaults to the value of </a:t>
            </a:r>
            <a:r>
              <a:rPr lang="en-US" sz="1600" dirty="0" err="1">
                <a:latin typeface="Courier New" panose="02070309020205020404" pitchFamily="49" charset="0"/>
                <a:cs typeface="Courier New" panose="02070309020205020404" pitchFamily="49" charset="0"/>
              </a:rPr>
              <a:t>subinterval_seconds</a:t>
            </a:r>
            <a:r>
              <a:rPr lang="en-US" sz="1600" dirty="0">
                <a:cs typeface="Courier New" panose="02070309020205020404" pitchFamily="49" charset="0"/>
              </a:rPr>
              <a:t>.</a:t>
            </a:r>
          </a:p>
          <a:p>
            <a:pPr lvl="2"/>
            <a:r>
              <a:rPr lang="en-US" sz="1600" dirty="0"/>
              <a:t>Default </a:t>
            </a:r>
            <a:r>
              <a:rPr lang="en-US" sz="1600" dirty="0" err="1">
                <a:latin typeface="Courier New" panose="02070309020205020404" pitchFamily="49" charset="0"/>
                <a:cs typeface="Courier New" panose="02070309020205020404" pitchFamily="49" charset="0"/>
              </a:rPr>
              <a:t>measure_seconds</a:t>
            </a:r>
            <a:r>
              <a:rPr lang="en-US" sz="1600" dirty="0">
                <a:latin typeface="Courier New" panose="02070309020205020404" pitchFamily="49" charset="0"/>
                <a:cs typeface="Courier New" panose="02070309020205020404" pitchFamily="49" charset="0"/>
              </a:rPr>
              <a:t> = 60</a:t>
            </a:r>
          </a:p>
          <a:p>
            <a:pPr lvl="2"/>
            <a:r>
              <a:rPr lang="en-US" sz="1600" dirty="0"/>
              <a:t>Runs at least one cooldown subinterval.</a:t>
            </a:r>
            <a:endParaRPr lang="en-US" sz="1600" dirty="0">
              <a:latin typeface="Courier New" panose="02070309020205020404" pitchFamily="49" charset="0"/>
              <a:cs typeface="Courier New" panose="02070309020205020404" pitchFamily="49" charset="0"/>
            </a:endParaRPr>
          </a:p>
          <a:p>
            <a:pPr lvl="2"/>
            <a:r>
              <a:rPr lang="en-US" sz="1600" dirty="0"/>
              <a:t>Defaults </a:t>
            </a:r>
            <a:r>
              <a:rPr lang="en-US" sz="1600" dirty="0" err="1">
                <a:latin typeface="Courier New" panose="02070309020205020404" pitchFamily="49" charset="0"/>
                <a:cs typeface="Courier New" panose="02070309020205020404" pitchFamily="49" charset="0"/>
              </a:rPr>
              <a:t>cooldown_by_wp</a:t>
            </a:r>
            <a:r>
              <a:rPr lang="en-US" sz="1600" dirty="0">
                <a:latin typeface="Courier New" panose="02070309020205020404" pitchFamily="49" charset="0"/>
                <a:cs typeface="Courier New" panose="02070309020205020404" pitchFamily="49" charset="0"/>
              </a:rPr>
              <a:t> = "on"</a:t>
            </a:r>
            <a:r>
              <a:rPr lang="en-US" sz="1600" dirty="0">
                <a:cs typeface="Courier New" panose="02070309020205020404" pitchFamily="49" charset="0"/>
              </a:rPr>
              <a:t> and </a:t>
            </a:r>
            <a:r>
              <a:rPr lang="en-US" sz="1600" dirty="0" err="1">
                <a:latin typeface="Courier New" panose="02070309020205020404" pitchFamily="49" charset="0"/>
                <a:cs typeface="Courier New" panose="02070309020205020404" pitchFamily="49" charset="0"/>
              </a:rPr>
              <a:t>subsystem_WP_threshold</a:t>
            </a:r>
            <a:r>
              <a:rPr lang="en-US" sz="1600" dirty="0">
                <a:latin typeface="Courier New" panose="02070309020205020404" pitchFamily="49" charset="0"/>
                <a:cs typeface="Courier New" panose="02070309020205020404" pitchFamily="49" charset="0"/>
              </a:rPr>
              <a:t>=1.5%</a:t>
            </a:r>
          </a:p>
          <a:p>
            <a:pPr lvl="3"/>
            <a:r>
              <a:rPr lang="en-US" sz="1600" dirty="0"/>
              <a:t>If you have a command device and the proprietary command device connector software, continuing more cooldown subintervals until WP is below threshold. </a:t>
            </a:r>
          </a:p>
          <a:p>
            <a:pPr lvl="2"/>
            <a:r>
              <a:rPr lang="en-US" sz="1600" dirty="0"/>
              <a:t>Defaults </a:t>
            </a:r>
            <a:r>
              <a:rPr lang="en-US" sz="1600" dirty="0" err="1">
                <a:latin typeface="Courier New" panose="02070309020205020404" pitchFamily="49" charset="0"/>
                <a:cs typeface="Courier New" panose="02070309020205020404" pitchFamily="49" charset="0"/>
              </a:rPr>
              <a:t>cooldown_by_MP_busy</a:t>
            </a:r>
            <a:r>
              <a:rPr lang="en-US" sz="1600" dirty="0">
                <a:latin typeface="Courier New" panose="02070309020205020404" pitchFamily="49" charset="0"/>
                <a:cs typeface="Courier New" panose="02070309020205020404" pitchFamily="49" charset="0"/>
              </a:rPr>
              <a:t>="on"</a:t>
            </a:r>
            <a:r>
              <a:rPr lang="en-US" sz="1600" dirty="0">
                <a:cs typeface="Courier New" panose="02070309020205020404" pitchFamily="49" charset="0"/>
              </a:rPr>
              <a:t> and </a:t>
            </a:r>
            <a:r>
              <a:rPr lang="en-US" sz="1600" dirty="0" err="1">
                <a:latin typeface="Courier New" panose="02070309020205020404" pitchFamily="49" charset="0"/>
                <a:cs typeface="Courier New" panose="02070309020205020404" pitchFamily="49" charset="0"/>
              </a:rPr>
              <a:t>subsystem_busy_threshold</a:t>
            </a:r>
            <a:r>
              <a:rPr lang="en-US" sz="1600" dirty="0">
                <a:latin typeface="Courier New" panose="02070309020205020404" pitchFamily="49" charset="0"/>
                <a:cs typeface="Courier New" panose="02070309020205020404" pitchFamily="49" charset="0"/>
              </a:rPr>
              <a:t>=5%</a:t>
            </a:r>
          </a:p>
          <a:p>
            <a:pPr lvl="3"/>
            <a:r>
              <a:rPr lang="en-US" sz="1600" dirty="0"/>
              <a:t>If you have a command device and the proprietary command device connector software, continuing more cooldown subintervals until </a:t>
            </a:r>
            <a:r>
              <a:rPr lang="en-US" sz="1600" dirty="0" err="1"/>
              <a:t>MP_core</a:t>
            </a:r>
            <a:r>
              <a:rPr lang="en-US" sz="1600" dirty="0"/>
              <a:t> % busy is below the threshold.  </a:t>
            </a:r>
            <a:endParaRPr lang="en-US" sz="1800" dirty="0"/>
          </a:p>
        </p:txBody>
      </p:sp>
      <p:sp>
        <p:nvSpPr>
          <p:cNvPr id="3" name="Title 2"/>
          <p:cNvSpPr>
            <a:spLocks noGrp="1"/>
          </p:cNvSpPr>
          <p:nvPr>
            <p:ph type="title"/>
          </p:nvPr>
        </p:nvSpPr>
        <p:spPr/>
        <p:txBody>
          <a:bodyPr/>
          <a:lstStyle/>
          <a:p>
            <a:r>
              <a:rPr lang="en-US" dirty="0"/>
              <a:t>The default </a:t>
            </a:r>
            <a:r>
              <a:rPr lang="en-US" b="0" dirty="0">
                <a:latin typeface="Courier New" pitchFamily="49" charset="0"/>
                <a:cs typeface="Courier New" pitchFamily="49" charset="0"/>
              </a:rPr>
              <a:t>[Go]</a:t>
            </a:r>
            <a:r>
              <a:rPr lang="en-US" dirty="0">
                <a:latin typeface="Courier New" pitchFamily="49" charset="0"/>
                <a:cs typeface="Courier New" pitchFamily="49" charset="0"/>
              </a:rPr>
              <a:t> </a:t>
            </a:r>
            <a:r>
              <a:rPr lang="en-US" dirty="0"/>
              <a:t>statement</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640997"/>
          </a:xfrm>
        </p:spPr>
        <p:txBody>
          <a:bodyPr/>
          <a:lstStyle/>
          <a:p>
            <a:r>
              <a:rPr lang="en-US" altLang="zh-CN" sz="1800" dirty="0"/>
              <a:t>When ivy is invoked on the command line like</a:t>
            </a:r>
          </a:p>
          <a:p>
            <a:pPr lvl="1"/>
            <a:r>
              <a:rPr lang="en-US" altLang="zh-CN" sz="1600" dirty="0">
                <a:latin typeface="Courier New" pitchFamily="49" charset="0"/>
                <a:cs typeface="Courier New" pitchFamily="49" charset="0"/>
              </a:rPr>
              <a:t>ivy some/path/</a:t>
            </a:r>
            <a:r>
              <a:rPr lang="en-US" altLang="zh-CN" sz="1600" b="1" dirty="0" err="1">
                <a:latin typeface="Courier New" pitchFamily="49" charset="0"/>
                <a:cs typeface="Courier New" pitchFamily="49" charset="0"/>
              </a:rPr>
              <a:t>henri</a:t>
            </a:r>
            <a:r>
              <a:rPr lang="en-US" altLang="zh-CN" sz="1600" dirty="0" err="1">
                <a:latin typeface="Courier New" pitchFamily="49" charset="0"/>
                <a:cs typeface="Courier New" pitchFamily="49" charset="0"/>
              </a:rPr>
              <a:t>.ivyscript</a:t>
            </a:r>
            <a:endParaRPr lang="en-US" altLang="zh-CN" sz="1600" dirty="0"/>
          </a:p>
          <a:p>
            <a:r>
              <a:rPr lang="en-US" altLang="zh-CN" sz="2000" dirty="0"/>
              <a:t>The part of the ivyscript filename discarding the path and the .ivyscript suffix, is called the "</a:t>
            </a:r>
            <a:r>
              <a:rPr lang="en-US" altLang="zh-CN" sz="2000" b="1" dirty="0"/>
              <a:t>test name</a:t>
            </a:r>
            <a:r>
              <a:rPr lang="en-US" altLang="zh-CN" sz="2000" dirty="0"/>
              <a:t>".</a:t>
            </a:r>
          </a:p>
          <a:p>
            <a:pPr lvl="1"/>
            <a:r>
              <a:rPr lang="en-US" altLang="zh-CN" sz="1800" dirty="0"/>
              <a:t>This must be composed entirely of letters a-</a:t>
            </a:r>
            <a:r>
              <a:rPr lang="en-US" altLang="zh-CN" sz="1800" dirty="0" err="1"/>
              <a:t>zA</a:t>
            </a:r>
            <a:r>
              <a:rPr lang="en-US" altLang="zh-CN" sz="1800" dirty="0"/>
              <a:t>-Z, Japanese hiragana / katakana / kanji, digits 0-9, hyphens -, and underscores _.</a:t>
            </a:r>
          </a:p>
          <a:p>
            <a:pPr lvl="2"/>
            <a:r>
              <a:rPr lang="en-US" altLang="zh-CN" sz="1600" dirty="0"/>
              <a:t>Note: test names (output filenames) using Japanese characters in Linux are encoded in UTF-8 which may not display properly on Windows systems.</a:t>
            </a:r>
          </a:p>
          <a:p>
            <a:r>
              <a:rPr lang="en-US" altLang="zh-CN" sz="1800" dirty="0"/>
              <a:t>The test name is used as the subfolder name off of the </a:t>
            </a:r>
            <a:r>
              <a:rPr lang="en-US" altLang="zh-CN" sz="1800" dirty="0">
                <a:latin typeface="Courier New" pitchFamily="49" charset="0"/>
                <a:cs typeface="Courier New" pitchFamily="49" charset="0"/>
              </a:rPr>
              <a:t>[</a:t>
            </a:r>
            <a:r>
              <a:rPr lang="en-US" altLang="zh-CN" sz="1800" dirty="0" err="1">
                <a:latin typeface="Courier New" pitchFamily="49" charset="0"/>
                <a:cs typeface="Courier New" pitchFamily="49" charset="0"/>
              </a:rPr>
              <a:t>OutputFolderRoot</a:t>
            </a:r>
            <a:r>
              <a:rPr lang="en-US" altLang="zh-CN" sz="1800" dirty="0">
                <a:latin typeface="Courier New" pitchFamily="49" charset="0"/>
                <a:cs typeface="Courier New" pitchFamily="49" charset="0"/>
              </a:rPr>
              <a:t>]</a:t>
            </a:r>
            <a:r>
              <a:rPr lang="en-US" altLang="zh-CN" sz="1800" dirty="0"/>
              <a:t> folder, and is used as part of the filenames of ivy output csv files.</a:t>
            </a:r>
          </a:p>
        </p:txBody>
      </p:sp>
      <p:sp>
        <p:nvSpPr>
          <p:cNvPr id="3" name="Title 2"/>
          <p:cNvSpPr>
            <a:spLocks noGrp="1"/>
          </p:cNvSpPr>
          <p:nvPr>
            <p:ph type="title"/>
          </p:nvPr>
        </p:nvSpPr>
        <p:spPr/>
        <p:txBody>
          <a:bodyPr/>
          <a:lstStyle/>
          <a:p>
            <a:r>
              <a:rPr lang="en-US" dirty="0"/>
              <a:t>ivy engine startup - the "test name"</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277547"/>
          </a:xfrm>
        </p:spPr>
        <p:txBody>
          <a:bodyPr/>
          <a:lstStyle/>
          <a:p>
            <a:r>
              <a:rPr lang="en-US" sz="1600" dirty="0"/>
              <a:t>On the [Go] statement to start a test step, you can optionally specify </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stepname</a:t>
            </a:r>
            <a:r>
              <a:rPr lang="en-US" sz="1600" dirty="0">
                <a:latin typeface="Courier New" panose="02070309020205020404" pitchFamily="49" charset="0"/>
                <a:cs typeface="Courier New" panose="02070309020205020404" pitchFamily="49" charset="0"/>
              </a:rPr>
              <a:t>="</a:t>
            </a:r>
            <a:r>
              <a:rPr lang="en-US" sz="1600" dirty="0">
                <a:cs typeface="Courier New" panose="02070309020205020404" pitchFamily="49" charset="0"/>
              </a:rPr>
              <a:t>, which defaults to "step" followed by a four digit step number starting with 0000, so the default name for the first step is </a:t>
            </a:r>
            <a:r>
              <a:rPr lang="en-US" sz="1600" dirty="0">
                <a:latin typeface="Courier New" panose="02070309020205020404" pitchFamily="49" charset="0"/>
                <a:cs typeface="Courier New" panose="02070309020205020404" pitchFamily="49" charset="0"/>
              </a:rPr>
              <a:t>step0000</a:t>
            </a:r>
            <a:r>
              <a:rPr lang="en-US" sz="1600" dirty="0">
                <a:cs typeface="Courier New" panose="02070309020205020404" pitchFamily="49" charset="0"/>
              </a:rPr>
              <a:t>. </a:t>
            </a:r>
          </a:p>
          <a:p>
            <a:r>
              <a:rPr lang="en-US" sz="1600" dirty="0">
                <a:cs typeface="Courier New" panose="02070309020205020404" pitchFamily="49" charset="0"/>
              </a:rPr>
              <a:t>Giving a test step a meaningful name is useful when looking at overall measurement summary csv files, where you get one csv line for each test step.  </a:t>
            </a:r>
          </a:p>
          <a:p>
            <a:r>
              <a:rPr lang="en-US" sz="1600" dirty="0">
                <a:cs typeface="Courier New" panose="02070309020205020404" pitchFamily="49" charset="0"/>
              </a:rPr>
              <a:t>Those labels are handy when making Excel charts, as you can use the </a:t>
            </a:r>
            <a:r>
              <a:rPr lang="en-US" sz="1600" dirty="0" err="1">
                <a:cs typeface="Courier New" panose="02070309020205020404" pitchFamily="49" charset="0"/>
              </a:rPr>
              <a:t>stepname</a:t>
            </a:r>
            <a:r>
              <a:rPr lang="en-US" sz="1600" dirty="0">
                <a:cs typeface="Courier New" panose="02070309020205020404" pitchFamily="49" charset="0"/>
              </a:rPr>
              <a:t> column as the series name on a chart.</a:t>
            </a:r>
          </a:p>
        </p:txBody>
      </p:sp>
      <p:sp>
        <p:nvSpPr>
          <p:cNvPr id="3" name="Title 2"/>
          <p:cNvSpPr>
            <a:spLocks noGrp="1"/>
          </p:cNvSpPr>
          <p:nvPr>
            <p:ph type="title"/>
          </p:nvPr>
        </p:nvSpPr>
        <p:spPr/>
        <p:txBody>
          <a:bodyPr/>
          <a:lstStyle/>
          <a:p>
            <a:r>
              <a:rPr lang="en-US" b="0" dirty="0" err="1">
                <a:latin typeface="Courier New" pitchFamily="49" charset="0"/>
                <a:cs typeface="Courier New" pitchFamily="49" charset="0"/>
              </a:rPr>
              <a:t>stepname</a:t>
            </a:r>
            <a:endParaRPr lang="en-US" b="0" dirty="0">
              <a:latin typeface="Courier New" pitchFamily="49" charset="0"/>
              <a:cs typeface="Courier New" pitchFamily="49" charset="0"/>
            </a:endParaRPr>
          </a:p>
        </p:txBody>
      </p:sp>
    </p:spTree>
    <p:extLst>
      <p:ext uri="{BB962C8B-B14F-4D97-AF65-F5344CB8AC3E}">
        <p14:creationId xmlns:p14="http://schemas.microsoft.com/office/powerpoint/2010/main" val="31189739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958007"/>
          </a:xfrm>
        </p:spPr>
        <p:txBody>
          <a:bodyPr/>
          <a:lstStyle/>
          <a:p>
            <a:r>
              <a:rPr lang="en-US" sz="1800" dirty="0">
                <a:latin typeface="Courier New" panose="02070309020205020404" pitchFamily="49" charset="0"/>
                <a:cs typeface="Courier New" panose="02070309020205020404" pitchFamily="49" charset="0"/>
              </a:rPr>
              <a:t>measure = </a:t>
            </a:r>
            <a:r>
              <a:rPr lang="en-US" sz="1800" dirty="0" err="1">
                <a:latin typeface="Courier New" panose="02070309020205020404" pitchFamily="49" charset="0"/>
                <a:cs typeface="Courier New" panose="02070309020205020404" pitchFamily="49" charset="0"/>
              </a:rPr>
              <a:t>MB_per_second</a:t>
            </a:r>
            <a:r>
              <a:rPr lang="en-US" sz="1800" dirty="0">
                <a:latin typeface="Courier New" panose="02070309020205020404" pitchFamily="49" charset="0"/>
                <a:cs typeface="Courier New" panose="02070309020205020404" pitchFamily="49" charset="0"/>
              </a:rPr>
              <a:t>           </a:t>
            </a:r>
            <a:r>
              <a:rPr lang="en-US" sz="1800" dirty="0"/>
              <a:t>is short for</a:t>
            </a:r>
          </a:p>
          <a:p>
            <a:pPr lvl="1"/>
            <a:r>
              <a:rPr lang="en-US" sz="1200" dirty="0">
                <a:latin typeface="Courier New" panose="02070309020205020404" pitchFamily="49" charset="0"/>
                <a:cs typeface="Courier New" panose="02070309020205020404" pitchFamily="49" charset="0"/>
              </a:rPr>
              <a:t>measure=on, </a:t>
            </a:r>
            <a:r>
              <a:rPr lang="en-US" sz="1200" dirty="0" err="1">
                <a:latin typeface="Courier New" panose="02070309020205020404" pitchFamily="49" charset="0"/>
                <a:cs typeface="Courier New" panose="02070309020205020404" pitchFamily="49" charset="0"/>
              </a:rPr>
              <a:t>focus_rollup</a:t>
            </a:r>
            <a:r>
              <a:rPr lang="en-US" sz="1200" dirty="0">
                <a:latin typeface="Courier New" panose="02070309020205020404" pitchFamily="49" charset="0"/>
                <a:cs typeface="Courier New" panose="02070309020205020404" pitchFamily="49" charset="0"/>
              </a:rPr>
              <a:t>=all, source=workload, category=overall, </a:t>
            </a:r>
            <a:r>
              <a:rPr lang="en-US" sz="1200" dirty="0" err="1">
                <a:latin typeface="Courier New" panose="02070309020205020404" pitchFamily="49" charset="0"/>
                <a:cs typeface="Courier New" panose="02070309020205020404" pitchFamily="49" charset="0"/>
              </a:rPr>
              <a:t>accumulator_type</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bytes_transferred</a:t>
            </a:r>
            <a:r>
              <a:rPr lang="en-US" sz="1200" dirty="0">
                <a:latin typeface="Courier New" panose="02070309020205020404" pitchFamily="49" charset="0"/>
                <a:cs typeface="Courier New" panose="02070309020205020404" pitchFamily="49" charset="0"/>
              </a:rPr>
              <a:t>, accessor=sum</a:t>
            </a:r>
          </a:p>
          <a:p>
            <a:r>
              <a:rPr lang="en-US" sz="1800" dirty="0">
                <a:latin typeface="Courier New" panose="02070309020205020404" pitchFamily="49" charset="0"/>
                <a:cs typeface="Courier New" panose="02070309020205020404" pitchFamily="49" charset="0"/>
              </a:rPr>
              <a:t>measure = IOPS                    </a:t>
            </a:r>
            <a:r>
              <a:rPr lang="en-US" sz="1800" dirty="0"/>
              <a:t>is short for</a:t>
            </a:r>
          </a:p>
          <a:p>
            <a:pPr lvl="1"/>
            <a:r>
              <a:rPr lang="en-US" sz="1200" dirty="0">
                <a:latin typeface="Courier New" panose="02070309020205020404" pitchFamily="49" charset="0"/>
                <a:cs typeface="Courier New" panose="02070309020205020404" pitchFamily="49" charset="0"/>
              </a:rPr>
              <a:t>measure=on, </a:t>
            </a:r>
            <a:r>
              <a:rPr lang="en-US" sz="1200" dirty="0" err="1">
                <a:latin typeface="Courier New" panose="02070309020205020404" pitchFamily="49" charset="0"/>
                <a:cs typeface="Courier New" panose="02070309020205020404" pitchFamily="49" charset="0"/>
              </a:rPr>
              <a:t>focus_rollup</a:t>
            </a:r>
            <a:r>
              <a:rPr lang="en-US" sz="1200" dirty="0">
                <a:latin typeface="Courier New" panose="02070309020205020404" pitchFamily="49" charset="0"/>
                <a:cs typeface="Courier New" panose="02070309020205020404" pitchFamily="49" charset="0"/>
              </a:rPr>
              <a:t>=all, source=workload, category=overall, </a:t>
            </a:r>
            <a:r>
              <a:rPr lang="en-US" sz="1200" dirty="0" err="1">
                <a:latin typeface="Courier New" panose="02070309020205020404" pitchFamily="49" charset="0"/>
                <a:cs typeface="Courier New" panose="02070309020205020404" pitchFamily="49" charset="0"/>
              </a:rPr>
              <a:t>accumulator_type</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bytes_transferred</a:t>
            </a:r>
            <a:r>
              <a:rPr lang="en-US" sz="1200" dirty="0">
                <a:latin typeface="Courier New" panose="02070309020205020404" pitchFamily="49" charset="0"/>
                <a:cs typeface="Courier New" panose="02070309020205020404" pitchFamily="49" charset="0"/>
              </a:rPr>
              <a:t>, accessor=count</a:t>
            </a:r>
          </a:p>
          <a:p>
            <a:r>
              <a:rPr lang="en-US" sz="1800" dirty="0">
                <a:latin typeface="Courier New" panose="02070309020205020404" pitchFamily="49" charset="0"/>
                <a:cs typeface="Courier New" panose="02070309020205020404" pitchFamily="49" charset="0"/>
              </a:rPr>
              <a:t>measure = </a:t>
            </a:r>
            <a:r>
              <a:rPr lang="en-US" sz="1800" dirty="0" err="1">
                <a:latin typeface="Courier New" panose="02070309020205020404" pitchFamily="49" charset="0"/>
                <a:cs typeface="Courier New" panose="02070309020205020404" pitchFamily="49" charset="0"/>
              </a:rPr>
              <a:t>service_time_seconds</a:t>
            </a:r>
            <a:r>
              <a:rPr lang="en-US" sz="1800" dirty="0">
                <a:latin typeface="Courier New" panose="02070309020205020404" pitchFamily="49" charset="0"/>
                <a:cs typeface="Courier New" panose="02070309020205020404" pitchFamily="49" charset="0"/>
              </a:rPr>
              <a:t>    </a:t>
            </a:r>
            <a:r>
              <a:rPr lang="en-US" sz="1800" dirty="0"/>
              <a:t>is short for</a:t>
            </a:r>
          </a:p>
          <a:p>
            <a:pPr lvl="1"/>
            <a:r>
              <a:rPr lang="en-US" sz="1200" dirty="0">
                <a:latin typeface="Courier New" panose="02070309020205020404" pitchFamily="49" charset="0"/>
                <a:cs typeface="Courier New" panose="02070309020205020404" pitchFamily="49" charset="0"/>
              </a:rPr>
              <a:t>measure=on, </a:t>
            </a:r>
            <a:r>
              <a:rPr lang="en-US" sz="1200" dirty="0" err="1">
                <a:latin typeface="Courier New" panose="02070309020205020404" pitchFamily="49" charset="0"/>
                <a:cs typeface="Courier New" panose="02070309020205020404" pitchFamily="49" charset="0"/>
              </a:rPr>
              <a:t>focus_rollup</a:t>
            </a:r>
            <a:r>
              <a:rPr lang="en-US" sz="1200" dirty="0">
                <a:latin typeface="Courier New" panose="02070309020205020404" pitchFamily="49" charset="0"/>
                <a:cs typeface="Courier New" panose="02070309020205020404" pitchFamily="49" charset="0"/>
              </a:rPr>
              <a:t>=all, source=workload, category=overall, </a:t>
            </a:r>
            <a:r>
              <a:rPr lang="en-US" sz="1200" dirty="0" err="1">
                <a:latin typeface="Courier New" panose="02070309020205020404" pitchFamily="49" charset="0"/>
                <a:cs typeface="Courier New" panose="02070309020205020404" pitchFamily="49" charset="0"/>
              </a:rPr>
              <a:t>accumulator_type</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service_time</a:t>
            </a:r>
            <a:r>
              <a:rPr lang="en-US" sz="1200" dirty="0">
                <a:latin typeface="Courier New" panose="02070309020205020404" pitchFamily="49" charset="0"/>
                <a:cs typeface="Courier New" panose="02070309020205020404" pitchFamily="49" charset="0"/>
              </a:rPr>
              <a:t>, accessor=</a:t>
            </a:r>
            <a:r>
              <a:rPr lang="en-US" sz="1200" dirty="0" err="1">
                <a:latin typeface="Courier New" panose="02070309020205020404" pitchFamily="49" charset="0"/>
                <a:cs typeface="Courier New" panose="02070309020205020404" pitchFamily="49" charset="0"/>
              </a:rPr>
              <a:t>avg</a:t>
            </a:r>
            <a:endParaRPr lang="en-US" sz="1200" dirty="0">
              <a:latin typeface="Courier New" panose="02070309020205020404" pitchFamily="49" charset="0"/>
              <a:cs typeface="Courier New" panose="02070309020205020404" pitchFamily="49" charset="0"/>
            </a:endParaRPr>
          </a:p>
          <a:p>
            <a:r>
              <a:rPr lang="en-US" sz="1800" dirty="0">
                <a:latin typeface="Courier New" panose="02070309020205020404" pitchFamily="49" charset="0"/>
                <a:cs typeface="Courier New" panose="02070309020205020404" pitchFamily="49" charset="0"/>
              </a:rPr>
              <a:t>measure = </a:t>
            </a:r>
            <a:r>
              <a:rPr lang="en-US" sz="1800" dirty="0" err="1">
                <a:latin typeface="Courier New" panose="02070309020205020404" pitchFamily="49" charset="0"/>
                <a:cs typeface="Courier New" panose="02070309020205020404" pitchFamily="49" charset="0"/>
              </a:rPr>
              <a:t>response_time_seconds</a:t>
            </a:r>
            <a:r>
              <a:rPr lang="en-US" sz="1800" dirty="0">
                <a:latin typeface="Courier New" panose="02070309020205020404" pitchFamily="49" charset="0"/>
                <a:cs typeface="Courier New" panose="02070309020205020404" pitchFamily="49" charset="0"/>
              </a:rPr>
              <a:t>   </a:t>
            </a:r>
            <a:r>
              <a:rPr lang="en-US" sz="1800" dirty="0"/>
              <a:t>is short for</a:t>
            </a:r>
          </a:p>
          <a:p>
            <a:pPr lvl="1"/>
            <a:r>
              <a:rPr lang="en-US" sz="1200" dirty="0">
                <a:latin typeface="Courier New" panose="02070309020205020404" pitchFamily="49" charset="0"/>
                <a:cs typeface="Courier New" panose="02070309020205020404" pitchFamily="49" charset="0"/>
              </a:rPr>
              <a:t>measure=on, </a:t>
            </a:r>
            <a:r>
              <a:rPr lang="en-US" sz="1200" dirty="0" err="1">
                <a:latin typeface="Courier New" panose="02070309020205020404" pitchFamily="49" charset="0"/>
                <a:cs typeface="Courier New" panose="02070309020205020404" pitchFamily="49" charset="0"/>
              </a:rPr>
              <a:t>focus_rollup</a:t>
            </a:r>
            <a:r>
              <a:rPr lang="en-US" sz="1200" dirty="0">
                <a:latin typeface="Courier New" panose="02070309020205020404" pitchFamily="49" charset="0"/>
                <a:cs typeface="Courier New" panose="02070309020205020404" pitchFamily="49" charset="0"/>
              </a:rPr>
              <a:t>=all, source=workload, category=overall, </a:t>
            </a:r>
            <a:r>
              <a:rPr lang="en-US" sz="1200" dirty="0" err="1">
                <a:latin typeface="Courier New" panose="02070309020205020404" pitchFamily="49" charset="0"/>
                <a:cs typeface="Courier New" panose="02070309020205020404" pitchFamily="49" charset="0"/>
              </a:rPr>
              <a:t>accumulator_type</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response_time</a:t>
            </a:r>
            <a:r>
              <a:rPr lang="en-US" sz="1200" dirty="0">
                <a:latin typeface="Courier New" panose="02070309020205020404" pitchFamily="49" charset="0"/>
                <a:cs typeface="Courier New" panose="02070309020205020404" pitchFamily="49" charset="0"/>
              </a:rPr>
              <a:t>, accessor=</a:t>
            </a:r>
            <a:r>
              <a:rPr lang="en-US" sz="1200" dirty="0" err="1">
                <a:latin typeface="Courier New" panose="02070309020205020404" pitchFamily="49" charset="0"/>
                <a:cs typeface="Courier New" panose="02070309020205020404" pitchFamily="49" charset="0"/>
              </a:rPr>
              <a:t>avg</a:t>
            </a:r>
            <a:endParaRPr lang="en-US" sz="1200" dirty="0"/>
          </a:p>
        </p:txBody>
      </p:sp>
      <p:sp>
        <p:nvSpPr>
          <p:cNvPr id="3" name="Title 2"/>
          <p:cNvSpPr>
            <a:spLocks noGrp="1"/>
          </p:cNvSpPr>
          <p:nvPr>
            <p:ph type="title"/>
          </p:nvPr>
        </p:nvSpPr>
        <p:spPr/>
        <p:txBody>
          <a:bodyPr/>
          <a:lstStyle/>
          <a:p>
            <a:r>
              <a:rPr lang="en-US" b="0" dirty="0">
                <a:latin typeface="Courier New" panose="02070309020205020404" pitchFamily="49" charset="0"/>
                <a:cs typeface="Courier New" panose="02070309020205020404" pitchFamily="49" charset="0"/>
              </a:rPr>
              <a:t>measure</a:t>
            </a:r>
            <a:r>
              <a:rPr lang="en-US" dirty="0"/>
              <a:t> shorthand</a:t>
            </a:r>
          </a:p>
        </p:txBody>
      </p:sp>
      <p:sp>
        <p:nvSpPr>
          <p:cNvPr id="4" name="Speech Bubble: Rectangle with Corners Rounded 3">
            <a:extLst>
              <a:ext uri="{FF2B5EF4-FFF2-40B4-BE49-F238E27FC236}">
                <a16:creationId xmlns:a16="http://schemas.microsoft.com/office/drawing/2014/main" id="{75F92811-499B-4A90-BA15-72AF1537BD0C}"/>
              </a:ext>
            </a:extLst>
          </p:cNvPr>
          <p:cNvSpPr/>
          <p:nvPr/>
        </p:nvSpPr>
        <p:spPr>
          <a:xfrm>
            <a:off x="7315199" y="985048"/>
            <a:ext cx="1677371" cy="2609242"/>
          </a:xfrm>
          <a:prstGeom prst="wedgeRoundRectCallout">
            <a:avLst>
              <a:gd name="adj1" fmla="val -78431"/>
              <a:gd name="adj2" fmla="val -29806"/>
              <a:gd name="adj3" fmla="val 16667"/>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sz="1200" dirty="0">
                <a:solidFill>
                  <a:srgbClr val="0070C0"/>
                </a:solidFill>
                <a:latin typeface="+mj-lt"/>
              </a:rPr>
              <a:t>Advanced things for the ivy power user.</a:t>
            </a:r>
            <a:br>
              <a:rPr lang="en-US" sz="1200" dirty="0">
                <a:solidFill>
                  <a:srgbClr val="0070C0"/>
                </a:solidFill>
                <a:latin typeface="+mj-lt"/>
              </a:rPr>
            </a:br>
            <a:r>
              <a:rPr lang="en-US" sz="1200" dirty="0">
                <a:solidFill>
                  <a:srgbClr val="0070C0"/>
                </a:solidFill>
                <a:latin typeface="+mj-lt"/>
              </a:rPr>
              <a:t>  </a:t>
            </a:r>
          </a:p>
          <a:p>
            <a:pPr marL="285750" indent="-285750">
              <a:buFont typeface="Arial" panose="020B0604020202020204" pitchFamily="34" charset="0"/>
              <a:buChar char="•"/>
            </a:pPr>
            <a:r>
              <a:rPr lang="en-US" sz="1200" dirty="0">
                <a:solidFill>
                  <a:srgbClr val="0070C0"/>
                </a:solidFill>
                <a:latin typeface="+mj-lt"/>
              </a:rPr>
              <a:t>These give access to internal ivy mechanisms.</a:t>
            </a:r>
            <a:br>
              <a:rPr lang="en-US" sz="1200" dirty="0">
                <a:solidFill>
                  <a:srgbClr val="0070C0"/>
                </a:solidFill>
                <a:latin typeface="+mj-lt"/>
              </a:rPr>
            </a:br>
            <a:endParaRPr lang="en-US" sz="1200" dirty="0">
              <a:solidFill>
                <a:srgbClr val="0070C0"/>
              </a:solidFill>
              <a:latin typeface="+mj-lt"/>
            </a:endParaRPr>
          </a:p>
          <a:p>
            <a:pPr marL="285750" indent="-285750">
              <a:buFont typeface="Arial" panose="020B0604020202020204" pitchFamily="34" charset="0"/>
              <a:buChar char="•"/>
            </a:pPr>
            <a:r>
              <a:rPr lang="en-US" sz="1200" dirty="0">
                <a:solidFill>
                  <a:srgbClr val="0070C0"/>
                </a:solidFill>
                <a:latin typeface="+mj-lt"/>
              </a:rPr>
              <a:t>Explained in a separate section. </a:t>
            </a:r>
          </a:p>
        </p:txBody>
      </p:sp>
    </p:spTree>
    <p:extLst>
      <p:ext uri="{BB962C8B-B14F-4D97-AF65-F5344CB8AC3E}">
        <p14:creationId xmlns:p14="http://schemas.microsoft.com/office/powerpoint/2010/main" val="36412477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027111"/>
          </a:xfrm>
        </p:spPr>
        <p:txBody>
          <a:bodyPr/>
          <a:lstStyle/>
          <a:p>
            <a:r>
              <a:rPr lang="en-US" sz="1800" dirty="0">
                <a:latin typeface="Courier New" panose="02070309020205020404" pitchFamily="49" charset="0"/>
                <a:cs typeface="Courier New" panose="02070309020205020404" pitchFamily="49" charset="0"/>
              </a:rPr>
              <a:t>measure = </a:t>
            </a:r>
            <a:r>
              <a:rPr lang="en-US" sz="1800" dirty="0" err="1">
                <a:latin typeface="Courier New" panose="02070309020205020404" pitchFamily="49" charset="0"/>
                <a:cs typeface="Courier New" panose="02070309020205020404" pitchFamily="49" charset="0"/>
              </a:rPr>
              <a:t>MP_core_busy_percent</a:t>
            </a:r>
            <a:r>
              <a:rPr lang="en-US" sz="1800" dirty="0">
                <a:latin typeface="Courier New" panose="02070309020205020404" pitchFamily="49" charset="0"/>
                <a:cs typeface="Courier New" panose="02070309020205020404" pitchFamily="49" charset="0"/>
              </a:rPr>
              <a:t>    </a:t>
            </a:r>
            <a:r>
              <a:rPr lang="en-US" sz="1800" dirty="0"/>
              <a:t>is short for</a:t>
            </a:r>
          </a:p>
          <a:p>
            <a:pPr lvl="1"/>
            <a:r>
              <a:rPr lang="en-US" sz="1400" dirty="0">
                <a:latin typeface="Courier New" panose="02070309020205020404" pitchFamily="49" charset="0"/>
                <a:cs typeface="Courier New" panose="02070309020205020404" pitchFamily="49" charset="0"/>
              </a:rPr>
              <a:t>measure=on, </a:t>
            </a:r>
            <a:r>
              <a:rPr lang="en-US" sz="1400" dirty="0" err="1">
                <a:latin typeface="Courier New" panose="02070309020205020404" pitchFamily="49" charset="0"/>
                <a:cs typeface="Courier New" panose="02070309020205020404" pitchFamily="49" charset="0"/>
              </a:rPr>
              <a:t>focus_rollup</a:t>
            </a:r>
            <a:r>
              <a:rPr lang="en-US" sz="1400" dirty="0">
                <a:latin typeface="Courier New" panose="02070309020205020404" pitchFamily="49" charset="0"/>
                <a:cs typeface="Courier New" panose="02070309020205020404" pitchFamily="49" charset="0"/>
              </a:rPr>
              <a:t>=all, source=</a:t>
            </a:r>
            <a:r>
              <a:rPr lang="en-US" sz="1400" dirty="0" err="1">
                <a:latin typeface="Courier New" panose="02070309020205020404" pitchFamily="49" charset="0"/>
                <a:cs typeface="Courier New" panose="02070309020205020404" pitchFamily="49" charset="0"/>
              </a:rPr>
              <a:t>RAID_subsystem</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subsystem_element</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MP_core</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element_metric</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busy_percent</a:t>
            </a:r>
            <a:endParaRPr lang="en-US" sz="1400" dirty="0">
              <a:latin typeface="Courier New" panose="02070309020205020404" pitchFamily="49" charset="0"/>
              <a:cs typeface="Courier New" panose="02070309020205020404" pitchFamily="49" charset="0"/>
            </a:endParaRPr>
          </a:p>
          <a:p>
            <a:r>
              <a:rPr lang="en-US" sz="1800" dirty="0">
                <a:latin typeface="Courier New" panose="02070309020205020404" pitchFamily="49" charset="0"/>
                <a:cs typeface="Courier New" panose="02070309020205020404" pitchFamily="49" charset="0"/>
              </a:rPr>
              <a:t>measure = </a:t>
            </a:r>
            <a:r>
              <a:rPr lang="en-US" sz="1800" dirty="0" err="1">
                <a:latin typeface="Courier New" panose="02070309020205020404" pitchFamily="49" charset="0"/>
                <a:cs typeface="Courier New" panose="02070309020205020404" pitchFamily="49" charset="0"/>
              </a:rPr>
              <a:t>PG_busy_percent</a:t>
            </a:r>
            <a:r>
              <a:rPr lang="en-US" sz="1800" dirty="0">
                <a:latin typeface="Courier New" panose="02070309020205020404" pitchFamily="49" charset="0"/>
                <a:cs typeface="Courier New" panose="02070309020205020404" pitchFamily="49" charset="0"/>
              </a:rPr>
              <a:t>         </a:t>
            </a:r>
            <a:r>
              <a:rPr lang="en-US" sz="1800" dirty="0"/>
              <a:t>is short for</a:t>
            </a:r>
          </a:p>
          <a:p>
            <a:pPr lvl="1"/>
            <a:r>
              <a:rPr lang="en-US" sz="1400" dirty="0">
                <a:latin typeface="Courier New" panose="02070309020205020404" pitchFamily="49" charset="0"/>
                <a:cs typeface="Courier New" panose="02070309020205020404" pitchFamily="49" charset="0"/>
              </a:rPr>
              <a:t>measure=on, </a:t>
            </a:r>
            <a:r>
              <a:rPr lang="en-US" sz="1400" dirty="0" err="1">
                <a:latin typeface="Courier New" panose="02070309020205020404" pitchFamily="49" charset="0"/>
                <a:cs typeface="Courier New" panose="02070309020205020404" pitchFamily="49" charset="0"/>
              </a:rPr>
              <a:t>focus_rollup</a:t>
            </a:r>
            <a:r>
              <a:rPr lang="en-US" sz="1400" dirty="0">
                <a:latin typeface="Courier New" panose="02070309020205020404" pitchFamily="49" charset="0"/>
                <a:cs typeface="Courier New" panose="02070309020205020404" pitchFamily="49" charset="0"/>
              </a:rPr>
              <a:t>=all, source=</a:t>
            </a:r>
            <a:r>
              <a:rPr lang="en-US" sz="1400" dirty="0" err="1">
                <a:latin typeface="Courier New" panose="02070309020205020404" pitchFamily="49" charset="0"/>
                <a:cs typeface="Courier New" panose="02070309020205020404" pitchFamily="49" charset="0"/>
              </a:rPr>
              <a:t>RAID_subsystem</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subsystem_element</a:t>
            </a:r>
            <a:r>
              <a:rPr lang="en-US" sz="1400" dirty="0">
                <a:latin typeface="Courier New" panose="02070309020205020404" pitchFamily="49" charset="0"/>
                <a:cs typeface="Courier New" panose="02070309020205020404" pitchFamily="49" charset="0"/>
              </a:rPr>
              <a:t>=PG, </a:t>
            </a:r>
            <a:r>
              <a:rPr lang="en-US" sz="1400" dirty="0" err="1">
                <a:latin typeface="Courier New" panose="02070309020205020404" pitchFamily="49" charset="0"/>
                <a:cs typeface="Courier New" panose="02070309020205020404" pitchFamily="49" charset="0"/>
              </a:rPr>
              <a:t>element_metric</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busy_percent</a:t>
            </a:r>
            <a:r>
              <a:rPr lang="en-US" sz="1400" dirty="0">
                <a:latin typeface="Courier New" panose="02070309020205020404" pitchFamily="49" charset="0"/>
                <a:cs typeface="Courier New" panose="02070309020205020404" pitchFamily="49" charset="0"/>
              </a:rPr>
              <a:t>  </a:t>
            </a:r>
          </a:p>
          <a:p>
            <a:r>
              <a:rPr lang="en-US" sz="1800" dirty="0">
                <a:latin typeface="Courier New" panose="02070309020205020404" pitchFamily="49" charset="0"/>
                <a:cs typeface="Courier New" panose="02070309020205020404" pitchFamily="49" charset="0"/>
              </a:rPr>
              <a:t>measure = </a:t>
            </a:r>
            <a:r>
              <a:rPr lang="en-US" sz="1800" dirty="0" err="1">
                <a:latin typeface="Courier New" panose="02070309020205020404" pitchFamily="49" charset="0"/>
                <a:cs typeface="Courier New" panose="02070309020205020404" pitchFamily="49" charset="0"/>
              </a:rPr>
              <a:t>CLPR_WP_percent</a:t>
            </a:r>
            <a:r>
              <a:rPr lang="en-US" sz="1800" dirty="0">
                <a:latin typeface="Courier New" panose="02070309020205020404" pitchFamily="49" charset="0"/>
                <a:cs typeface="Courier New" panose="02070309020205020404" pitchFamily="49" charset="0"/>
              </a:rPr>
              <a:t>         </a:t>
            </a:r>
            <a:r>
              <a:rPr lang="en-US" sz="1800" dirty="0"/>
              <a:t>is short for    </a:t>
            </a:r>
          </a:p>
          <a:p>
            <a:pPr lvl="1"/>
            <a:r>
              <a:rPr lang="en-US" sz="1400" dirty="0">
                <a:latin typeface="Courier New" panose="02070309020205020404" pitchFamily="49" charset="0"/>
                <a:cs typeface="Courier New" panose="02070309020205020404" pitchFamily="49" charset="0"/>
              </a:rPr>
              <a:t>measure=on, </a:t>
            </a:r>
            <a:r>
              <a:rPr lang="en-US" sz="1400" dirty="0" err="1">
                <a:latin typeface="Courier New" panose="02070309020205020404" pitchFamily="49" charset="0"/>
                <a:cs typeface="Courier New" panose="02070309020205020404" pitchFamily="49" charset="0"/>
              </a:rPr>
              <a:t>focus_rollup</a:t>
            </a:r>
            <a:r>
              <a:rPr lang="en-US" sz="1400" dirty="0">
                <a:latin typeface="Courier New" panose="02070309020205020404" pitchFamily="49" charset="0"/>
                <a:cs typeface="Courier New" panose="02070309020205020404" pitchFamily="49" charset="0"/>
              </a:rPr>
              <a:t>=all, source=</a:t>
            </a:r>
            <a:r>
              <a:rPr lang="en-US" sz="1400" dirty="0" err="1">
                <a:latin typeface="Courier New" panose="02070309020205020404" pitchFamily="49" charset="0"/>
                <a:cs typeface="Courier New" panose="02070309020205020404" pitchFamily="49" charset="0"/>
              </a:rPr>
              <a:t>RAID_subsystem</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subsystem_element</a:t>
            </a:r>
            <a:r>
              <a:rPr lang="en-US" sz="1400" dirty="0">
                <a:latin typeface="Courier New" panose="02070309020205020404" pitchFamily="49" charset="0"/>
                <a:cs typeface="Courier New" panose="02070309020205020404" pitchFamily="49" charset="0"/>
              </a:rPr>
              <a:t>=CLPR, </a:t>
            </a:r>
            <a:r>
              <a:rPr lang="en-US" sz="1400" dirty="0" err="1">
                <a:latin typeface="Courier New" panose="02070309020205020404" pitchFamily="49" charset="0"/>
                <a:cs typeface="Courier New" panose="02070309020205020404" pitchFamily="49" charset="0"/>
              </a:rPr>
              <a:t>element_metric</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WP_percent</a:t>
            </a:r>
            <a:endParaRPr lang="en-US" sz="1400" dirty="0">
              <a:latin typeface="Courier New" panose="02070309020205020404" pitchFamily="49" charset="0"/>
              <a:cs typeface="Courier New" panose="02070309020205020404" pitchFamily="49" charset="0"/>
            </a:endParaRPr>
          </a:p>
        </p:txBody>
      </p:sp>
      <p:sp>
        <p:nvSpPr>
          <p:cNvPr id="3" name="Title 2"/>
          <p:cNvSpPr>
            <a:spLocks noGrp="1"/>
          </p:cNvSpPr>
          <p:nvPr>
            <p:ph type="title"/>
          </p:nvPr>
        </p:nvSpPr>
        <p:spPr/>
        <p:txBody>
          <a:bodyPr/>
          <a:lstStyle/>
          <a:p>
            <a:r>
              <a:rPr lang="en-US" b="0" dirty="0">
                <a:latin typeface="Courier New" panose="02070309020205020404" pitchFamily="49" charset="0"/>
                <a:cs typeface="Courier New" panose="02070309020205020404" pitchFamily="49" charset="0"/>
              </a:rPr>
              <a:t>measure</a:t>
            </a:r>
            <a:r>
              <a:rPr lang="en-US" dirty="0"/>
              <a:t> shorthand – with command device</a:t>
            </a:r>
          </a:p>
        </p:txBody>
      </p:sp>
      <p:sp>
        <p:nvSpPr>
          <p:cNvPr id="4" name="Speech Bubble: Rectangle with Corners Rounded 3">
            <a:extLst>
              <a:ext uri="{FF2B5EF4-FFF2-40B4-BE49-F238E27FC236}">
                <a16:creationId xmlns:a16="http://schemas.microsoft.com/office/drawing/2014/main" id="{F9B8A46A-D8E9-4244-B712-1B2DD10829B5}"/>
              </a:ext>
            </a:extLst>
          </p:cNvPr>
          <p:cNvSpPr/>
          <p:nvPr/>
        </p:nvSpPr>
        <p:spPr>
          <a:xfrm>
            <a:off x="7315199" y="985048"/>
            <a:ext cx="1677371" cy="2609242"/>
          </a:xfrm>
          <a:prstGeom prst="wedgeRoundRectCallout">
            <a:avLst>
              <a:gd name="adj1" fmla="val -84334"/>
              <a:gd name="adj2" fmla="val -21994"/>
              <a:gd name="adj3" fmla="val 16667"/>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sz="1200" dirty="0">
                <a:solidFill>
                  <a:srgbClr val="0070C0"/>
                </a:solidFill>
                <a:latin typeface="+mj-lt"/>
              </a:rPr>
              <a:t>Advanced things for the ivy power user.</a:t>
            </a:r>
            <a:br>
              <a:rPr lang="en-US" sz="1200" dirty="0">
                <a:solidFill>
                  <a:srgbClr val="0070C0"/>
                </a:solidFill>
                <a:latin typeface="+mj-lt"/>
              </a:rPr>
            </a:br>
            <a:r>
              <a:rPr lang="en-US" sz="1200" dirty="0">
                <a:solidFill>
                  <a:srgbClr val="0070C0"/>
                </a:solidFill>
                <a:latin typeface="+mj-lt"/>
              </a:rPr>
              <a:t>  </a:t>
            </a:r>
          </a:p>
          <a:p>
            <a:pPr marL="285750" indent="-285750">
              <a:buFont typeface="Arial" panose="020B0604020202020204" pitchFamily="34" charset="0"/>
              <a:buChar char="•"/>
            </a:pPr>
            <a:r>
              <a:rPr lang="en-US" sz="1200" dirty="0">
                <a:solidFill>
                  <a:srgbClr val="0070C0"/>
                </a:solidFill>
                <a:latin typeface="+mj-lt"/>
              </a:rPr>
              <a:t>These give access to internal ivy mechanisms.</a:t>
            </a:r>
            <a:br>
              <a:rPr lang="en-US" sz="1200" dirty="0">
                <a:solidFill>
                  <a:srgbClr val="0070C0"/>
                </a:solidFill>
                <a:latin typeface="+mj-lt"/>
              </a:rPr>
            </a:br>
            <a:endParaRPr lang="en-US" sz="1200" dirty="0">
              <a:solidFill>
                <a:srgbClr val="0070C0"/>
              </a:solidFill>
              <a:latin typeface="+mj-lt"/>
            </a:endParaRPr>
          </a:p>
          <a:p>
            <a:pPr marL="285750" indent="-285750">
              <a:buFont typeface="Arial" panose="020B0604020202020204" pitchFamily="34" charset="0"/>
              <a:buChar char="•"/>
            </a:pPr>
            <a:r>
              <a:rPr lang="en-US" sz="1200" dirty="0">
                <a:solidFill>
                  <a:srgbClr val="0070C0"/>
                </a:solidFill>
                <a:latin typeface="+mj-lt"/>
              </a:rPr>
              <a:t>Explained in a separate section. </a:t>
            </a:r>
          </a:p>
        </p:txBody>
      </p:sp>
    </p:spTree>
    <p:extLst>
      <p:ext uri="{BB962C8B-B14F-4D97-AF65-F5344CB8AC3E}">
        <p14:creationId xmlns:p14="http://schemas.microsoft.com/office/powerpoint/2010/main" val="1230456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879763"/>
          </a:xfrm>
        </p:spPr>
        <p:txBody>
          <a:bodyPr/>
          <a:lstStyle/>
          <a:p>
            <a:r>
              <a:rPr lang="en-US" sz="1800" dirty="0"/>
              <a:t>If you want to run a fixed workload for a fixed number of subintervals, all you </a:t>
            </a:r>
            <a:r>
              <a:rPr lang="en-US" sz="1800"/>
              <a:t>need is </a:t>
            </a:r>
            <a:r>
              <a:rPr lang="en-US" sz="1800" dirty="0" err="1">
                <a:latin typeface="Courier New" pitchFamily="49" charset="0"/>
                <a:cs typeface="Courier New" pitchFamily="49" charset="0"/>
              </a:rPr>
              <a:t>measure_seconds</a:t>
            </a:r>
            <a:r>
              <a:rPr lang="en-US" sz="1800" dirty="0"/>
              <a:t>.</a:t>
            </a:r>
            <a:endParaRPr lang="en-US" sz="1400" dirty="0"/>
          </a:p>
          <a:p>
            <a:r>
              <a:rPr lang="en-US" sz="1800" dirty="0"/>
              <a:t>Otherwise, we need to specify the "focus metric".</a:t>
            </a:r>
          </a:p>
          <a:p>
            <a:pPr marL="623887" lvl="1" indent="-342900">
              <a:buFont typeface="+mj-lt"/>
              <a:buAutoNum type="arabicPeriod"/>
            </a:pPr>
            <a:r>
              <a:rPr lang="en-US" sz="1600" dirty="0"/>
              <a:t>The focus metric is what we are making a valid measurement of using  </a:t>
            </a:r>
            <a:r>
              <a:rPr lang="en-US" sz="1600" dirty="0">
                <a:latin typeface="Courier New" pitchFamily="49" charset="0"/>
                <a:cs typeface="Courier New" pitchFamily="49" charset="0"/>
              </a:rPr>
              <a:t>measure</a:t>
            </a:r>
            <a:r>
              <a:rPr lang="en-US" sz="1600" dirty="0"/>
              <a:t> and </a:t>
            </a:r>
            <a:r>
              <a:rPr lang="en-US" sz="1600" dirty="0" err="1">
                <a:latin typeface="Courier New" panose="02070309020205020404" pitchFamily="49" charset="0"/>
                <a:cs typeface="Courier New" panose="02070309020205020404" pitchFamily="49" charset="0"/>
              </a:rPr>
              <a:t>accuracy_plus_minus</a:t>
            </a:r>
            <a:r>
              <a:rPr lang="en-US" sz="1600" dirty="0"/>
              <a:t>.</a:t>
            </a:r>
          </a:p>
          <a:p>
            <a:pPr marL="904875" lvl="2" indent="-342900"/>
            <a:r>
              <a:rPr lang="en-US" sz="1400" dirty="0"/>
              <a:t>Measure the focus metric to a required plus/minus accuracy with a specified % confidence level.</a:t>
            </a:r>
          </a:p>
          <a:p>
            <a:pPr marL="623887" lvl="1" indent="-342900">
              <a:buFont typeface="+mj-lt"/>
              <a:buAutoNum type="arabicPeriod"/>
            </a:pPr>
            <a:r>
              <a:rPr lang="en-US" sz="1600" dirty="0"/>
              <a:t>When dynamically adjusting </a:t>
            </a:r>
            <a:r>
              <a:rPr lang="en-US" sz="1600" dirty="0" err="1">
                <a:latin typeface="Courier New" pitchFamily="49" charset="0"/>
                <a:cs typeface="Courier New" pitchFamily="49" charset="0"/>
              </a:rPr>
              <a:t>total_IOPS</a:t>
            </a:r>
            <a:r>
              <a:rPr lang="en-US" sz="1600" dirty="0">
                <a:cs typeface="Courier New" pitchFamily="49" charset="0"/>
              </a:rPr>
              <a:t> using the PID loop dynamic feedback controller (</a:t>
            </a:r>
            <a:r>
              <a:rPr lang="en-US" sz="1600" dirty="0" err="1">
                <a:latin typeface="Courier New" pitchFamily="49" charset="0"/>
                <a:cs typeface="Courier New" pitchFamily="49" charset="0"/>
              </a:rPr>
              <a:t>dfc</a:t>
            </a:r>
            <a:r>
              <a:rPr lang="en-US" sz="1600" dirty="0">
                <a:latin typeface="Courier New" pitchFamily="49" charset="0"/>
                <a:cs typeface="Courier New" pitchFamily="49" charset="0"/>
              </a:rPr>
              <a:t>=</a:t>
            </a:r>
            <a:r>
              <a:rPr lang="en-US" sz="1600" dirty="0" err="1">
                <a:latin typeface="Courier New" pitchFamily="49" charset="0"/>
                <a:cs typeface="Courier New" pitchFamily="49" charset="0"/>
              </a:rPr>
              <a:t>pid</a:t>
            </a:r>
            <a:r>
              <a:rPr lang="en-US" sz="1600" dirty="0">
                <a:cs typeface="Courier New" pitchFamily="49" charset="0"/>
              </a:rPr>
              <a:t>), the focus metric is the "feedback" in dynamic feedback control.</a:t>
            </a:r>
            <a:endParaRPr lang="en-US" sz="1600" dirty="0">
              <a:latin typeface="Courier New" pitchFamily="49" charset="0"/>
              <a:cs typeface="Courier New" pitchFamily="49" charset="0"/>
            </a:endParaRPr>
          </a:p>
        </p:txBody>
      </p:sp>
      <p:sp>
        <p:nvSpPr>
          <p:cNvPr id="3" name="Title 2"/>
          <p:cNvSpPr>
            <a:spLocks noGrp="1"/>
          </p:cNvSpPr>
          <p:nvPr>
            <p:ph type="title"/>
          </p:nvPr>
        </p:nvSpPr>
        <p:spPr/>
        <p:txBody>
          <a:bodyPr/>
          <a:lstStyle/>
          <a:p>
            <a:r>
              <a:rPr lang="en-US" b="0" dirty="0">
                <a:latin typeface="Courier New" pitchFamily="49" charset="0"/>
                <a:cs typeface="Courier New" pitchFamily="49" charset="0"/>
              </a:rPr>
              <a:t>[Go]</a:t>
            </a:r>
            <a:r>
              <a:rPr lang="en-US" dirty="0"/>
              <a:t>  "focus metric"</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386568"/>
          </a:xfrm>
        </p:spPr>
        <p:txBody>
          <a:bodyPr/>
          <a:lstStyle/>
          <a:p>
            <a:r>
              <a:rPr lang="en-US" sz="1800" dirty="0"/>
              <a:t>When </a:t>
            </a:r>
            <a:r>
              <a:rPr lang="en-US" sz="1800" dirty="0">
                <a:latin typeface="Courier New" pitchFamily="49" charset="0"/>
                <a:cs typeface="Courier New" pitchFamily="49" charset="0"/>
              </a:rPr>
              <a:t>measure </a:t>
            </a:r>
            <a:r>
              <a:rPr lang="en-US" sz="1800" dirty="0"/>
              <a:t>and/or </a:t>
            </a:r>
            <a:r>
              <a:rPr lang="en-US" sz="1800" dirty="0" err="1">
                <a:latin typeface="Courier New" pitchFamily="49" charset="0"/>
                <a:cs typeface="Courier New" pitchFamily="49" charset="0"/>
              </a:rPr>
              <a:t>dfc</a:t>
            </a:r>
            <a:r>
              <a:rPr lang="en-US" sz="1800" dirty="0">
                <a:latin typeface="Courier New" pitchFamily="49" charset="0"/>
                <a:cs typeface="Courier New" pitchFamily="49" charset="0"/>
              </a:rPr>
              <a:t> = </a:t>
            </a:r>
            <a:r>
              <a:rPr lang="en-US" sz="1800" dirty="0" err="1">
                <a:latin typeface="Courier New" pitchFamily="49" charset="0"/>
                <a:cs typeface="Courier New" pitchFamily="49" charset="0"/>
              </a:rPr>
              <a:t>pid</a:t>
            </a:r>
            <a:r>
              <a:rPr lang="en-US" sz="1800" dirty="0"/>
              <a:t> are used, measurement or PID loop DFC is performed at the granularity of each instance of the </a:t>
            </a:r>
            <a:r>
              <a:rPr lang="en-US" sz="1800" dirty="0" err="1">
                <a:latin typeface="Courier New" pitchFamily="49" charset="0"/>
                <a:cs typeface="Courier New" pitchFamily="49" charset="0"/>
              </a:rPr>
              <a:t>focus_rollup</a:t>
            </a:r>
            <a:r>
              <a:rPr lang="en-US" sz="1800" dirty="0">
                <a:cs typeface="Courier New" pitchFamily="49" charset="0"/>
              </a:rPr>
              <a:t>.</a:t>
            </a:r>
          </a:p>
          <a:p>
            <a:r>
              <a:rPr lang="en-US" sz="1800" dirty="0"/>
              <a:t>For the default, </a:t>
            </a:r>
            <a:r>
              <a:rPr lang="en-US" sz="1800" dirty="0" err="1">
                <a:latin typeface="Courier New" pitchFamily="49" charset="0"/>
                <a:cs typeface="Courier New" pitchFamily="49" charset="0"/>
              </a:rPr>
              <a:t>focus_rollup</a:t>
            </a:r>
            <a:r>
              <a:rPr lang="en-US" sz="1800" dirty="0">
                <a:latin typeface="Courier New" pitchFamily="49" charset="0"/>
                <a:cs typeface="Courier New" pitchFamily="49" charset="0"/>
              </a:rPr>
              <a:t> = all</a:t>
            </a:r>
            <a:r>
              <a:rPr lang="en-US" sz="1800" dirty="0">
                <a:cs typeface="Courier New" pitchFamily="49" charset="0"/>
              </a:rPr>
              <a:t>, the measurement or DFC is at the overall level.</a:t>
            </a:r>
          </a:p>
          <a:p>
            <a:r>
              <a:rPr lang="en-US" sz="1800" dirty="0">
                <a:cs typeface="Courier New" pitchFamily="49" charset="0"/>
              </a:rPr>
              <a:t>When a </a:t>
            </a:r>
            <a:r>
              <a:rPr lang="en-US" sz="1800" dirty="0" err="1">
                <a:latin typeface="Courier New" pitchFamily="49" charset="0"/>
                <a:cs typeface="Courier New" pitchFamily="49" charset="0"/>
              </a:rPr>
              <a:t>focus_rollup</a:t>
            </a:r>
            <a:r>
              <a:rPr lang="en-US" sz="1800" dirty="0">
                <a:latin typeface="Courier New" pitchFamily="49" charset="0"/>
                <a:cs typeface="Courier New" pitchFamily="49" charset="0"/>
              </a:rPr>
              <a:t> </a:t>
            </a:r>
            <a:r>
              <a:rPr lang="en-US" sz="1800" dirty="0">
                <a:cs typeface="Courier New" pitchFamily="49" charset="0"/>
              </a:rPr>
              <a:t>is used that has multiple rollup instances,</a:t>
            </a:r>
          </a:p>
          <a:p>
            <a:pPr lvl="1"/>
            <a:r>
              <a:rPr lang="en-US" sz="1600" dirty="0">
                <a:cs typeface="Courier New" pitchFamily="49" charset="0"/>
              </a:rPr>
              <a:t>With </a:t>
            </a:r>
            <a:r>
              <a:rPr lang="en-US" sz="1600" dirty="0">
                <a:latin typeface="Courier New" pitchFamily="49" charset="0"/>
                <a:cs typeface="Courier New" pitchFamily="49" charset="0"/>
              </a:rPr>
              <a:t>measure</a:t>
            </a:r>
            <a:r>
              <a:rPr lang="en-US" sz="1600" dirty="0">
                <a:cs typeface="Courier New" pitchFamily="49" charset="0"/>
              </a:rPr>
              <a:t>, a successful measurement identifies a subsequence of subintervals where for every rollup instance within the </a:t>
            </a:r>
            <a:r>
              <a:rPr lang="en-US" sz="1600" dirty="0" err="1">
                <a:latin typeface="Courier New" panose="02070309020205020404" pitchFamily="49" charset="0"/>
                <a:cs typeface="Courier New" panose="02070309020205020404" pitchFamily="49" charset="0"/>
              </a:rPr>
              <a:t>focus_rollup</a:t>
            </a:r>
            <a:r>
              <a:rPr lang="en-US" sz="1600" dirty="0">
                <a:cs typeface="Courier New" pitchFamily="49" charset="0"/>
              </a:rPr>
              <a:t>, the measurement is valid for that rollup instance.</a:t>
            </a:r>
            <a:endParaRPr lang="en-US" sz="1400" dirty="0">
              <a:cs typeface="Courier New" pitchFamily="49" charset="0"/>
            </a:endParaRPr>
          </a:p>
          <a:p>
            <a:pPr lvl="1"/>
            <a:r>
              <a:rPr lang="en-US" sz="1600" dirty="0">
                <a:cs typeface="Courier New" pitchFamily="49" charset="0"/>
              </a:rPr>
              <a:t>When </a:t>
            </a:r>
            <a:r>
              <a:rPr lang="en-US" sz="1600" dirty="0" err="1">
                <a:latin typeface="Courier New" pitchFamily="49" charset="0"/>
                <a:cs typeface="Courier New" pitchFamily="49" charset="0"/>
              </a:rPr>
              <a:t>dfc</a:t>
            </a:r>
            <a:r>
              <a:rPr lang="en-US" sz="1600" dirty="0">
                <a:latin typeface="Courier New" pitchFamily="49" charset="0"/>
                <a:cs typeface="Courier New" pitchFamily="49" charset="0"/>
              </a:rPr>
              <a:t>=</a:t>
            </a:r>
            <a:r>
              <a:rPr lang="en-US" sz="1600" dirty="0" err="1">
                <a:latin typeface="Courier New" pitchFamily="49" charset="0"/>
                <a:cs typeface="Courier New" pitchFamily="49" charset="0"/>
              </a:rPr>
              <a:t>pid</a:t>
            </a:r>
            <a:r>
              <a:rPr lang="en-US" sz="1600" dirty="0">
                <a:cs typeface="Courier New" pitchFamily="49" charset="0"/>
              </a:rPr>
              <a:t> is used, dynamic feedback control is performed independently for each rollup instance in the </a:t>
            </a:r>
            <a:r>
              <a:rPr lang="en-US" sz="1600" dirty="0" err="1">
                <a:latin typeface="Courier New" panose="02070309020205020404" pitchFamily="49" charset="0"/>
                <a:cs typeface="Courier New" panose="02070309020205020404" pitchFamily="49" charset="0"/>
              </a:rPr>
              <a:t>focus_rollup</a:t>
            </a:r>
            <a:r>
              <a:rPr lang="en-US" sz="1600" dirty="0">
                <a:cs typeface="Courier New" pitchFamily="49" charset="0"/>
              </a:rPr>
              <a:t>.</a:t>
            </a:r>
          </a:p>
        </p:txBody>
      </p:sp>
      <p:sp>
        <p:nvSpPr>
          <p:cNvPr id="3" name="Title 2"/>
          <p:cNvSpPr>
            <a:spLocks noGrp="1"/>
          </p:cNvSpPr>
          <p:nvPr>
            <p:ph type="title"/>
          </p:nvPr>
        </p:nvSpPr>
        <p:spPr/>
        <p:txBody>
          <a:bodyPr/>
          <a:lstStyle/>
          <a:p>
            <a:r>
              <a:rPr lang="en-US" dirty="0"/>
              <a:t>Granularity of the "focus metric"</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538131"/>
          </a:xfrm>
        </p:spPr>
        <p:txBody>
          <a:bodyPr/>
          <a:lstStyle/>
          <a:p>
            <a:r>
              <a:rPr lang="en-US" sz="1600" dirty="0"/>
              <a:t>The way this works is via a "config filter" that is prepared in advance before a subinterval sequence starts.</a:t>
            </a:r>
          </a:p>
          <a:p>
            <a:r>
              <a:rPr lang="en-US" sz="1600" dirty="0"/>
              <a:t>For each thing you get data for, such as PG, or LDEV, or MPU, etc., the config filter has the set of instances of PG or LDEV or MPU names that were either</a:t>
            </a:r>
          </a:p>
          <a:p>
            <a:pPr lvl="1"/>
            <a:r>
              <a:rPr lang="en-US" sz="1400" dirty="0"/>
              <a:t>directly observed as a SCSI Inquiry attribute of the LUNs underlying the workloads in the rollup instance, or</a:t>
            </a:r>
          </a:p>
          <a:p>
            <a:pPr lvl="1"/>
            <a:r>
              <a:rPr lang="en-US" sz="1400" dirty="0"/>
              <a:t>observed as an attribute of an underlying LDEV obtained via the RMLIB API, or</a:t>
            </a:r>
          </a:p>
          <a:p>
            <a:pPr lvl="1"/>
            <a:r>
              <a:rPr lang="en-US" sz="1400" dirty="0"/>
              <a:t>which were inferred from static tables of relationships for the particular subsystem model.</a:t>
            </a:r>
            <a:endParaRPr lang="en-US" sz="1400" dirty="0">
              <a:latin typeface="Courier New" pitchFamily="49" charset="0"/>
              <a:cs typeface="Courier New" pitchFamily="49" charset="0"/>
            </a:endParaRPr>
          </a:p>
        </p:txBody>
      </p:sp>
      <p:sp>
        <p:nvSpPr>
          <p:cNvPr id="3" name="Title 2"/>
          <p:cNvSpPr>
            <a:spLocks noGrp="1"/>
          </p:cNvSpPr>
          <p:nvPr>
            <p:ph type="title"/>
          </p:nvPr>
        </p:nvSpPr>
        <p:spPr/>
        <p:txBody>
          <a:bodyPr/>
          <a:lstStyle/>
          <a:p>
            <a:r>
              <a:rPr lang="en-US" dirty="0">
                <a:cs typeface="Courier New" pitchFamily="49" charset="0"/>
              </a:rPr>
              <a:t>Subsystem data filtered by rollup instance</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64160" y="53113"/>
            <a:ext cx="7253342" cy="732441"/>
          </a:xfrm>
        </p:spPr>
        <p:txBody>
          <a:bodyPr>
            <a:normAutofit/>
          </a:bodyPr>
          <a:lstStyle/>
          <a:p>
            <a:r>
              <a:rPr lang="en-US" sz="2100" dirty="0"/>
              <a:t>Subsystem data by rollup instance – csv columns</a:t>
            </a:r>
          </a:p>
        </p:txBody>
      </p:sp>
      <p:pic>
        <p:nvPicPr>
          <p:cNvPr id="307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1090" y="2167950"/>
            <a:ext cx="7934325" cy="2714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ounded Rectangular Callout 4"/>
          <p:cNvSpPr/>
          <p:nvPr/>
        </p:nvSpPr>
        <p:spPr>
          <a:xfrm>
            <a:off x="72829" y="928520"/>
            <a:ext cx="1294725" cy="1310910"/>
          </a:xfrm>
          <a:prstGeom prst="wedgeRoundRectCallout">
            <a:avLst>
              <a:gd name="adj1" fmla="val 123502"/>
              <a:gd name="adj2" fmla="val 128298"/>
              <a:gd name="adj3" fmla="val 16667"/>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mj-lt"/>
              </a:rPr>
              <a:t>We know how many drives underlie each workload rollup</a:t>
            </a:r>
            <a:endParaRPr lang="en-US" sz="1200" dirty="0">
              <a:latin typeface="+mj-lt"/>
            </a:endParaRPr>
          </a:p>
        </p:txBody>
      </p:sp>
      <p:sp>
        <p:nvSpPr>
          <p:cNvPr id="8" name="Rounded Rectangular Callout 7"/>
          <p:cNvSpPr/>
          <p:nvPr/>
        </p:nvSpPr>
        <p:spPr>
          <a:xfrm>
            <a:off x="1541353" y="928520"/>
            <a:ext cx="1909720" cy="1239430"/>
          </a:xfrm>
          <a:prstGeom prst="wedgeRoundRectCallout">
            <a:avLst>
              <a:gd name="adj1" fmla="val 55014"/>
              <a:gd name="adj2" fmla="val 99833"/>
              <a:gd name="adj3" fmla="val 16667"/>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mj-lt"/>
              </a:rPr>
              <a:t>Shows you if the OS / device driver are breaking up your large block application-level I/O into smaller pieces</a:t>
            </a:r>
            <a:endParaRPr lang="en-US" sz="1200" dirty="0">
              <a:latin typeface="+mj-lt"/>
            </a:endParaRPr>
          </a:p>
        </p:txBody>
      </p:sp>
      <p:sp>
        <p:nvSpPr>
          <p:cNvPr id="10" name="Rounded Rectangular Callout 9"/>
          <p:cNvSpPr/>
          <p:nvPr/>
        </p:nvSpPr>
        <p:spPr>
          <a:xfrm>
            <a:off x="6750016" y="1955218"/>
            <a:ext cx="1845792" cy="588736"/>
          </a:xfrm>
          <a:prstGeom prst="wedgeRoundRectCallout">
            <a:avLst>
              <a:gd name="adj1" fmla="val -94290"/>
              <a:gd name="adj2" fmla="val 35834"/>
              <a:gd name="adj3" fmla="val 16667"/>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mj-lt"/>
              </a:rPr>
              <a:t>Shows you the amount of that delay in </a:t>
            </a:r>
            <a:r>
              <a:rPr lang="en-US" sz="1200" dirty="0" err="1">
                <a:solidFill>
                  <a:schemeClr val="tx1"/>
                </a:solidFill>
                <a:latin typeface="+mj-lt"/>
              </a:rPr>
              <a:t>ms.</a:t>
            </a:r>
            <a:endParaRPr lang="en-US" sz="1200" dirty="0">
              <a:latin typeface="+mj-lt"/>
            </a:endParaRPr>
          </a:p>
        </p:txBody>
      </p:sp>
      <p:sp>
        <p:nvSpPr>
          <p:cNvPr id="11" name="Rounded Rectangular Callout 10"/>
          <p:cNvSpPr/>
          <p:nvPr/>
        </p:nvSpPr>
        <p:spPr>
          <a:xfrm>
            <a:off x="3556269" y="928520"/>
            <a:ext cx="2108156" cy="1239430"/>
          </a:xfrm>
          <a:prstGeom prst="wedgeRoundRectCallout">
            <a:avLst>
              <a:gd name="adj1" fmla="val -20010"/>
              <a:gd name="adj2" fmla="val 95915"/>
              <a:gd name="adj3" fmla="val 16667"/>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mj-lt"/>
              </a:rPr>
              <a:t>Matching subsystem vs. application data validates that both host-workload rollups and subsystem data rollups are working correctly</a:t>
            </a:r>
            <a:endParaRPr lang="en-US" sz="1200" dirty="0">
              <a:latin typeface="+mj-lt"/>
            </a:endParaRPr>
          </a:p>
        </p:txBody>
      </p:sp>
      <p:sp>
        <p:nvSpPr>
          <p:cNvPr id="9" name="Rounded Rectangular Callout 8"/>
          <p:cNvSpPr/>
          <p:nvPr/>
        </p:nvSpPr>
        <p:spPr>
          <a:xfrm>
            <a:off x="6167389" y="928520"/>
            <a:ext cx="2344173" cy="918528"/>
          </a:xfrm>
          <a:prstGeom prst="wedgeRoundRectCallout">
            <a:avLst>
              <a:gd name="adj1" fmla="val -90723"/>
              <a:gd name="adj2" fmla="val 90173"/>
              <a:gd name="adj3" fmla="val 16667"/>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mj-lt"/>
              </a:rPr>
              <a:t>Shows you if there is delay between when the application issues the I/O and when the device driver issues the I/O.</a:t>
            </a:r>
            <a:endParaRPr lang="en-US" sz="1200" dirty="0">
              <a:latin typeface="+mj-lt"/>
            </a:endParaRPr>
          </a:p>
        </p:txBody>
      </p:sp>
    </p:spTree>
    <p:extLst>
      <p:ext uri="{BB962C8B-B14F-4D97-AF65-F5344CB8AC3E}">
        <p14:creationId xmlns:p14="http://schemas.microsoft.com/office/powerpoint/2010/main" val="18706935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59" y="3326376"/>
            <a:ext cx="8717999" cy="1323439"/>
          </a:xfrm>
        </p:spPr>
        <p:txBody>
          <a:bodyPr/>
          <a:lstStyle/>
          <a:p>
            <a:pPr>
              <a:spcBef>
                <a:spcPts val="600"/>
              </a:spcBef>
              <a:spcAft>
                <a:spcPts val="0"/>
              </a:spcAft>
            </a:pPr>
            <a:r>
              <a:rPr lang="en-US" sz="1400" dirty="0"/>
              <a:t>The “subsystem” columns are automatically generated according to the focus metric  RMLIB API candidate table.</a:t>
            </a:r>
          </a:p>
          <a:p>
            <a:pPr>
              <a:spcBef>
                <a:spcPts val="600"/>
              </a:spcBef>
              <a:spcAft>
                <a:spcPts val="0"/>
              </a:spcAft>
            </a:pPr>
            <a:r>
              <a:rPr lang="en-US" sz="1400" dirty="0"/>
              <a:t>As raw data comes in for each </a:t>
            </a:r>
            <a:r>
              <a:rPr lang="en-US" sz="1400" dirty="0" err="1"/>
              <a:t>MP_core</a:t>
            </a:r>
            <a:r>
              <a:rPr lang="en-US" sz="1400" dirty="0"/>
              <a:t>, CLPR, PG, LDEV, etc., ivy filters the data to aggregate for each rollup only the data for the </a:t>
            </a:r>
            <a:r>
              <a:rPr lang="en-US" sz="1400" dirty="0" err="1"/>
              <a:t>MP_cores</a:t>
            </a:r>
            <a:r>
              <a:rPr lang="en-US" sz="1400" dirty="0"/>
              <a:t>, etc. that map to LDEVs/LUNs underlying workloads in that rollup.  </a:t>
            </a:r>
          </a:p>
          <a:p>
            <a:pPr>
              <a:spcBef>
                <a:spcPts val="600"/>
              </a:spcBef>
              <a:spcAft>
                <a:spcPts val="0"/>
              </a:spcAft>
            </a:pPr>
            <a:r>
              <a:rPr lang="en-US" sz="1400" dirty="0"/>
              <a:t>Make a rollup by MPU, and each MPU rollup instance will show data for 4 </a:t>
            </a:r>
            <a:r>
              <a:rPr lang="en-US" sz="1400" dirty="0" err="1"/>
              <a:t>MP_cores</a:t>
            </a:r>
            <a:r>
              <a:rPr lang="en-US" sz="1400" dirty="0"/>
              <a:t>.</a:t>
            </a:r>
          </a:p>
        </p:txBody>
      </p:sp>
      <p:sp>
        <p:nvSpPr>
          <p:cNvPr id="3" name="Title 2"/>
          <p:cNvSpPr>
            <a:spLocks noGrp="1"/>
          </p:cNvSpPr>
          <p:nvPr>
            <p:ph type="title"/>
          </p:nvPr>
        </p:nvSpPr>
        <p:spPr/>
        <p:txBody>
          <a:bodyPr/>
          <a:lstStyle/>
          <a:p>
            <a:r>
              <a:rPr lang="en-US" dirty="0"/>
              <a:t>RMLIB API candidates flagged to display</a:t>
            </a:r>
          </a:p>
        </p:txBody>
      </p:sp>
      <p:pic>
        <p:nvPicPr>
          <p:cNvPr id="409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184" y="878450"/>
            <a:ext cx="9182100" cy="2447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14933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59" y="3083065"/>
            <a:ext cx="8742275" cy="969496"/>
          </a:xfrm>
        </p:spPr>
        <p:txBody>
          <a:bodyPr/>
          <a:lstStyle/>
          <a:p>
            <a:r>
              <a:rPr lang="en-US" sz="1400" dirty="0"/>
              <a:t>Information comes from RMLIB API configuration data, filtered / aggregated for each rollup instance.</a:t>
            </a:r>
          </a:p>
          <a:p>
            <a:r>
              <a:rPr lang="en-US" sz="1400" dirty="0"/>
              <a:t>(There are also dedicated csv folders that contain detailed RMLIB API subsystem configuration and performance data csv files.)</a:t>
            </a:r>
          </a:p>
        </p:txBody>
      </p:sp>
      <p:sp>
        <p:nvSpPr>
          <p:cNvPr id="3" name="Title 2"/>
          <p:cNvSpPr>
            <a:spLocks noGrp="1"/>
          </p:cNvSpPr>
          <p:nvPr>
            <p:ph type="title"/>
          </p:nvPr>
        </p:nvSpPr>
        <p:spPr/>
        <p:txBody>
          <a:bodyPr>
            <a:normAutofit/>
          </a:bodyPr>
          <a:lstStyle/>
          <a:p>
            <a:r>
              <a:rPr lang="en-US" sz="2200" dirty="0"/>
              <a:t>Examples of data for each rollup – drive / PG type</a:t>
            </a:r>
          </a:p>
        </p:txBody>
      </p:sp>
      <p:pic>
        <p:nvPicPr>
          <p:cNvPr id="2052"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17909" y="944280"/>
            <a:ext cx="8267700" cy="1895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426869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367589"/>
          </a:xfrm>
        </p:spPr>
        <p:txBody>
          <a:bodyPr/>
          <a:lstStyle/>
          <a:p>
            <a:r>
              <a:rPr lang="en-US" sz="1800" dirty="0"/>
              <a:t>We will look at </a:t>
            </a:r>
          </a:p>
          <a:p>
            <a:pPr lvl="1"/>
            <a:r>
              <a:rPr lang="en-US" sz="1600" dirty="0"/>
              <a:t>The [</a:t>
            </a:r>
            <a:r>
              <a:rPr lang="en-US" sz="1600" dirty="0">
                <a:latin typeface="Courier New" pitchFamily="49" charset="0"/>
                <a:cs typeface="Courier New" pitchFamily="49" charset="0"/>
              </a:rPr>
              <a:t>go</a:t>
            </a:r>
            <a:r>
              <a:rPr lang="en-US" sz="1600" dirty="0"/>
              <a:t>] statement </a:t>
            </a:r>
            <a:r>
              <a:rPr lang="en-US" sz="1600" dirty="0">
                <a:latin typeface="Courier New" pitchFamily="49" charset="0"/>
                <a:cs typeface="Courier New" pitchFamily="49" charset="0"/>
              </a:rPr>
              <a:t>measure=on</a:t>
            </a:r>
            <a:r>
              <a:rPr lang="en-US" sz="1600" dirty="0"/>
              <a:t> option and its </a:t>
            </a:r>
            <a:r>
              <a:rPr lang="en-US" sz="1600" dirty="0" err="1"/>
              <a:t>subparameters</a:t>
            </a:r>
            <a:endParaRPr lang="en-US" sz="1600" dirty="0"/>
          </a:p>
          <a:p>
            <a:pPr lvl="2"/>
            <a:r>
              <a:rPr lang="en-US" sz="1400" dirty="0"/>
              <a:t>Specifying </a:t>
            </a:r>
            <a:r>
              <a:rPr lang="en-US" sz="1400" dirty="0">
                <a:latin typeface="Courier New" pitchFamily="49" charset="0"/>
                <a:cs typeface="Courier New" pitchFamily="49" charset="0"/>
              </a:rPr>
              <a:t>measure=on</a:t>
            </a:r>
            <a:r>
              <a:rPr lang="en-US" sz="1400" dirty="0"/>
              <a:t> on a Go statement means "watch the focus metric and when you have seen enough to make a measurement of the specified accuracy, stop.  Timeout if it takes too long."</a:t>
            </a:r>
          </a:p>
          <a:p>
            <a:pPr lvl="1"/>
            <a:r>
              <a:rPr lang="en-US" sz="1600" dirty="0"/>
              <a:t>The [</a:t>
            </a:r>
            <a:r>
              <a:rPr lang="en-US" sz="1600" dirty="0">
                <a:latin typeface="Courier New" pitchFamily="49" charset="0"/>
                <a:cs typeface="Courier New" pitchFamily="49" charset="0"/>
              </a:rPr>
              <a:t>go</a:t>
            </a:r>
            <a:r>
              <a:rPr lang="en-US" sz="1600" dirty="0"/>
              <a:t>] statement </a:t>
            </a:r>
            <a:r>
              <a:rPr lang="en-US" sz="1600" dirty="0" err="1">
                <a:latin typeface="Courier New" pitchFamily="49" charset="0"/>
                <a:cs typeface="Courier New" pitchFamily="49" charset="0"/>
              </a:rPr>
              <a:t>dfc</a:t>
            </a:r>
            <a:r>
              <a:rPr lang="en-US" sz="1600" dirty="0">
                <a:latin typeface="Courier New" pitchFamily="49" charset="0"/>
                <a:cs typeface="Courier New" pitchFamily="49" charset="0"/>
              </a:rPr>
              <a:t>=</a:t>
            </a:r>
            <a:r>
              <a:rPr lang="en-US" sz="1600" dirty="0" err="1">
                <a:latin typeface="Courier New" pitchFamily="49" charset="0"/>
                <a:cs typeface="Courier New" pitchFamily="49" charset="0"/>
              </a:rPr>
              <a:t>pid</a:t>
            </a:r>
            <a:r>
              <a:rPr lang="en-US" sz="1600" dirty="0"/>
              <a:t> option and its </a:t>
            </a:r>
            <a:r>
              <a:rPr lang="en-US" sz="1600" dirty="0" err="1"/>
              <a:t>subparameters</a:t>
            </a:r>
            <a:endParaRPr lang="en-US" sz="1600" dirty="0"/>
          </a:p>
          <a:p>
            <a:pPr lvl="2"/>
            <a:r>
              <a:rPr lang="en-US" sz="1400" dirty="0"/>
              <a:t>If you don't specify a </a:t>
            </a:r>
            <a:r>
              <a:rPr lang="en-US" sz="1400" dirty="0" err="1">
                <a:latin typeface="Courier New" pitchFamily="49" charset="0"/>
                <a:cs typeface="Courier New" pitchFamily="49" charset="0"/>
              </a:rPr>
              <a:t>dfc</a:t>
            </a:r>
            <a:r>
              <a:rPr lang="en-US" sz="1400" dirty="0"/>
              <a:t>, the workload settings remain constant through the test.</a:t>
            </a:r>
          </a:p>
          <a:p>
            <a:pPr lvl="2"/>
            <a:r>
              <a:rPr lang="en-US" sz="1400" dirty="0"/>
              <a:t>If you specify a </a:t>
            </a:r>
            <a:r>
              <a:rPr lang="en-US" sz="1400" dirty="0" err="1">
                <a:latin typeface="Courier New" pitchFamily="49" charset="0"/>
                <a:cs typeface="Courier New" pitchFamily="49" charset="0"/>
              </a:rPr>
              <a:t>dfc</a:t>
            </a:r>
            <a:r>
              <a:rPr lang="en-US" sz="1400" dirty="0"/>
              <a:t> (dynamic feedback controller), it gets called at the end of every subinterval once all the rollups are done.</a:t>
            </a:r>
          </a:p>
          <a:p>
            <a:pPr lvl="2"/>
            <a:r>
              <a:rPr lang="en-US" sz="1400" dirty="0"/>
              <a:t>The DFC looks at what has happened so far, looking at all workload data and all subsystem data, and then may use the ivy engine real time edit rollup mechanism to send out parameter updates to rollup instances (to the workload threads belonging to the rollup instance).</a:t>
            </a:r>
          </a:p>
        </p:txBody>
      </p:sp>
      <p:sp>
        <p:nvSpPr>
          <p:cNvPr id="3" name="Title 2"/>
          <p:cNvSpPr>
            <a:spLocks noGrp="1"/>
          </p:cNvSpPr>
          <p:nvPr>
            <p:ph type="title"/>
          </p:nvPr>
        </p:nvSpPr>
        <p:spPr/>
        <p:txBody>
          <a:bodyPr>
            <a:normAutofit/>
          </a:bodyPr>
          <a:lstStyle/>
          <a:p>
            <a:r>
              <a:rPr lang="en-US" sz="2000" dirty="0"/>
              <a:t>Now that we know how to specify the focus metric</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241639"/>
          </a:xfrm>
        </p:spPr>
        <p:txBody>
          <a:bodyPr/>
          <a:lstStyle/>
          <a:p>
            <a:r>
              <a:rPr lang="en-US" altLang="zh-CN" dirty="0"/>
              <a:t>The test name is also used as part of the prefix of ivy output filenames.</a:t>
            </a:r>
          </a:p>
          <a:p>
            <a:pPr lvl="1"/>
            <a:r>
              <a:rPr lang="en-US" altLang="zh-CN" dirty="0"/>
              <a:t>Fully qualified csv files names incorporate test name, and other fields so you can combine together in one folder any files from multiple ivy runs without name collisions as long as the test names are different.</a:t>
            </a:r>
          </a:p>
          <a:p>
            <a:pPr lvl="1"/>
            <a:r>
              <a:rPr lang="en-US" altLang="zh-CN" dirty="0">
                <a:latin typeface="Courier New" panose="02070309020205020404" pitchFamily="49" charset="0"/>
                <a:cs typeface="Courier New" panose="02070309020205020404" pitchFamily="49" charset="0"/>
              </a:rPr>
              <a:t>demo1_fixed_DF.step0003.blocksize_8_KiB.all=all.csv</a:t>
            </a:r>
          </a:p>
        </p:txBody>
      </p:sp>
      <p:sp>
        <p:nvSpPr>
          <p:cNvPr id="3" name="Title 2"/>
          <p:cNvSpPr>
            <a:spLocks noGrp="1"/>
          </p:cNvSpPr>
          <p:nvPr>
            <p:ph type="title"/>
          </p:nvPr>
        </p:nvSpPr>
        <p:spPr/>
        <p:txBody>
          <a:bodyPr/>
          <a:lstStyle/>
          <a:p>
            <a:r>
              <a:rPr lang="en-US"/>
              <a:t>"test name" – used in output filename prefixes</a:t>
            </a:r>
            <a:endParaRPr lang="en-US" dirty="0"/>
          </a:p>
        </p:txBody>
      </p:sp>
      <p:sp>
        <p:nvSpPr>
          <p:cNvPr id="6" name="Right Brace 5"/>
          <p:cNvSpPr/>
          <p:nvPr/>
        </p:nvSpPr>
        <p:spPr>
          <a:xfrm rot="5400000">
            <a:off x="5593557" y="2230521"/>
            <a:ext cx="285750" cy="2243135"/>
          </a:xfrm>
          <a:prstGeom prst="rightBrace">
            <a:avLst>
              <a:gd name="adj1" fmla="val 35000"/>
              <a:gd name="adj2" fmla="val 50000"/>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Right Brace 6"/>
          <p:cNvSpPr/>
          <p:nvPr/>
        </p:nvSpPr>
        <p:spPr>
          <a:xfrm rot="5400000">
            <a:off x="1845470" y="2292431"/>
            <a:ext cx="285750" cy="2119315"/>
          </a:xfrm>
          <a:prstGeom prst="rightBrace">
            <a:avLst>
              <a:gd name="adj1" fmla="val 35000"/>
              <a:gd name="adj2" fmla="val 50000"/>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Right Brace 7"/>
          <p:cNvSpPr/>
          <p:nvPr/>
        </p:nvSpPr>
        <p:spPr>
          <a:xfrm rot="5400000">
            <a:off x="3706417" y="2743681"/>
            <a:ext cx="285750" cy="1216816"/>
          </a:xfrm>
          <a:prstGeom prst="rightBrace">
            <a:avLst>
              <a:gd name="adj1" fmla="val 35000"/>
              <a:gd name="adj2" fmla="val 50000"/>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TextBox 8"/>
          <p:cNvSpPr txBox="1"/>
          <p:nvPr/>
        </p:nvSpPr>
        <p:spPr>
          <a:xfrm>
            <a:off x="1181100" y="3629025"/>
            <a:ext cx="1704975" cy="381000"/>
          </a:xfrm>
          <a:prstGeom prst="rect">
            <a:avLst/>
          </a:prstGeom>
          <a:noFill/>
        </p:spPr>
        <p:txBody>
          <a:bodyPr wrap="square" rtlCol="0">
            <a:spAutoFit/>
          </a:bodyPr>
          <a:lstStyle/>
          <a:p>
            <a:pPr algn="ctr"/>
            <a:r>
              <a:rPr lang="en-US" dirty="0"/>
              <a:t>test name</a:t>
            </a:r>
          </a:p>
        </p:txBody>
      </p:sp>
      <p:sp>
        <p:nvSpPr>
          <p:cNvPr id="10" name="TextBox 9"/>
          <p:cNvSpPr txBox="1"/>
          <p:nvPr/>
        </p:nvSpPr>
        <p:spPr>
          <a:xfrm>
            <a:off x="3000375" y="3629025"/>
            <a:ext cx="1704975" cy="381000"/>
          </a:xfrm>
          <a:prstGeom prst="rect">
            <a:avLst/>
          </a:prstGeom>
          <a:noFill/>
        </p:spPr>
        <p:txBody>
          <a:bodyPr wrap="square" rtlCol="0">
            <a:spAutoFit/>
          </a:bodyPr>
          <a:lstStyle/>
          <a:p>
            <a:pPr algn="ctr"/>
            <a:r>
              <a:rPr lang="en-US" dirty="0"/>
              <a:t>step number</a:t>
            </a:r>
          </a:p>
        </p:txBody>
      </p:sp>
      <p:sp>
        <p:nvSpPr>
          <p:cNvPr id="11" name="TextBox 10"/>
          <p:cNvSpPr txBox="1"/>
          <p:nvPr/>
        </p:nvSpPr>
        <p:spPr>
          <a:xfrm>
            <a:off x="4895850" y="3629025"/>
            <a:ext cx="1704975" cy="381000"/>
          </a:xfrm>
          <a:prstGeom prst="rect">
            <a:avLst/>
          </a:prstGeom>
          <a:noFill/>
        </p:spPr>
        <p:txBody>
          <a:bodyPr wrap="square" rtlCol="0">
            <a:spAutoFit/>
          </a:bodyPr>
          <a:lstStyle/>
          <a:p>
            <a:pPr algn="ctr"/>
            <a:r>
              <a:rPr lang="en-US" dirty="0"/>
              <a:t>step name</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4160" y="967575"/>
            <a:ext cx="8584006" cy="3242939"/>
          </a:xfrm>
        </p:spPr>
        <p:txBody>
          <a:bodyPr/>
          <a:lstStyle/>
          <a:p>
            <a:r>
              <a:rPr lang="en-US" sz="1800" dirty="0" err="1">
                <a:latin typeface="Courier New" panose="02070309020205020404" pitchFamily="49" charset="0"/>
                <a:cs typeface="Courier New" panose="02070309020205020404" pitchFamily="49" charset="0"/>
              </a:rPr>
              <a:t>accuracy_plus_minus</a:t>
            </a:r>
            <a:r>
              <a:rPr lang="en-US" sz="1800" dirty="0">
                <a:latin typeface="Courier New" panose="02070309020205020404" pitchFamily="49" charset="0"/>
                <a:cs typeface="Courier New" panose="02070309020205020404" pitchFamily="49" charset="0"/>
              </a:rPr>
              <a:t> = 5%</a:t>
            </a:r>
          </a:p>
          <a:p>
            <a:pPr lvl="1"/>
            <a:r>
              <a:rPr lang="en-US" sz="1600" dirty="0"/>
              <a:t>Any numeric value with an optional trailing % sign maybe specified.</a:t>
            </a:r>
          </a:p>
          <a:p>
            <a:r>
              <a:rPr lang="en-US" sz="1800" dirty="0">
                <a:latin typeface="Courier New" panose="02070309020205020404" pitchFamily="49" charset="0"/>
                <a:cs typeface="Courier New" panose="02070309020205020404" pitchFamily="49" charset="0"/>
              </a:rPr>
              <a:t>confidence = 95%</a:t>
            </a:r>
          </a:p>
          <a:p>
            <a:pPr lvl="1"/>
            <a:r>
              <a:rPr lang="en-US" sz="1600" dirty="0"/>
              <a:t>How confident you need to be that your measurement falls within the specified plus or minus range around the long term average that you would get measuring forever.</a:t>
            </a:r>
          </a:p>
          <a:p>
            <a:pPr lvl="1"/>
            <a:r>
              <a:rPr lang="en-US" sz="1600" dirty="0"/>
              <a:t>Default is 95%</a:t>
            </a:r>
          </a:p>
          <a:p>
            <a:pPr lvl="1"/>
            <a:r>
              <a:rPr lang="en-US" sz="1600" dirty="0"/>
              <a:t>Ivy has a menu of 11 specific pre-loaded confidence values that you pick from.</a:t>
            </a:r>
          </a:p>
          <a:p>
            <a:pPr lvl="2"/>
            <a:r>
              <a:rPr lang="en-US" sz="1400" dirty="0"/>
              <a:t>50%, 60%, 70%, 80%, 90%, 95%, 98%, 99%, 99.5%, 99.8%, and 99.9%</a:t>
            </a:r>
            <a:endParaRPr lang="en-US" sz="1000" dirty="0">
              <a:hlinkClick r:id="rId3"/>
            </a:endParaRPr>
          </a:p>
          <a:p>
            <a:pPr lvl="2"/>
            <a:r>
              <a:rPr lang="en-US" sz="1400" dirty="0">
                <a:hlinkClick r:id="rId3"/>
              </a:rPr>
              <a:t>http://en.wikipedia.org/wiki/Student%27s_t-distribution</a:t>
            </a:r>
            <a:r>
              <a:rPr lang="en-US" sz="1400" dirty="0"/>
              <a:t> </a:t>
            </a:r>
          </a:p>
        </p:txBody>
      </p:sp>
      <p:sp>
        <p:nvSpPr>
          <p:cNvPr id="4" name="Title 3"/>
          <p:cNvSpPr>
            <a:spLocks noGrp="1"/>
          </p:cNvSpPr>
          <p:nvPr>
            <p:ph type="title"/>
          </p:nvPr>
        </p:nvSpPr>
        <p:spPr/>
        <p:txBody>
          <a:bodyPr>
            <a:normAutofit/>
          </a:bodyPr>
          <a:lstStyle/>
          <a:p>
            <a:r>
              <a:rPr lang="en-US" b="0" dirty="0">
                <a:latin typeface="Courier New" pitchFamily="49" charset="0"/>
                <a:cs typeface="Courier New" pitchFamily="49" charset="0"/>
              </a:rPr>
              <a:t>measure = on</a:t>
            </a:r>
          </a:p>
        </p:txBody>
      </p:sp>
    </p:spTree>
    <p:extLst>
      <p:ext uri="{BB962C8B-B14F-4D97-AF65-F5344CB8AC3E}">
        <p14:creationId xmlns:p14="http://schemas.microsoft.com/office/powerpoint/2010/main" val="5073296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778470"/>
          </a:xfrm>
        </p:spPr>
        <p:txBody>
          <a:bodyPr/>
          <a:lstStyle/>
          <a:p>
            <a:r>
              <a:rPr lang="en-US" sz="1600" dirty="0" err="1">
                <a:latin typeface="Courier New" panose="02070309020205020404" pitchFamily="49" charset="0"/>
                <a:cs typeface="Courier New" panose="02070309020205020404" pitchFamily="49" charset="0"/>
              </a:rPr>
              <a:t>max_wp</a:t>
            </a:r>
            <a:r>
              <a:rPr lang="en-US" sz="1600" dirty="0">
                <a:latin typeface="Courier New" panose="02070309020205020404" pitchFamily="49" charset="0"/>
                <a:cs typeface="Courier New" panose="02070309020205020404" pitchFamily="49" charset="0"/>
              </a:rPr>
              <a:t> = 2%  </a:t>
            </a:r>
            <a:r>
              <a:rPr lang="en-US" sz="1600" dirty="0">
                <a:cs typeface="Courier New" panose="02070309020205020404" pitchFamily="49" charset="0"/>
              </a:rPr>
              <a:t>- default  </a:t>
            </a:r>
            <a:r>
              <a:rPr lang="en-US" sz="1600" dirty="0">
                <a:latin typeface="Courier New" panose="02070309020205020404" pitchFamily="49" charset="0"/>
                <a:cs typeface="Courier New" panose="02070309020205020404" pitchFamily="49" charset="0"/>
              </a:rPr>
              <a:t>100%</a:t>
            </a:r>
          </a:p>
          <a:p>
            <a:pPr lvl="1"/>
            <a:r>
              <a:rPr lang="en-US" sz="1400" dirty="0"/>
              <a:t>A subinterval sequence will be rejected if WP is above the limit at any point in the sequence.</a:t>
            </a:r>
          </a:p>
          <a:p>
            <a:pPr lvl="1"/>
            <a:r>
              <a:rPr lang="en-US" sz="1400" dirty="0"/>
              <a:t>Set this to "1%' or so for read tests to ensure WP is empty during the test.</a:t>
            </a:r>
          </a:p>
          <a:p>
            <a:r>
              <a:rPr lang="en-US" sz="1600" dirty="0" err="1">
                <a:latin typeface="Courier New" panose="02070309020205020404" pitchFamily="49" charset="0"/>
                <a:cs typeface="Courier New" panose="02070309020205020404" pitchFamily="49" charset="0"/>
              </a:rPr>
              <a:t>min_wp</a:t>
            </a:r>
            <a:r>
              <a:rPr lang="en-US" sz="1600" dirty="0">
                <a:latin typeface="Courier New" panose="02070309020205020404" pitchFamily="49" charset="0"/>
                <a:cs typeface="Courier New" panose="02070309020205020404" pitchFamily="49" charset="0"/>
              </a:rPr>
              <a:t> = 67%  </a:t>
            </a:r>
            <a:r>
              <a:rPr lang="en-US" sz="1600" dirty="0">
                <a:cs typeface="Courier New" panose="02070309020205020404" pitchFamily="49" charset="0"/>
              </a:rPr>
              <a:t>- default  </a:t>
            </a:r>
            <a:r>
              <a:rPr lang="en-US" sz="1600" dirty="0">
                <a:latin typeface="Courier New" panose="02070309020205020404" pitchFamily="49" charset="0"/>
                <a:cs typeface="Courier New" panose="02070309020205020404" pitchFamily="49" charset="0"/>
              </a:rPr>
              <a:t>0%</a:t>
            </a:r>
          </a:p>
          <a:p>
            <a:pPr lvl="1"/>
            <a:r>
              <a:rPr lang="en-US" sz="1400" dirty="0"/>
              <a:t>A subinterval sequence will be rejected if WP is below the limit at any point in the sequence.</a:t>
            </a:r>
          </a:p>
          <a:p>
            <a:pPr lvl="1"/>
            <a:r>
              <a:rPr lang="en-US" sz="1400" dirty="0"/>
              <a:t>Use this for write tests to ensure WP is full during the test.</a:t>
            </a:r>
          </a:p>
          <a:p>
            <a:r>
              <a:rPr lang="en-US" sz="1600" dirty="0" err="1">
                <a:latin typeface="Courier New" panose="02070309020205020404" pitchFamily="49" charset="0"/>
                <a:cs typeface="Courier New" panose="02070309020205020404" pitchFamily="49" charset="0"/>
              </a:rPr>
              <a:t>max_wp_change</a:t>
            </a:r>
            <a:r>
              <a:rPr lang="en-US" sz="1600" dirty="0">
                <a:latin typeface="Courier New" panose="02070309020205020404" pitchFamily="49" charset="0"/>
                <a:cs typeface="Courier New" panose="02070309020205020404" pitchFamily="49" charset="0"/>
              </a:rPr>
              <a:t> = 3%  </a:t>
            </a:r>
            <a:r>
              <a:rPr lang="en-US" sz="1600" dirty="0">
                <a:cs typeface="Courier New" panose="02070309020205020404" pitchFamily="49" charset="0"/>
              </a:rPr>
              <a:t>- default  </a:t>
            </a:r>
            <a:r>
              <a:rPr lang="en-US" sz="1600" dirty="0">
                <a:latin typeface="Courier New" panose="02070309020205020404" pitchFamily="49" charset="0"/>
                <a:cs typeface="Courier New" panose="02070309020205020404" pitchFamily="49" charset="0"/>
              </a:rPr>
              <a:t>3%</a:t>
            </a:r>
          </a:p>
          <a:p>
            <a:pPr lvl="1"/>
            <a:r>
              <a:rPr lang="en-US" sz="1400" dirty="0"/>
              <a:t>A subinterval sequence will be rejected if WP varies up and down by more than the specified (absolute) amount at any point in the sequence.  </a:t>
            </a:r>
            <a:r>
              <a:rPr lang="en-US" sz="1400" dirty="0" err="1">
                <a:latin typeface="Courier New" panose="02070309020205020404" pitchFamily="49" charset="0"/>
                <a:cs typeface="Courier New" panose="02070309020205020404" pitchFamily="49" charset="0"/>
              </a:rPr>
              <a:t>max_wp_range</a:t>
            </a:r>
            <a:r>
              <a:rPr lang="en-US" sz="1400" dirty="0">
                <a:latin typeface="Courier New" panose="02070309020205020404" pitchFamily="49" charset="0"/>
                <a:cs typeface="Courier New" panose="02070309020205020404" pitchFamily="49" charset="0"/>
              </a:rPr>
              <a:t>="3%" </a:t>
            </a:r>
            <a:r>
              <a:rPr lang="en-US" sz="1400" dirty="0"/>
              <a:t>matches from 0% to 3% Write Pending, as well as from 67% to 70% Write Pending.  (not a percent OF the WP value)</a:t>
            </a:r>
          </a:p>
          <a:p>
            <a:pPr lvl="1"/>
            <a:r>
              <a:rPr lang="en-US" sz="1400" dirty="0"/>
              <a:t>Use this in general all the time so you reject periods with major movement in Write Pending.</a:t>
            </a:r>
          </a:p>
        </p:txBody>
      </p:sp>
      <p:sp>
        <p:nvSpPr>
          <p:cNvPr id="3" name="Title 2"/>
          <p:cNvSpPr>
            <a:spLocks noGrp="1"/>
          </p:cNvSpPr>
          <p:nvPr>
            <p:ph type="title"/>
          </p:nvPr>
        </p:nvSpPr>
        <p:spPr>
          <a:xfrm>
            <a:off x="264159" y="53113"/>
            <a:ext cx="7334209" cy="732441"/>
          </a:xfrm>
        </p:spPr>
        <p:txBody>
          <a:bodyPr>
            <a:normAutofit/>
          </a:bodyPr>
          <a:lstStyle/>
          <a:p>
            <a:r>
              <a:rPr lang="en-US" b="0" dirty="0">
                <a:latin typeface="Courier New" pitchFamily="49" charset="0"/>
                <a:cs typeface="Courier New" pitchFamily="49" charset="0"/>
              </a:rPr>
              <a:t>measure</a:t>
            </a:r>
            <a:r>
              <a:rPr lang="en-US" dirty="0">
                <a:latin typeface="Courier New" pitchFamily="49" charset="0"/>
                <a:cs typeface="Courier New" pitchFamily="49" charset="0"/>
              </a:rPr>
              <a:t> </a:t>
            </a:r>
            <a:r>
              <a:rPr lang="en-US" sz="2000" dirty="0"/>
              <a:t>Write Pending-based stability criteria</a:t>
            </a:r>
          </a:p>
        </p:txBody>
      </p:sp>
    </p:spTree>
    <p:extLst>
      <p:ext uri="{BB962C8B-B14F-4D97-AF65-F5344CB8AC3E}">
        <p14:creationId xmlns:p14="http://schemas.microsoft.com/office/powerpoint/2010/main" val="16981553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568588" y="967575"/>
            <a:ext cx="5279577" cy="369332"/>
          </a:xfrm>
        </p:spPr>
        <p:txBody>
          <a:bodyPr/>
          <a:lstStyle/>
          <a:p>
            <a:r>
              <a:rPr lang="en-US" sz="1800" dirty="0"/>
              <a:t>See separate presentation "ivy adaptive PID".</a:t>
            </a:r>
          </a:p>
        </p:txBody>
      </p:sp>
      <p:sp>
        <p:nvSpPr>
          <p:cNvPr id="3" name="Title 2"/>
          <p:cNvSpPr>
            <a:spLocks noGrp="1"/>
          </p:cNvSpPr>
          <p:nvPr>
            <p:ph type="title"/>
          </p:nvPr>
        </p:nvSpPr>
        <p:spPr/>
        <p:txBody>
          <a:bodyPr/>
          <a:lstStyle/>
          <a:p>
            <a:r>
              <a:rPr lang="en-US" b="0" dirty="0" err="1">
                <a:latin typeface="Courier New" pitchFamily="49" charset="0"/>
                <a:cs typeface="Courier New" pitchFamily="49" charset="0"/>
              </a:rPr>
              <a:t>dfc</a:t>
            </a:r>
            <a:r>
              <a:rPr lang="en-US" b="0" dirty="0">
                <a:latin typeface="Courier New" pitchFamily="49" charset="0"/>
                <a:cs typeface="Courier New" pitchFamily="49" charset="0"/>
              </a:rPr>
              <a:t>=</a:t>
            </a:r>
            <a:r>
              <a:rPr lang="en-US" b="0" dirty="0" err="1">
                <a:latin typeface="Courier New" pitchFamily="49" charset="0"/>
                <a:cs typeface="Courier New" pitchFamily="49" charset="0"/>
              </a:rPr>
              <a:t>pid</a:t>
            </a:r>
            <a:r>
              <a:rPr lang="en-US" dirty="0"/>
              <a:t>   dynamically adjusts total IOPS</a:t>
            </a:r>
          </a:p>
        </p:txBody>
      </p:sp>
      <p:pic>
        <p:nvPicPr>
          <p:cNvPr id="1026" name="Picture 2" descr="https://upload.wikimedia.org/wikipedia/commons/thumb/9/91/PID_en_updated_feedback.svg/720px-PID_en_updated_feedback.svg.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2670" y="1335411"/>
            <a:ext cx="3552826" cy="23685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72C1C16-618B-40F7-8A36-9AD99201F3C0}"/>
              </a:ext>
            </a:extLst>
          </p:cNvPr>
          <p:cNvSpPr>
            <a:spLocks noGrp="1"/>
          </p:cNvSpPr>
          <p:nvPr>
            <p:ph idx="1"/>
          </p:nvPr>
        </p:nvSpPr>
        <p:spPr>
          <a:xfrm>
            <a:off x="264160" y="967575"/>
            <a:ext cx="8584006" cy="1184940"/>
          </a:xfrm>
        </p:spPr>
        <p:txBody>
          <a:bodyPr/>
          <a:lstStyle/>
          <a:p>
            <a:r>
              <a:rPr lang="en-US" sz="1400" dirty="0"/>
              <a:t>Normally, each ivy “step” runs a subinterval sequence to make one measurement, and then pauses for a very brief time to write csv files before the next step.</a:t>
            </a:r>
          </a:p>
          <a:p>
            <a:r>
              <a:rPr lang="en-US" sz="1400" dirty="0">
                <a:latin typeface="Courier New" panose="02070309020205020404" pitchFamily="49" charset="0"/>
                <a:cs typeface="Courier New" panose="02070309020205020404" pitchFamily="49" charset="0"/>
              </a:rPr>
              <a:t>DFC = </a:t>
            </a:r>
            <a:r>
              <a:rPr lang="en-US" sz="1400" dirty="0" err="1">
                <a:latin typeface="Courier New" panose="02070309020205020404" pitchFamily="49" charset="0"/>
                <a:cs typeface="Courier New" panose="02070309020205020404" pitchFamily="49" charset="0"/>
              </a:rPr>
              <a:t>IOPS_staircase</a:t>
            </a:r>
            <a:r>
              <a:rPr lang="en-US" sz="1400" dirty="0"/>
              <a:t> is used to make a series of “IOPS staircase step” measurements in one unbroken series of subintervals, continuously driving I/O.</a:t>
            </a:r>
          </a:p>
        </p:txBody>
      </p:sp>
      <p:sp>
        <p:nvSpPr>
          <p:cNvPr id="3" name="Title 2">
            <a:extLst>
              <a:ext uri="{FF2B5EF4-FFF2-40B4-BE49-F238E27FC236}">
                <a16:creationId xmlns:a16="http://schemas.microsoft.com/office/drawing/2014/main" id="{E05DF7B0-154A-4A21-B6FB-DB075DA04C14}"/>
              </a:ext>
            </a:extLst>
          </p:cNvPr>
          <p:cNvSpPr>
            <a:spLocks noGrp="1"/>
          </p:cNvSpPr>
          <p:nvPr>
            <p:ph type="title"/>
          </p:nvPr>
        </p:nvSpPr>
        <p:spPr/>
        <p:txBody>
          <a:bodyPr/>
          <a:lstStyle/>
          <a:p>
            <a:r>
              <a:rPr lang="en-US" dirty="0">
                <a:latin typeface="Courier New" panose="02070309020205020404" pitchFamily="49" charset="0"/>
                <a:cs typeface="Courier New" panose="02070309020205020404" pitchFamily="49" charset="0"/>
              </a:rPr>
              <a:t>DFC = </a:t>
            </a:r>
            <a:r>
              <a:rPr lang="en-US" dirty="0" err="1">
                <a:latin typeface="Courier New" panose="02070309020205020404" pitchFamily="49" charset="0"/>
                <a:cs typeface="Courier New" panose="02070309020205020404" pitchFamily="49" charset="0"/>
              </a:rPr>
              <a:t>IOPS_staircase</a:t>
            </a:r>
            <a:endParaRPr lang="en-US" dirty="0">
              <a:latin typeface="Courier New" panose="02070309020205020404" pitchFamily="49" charset="0"/>
              <a:cs typeface="Courier New" panose="02070309020205020404" pitchFamily="49" charset="0"/>
            </a:endParaRPr>
          </a:p>
        </p:txBody>
      </p:sp>
      <p:sp>
        <p:nvSpPr>
          <p:cNvPr id="6" name="Freeform: Shape 5">
            <a:extLst>
              <a:ext uri="{FF2B5EF4-FFF2-40B4-BE49-F238E27FC236}">
                <a16:creationId xmlns:a16="http://schemas.microsoft.com/office/drawing/2014/main" id="{F9C6E190-2DCA-4021-B360-BB478D1A98EE}"/>
              </a:ext>
            </a:extLst>
          </p:cNvPr>
          <p:cNvSpPr/>
          <p:nvPr/>
        </p:nvSpPr>
        <p:spPr>
          <a:xfrm>
            <a:off x="1662795" y="2712677"/>
            <a:ext cx="3234172" cy="1238627"/>
          </a:xfrm>
          <a:custGeom>
            <a:avLst/>
            <a:gdLst>
              <a:gd name="connsiteX0" fmla="*/ 0 w 4254367"/>
              <a:gd name="connsiteY0" fmla="*/ 1232034 h 1241659"/>
              <a:gd name="connsiteX1" fmla="*/ 1260910 w 4254367"/>
              <a:gd name="connsiteY1" fmla="*/ 1241659 h 1241659"/>
              <a:gd name="connsiteX2" fmla="*/ 1265722 w 4254367"/>
              <a:gd name="connsiteY2" fmla="*/ 567891 h 1241659"/>
              <a:gd name="connsiteX3" fmla="*/ 2776889 w 4254367"/>
              <a:gd name="connsiteY3" fmla="*/ 582329 h 1241659"/>
              <a:gd name="connsiteX4" fmla="*/ 2772076 w 4254367"/>
              <a:gd name="connsiteY4" fmla="*/ 0 h 1241659"/>
              <a:gd name="connsiteX5" fmla="*/ 4254367 w 4254367"/>
              <a:gd name="connsiteY5" fmla="*/ 24064 h 1241659"/>
              <a:gd name="connsiteX0" fmla="*/ 0 w 4268805"/>
              <a:gd name="connsiteY0" fmla="*/ 1241658 h 1251283"/>
              <a:gd name="connsiteX1" fmla="*/ 1260910 w 4268805"/>
              <a:gd name="connsiteY1" fmla="*/ 1251283 h 1251283"/>
              <a:gd name="connsiteX2" fmla="*/ 1265722 w 4268805"/>
              <a:gd name="connsiteY2" fmla="*/ 577515 h 1251283"/>
              <a:gd name="connsiteX3" fmla="*/ 2776889 w 4268805"/>
              <a:gd name="connsiteY3" fmla="*/ 591953 h 1251283"/>
              <a:gd name="connsiteX4" fmla="*/ 2772076 w 4268805"/>
              <a:gd name="connsiteY4" fmla="*/ 9624 h 1251283"/>
              <a:gd name="connsiteX5" fmla="*/ 4268805 w 4268805"/>
              <a:gd name="connsiteY5" fmla="*/ 0 h 1251283"/>
              <a:gd name="connsiteX0" fmla="*/ 0 w 4268805"/>
              <a:gd name="connsiteY0" fmla="*/ 1232034 h 1241659"/>
              <a:gd name="connsiteX1" fmla="*/ 1260910 w 4268805"/>
              <a:gd name="connsiteY1" fmla="*/ 1241659 h 1241659"/>
              <a:gd name="connsiteX2" fmla="*/ 1265722 w 4268805"/>
              <a:gd name="connsiteY2" fmla="*/ 567891 h 1241659"/>
              <a:gd name="connsiteX3" fmla="*/ 2776889 w 4268805"/>
              <a:gd name="connsiteY3" fmla="*/ 582329 h 1241659"/>
              <a:gd name="connsiteX4" fmla="*/ 2772076 w 4268805"/>
              <a:gd name="connsiteY4" fmla="*/ 0 h 1241659"/>
              <a:gd name="connsiteX5" fmla="*/ 4268805 w 4268805"/>
              <a:gd name="connsiteY5" fmla="*/ 6196 h 1241659"/>
              <a:gd name="connsiteX0" fmla="*/ 0 w 4268805"/>
              <a:gd name="connsiteY0" fmla="*/ 1232034 h 1238495"/>
              <a:gd name="connsiteX1" fmla="*/ 1052085 w 4268805"/>
              <a:gd name="connsiteY1" fmla="*/ 1238495 h 1238495"/>
              <a:gd name="connsiteX2" fmla="*/ 1265722 w 4268805"/>
              <a:gd name="connsiteY2" fmla="*/ 567891 h 1238495"/>
              <a:gd name="connsiteX3" fmla="*/ 2776889 w 4268805"/>
              <a:gd name="connsiteY3" fmla="*/ 582329 h 1238495"/>
              <a:gd name="connsiteX4" fmla="*/ 2772076 w 4268805"/>
              <a:gd name="connsiteY4" fmla="*/ 0 h 1238495"/>
              <a:gd name="connsiteX5" fmla="*/ 4268805 w 4268805"/>
              <a:gd name="connsiteY5" fmla="*/ 6196 h 1238495"/>
              <a:gd name="connsiteX0" fmla="*/ 0 w 4268805"/>
              <a:gd name="connsiteY0" fmla="*/ 1232034 h 1238495"/>
              <a:gd name="connsiteX1" fmla="*/ 1093218 w 4268805"/>
              <a:gd name="connsiteY1" fmla="*/ 1238495 h 1238495"/>
              <a:gd name="connsiteX2" fmla="*/ 1265722 w 4268805"/>
              <a:gd name="connsiteY2" fmla="*/ 567891 h 1238495"/>
              <a:gd name="connsiteX3" fmla="*/ 2776889 w 4268805"/>
              <a:gd name="connsiteY3" fmla="*/ 582329 h 1238495"/>
              <a:gd name="connsiteX4" fmla="*/ 2772076 w 4268805"/>
              <a:gd name="connsiteY4" fmla="*/ 0 h 1238495"/>
              <a:gd name="connsiteX5" fmla="*/ 4268805 w 4268805"/>
              <a:gd name="connsiteY5" fmla="*/ 6196 h 1238495"/>
              <a:gd name="connsiteX0" fmla="*/ 0 w 4268805"/>
              <a:gd name="connsiteY0" fmla="*/ 1232034 h 1238495"/>
              <a:gd name="connsiteX1" fmla="*/ 1093218 w 4268805"/>
              <a:gd name="connsiteY1" fmla="*/ 1238495 h 1238495"/>
              <a:gd name="connsiteX2" fmla="*/ 1098030 w 4268805"/>
              <a:gd name="connsiteY2" fmla="*/ 567891 h 1238495"/>
              <a:gd name="connsiteX3" fmla="*/ 2776889 w 4268805"/>
              <a:gd name="connsiteY3" fmla="*/ 582329 h 1238495"/>
              <a:gd name="connsiteX4" fmla="*/ 2772076 w 4268805"/>
              <a:gd name="connsiteY4" fmla="*/ 0 h 1238495"/>
              <a:gd name="connsiteX5" fmla="*/ 4268805 w 4268805"/>
              <a:gd name="connsiteY5" fmla="*/ 6196 h 1238495"/>
              <a:gd name="connsiteX0" fmla="*/ 0 w 4268805"/>
              <a:gd name="connsiteY0" fmla="*/ 1232034 h 1238495"/>
              <a:gd name="connsiteX1" fmla="*/ 1093218 w 4268805"/>
              <a:gd name="connsiteY1" fmla="*/ 1238495 h 1238495"/>
              <a:gd name="connsiteX2" fmla="*/ 1098030 w 4268805"/>
              <a:gd name="connsiteY2" fmla="*/ 567891 h 1238495"/>
              <a:gd name="connsiteX3" fmla="*/ 2201039 w 4268805"/>
              <a:gd name="connsiteY3" fmla="*/ 572837 h 1238495"/>
              <a:gd name="connsiteX4" fmla="*/ 2772076 w 4268805"/>
              <a:gd name="connsiteY4" fmla="*/ 0 h 1238495"/>
              <a:gd name="connsiteX5" fmla="*/ 4268805 w 4268805"/>
              <a:gd name="connsiteY5" fmla="*/ 6196 h 1238495"/>
              <a:gd name="connsiteX0" fmla="*/ 0 w 4268805"/>
              <a:gd name="connsiteY0" fmla="*/ 1235198 h 1241659"/>
              <a:gd name="connsiteX1" fmla="*/ 1093218 w 4268805"/>
              <a:gd name="connsiteY1" fmla="*/ 1241659 h 1241659"/>
              <a:gd name="connsiteX2" fmla="*/ 1098030 w 4268805"/>
              <a:gd name="connsiteY2" fmla="*/ 571055 h 1241659"/>
              <a:gd name="connsiteX3" fmla="*/ 2201039 w 4268805"/>
              <a:gd name="connsiteY3" fmla="*/ 576001 h 1241659"/>
              <a:gd name="connsiteX4" fmla="*/ 2202553 w 4268805"/>
              <a:gd name="connsiteY4" fmla="*/ 0 h 1241659"/>
              <a:gd name="connsiteX5" fmla="*/ 4268805 w 4268805"/>
              <a:gd name="connsiteY5" fmla="*/ 9360 h 1241659"/>
              <a:gd name="connsiteX0" fmla="*/ 0 w 3234172"/>
              <a:gd name="connsiteY0" fmla="*/ 1235198 h 1241659"/>
              <a:gd name="connsiteX1" fmla="*/ 1093218 w 3234172"/>
              <a:gd name="connsiteY1" fmla="*/ 1241659 h 1241659"/>
              <a:gd name="connsiteX2" fmla="*/ 1098030 w 3234172"/>
              <a:gd name="connsiteY2" fmla="*/ 571055 h 1241659"/>
              <a:gd name="connsiteX3" fmla="*/ 2201039 w 3234172"/>
              <a:gd name="connsiteY3" fmla="*/ 576001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599531 h 1241659"/>
              <a:gd name="connsiteX3" fmla="*/ 2201039 w 3234172"/>
              <a:gd name="connsiteY3" fmla="*/ 576001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599531 h 1241659"/>
              <a:gd name="connsiteX3" fmla="*/ 2213695 w 3234172"/>
              <a:gd name="connsiteY3" fmla="*/ 601313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599531 h 1241659"/>
              <a:gd name="connsiteX3" fmla="*/ 2197875 w 3234172"/>
              <a:gd name="connsiteY3" fmla="*/ 591821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599531 h 1241659"/>
              <a:gd name="connsiteX3" fmla="*/ 2213695 w 3234172"/>
              <a:gd name="connsiteY3" fmla="*/ 623462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624844 h 1241659"/>
              <a:gd name="connsiteX3" fmla="*/ 2213695 w 3234172"/>
              <a:gd name="connsiteY3" fmla="*/ 623462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624844 h 1241659"/>
              <a:gd name="connsiteX3" fmla="*/ 2175727 w 3234172"/>
              <a:gd name="connsiteY3" fmla="*/ 626626 h 1241659"/>
              <a:gd name="connsiteX4" fmla="*/ 2202553 w 3234172"/>
              <a:gd name="connsiteY4" fmla="*/ 0 h 1241659"/>
              <a:gd name="connsiteX5" fmla="*/ 3234172 w 3234172"/>
              <a:gd name="connsiteY5" fmla="*/ 3032 h 1241659"/>
              <a:gd name="connsiteX0" fmla="*/ 0 w 3234172"/>
              <a:gd name="connsiteY0" fmla="*/ 1232166 h 1238627"/>
              <a:gd name="connsiteX1" fmla="*/ 1093218 w 3234172"/>
              <a:gd name="connsiteY1" fmla="*/ 1238627 h 1238627"/>
              <a:gd name="connsiteX2" fmla="*/ 1098030 w 3234172"/>
              <a:gd name="connsiteY2" fmla="*/ 621812 h 1238627"/>
              <a:gd name="connsiteX3" fmla="*/ 2175727 w 3234172"/>
              <a:gd name="connsiteY3" fmla="*/ 623594 h 1238627"/>
              <a:gd name="connsiteX4" fmla="*/ 2177241 w 3234172"/>
              <a:gd name="connsiteY4" fmla="*/ 3296 h 1238627"/>
              <a:gd name="connsiteX5" fmla="*/ 3234172 w 3234172"/>
              <a:gd name="connsiteY5" fmla="*/ 0 h 1238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34172" h="1238627">
                <a:moveTo>
                  <a:pt x="0" y="1232166"/>
                </a:moveTo>
                <a:lnTo>
                  <a:pt x="1093218" y="1238627"/>
                </a:lnTo>
                <a:lnTo>
                  <a:pt x="1098030" y="621812"/>
                </a:lnTo>
                <a:lnTo>
                  <a:pt x="2175727" y="623594"/>
                </a:lnTo>
                <a:cubicBezTo>
                  <a:pt x="2174123" y="429484"/>
                  <a:pt x="2178845" y="197406"/>
                  <a:pt x="2177241" y="3296"/>
                </a:cubicBezTo>
                <a:lnTo>
                  <a:pt x="3234172" y="0"/>
                </a:lnTo>
              </a:path>
            </a:pathLst>
          </a:cu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a:extLst>
              <a:ext uri="{FF2B5EF4-FFF2-40B4-BE49-F238E27FC236}">
                <a16:creationId xmlns:a16="http://schemas.microsoft.com/office/drawing/2014/main" id="{D06FE282-FF6F-442F-AC39-8551C6742174}"/>
              </a:ext>
            </a:extLst>
          </p:cNvPr>
          <p:cNvCxnSpPr>
            <a:cxnSpLocks/>
          </p:cNvCxnSpPr>
          <p:nvPr/>
        </p:nvCxnSpPr>
        <p:spPr>
          <a:xfrm flipV="1">
            <a:off x="1662795" y="4589403"/>
            <a:ext cx="3469235" cy="158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69C0CD7-35C9-47B5-91E2-AC4E3A15FEC7}"/>
              </a:ext>
            </a:extLst>
          </p:cNvPr>
          <p:cNvCxnSpPr/>
          <p:nvPr/>
        </p:nvCxnSpPr>
        <p:spPr>
          <a:xfrm>
            <a:off x="1662795" y="4486573"/>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10D5F5A6-D627-4031-ACD8-61E6732B23DC}"/>
              </a:ext>
            </a:extLst>
          </p:cNvPr>
          <p:cNvCxnSpPr/>
          <p:nvPr/>
        </p:nvCxnSpPr>
        <p:spPr>
          <a:xfrm>
            <a:off x="1935427" y="4487101"/>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D5C2C9AC-B15F-4332-80DE-600617EAE9CD}"/>
              </a:ext>
            </a:extLst>
          </p:cNvPr>
          <p:cNvCxnSpPr/>
          <p:nvPr/>
        </p:nvCxnSpPr>
        <p:spPr>
          <a:xfrm>
            <a:off x="2208059" y="4487629"/>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6112126-077F-44E0-AEAF-EDA49AB6107C}"/>
              </a:ext>
            </a:extLst>
          </p:cNvPr>
          <p:cNvCxnSpPr/>
          <p:nvPr/>
        </p:nvCxnSpPr>
        <p:spPr>
          <a:xfrm>
            <a:off x="2480691" y="4488157"/>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CCBBF201-E162-4A0F-8D5C-D4DD710B4550}"/>
              </a:ext>
            </a:extLst>
          </p:cNvPr>
          <p:cNvCxnSpPr/>
          <p:nvPr/>
        </p:nvCxnSpPr>
        <p:spPr>
          <a:xfrm>
            <a:off x="2753323" y="4488685"/>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65AE9034-5BAC-45BB-8DE7-D82199F9DE6F}"/>
              </a:ext>
            </a:extLst>
          </p:cNvPr>
          <p:cNvCxnSpPr/>
          <p:nvPr/>
        </p:nvCxnSpPr>
        <p:spPr>
          <a:xfrm>
            <a:off x="3025955" y="4489213"/>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D0A5EC00-D23C-40D9-88F6-67C9AF82587A}"/>
              </a:ext>
            </a:extLst>
          </p:cNvPr>
          <p:cNvCxnSpPr/>
          <p:nvPr/>
        </p:nvCxnSpPr>
        <p:spPr>
          <a:xfrm>
            <a:off x="3298587" y="4489741"/>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B1BA63A8-8715-4BD7-83E0-DA7DD9A19DFA}"/>
              </a:ext>
            </a:extLst>
          </p:cNvPr>
          <p:cNvCxnSpPr/>
          <p:nvPr/>
        </p:nvCxnSpPr>
        <p:spPr>
          <a:xfrm>
            <a:off x="3571219" y="4490269"/>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DCF14A3-9039-4947-BF59-BCF1DE3302C8}"/>
              </a:ext>
            </a:extLst>
          </p:cNvPr>
          <p:cNvCxnSpPr/>
          <p:nvPr/>
        </p:nvCxnSpPr>
        <p:spPr>
          <a:xfrm>
            <a:off x="3843851" y="4490797"/>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D813C252-4DF3-4463-A3FA-4C2B5CE1A843}"/>
              </a:ext>
            </a:extLst>
          </p:cNvPr>
          <p:cNvCxnSpPr/>
          <p:nvPr/>
        </p:nvCxnSpPr>
        <p:spPr>
          <a:xfrm>
            <a:off x="4116483" y="4491325"/>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92D61540-E951-41CF-901C-CD6F8F5150A4}"/>
              </a:ext>
            </a:extLst>
          </p:cNvPr>
          <p:cNvCxnSpPr/>
          <p:nvPr/>
        </p:nvCxnSpPr>
        <p:spPr>
          <a:xfrm>
            <a:off x="4389115" y="4491853"/>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6E7FB56-AD66-4D5E-A528-9CFEDCC3B1C6}"/>
              </a:ext>
            </a:extLst>
          </p:cNvPr>
          <p:cNvCxnSpPr/>
          <p:nvPr/>
        </p:nvCxnSpPr>
        <p:spPr>
          <a:xfrm>
            <a:off x="4661747" y="4492381"/>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1E47DD8B-2BE9-459F-828E-D3A9CE11AB9A}"/>
              </a:ext>
            </a:extLst>
          </p:cNvPr>
          <p:cNvCxnSpPr/>
          <p:nvPr/>
        </p:nvCxnSpPr>
        <p:spPr>
          <a:xfrm>
            <a:off x="4934379" y="4492909"/>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2C029789-B948-413A-BB03-721476ABA474}"/>
              </a:ext>
            </a:extLst>
          </p:cNvPr>
          <p:cNvCxnSpPr/>
          <p:nvPr/>
        </p:nvCxnSpPr>
        <p:spPr>
          <a:xfrm flipV="1">
            <a:off x="1662795" y="2673592"/>
            <a:ext cx="0" cy="181298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DEAF5EF5-31CB-41D2-A5F5-90614543285D}"/>
              </a:ext>
            </a:extLst>
          </p:cNvPr>
          <p:cNvSpPr txBox="1"/>
          <p:nvPr/>
        </p:nvSpPr>
        <p:spPr>
          <a:xfrm>
            <a:off x="1347874" y="2379338"/>
            <a:ext cx="632799" cy="276999"/>
          </a:xfrm>
          <a:prstGeom prst="rect">
            <a:avLst/>
          </a:prstGeom>
          <a:noFill/>
        </p:spPr>
        <p:txBody>
          <a:bodyPr wrap="square" rtlCol="0">
            <a:spAutoFit/>
          </a:bodyPr>
          <a:lstStyle/>
          <a:p>
            <a:pPr algn="ctr"/>
            <a:r>
              <a:rPr lang="en-US" sz="1200" dirty="0"/>
              <a:t>IOPS</a:t>
            </a:r>
          </a:p>
        </p:txBody>
      </p:sp>
      <p:sp>
        <p:nvSpPr>
          <p:cNvPr id="35" name="TextBox 34">
            <a:extLst>
              <a:ext uri="{FF2B5EF4-FFF2-40B4-BE49-F238E27FC236}">
                <a16:creationId xmlns:a16="http://schemas.microsoft.com/office/drawing/2014/main" id="{73E6595D-97E5-478D-B4F4-DE3DC3CA9785}"/>
              </a:ext>
            </a:extLst>
          </p:cNvPr>
          <p:cNvSpPr txBox="1"/>
          <p:nvPr/>
        </p:nvSpPr>
        <p:spPr>
          <a:xfrm>
            <a:off x="5200683" y="4450903"/>
            <a:ext cx="632799" cy="276999"/>
          </a:xfrm>
          <a:prstGeom prst="rect">
            <a:avLst/>
          </a:prstGeom>
          <a:noFill/>
        </p:spPr>
        <p:txBody>
          <a:bodyPr wrap="square" rtlCol="0">
            <a:spAutoFit/>
          </a:bodyPr>
          <a:lstStyle/>
          <a:p>
            <a:pPr algn="ctr"/>
            <a:r>
              <a:rPr lang="en-US" sz="1200" dirty="0"/>
              <a:t>Time</a:t>
            </a:r>
          </a:p>
        </p:txBody>
      </p:sp>
      <p:sp>
        <p:nvSpPr>
          <p:cNvPr id="36" name="TextBox 35">
            <a:extLst>
              <a:ext uri="{FF2B5EF4-FFF2-40B4-BE49-F238E27FC236}">
                <a16:creationId xmlns:a16="http://schemas.microsoft.com/office/drawing/2014/main" id="{3EA4DA60-7B9E-4D0C-A602-E61F760572C9}"/>
              </a:ext>
            </a:extLst>
          </p:cNvPr>
          <p:cNvSpPr txBox="1"/>
          <p:nvPr/>
        </p:nvSpPr>
        <p:spPr>
          <a:xfrm>
            <a:off x="2876576" y="4727902"/>
            <a:ext cx="1066742" cy="276999"/>
          </a:xfrm>
          <a:prstGeom prst="rect">
            <a:avLst/>
          </a:prstGeom>
          <a:noFill/>
        </p:spPr>
        <p:txBody>
          <a:bodyPr wrap="square" rtlCol="0">
            <a:spAutoFit/>
          </a:bodyPr>
          <a:lstStyle/>
          <a:p>
            <a:pPr algn="ctr"/>
            <a:r>
              <a:rPr lang="en-US" sz="1200" dirty="0"/>
              <a:t>Subintervals</a:t>
            </a:r>
          </a:p>
        </p:txBody>
      </p:sp>
      <p:cxnSp>
        <p:nvCxnSpPr>
          <p:cNvPr id="38" name="Straight Arrow Connector 37">
            <a:extLst>
              <a:ext uri="{FF2B5EF4-FFF2-40B4-BE49-F238E27FC236}">
                <a16:creationId xmlns:a16="http://schemas.microsoft.com/office/drawing/2014/main" id="{E0D99FD9-2784-41D1-A0B5-E97D7026CE2B}"/>
              </a:ext>
            </a:extLst>
          </p:cNvPr>
          <p:cNvCxnSpPr/>
          <p:nvPr/>
        </p:nvCxnSpPr>
        <p:spPr>
          <a:xfrm>
            <a:off x="1474430" y="3948140"/>
            <a:ext cx="151873"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A4F37EB8-BDB4-43E9-964A-FCAE7DA5FB7B}"/>
              </a:ext>
            </a:extLst>
          </p:cNvPr>
          <p:cNvSpPr txBox="1"/>
          <p:nvPr/>
        </p:nvSpPr>
        <p:spPr>
          <a:xfrm>
            <a:off x="143528" y="3855807"/>
            <a:ext cx="1330902" cy="184666"/>
          </a:xfrm>
          <a:prstGeom prst="rect">
            <a:avLst/>
          </a:prstGeom>
          <a:noFill/>
        </p:spPr>
        <p:txBody>
          <a:bodyPr wrap="square" lIns="0" tIns="0" rIns="0" bIns="0" rtlCol="0">
            <a:spAutoFit/>
          </a:bodyPr>
          <a:lstStyle/>
          <a:p>
            <a:pPr algn="ctr"/>
            <a:r>
              <a:rPr lang="en-US" sz="1200" dirty="0" err="1">
                <a:latin typeface="Courier New" panose="02070309020205020404" pitchFamily="49" charset="0"/>
                <a:cs typeface="Courier New" panose="02070309020205020404" pitchFamily="49" charset="0"/>
              </a:rPr>
              <a:t>starting_IOPS</a:t>
            </a:r>
            <a:endParaRPr lang="en-US" sz="1200" dirty="0">
              <a:latin typeface="Courier New" panose="02070309020205020404" pitchFamily="49" charset="0"/>
              <a:cs typeface="Courier New" panose="02070309020205020404" pitchFamily="49" charset="0"/>
            </a:endParaRPr>
          </a:p>
        </p:txBody>
      </p:sp>
      <p:cxnSp>
        <p:nvCxnSpPr>
          <p:cNvPr id="40" name="Straight Arrow Connector 39">
            <a:extLst>
              <a:ext uri="{FF2B5EF4-FFF2-40B4-BE49-F238E27FC236}">
                <a16:creationId xmlns:a16="http://schemas.microsoft.com/office/drawing/2014/main" id="{73624E7B-9FA4-487E-95E0-CCC94CD12F11}"/>
              </a:ext>
            </a:extLst>
          </p:cNvPr>
          <p:cNvCxnSpPr>
            <a:cxnSpLocks/>
          </p:cNvCxnSpPr>
          <p:nvPr/>
        </p:nvCxnSpPr>
        <p:spPr>
          <a:xfrm flipH="1">
            <a:off x="4980157" y="2709645"/>
            <a:ext cx="151873"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665B48D2-066F-4368-A8EF-5B9182DBA616}"/>
              </a:ext>
            </a:extLst>
          </p:cNvPr>
          <p:cNvSpPr txBox="1"/>
          <p:nvPr/>
        </p:nvSpPr>
        <p:spPr>
          <a:xfrm>
            <a:off x="5049411" y="2617312"/>
            <a:ext cx="1330902" cy="184666"/>
          </a:xfrm>
          <a:prstGeom prst="rect">
            <a:avLst/>
          </a:prstGeom>
          <a:noFill/>
        </p:spPr>
        <p:txBody>
          <a:bodyPr wrap="square" lIns="0" tIns="0" rIns="0" bIns="0" rtlCol="0">
            <a:spAutoFit/>
          </a:bodyPr>
          <a:lstStyle/>
          <a:p>
            <a:pPr algn="ctr"/>
            <a:r>
              <a:rPr lang="en-US" sz="1200" dirty="0" err="1">
                <a:latin typeface="Courier New" panose="02070309020205020404" pitchFamily="49" charset="0"/>
                <a:cs typeface="Courier New" panose="02070309020205020404" pitchFamily="49" charset="0"/>
              </a:rPr>
              <a:t>ending_IOPS</a:t>
            </a:r>
            <a:endParaRPr lang="en-US" sz="1200" dirty="0">
              <a:latin typeface="Courier New" panose="02070309020205020404" pitchFamily="49" charset="0"/>
              <a:cs typeface="Courier New" panose="02070309020205020404" pitchFamily="49" charset="0"/>
            </a:endParaRPr>
          </a:p>
        </p:txBody>
      </p:sp>
      <p:cxnSp>
        <p:nvCxnSpPr>
          <p:cNvPr id="43" name="Straight Connector 42">
            <a:extLst>
              <a:ext uri="{FF2B5EF4-FFF2-40B4-BE49-F238E27FC236}">
                <a16:creationId xmlns:a16="http://schemas.microsoft.com/office/drawing/2014/main" id="{77C90889-9BB6-4A4A-A9FC-5679572988EA}"/>
              </a:ext>
            </a:extLst>
          </p:cNvPr>
          <p:cNvCxnSpPr>
            <a:cxnSpLocks/>
          </p:cNvCxnSpPr>
          <p:nvPr/>
        </p:nvCxnSpPr>
        <p:spPr>
          <a:xfrm>
            <a:off x="3110226" y="3951304"/>
            <a:ext cx="21515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59BD42D5-74C4-4EDB-BC15-232829E05046}"/>
              </a:ext>
            </a:extLst>
          </p:cNvPr>
          <p:cNvCxnSpPr/>
          <p:nvPr/>
        </p:nvCxnSpPr>
        <p:spPr>
          <a:xfrm flipV="1">
            <a:off x="3217802" y="3331990"/>
            <a:ext cx="0" cy="17907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7B4606EC-163B-4E24-9F39-8882FF8B51E6}"/>
              </a:ext>
            </a:extLst>
          </p:cNvPr>
          <p:cNvCxnSpPr>
            <a:cxnSpLocks/>
          </p:cNvCxnSpPr>
          <p:nvPr/>
        </p:nvCxnSpPr>
        <p:spPr>
          <a:xfrm>
            <a:off x="3221869" y="3766272"/>
            <a:ext cx="0" cy="17907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B8D553AC-5CF5-42DC-8D6B-6385E724202E}"/>
              </a:ext>
            </a:extLst>
          </p:cNvPr>
          <p:cNvSpPr txBox="1"/>
          <p:nvPr/>
        </p:nvSpPr>
        <p:spPr>
          <a:xfrm>
            <a:off x="2906033" y="3537022"/>
            <a:ext cx="631671" cy="184666"/>
          </a:xfrm>
          <a:prstGeom prst="rect">
            <a:avLst/>
          </a:prstGeom>
          <a:noFill/>
        </p:spPr>
        <p:txBody>
          <a:bodyPr wrap="square" lIns="0" tIns="0" rIns="0" bIns="0" rtlCol="0">
            <a:spAutoFit/>
          </a:bodyPr>
          <a:lstStyle/>
          <a:p>
            <a:pPr algn="ctr"/>
            <a:r>
              <a:rPr lang="en-US" sz="1200" dirty="0">
                <a:latin typeface="Courier New" panose="02070309020205020404" pitchFamily="49" charset="0"/>
                <a:cs typeface="Courier New" panose="02070309020205020404" pitchFamily="49" charset="0"/>
              </a:rPr>
              <a:t>step</a:t>
            </a:r>
          </a:p>
        </p:txBody>
      </p:sp>
      <p:sp>
        <p:nvSpPr>
          <p:cNvPr id="50" name="TextBox 49">
            <a:extLst>
              <a:ext uri="{FF2B5EF4-FFF2-40B4-BE49-F238E27FC236}">
                <a16:creationId xmlns:a16="http://schemas.microsoft.com/office/drawing/2014/main" id="{CE01DE92-88A7-46C3-BCFE-CF4065A0D2B0}"/>
              </a:ext>
            </a:extLst>
          </p:cNvPr>
          <p:cNvSpPr txBox="1"/>
          <p:nvPr/>
        </p:nvSpPr>
        <p:spPr>
          <a:xfrm>
            <a:off x="1818599" y="3758489"/>
            <a:ext cx="778920" cy="138499"/>
          </a:xfrm>
          <a:prstGeom prst="rect">
            <a:avLst/>
          </a:prstGeom>
          <a:noFill/>
        </p:spPr>
        <p:txBody>
          <a:bodyPr wrap="square" lIns="0" tIns="0" rIns="0" bIns="0" rtlCol="0">
            <a:spAutoFit/>
          </a:bodyPr>
          <a:lstStyle/>
          <a:p>
            <a:pPr algn="ctr"/>
            <a:r>
              <a:rPr lang="en-US" sz="900" dirty="0"/>
              <a:t>Measurement</a:t>
            </a:r>
          </a:p>
        </p:txBody>
      </p:sp>
      <p:sp>
        <p:nvSpPr>
          <p:cNvPr id="51" name="TextBox 50">
            <a:extLst>
              <a:ext uri="{FF2B5EF4-FFF2-40B4-BE49-F238E27FC236}">
                <a16:creationId xmlns:a16="http://schemas.microsoft.com/office/drawing/2014/main" id="{4769BC4F-CF8F-49DE-B860-2977DF78C49F}"/>
              </a:ext>
            </a:extLst>
          </p:cNvPr>
          <p:cNvSpPr txBox="1"/>
          <p:nvPr/>
        </p:nvSpPr>
        <p:spPr>
          <a:xfrm>
            <a:off x="2906033" y="3142076"/>
            <a:ext cx="778920" cy="138499"/>
          </a:xfrm>
          <a:prstGeom prst="rect">
            <a:avLst/>
          </a:prstGeom>
          <a:noFill/>
        </p:spPr>
        <p:txBody>
          <a:bodyPr wrap="square" lIns="0" tIns="0" rIns="0" bIns="0" rtlCol="0">
            <a:spAutoFit/>
          </a:bodyPr>
          <a:lstStyle/>
          <a:p>
            <a:pPr algn="ctr"/>
            <a:r>
              <a:rPr lang="en-US" sz="900" dirty="0"/>
              <a:t>Measurement</a:t>
            </a:r>
          </a:p>
        </p:txBody>
      </p:sp>
      <p:sp>
        <p:nvSpPr>
          <p:cNvPr id="52" name="TextBox 51">
            <a:extLst>
              <a:ext uri="{FF2B5EF4-FFF2-40B4-BE49-F238E27FC236}">
                <a16:creationId xmlns:a16="http://schemas.microsoft.com/office/drawing/2014/main" id="{C743B71F-97FC-49AB-8501-BB3997598846}"/>
              </a:ext>
            </a:extLst>
          </p:cNvPr>
          <p:cNvSpPr txBox="1"/>
          <p:nvPr/>
        </p:nvSpPr>
        <p:spPr>
          <a:xfrm>
            <a:off x="3993467" y="2525663"/>
            <a:ext cx="778920" cy="138499"/>
          </a:xfrm>
          <a:prstGeom prst="rect">
            <a:avLst/>
          </a:prstGeom>
          <a:noFill/>
        </p:spPr>
        <p:txBody>
          <a:bodyPr wrap="square" lIns="0" tIns="0" rIns="0" bIns="0" rtlCol="0">
            <a:spAutoFit/>
          </a:bodyPr>
          <a:lstStyle/>
          <a:p>
            <a:pPr algn="ctr"/>
            <a:r>
              <a:rPr lang="en-US" sz="900" dirty="0"/>
              <a:t>Measurement</a:t>
            </a:r>
          </a:p>
        </p:txBody>
      </p:sp>
    </p:spTree>
    <p:extLst>
      <p:ext uri="{BB962C8B-B14F-4D97-AF65-F5344CB8AC3E}">
        <p14:creationId xmlns:p14="http://schemas.microsoft.com/office/powerpoint/2010/main" val="20127122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72C1C16-618B-40F7-8A36-9AD99201F3C0}"/>
              </a:ext>
            </a:extLst>
          </p:cNvPr>
          <p:cNvSpPr>
            <a:spLocks noGrp="1"/>
          </p:cNvSpPr>
          <p:nvPr>
            <p:ph idx="1"/>
          </p:nvPr>
        </p:nvSpPr>
        <p:spPr>
          <a:xfrm>
            <a:off x="264160" y="967575"/>
            <a:ext cx="8584006" cy="1631216"/>
          </a:xfrm>
        </p:spPr>
        <p:txBody>
          <a:bodyPr/>
          <a:lstStyle/>
          <a:p>
            <a:r>
              <a:rPr lang="en-US" sz="1400" dirty="0"/>
              <a:t>Each measurement is comprised of zero or more warmup subintervals (</a:t>
            </a:r>
            <a:r>
              <a:rPr lang="en-US" sz="1400" dirty="0" err="1">
                <a:latin typeface="Courier New" panose="02070309020205020404" pitchFamily="49" charset="0"/>
                <a:cs typeface="Courier New" panose="02070309020205020404" pitchFamily="49" charset="0"/>
              </a:rPr>
              <a:t>warmup_seconds</a:t>
            </a:r>
            <a:r>
              <a:rPr lang="en-US" sz="1400" dirty="0">
                <a:latin typeface="Courier New" panose="02070309020205020404" pitchFamily="49" charset="0"/>
                <a:cs typeface="Courier New" panose="02070309020205020404" pitchFamily="49" charset="0"/>
              </a:rPr>
              <a:t>)</a:t>
            </a:r>
            <a:r>
              <a:rPr lang="en-US" sz="1400" dirty="0"/>
              <a:t>and one or more measurement subintervals (</a:t>
            </a:r>
            <a:r>
              <a:rPr lang="en-US" sz="1400" dirty="0" err="1">
                <a:latin typeface="Courier New" panose="02070309020205020404" pitchFamily="49" charset="0"/>
                <a:cs typeface="Courier New" panose="02070309020205020404" pitchFamily="49" charset="0"/>
              </a:rPr>
              <a:t>measure_seconds</a:t>
            </a:r>
            <a:r>
              <a:rPr lang="en-US" sz="1400" dirty="0">
                <a:cs typeface="Courier New" panose="02070309020205020404" pitchFamily="49" charset="0"/>
              </a:rPr>
              <a:t>).</a:t>
            </a:r>
            <a:endParaRPr lang="en-US" sz="1400" dirty="0"/>
          </a:p>
          <a:p>
            <a:r>
              <a:rPr lang="en-US" sz="1400" dirty="0"/>
              <a:t>The </a:t>
            </a:r>
            <a:r>
              <a:rPr lang="en-US" sz="1400" dirty="0">
                <a:latin typeface="Courier New" panose="02070309020205020404" pitchFamily="49" charset="0"/>
                <a:cs typeface="Courier New" panose="02070309020205020404" pitchFamily="49" charset="0"/>
              </a:rPr>
              <a:t>measure</a:t>
            </a:r>
            <a:r>
              <a:rPr lang="en-US" sz="1400" dirty="0"/>
              <a:t> feature can be used with </a:t>
            </a:r>
            <a:r>
              <a:rPr lang="en-US" sz="1400" dirty="0">
                <a:latin typeface="Courier New" panose="02070309020205020404" pitchFamily="49" charset="0"/>
                <a:cs typeface="Courier New" panose="02070309020205020404" pitchFamily="49" charset="0"/>
              </a:rPr>
              <a:t>DFC=</a:t>
            </a:r>
            <a:r>
              <a:rPr lang="en-US" sz="1400" dirty="0" err="1">
                <a:latin typeface="Courier New" panose="02070309020205020404" pitchFamily="49" charset="0"/>
                <a:cs typeface="Courier New" panose="02070309020205020404" pitchFamily="49" charset="0"/>
              </a:rPr>
              <a:t>IOPS_staircase</a:t>
            </a:r>
            <a:r>
              <a:rPr lang="en-US" sz="1400" dirty="0"/>
              <a:t>, in which case the duration of each step on the staircase is variable, and </a:t>
            </a:r>
            <a:r>
              <a:rPr lang="en-US" sz="1400" dirty="0" err="1">
                <a:latin typeface="Courier New" panose="02070309020205020404" pitchFamily="49" charset="0"/>
                <a:cs typeface="Courier New" panose="02070309020205020404" pitchFamily="49" charset="0"/>
              </a:rPr>
              <a:t>warmup_seconds</a:t>
            </a:r>
            <a:r>
              <a:rPr lang="en-US" sz="1400" dirty="0"/>
              <a:t> &amp; </a:t>
            </a:r>
            <a:r>
              <a:rPr lang="en-US" sz="1400" dirty="0" err="1">
                <a:latin typeface="Courier New" panose="02070309020205020404" pitchFamily="49" charset="0"/>
                <a:cs typeface="Courier New" panose="02070309020205020404" pitchFamily="49" charset="0"/>
              </a:rPr>
              <a:t>measure_seconds</a:t>
            </a:r>
            <a:r>
              <a:rPr lang="en-US" sz="1400" dirty="0"/>
              <a:t> become minimums.</a:t>
            </a:r>
          </a:p>
          <a:p>
            <a:endParaRPr lang="en-US" sz="1400" dirty="0"/>
          </a:p>
        </p:txBody>
      </p:sp>
      <p:sp>
        <p:nvSpPr>
          <p:cNvPr id="3" name="Title 2">
            <a:extLst>
              <a:ext uri="{FF2B5EF4-FFF2-40B4-BE49-F238E27FC236}">
                <a16:creationId xmlns:a16="http://schemas.microsoft.com/office/drawing/2014/main" id="{E05DF7B0-154A-4A21-B6FB-DB075DA04C14}"/>
              </a:ext>
            </a:extLst>
          </p:cNvPr>
          <p:cNvSpPr>
            <a:spLocks noGrp="1"/>
          </p:cNvSpPr>
          <p:nvPr>
            <p:ph type="title"/>
          </p:nvPr>
        </p:nvSpPr>
        <p:spPr/>
        <p:txBody>
          <a:bodyPr/>
          <a:lstStyle/>
          <a:p>
            <a:r>
              <a:rPr lang="en-US" dirty="0">
                <a:latin typeface="Courier New" panose="02070309020205020404" pitchFamily="49" charset="0"/>
                <a:cs typeface="Courier New" panose="02070309020205020404" pitchFamily="49" charset="0"/>
              </a:rPr>
              <a:t>DFC = </a:t>
            </a:r>
            <a:r>
              <a:rPr lang="en-US" dirty="0" err="1">
                <a:latin typeface="Courier New" panose="02070309020205020404" pitchFamily="49" charset="0"/>
                <a:cs typeface="Courier New" panose="02070309020205020404" pitchFamily="49" charset="0"/>
              </a:rPr>
              <a:t>IOPS_staircase</a:t>
            </a:r>
            <a:endParaRPr lang="en-US" dirty="0">
              <a:latin typeface="Courier New" panose="02070309020205020404" pitchFamily="49" charset="0"/>
              <a:cs typeface="Courier New" panose="02070309020205020404" pitchFamily="49" charset="0"/>
            </a:endParaRPr>
          </a:p>
        </p:txBody>
      </p:sp>
      <p:sp>
        <p:nvSpPr>
          <p:cNvPr id="6" name="Freeform: Shape 5">
            <a:extLst>
              <a:ext uri="{FF2B5EF4-FFF2-40B4-BE49-F238E27FC236}">
                <a16:creationId xmlns:a16="http://schemas.microsoft.com/office/drawing/2014/main" id="{F9C6E190-2DCA-4021-B360-BB478D1A98EE}"/>
              </a:ext>
            </a:extLst>
          </p:cNvPr>
          <p:cNvSpPr/>
          <p:nvPr/>
        </p:nvSpPr>
        <p:spPr>
          <a:xfrm>
            <a:off x="1662795" y="2712677"/>
            <a:ext cx="3234172" cy="1238627"/>
          </a:xfrm>
          <a:custGeom>
            <a:avLst/>
            <a:gdLst>
              <a:gd name="connsiteX0" fmla="*/ 0 w 4254367"/>
              <a:gd name="connsiteY0" fmla="*/ 1232034 h 1241659"/>
              <a:gd name="connsiteX1" fmla="*/ 1260910 w 4254367"/>
              <a:gd name="connsiteY1" fmla="*/ 1241659 h 1241659"/>
              <a:gd name="connsiteX2" fmla="*/ 1265722 w 4254367"/>
              <a:gd name="connsiteY2" fmla="*/ 567891 h 1241659"/>
              <a:gd name="connsiteX3" fmla="*/ 2776889 w 4254367"/>
              <a:gd name="connsiteY3" fmla="*/ 582329 h 1241659"/>
              <a:gd name="connsiteX4" fmla="*/ 2772076 w 4254367"/>
              <a:gd name="connsiteY4" fmla="*/ 0 h 1241659"/>
              <a:gd name="connsiteX5" fmla="*/ 4254367 w 4254367"/>
              <a:gd name="connsiteY5" fmla="*/ 24064 h 1241659"/>
              <a:gd name="connsiteX0" fmla="*/ 0 w 4268805"/>
              <a:gd name="connsiteY0" fmla="*/ 1241658 h 1251283"/>
              <a:gd name="connsiteX1" fmla="*/ 1260910 w 4268805"/>
              <a:gd name="connsiteY1" fmla="*/ 1251283 h 1251283"/>
              <a:gd name="connsiteX2" fmla="*/ 1265722 w 4268805"/>
              <a:gd name="connsiteY2" fmla="*/ 577515 h 1251283"/>
              <a:gd name="connsiteX3" fmla="*/ 2776889 w 4268805"/>
              <a:gd name="connsiteY3" fmla="*/ 591953 h 1251283"/>
              <a:gd name="connsiteX4" fmla="*/ 2772076 w 4268805"/>
              <a:gd name="connsiteY4" fmla="*/ 9624 h 1251283"/>
              <a:gd name="connsiteX5" fmla="*/ 4268805 w 4268805"/>
              <a:gd name="connsiteY5" fmla="*/ 0 h 1251283"/>
              <a:gd name="connsiteX0" fmla="*/ 0 w 4268805"/>
              <a:gd name="connsiteY0" fmla="*/ 1232034 h 1241659"/>
              <a:gd name="connsiteX1" fmla="*/ 1260910 w 4268805"/>
              <a:gd name="connsiteY1" fmla="*/ 1241659 h 1241659"/>
              <a:gd name="connsiteX2" fmla="*/ 1265722 w 4268805"/>
              <a:gd name="connsiteY2" fmla="*/ 567891 h 1241659"/>
              <a:gd name="connsiteX3" fmla="*/ 2776889 w 4268805"/>
              <a:gd name="connsiteY3" fmla="*/ 582329 h 1241659"/>
              <a:gd name="connsiteX4" fmla="*/ 2772076 w 4268805"/>
              <a:gd name="connsiteY4" fmla="*/ 0 h 1241659"/>
              <a:gd name="connsiteX5" fmla="*/ 4268805 w 4268805"/>
              <a:gd name="connsiteY5" fmla="*/ 6196 h 1241659"/>
              <a:gd name="connsiteX0" fmla="*/ 0 w 4268805"/>
              <a:gd name="connsiteY0" fmla="*/ 1232034 h 1238495"/>
              <a:gd name="connsiteX1" fmla="*/ 1052085 w 4268805"/>
              <a:gd name="connsiteY1" fmla="*/ 1238495 h 1238495"/>
              <a:gd name="connsiteX2" fmla="*/ 1265722 w 4268805"/>
              <a:gd name="connsiteY2" fmla="*/ 567891 h 1238495"/>
              <a:gd name="connsiteX3" fmla="*/ 2776889 w 4268805"/>
              <a:gd name="connsiteY3" fmla="*/ 582329 h 1238495"/>
              <a:gd name="connsiteX4" fmla="*/ 2772076 w 4268805"/>
              <a:gd name="connsiteY4" fmla="*/ 0 h 1238495"/>
              <a:gd name="connsiteX5" fmla="*/ 4268805 w 4268805"/>
              <a:gd name="connsiteY5" fmla="*/ 6196 h 1238495"/>
              <a:gd name="connsiteX0" fmla="*/ 0 w 4268805"/>
              <a:gd name="connsiteY0" fmla="*/ 1232034 h 1238495"/>
              <a:gd name="connsiteX1" fmla="*/ 1093218 w 4268805"/>
              <a:gd name="connsiteY1" fmla="*/ 1238495 h 1238495"/>
              <a:gd name="connsiteX2" fmla="*/ 1265722 w 4268805"/>
              <a:gd name="connsiteY2" fmla="*/ 567891 h 1238495"/>
              <a:gd name="connsiteX3" fmla="*/ 2776889 w 4268805"/>
              <a:gd name="connsiteY3" fmla="*/ 582329 h 1238495"/>
              <a:gd name="connsiteX4" fmla="*/ 2772076 w 4268805"/>
              <a:gd name="connsiteY4" fmla="*/ 0 h 1238495"/>
              <a:gd name="connsiteX5" fmla="*/ 4268805 w 4268805"/>
              <a:gd name="connsiteY5" fmla="*/ 6196 h 1238495"/>
              <a:gd name="connsiteX0" fmla="*/ 0 w 4268805"/>
              <a:gd name="connsiteY0" fmla="*/ 1232034 h 1238495"/>
              <a:gd name="connsiteX1" fmla="*/ 1093218 w 4268805"/>
              <a:gd name="connsiteY1" fmla="*/ 1238495 h 1238495"/>
              <a:gd name="connsiteX2" fmla="*/ 1098030 w 4268805"/>
              <a:gd name="connsiteY2" fmla="*/ 567891 h 1238495"/>
              <a:gd name="connsiteX3" fmla="*/ 2776889 w 4268805"/>
              <a:gd name="connsiteY3" fmla="*/ 582329 h 1238495"/>
              <a:gd name="connsiteX4" fmla="*/ 2772076 w 4268805"/>
              <a:gd name="connsiteY4" fmla="*/ 0 h 1238495"/>
              <a:gd name="connsiteX5" fmla="*/ 4268805 w 4268805"/>
              <a:gd name="connsiteY5" fmla="*/ 6196 h 1238495"/>
              <a:gd name="connsiteX0" fmla="*/ 0 w 4268805"/>
              <a:gd name="connsiteY0" fmla="*/ 1232034 h 1238495"/>
              <a:gd name="connsiteX1" fmla="*/ 1093218 w 4268805"/>
              <a:gd name="connsiteY1" fmla="*/ 1238495 h 1238495"/>
              <a:gd name="connsiteX2" fmla="*/ 1098030 w 4268805"/>
              <a:gd name="connsiteY2" fmla="*/ 567891 h 1238495"/>
              <a:gd name="connsiteX3" fmla="*/ 2201039 w 4268805"/>
              <a:gd name="connsiteY3" fmla="*/ 572837 h 1238495"/>
              <a:gd name="connsiteX4" fmla="*/ 2772076 w 4268805"/>
              <a:gd name="connsiteY4" fmla="*/ 0 h 1238495"/>
              <a:gd name="connsiteX5" fmla="*/ 4268805 w 4268805"/>
              <a:gd name="connsiteY5" fmla="*/ 6196 h 1238495"/>
              <a:gd name="connsiteX0" fmla="*/ 0 w 4268805"/>
              <a:gd name="connsiteY0" fmla="*/ 1235198 h 1241659"/>
              <a:gd name="connsiteX1" fmla="*/ 1093218 w 4268805"/>
              <a:gd name="connsiteY1" fmla="*/ 1241659 h 1241659"/>
              <a:gd name="connsiteX2" fmla="*/ 1098030 w 4268805"/>
              <a:gd name="connsiteY2" fmla="*/ 571055 h 1241659"/>
              <a:gd name="connsiteX3" fmla="*/ 2201039 w 4268805"/>
              <a:gd name="connsiteY3" fmla="*/ 576001 h 1241659"/>
              <a:gd name="connsiteX4" fmla="*/ 2202553 w 4268805"/>
              <a:gd name="connsiteY4" fmla="*/ 0 h 1241659"/>
              <a:gd name="connsiteX5" fmla="*/ 4268805 w 4268805"/>
              <a:gd name="connsiteY5" fmla="*/ 9360 h 1241659"/>
              <a:gd name="connsiteX0" fmla="*/ 0 w 3234172"/>
              <a:gd name="connsiteY0" fmla="*/ 1235198 h 1241659"/>
              <a:gd name="connsiteX1" fmla="*/ 1093218 w 3234172"/>
              <a:gd name="connsiteY1" fmla="*/ 1241659 h 1241659"/>
              <a:gd name="connsiteX2" fmla="*/ 1098030 w 3234172"/>
              <a:gd name="connsiteY2" fmla="*/ 571055 h 1241659"/>
              <a:gd name="connsiteX3" fmla="*/ 2201039 w 3234172"/>
              <a:gd name="connsiteY3" fmla="*/ 576001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599531 h 1241659"/>
              <a:gd name="connsiteX3" fmla="*/ 2201039 w 3234172"/>
              <a:gd name="connsiteY3" fmla="*/ 576001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599531 h 1241659"/>
              <a:gd name="connsiteX3" fmla="*/ 2213695 w 3234172"/>
              <a:gd name="connsiteY3" fmla="*/ 601313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599531 h 1241659"/>
              <a:gd name="connsiteX3" fmla="*/ 2197875 w 3234172"/>
              <a:gd name="connsiteY3" fmla="*/ 591821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599531 h 1241659"/>
              <a:gd name="connsiteX3" fmla="*/ 2213695 w 3234172"/>
              <a:gd name="connsiteY3" fmla="*/ 623462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624844 h 1241659"/>
              <a:gd name="connsiteX3" fmla="*/ 2213695 w 3234172"/>
              <a:gd name="connsiteY3" fmla="*/ 623462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624844 h 1241659"/>
              <a:gd name="connsiteX3" fmla="*/ 2175727 w 3234172"/>
              <a:gd name="connsiteY3" fmla="*/ 626626 h 1241659"/>
              <a:gd name="connsiteX4" fmla="*/ 2202553 w 3234172"/>
              <a:gd name="connsiteY4" fmla="*/ 0 h 1241659"/>
              <a:gd name="connsiteX5" fmla="*/ 3234172 w 3234172"/>
              <a:gd name="connsiteY5" fmla="*/ 3032 h 1241659"/>
              <a:gd name="connsiteX0" fmla="*/ 0 w 3234172"/>
              <a:gd name="connsiteY0" fmla="*/ 1232166 h 1238627"/>
              <a:gd name="connsiteX1" fmla="*/ 1093218 w 3234172"/>
              <a:gd name="connsiteY1" fmla="*/ 1238627 h 1238627"/>
              <a:gd name="connsiteX2" fmla="*/ 1098030 w 3234172"/>
              <a:gd name="connsiteY2" fmla="*/ 621812 h 1238627"/>
              <a:gd name="connsiteX3" fmla="*/ 2175727 w 3234172"/>
              <a:gd name="connsiteY3" fmla="*/ 623594 h 1238627"/>
              <a:gd name="connsiteX4" fmla="*/ 2177241 w 3234172"/>
              <a:gd name="connsiteY4" fmla="*/ 3296 h 1238627"/>
              <a:gd name="connsiteX5" fmla="*/ 3234172 w 3234172"/>
              <a:gd name="connsiteY5" fmla="*/ 0 h 1238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34172" h="1238627">
                <a:moveTo>
                  <a:pt x="0" y="1232166"/>
                </a:moveTo>
                <a:lnTo>
                  <a:pt x="1093218" y="1238627"/>
                </a:lnTo>
                <a:lnTo>
                  <a:pt x="1098030" y="621812"/>
                </a:lnTo>
                <a:lnTo>
                  <a:pt x="2175727" y="623594"/>
                </a:lnTo>
                <a:cubicBezTo>
                  <a:pt x="2174123" y="429484"/>
                  <a:pt x="2178845" y="197406"/>
                  <a:pt x="2177241" y="3296"/>
                </a:cubicBezTo>
                <a:lnTo>
                  <a:pt x="3234172" y="0"/>
                </a:lnTo>
              </a:path>
            </a:pathLst>
          </a:cu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a:extLst>
              <a:ext uri="{FF2B5EF4-FFF2-40B4-BE49-F238E27FC236}">
                <a16:creationId xmlns:a16="http://schemas.microsoft.com/office/drawing/2014/main" id="{D06FE282-FF6F-442F-AC39-8551C6742174}"/>
              </a:ext>
            </a:extLst>
          </p:cNvPr>
          <p:cNvCxnSpPr>
            <a:cxnSpLocks/>
          </p:cNvCxnSpPr>
          <p:nvPr/>
        </p:nvCxnSpPr>
        <p:spPr>
          <a:xfrm flipV="1">
            <a:off x="1662795" y="4589403"/>
            <a:ext cx="3469235" cy="158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69C0CD7-35C9-47B5-91E2-AC4E3A15FEC7}"/>
              </a:ext>
            </a:extLst>
          </p:cNvPr>
          <p:cNvCxnSpPr/>
          <p:nvPr/>
        </p:nvCxnSpPr>
        <p:spPr>
          <a:xfrm>
            <a:off x="1662795" y="4486573"/>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10D5F5A6-D627-4031-ACD8-61E6732B23DC}"/>
              </a:ext>
            </a:extLst>
          </p:cNvPr>
          <p:cNvCxnSpPr/>
          <p:nvPr/>
        </p:nvCxnSpPr>
        <p:spPr>
          <a:xfrm>
            <a:off x="1935427" y="4487101"/>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D5C2C9AC-B15F-4332-80DE-600617EAE9CD}"/>
              </a:ext>
            </a:extLst>
          </p:cNvPr>
          <p:cNvCxnSpPr/>
          <p:nvPr/>
        </p:nvCxnSpPr>
        <p:spPr>
          <a:xfrm>
            <a:off x="2208059" y="4487629"/>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6112126-077F-44E0-AEAF-EDA49AB6107C}"/>
              </a:ext>
            </a:extLst>
          </p:cNvPr>
          <p:cNvCxnSpPr/>
          <p:nvPr/>
        </p:nvCxnSpPr>
        <p:spPr>
          <a:xfrm>
            <a:off x="2480691" y="4488157"/>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CCBBF201-E162-4A0F-8D5C-D4DD710B4550}"/>
              </a:ext>
            </a:extLst>
          </p:cNvPr>
          <p:cNvCxnSpPr/>
          <p:nvPr/>
        </p:nvCxnSpPr>
        <p:spPr>
          <a:xfrm>
            <a:off x="2753323" y="4488685"/>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65AE9034-5BAC-45BB-8DE7-D82199F9DE6F}"/>
              </a:ext>
            </a:extLst>
          </p:cNvPr>
          <p:cNvCxnSpPr/>
          <p:nvPr/>
        </p:nvCxnSpPr>
        <p:spPr>
          <a:xfrm>
            <a:off x="3025955" y="4489213"/>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D0A5EC00-D23C-40D9-88F6-67C9AF82587A}"/>
              </a:ext>
            </a:extLst>
          </p:cNvPr>
          <p:cNvCxnSpPr/>
          <p:nvPr/>
        </p:nvCxnSpPr>
        <p:spPr>
          <a:xfrm>
            <a:off x="3298587" y="4489741"/>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B1BA63A8-8715-4BD7-83E0-DA7DD9A19DFA}"/>
              </a:ext>
            </a:extLst>
          </p:cNvPr>
          <p:cNvCxnSpPr/>
          <p:nvPr/>
        </p:nvCxnSpPr>
        <p:spPr>
          <a:xfrm>
            <a:off x="3571219" y="4490269"/>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DCF14A3-9039-4947-BF59-BCF1DE3302C8}"/>
              </a:ext>
            </a:extLst>
          </p:cNvPr>
          <p:cNvCxnSpPr/>
          <p:nvPr/>
        </p:nvCxnSpPr>
        <p:spPr>
          <a:xfrm>
            <a:off x="3843851" y="4490797"/>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D813C252-4DF3-4463-A3FA-4C2B5CE1A843}"/>
              </a:ext>
            </a:extLst>
          </p:cNvPr>
          <p:cNvCxnSpPr/>
          <p:nvPr/>
        </p:nvCxnSpPr>
        <p:spPr>
          <a:xfrm>
            <a:off x="4116483" y="4491325"/>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92D61540-E951-41CF-901C-CD6F8F5150A4}"/>
              </a:ext>
            </a:extLst>
          </p:cNvPr>
          <p:cNvCxnSpPr/>
          <p:nvPr/>
        </p:nvCxnSpPr>
        <p:spPr>
          <a:xfrm>
            <a:off x="4389115" y="4491853"/>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6E7FB56-AD66-4D5E-A528-9CFEDCC3B1C6}"/>
              </a:ext>
            </a:extLst>
          </p:cNvPr>
          <p:cNvCxnSpPr/>
          <p:nvPr/>
        </p:nvCxnSpPr>
        <p:spPr>
          <a:xfrm>
            <a:off x="4661747" y="4492381"/>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1E47DD8B-2BE9-459F-828E-D3A9CE11AB9A}"/>
              </a:ext>
            </a:extLst>
          </p:cNvPr>
          <p:cNvCxnSpPr/>
          <p:nvPr/>
        </p:nvCxnSpPr>
        <p:spPr>
          <a:xfrm>
            <a:off x="4934379" y="4492909"/>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2C029789-B948-413A-BB03-721476ABA474}"/>
              </a:ext>
            </a:extLst>
          </p:cNvPr>
          <p:cNvCxnSpPr/>
          <p:nvPr/>
        </p:nvCxnSpPr>
        <p:spPr>
          <a:xfrm flipV="1">
            <a:off x="1662795" y="2673592"/>
            <a:ext cx="0" cy="181298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DEAF5EF5-31CB-41D2-A5F5-90614543285D}"/>
              </a:ext>
            </a:extLst>
          </p:cNvPr>
          <p:cNvSpPr txBox="1"/>
          <p:nvPr/>
        </p:nvSpPr>
        <p:spPr>
          <a:xfrm>
            <a:off x="1347874" y="2379338"/>
            <a:ext cx="632799" cy="276999"/>
          </a:xfrm>
          <a:prstGeom prst="rect">
            <a:avLst/>
          </a:prstGeom>
          <a:noFill/>
        </p:spPr>
        <p:txBody>
          <a:bodyPr wrap="square" rtlCol="0">
            <a:spAutoFit/>
          </a:bodyPr>
          <a:lstStyle/>
          <a:p>
            <a:pPr algn="ctr"/>
            <a:r>
              <a:rPr lang="en-US" sz="1200" dirty="0"/>
              <a:t>IOPS</a:t>
            </a:r>
          </a:p>
        </p:txBody>
      </p:sp>
      <p:sp>
        <p:nvSpPr>
          <p:cNvPr id="35" name="TextBox 34">
            <a:extLst>
              <a:ext uri="{FF2B5EF4-FFF2-40B4-BE49-F238E27FC236}">
                <a16:creationId xmlns:a16="http://schemas.microsoft.com/office/drawing/2014/main" id="{73E6595D-97E5-478D-B4F4-DE3DC3CA9785}"/>
              </a:ext>
            </a:extLst>
          </p:cNvPr>
          <p:cNvSpPr txBox="1"/>
          <p:nvPr/>
        </p:nvSpPr>
        <p:spPr>
          <a:xfrm>
            <a:off x="5200683" y="4450903"/>
            <a:ext cx="632799" cy="276999"/>
          </a:xfrm>
          <a:prstGeom prst="rect">
            <a:avLst/>
          </a:prstGeom>
          <a:noFill/>
        </p:spPr>
        <p:txBody>
          <a:bodyPr wrap="square" rtlCol="0">
            <a:spAutoFit/>
          </a:bodyPr>
          <a:lstStyle/>
          <a:p>
            <a:pPr algn="ctr"/>
            <a:r>
              <a:rPr lang="en-US" sz="1200" dirty="0"/>
              <a:t>Time</a:t>
            </a:r>
          </a:p>
        </p:txBody>
      </p:sp>
      <p:sp>
        <p:nvSpPr>
          <p:cNvPr id="36" name="TextBox 35">
            <a:extLst>
              <a:ext uri="{FF2B5EF4-FFF2-40B4-BE49-F238E27FC236}">
                <a16:creationId xmlns:a16="http://schemas.microsoft.com/office/drawing/2014/main" id="{3EA4DA60-7B9E-4D0C-A602-E61F760572C9}"/>
              </a:ext>
            </a:extLst>
          </p:cNvPr>
          <p:cNvSpPr txBox="1"/>
          <p:nvPr/>
        </p:nvSpPr>
        <p:spPr>
          <a:xfrm>
            <a:off x="2876576" y="4727902"/>
            <a:ext cx="1066742" cy="276999"/>
          </a:xfrm>
          <a:prstGeom prst="rect">
            <a:avLst/>
          </a:prstGeom>
          <a:noFill/>
        </p:spPr>
        <p:txBody>
          <a:bodyPr wrap="square" rtlCol="0">
            <a:spAutoFit/>
          </a:bodyPr>
          <a:lstStyle/>
          <a:p>
            <a:pPr algn="ctr"/>
            <a:r>
              <a:rPr lang="en-US" sz="1200" dirty="0"/>
              <a:t>Subintervals</a:t>
            </a:r>
          </a:p>
        </p:txBody>
      </p:sp>
      <p:cxnSp>
        <p:nvCxnSpPr>
          <p:cNvPr id="38" name="Straight Arrow Connector 37">
            <a:extLst>
              <a:ext uri="{FF2B5EF4-FFF2-40B4-BE49-F238E27FC236}">
                <a16:creationId xmlns:a16="http://schemas.microsoft.com/office/drawing/2014/main" id="{E0D99FD9-2784-41D1-A0B5-E97D7026CE2B}"/>
              </a:ext>
            </a:extLst>
          </p:cNvPr>
          <p:cNvCxnSpPr/>
          <p:nvPr/>
        </p:nvCxnSpPr>
        <p:spPr>
          <a:xfrm>
            <a:off x="1474430" y="3948140"/>
            <a:ext cx="151873"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A4F37EB8-BDB4-43E9-964A-FCAE7DA5FB7B}"/>
              </a:ext>
            </a:extLst>
          </p:cNvPr>
          <p:cNvSpPr txBox="1"/>
          <p:nvPr/>
        </p:nvSpPr>
        <p:spPr>
          <a:xfrm>
            <a:off x="143528" y="3855807"/>
            <a:ext cx="1330902" cy="184666"/>
          </a:xfrm>
          <a:prstGeom prst="rect">
            <a:avLst/>
          </a:prstGeom>
          <a:noFill/>
        </p:spPr>
        <p:txBody>
          <a:bodyPr wrap="square" lIns="0" tIns="0" rIns="0" bIns="0" rtlCol="0">
            <a:spAutoFit/>
          </a:bodyPr>
          <a:lstStyle/>
          <a:p>
            <a:pPr algn="ctr"/>
            <a:r>
              <a:rPr lang="en-US" sz="1200" dirty="0" err="1">
                <a:latin typeface="Courier New" panose="02070309020205020404" pitchFamily="49" charset="0"/>
                <a:cs typeface="Courier New" panose="02070309020205020404" pitchFamily="49" charset="0"/>
              </a:rPr>
              <a:t>starting_IOPS</a:t>
            </a:r>
            <a:endParaRPr lang="en-US" sz="1200" dirty="0">
              <a:latin typeface="Courier New" panose="02070309020205020404" pitchFamily="49" charset="0"/>
              <a:cs typeface="Courier New" panose="02070309020205020404" pitchFamily="49" charset="0"/>
            </a:endParaRPr>
          </a:p>
        </p:txBody>
      </p:sp>
      <p:cxnSp>
        <p:nvCxnSpPr>
          <p:cNvPr id="40" name="Straight Arrow Connector 39">
            <a:extLst>
              <a:ext uri="{FF2B5EF4-FFF2-40B4-BE49-F238E27FC236}">
                <a16:creationId xmlns:a16="http://schemas.microsoft.com/office/drawing/2014/main" id="{73624E7B-9FA4-487E-95E0-CCC94CD12F11}"/>
              </a:ext>
            </a:extLst>
          </p:cNvPr>
          <p:cNvCxnSpPr>
            <a:cxnSpLocks/>
          </p:cNvCxnSpPr>
          <p:nvPr/>
        </p:nvCxnSpPr>
        <p:spPr>
          <a:xfrm flipH="1">
            <a:off x="4980157" y="2709645"/>
            <a:ext cx="151873"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665B48D2-066F-4368-A8EF-5B9182DBA616}"/>
              </a:ext>
            </a:extLst>
          </p:cNvPr>
          <p:cNvSpPr txBox="1"/>
          <p:nvPr/>
        </p:nvSpPr>
        <p:spPr>
          <a:xfrm>
            <a:off x="5049411" y="2617312"/>
            <a:ext cx="1330902" cy="184666"/>
          </a:xfrm>
          <a:prstGeom prst="rect">
            <a:avLst/>
          </a:prstGeom>
          <a:noFill/>
        </p:spPr>
        <p:txBody>
          <a:bodyPr wrap="square" lIns="0" tIns="0" rIns="0" bIns="0" rtlCol="0">
            <a:spAutoFit/>
          </a:bodyPr>
          <a:lstStyle/>
          <a:p>
            <a:pPr algn="ctr"/>
            <a:r>
              <a:rPr lang="en-US" sz="1200" dirty="0" err="1">
                <a:latin typeface="Courier New" panose="02070309020205020404" pitchFamily="49" charset="0"/>
                <a:cs typeface="Courier New" panose="02070309020205020404" pitchFamily="49" charset="0"/>
              </a:rPr>
              <a:t>ending_IOPS</a:t>
            </a:r>
            <a:endParaRPr lang="en-US" sz="1200" dirty="0">
              <a:latin typeface="Courier New" panose="02070309020205020404" pitchFamily="49" charset="0"/>
              <a:cs typeface="Courier New" panose="02070309020205020404" pitchFamily="49" charset="0"/>
            </a:endParaRPr>
          </a:p>
        </p:txBody>
      </p:sp>
      <p:cxnSp>
        <p:nvCxnSpPr>
          <p:cNvPr id="43" name="Straight Connector 42">
            <a:extLst>
              <a:ext uri="{FF2B5EF4-FFF2-40B4-BE49-F238E27FC236}">
                <a16:creationId xmlns:a16="http://schemas.microsoft.com/office/drawing/2014/main" id="{77C90889-9BB6-4A4A-A9FC-5679572988EA}"/>
              </a:ext>
            </a:extLst>
          </p:cNvPr>
          <p:cNvCxnSpPr>
            <a:cxnSpLocks/>
          </p:cNvCxnSpPr>
          <p:nvPr/>
        </p:nvCxnSpPr>
        <p:spPr>
          <a:xfrm>
            <a:off x="3110226" y="3951304"/>
            <a:ext cx="21515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59BD42D5-74C4-4EDB-BC15-232829E05046}"/>
              </a:ext>
            </a:extLst>
          </p:cNvPr>
          <p:cNvCxnSpPr/>
          <p:nvPr/>
        </p:nvCxnSpPr>
        <p:spPr>
          <a:xfrm flipV="1">
            <a:off x="3217802" y="3331990"/>
            <a:ext cx="0" cy="17907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7B4606EC-163B-4E24-9F39-8882FF8B51E6}"/>
              </a:ext>
            </a:extLst>
          </p:cNvPr>
          <p:cNvCxnSpPr>
            <a:cxnSpLocks/>
          </p:cNvCxnSpPr>
          <p:nvPr/>
        </p:nvCxnSpPr>
        <p:spPr>
          <a:xfrm>
            <a:off x="3221869" y="3766272"/>
            <a:ext cx="0" cy="17907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B8D553AC-5CF5-42DC-8D6B-6385E724202E}"/>
              </a:ext>
            </a:extLst>
          </p:cNvPr>
          <p:cNvSpPr txBox="1"/>
          <p:nvPr/>
        </p:nvSpPr>
        <p:spPr>
          <a:xfrm>
            <a:off x="2906033" y="3537022"/>
            <a:ext cx="631671" cy="184666"/>
          </a:xfrm>
          <a:prstGeom prst="rect">
            <a:avLst/>
          </a:prstGeom>
          <a:noFill/>
        </p:spPr>
        <p:txBody>
          <a:bodyPr wrap="square" lIns="0" tIns="0" rIns="0" bIns="0" rtlCol="0">
            <a:spAutoFit/>
          </a:bodyPr>
          <a:lstStyle/>
          <a:p>
            <a:pPr algn="ctr"/>
            <a:r>
              <a:rPr lang="en-US" sz="1200" dirty="0">
                <a:latin typeface="Courier New" panose="02070309020205020404" pitchFamily="49" charset="0"/>
                <a:cs typeface="Courier New" panose="02070309020205020404" pitchFamily="49" charset="0"/>
              </a:rPr>
              <a:t>step</a:t>
            </a:r>
          </a:p>
        </p:txBody>
      </p:sp>
      <p:sp>
        <p:nvSpPr>
          <p:cNvPr id="50" name="TextBox 49">
            <a:extLst>
              <a:ext uri="{FF2B5EF4-FFF2-40B4-BE49-F238E27FC236}">
                <a16:creationId xmlns:a16="http://schemas.microsoft.com/office/drawing/2014/main" id="{CE01DE92-88A7-46C3-BCFE-CF4065A0D2B0}"/>
              </a:ext>
            </a:extLst>
          </p:cNvPr>
          <p:cNvSpPr txBox="1"/>
          <p:nvPr/>
        </p:nvSpPr>
        <p:spPr>
          <a:xfrm>
            <a:off x="1818599" y="3758489"/>
            <a:ext cx="778920" cy="138499"/>
          </a:xfrm>
          <a:prstGeom prst="rect">
            <a:avLst/>
          </a:prstGeom>
          <a:noFill/>
        </p:spPr>
        <p:txBody>
          <a:bodyPr wrap="square" lIns="0" tIns="0" rIns="0" bIns="0" rtlCol="0">
            <a:spAutoFit/>
          </a:bodyPr>
          <a:lstStyle/>
          <a:p>
            <a:pPr algn="ctr"/>
            <a:r>
              <a:rPr lang="en-US" sz="900" dirty="0"/>
              <a:t>Measurement</a:t>
            </a:r>
          </a:p>
        </p:txBody>
      </p:sp>
      <p:sp>
        <p:nvSpPr>
          <p:cNvPr id="51" name="TextBox 50">
            <a:extLst>
              <a:ext uri="{FF2B5EF4-FFF2-40B4-BE49-F238E27FC236}">
                <a16:creationId xmlns:a16="http://schemas.microsoft.com/office/drawing/2014/main" id="{4769BC4F-CF8F-49DE-B860-2977DF78C49F}"/>
              </a:ext>
            </a:extLst>
          </p:cNvPr>
          <p:cNvSpPr txBox="1"/>
          <p:nvPr/>
        </p:nvSpPr>
        <p:spPr>
          <a:xfrm>
            <a:off x="2906033" y="3142076"/>
            <a:ext cx="778920" cy="138499"/>
          </a:xfrm>
          <a:prstGeom prst="rect">
            <a:avLst/>
          </a:prstGeom>
          <a:noFill/>
        </p:spPr>
        <p:txBody>
          <a:bodyPr wrap="square" lIns="0" tIns="0" rIns="0" bIns="0" rtlCol="0">
            <a:spAutoFit/>
          </a:bodyPr>
          <a:lstStyle/>
          <a:p>
            <a:pPr algn="ctr"/>
            <a:r>
              <a:rPr lang="en-US" sz="900" dirty="0"/>
              <a:t>Measurement</a:t>
            </a:r>
          </a:p>
        </p:txBody>
      </p:sp>
      <p:sp>
        <p:nvSpPr>
          <p:cNvPr id="52" name="TextBox 51">
            <a:extLst>
              <a:ext uri="{FF2B5EF4-FFF2-40B4-BE49-F238E27FC236}">
                <a16:creationId xmlns:a16="http://schemas.microsoft.com/office/drawing/2014/main" id="{C743B71F-97FC-49AB-8501-BB3997598846}"/>
              </a:ext>
            </a:extLst>
          </p:cNvPr>
          <p:cNvSpPr txBox="1"/>
          <p:nvPr/>
        </p:nvSpPr>
        <p:spPr>
          <a:xfrm>
            <a:off x="3993467" y="2525663"/>
            <a:ext cx="778920" cy="138499"/>
          </a:xfrm>
          <a:prstGeom prst="rect">
            <a:avLst/>
          </a:prstGeom>
          <a:noFill/>
        </p:spPr>
        <p:txBody>
          <a:bodyPr wrap="square" lIns="0" tIns="0" rIns="0" bIns="0" rtlCol="0">
            <a:spAutoFit/>
          </a:bodyPr>
          <a:lstStyle/>
          <a:p>
            <a:pPr algn="ctr"/>
            <a:r>
              <a:rPr lang="en-US" sz="900" dirty="0"/>
              <a:t>Measurement</a:t>
            </a:r>
          </a:p>
        </p:txBody>
      </p:sp>
    </p:spTree>
    <p:extLst>
      <p:ext uri="{BB962C8B-B14F-4D97-AF65-F5344CB8AC3E}">
        <p14:creationId xmlns:p14="http://schemas.microsoft.com/office/powerpoint/2010/main" val="19754054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72C1C16-618B-40F7-8A36-9AD99201F3C0}"/>
              </a:ext>
            </a:extLst>
          </p:cNvPr>
          <p:cNvSpPr>
            <a:spLocks noGrp="1"/>
          </p:cNvSpPr>
          <p:nvPr>
            <p:ph idx="1"/>
          </p:nvPr>
        </p:nvSpPr>
        <p:spPr>
          <a:xfrm>
            <a:off x="264160" y="967575"/>
            <a:ext cx="8584006" cy="1292662"/>
          </a:xfrm>
        </p:spPr>
        <p:txBody>
          <a:bodyPr/>
          <a:lstStyle/>
          <a:p>
            <a:pPr marL="91440">
              <a:spcBef>
                <a:spcPts val="600"/>
              </a:spcBef>
            </a:pPr>
            <a:r>
              <a:rPr lang="en-US" sz="1200" dirty="0"/>
              <a:t>Use </a:t>
            </a:r>
            <a:r>
              <a:rPr lang="en-US" sz="1200" dirty="0" err="1">
                <a:latin typeface="Courier New" panose="02070309020205020404" pitchFamily="49" charset="0"/>
                <a:cs typeface="Courier New" panose="02070309020205020404" pitchFamily="49" charset="0"/>
              </a:rPr>
              <a:t>starting_IOPS</a:t>
            </a:r>
            <a:r>
              <a:rPr lang="en-US" sz="1200" dirty="0"/>
              <a:t>, </a:t>
            </a:r>
            <a:r>
              <a:rPr lang="en-US" sz="1200" dirty="0" err="1">
                <a:latin typeface="Courier New" panose="02070309020205020404" pitchFamily="49" charset="0"/>
                <a:cs typeface="Courier New" panose="02070309020205020404" pitchFamily="49" charset="0"/>
              </a:rPr>
              <a:t>ending_IOPS</a:t>
            </a:r>
            <a:r>
              <a:rPr lang="en-US" sz="1200" dirty="0"/>
              <a:t> and </a:t>
            </a:r>
            <a:r>
              <a:rPr lang="en-US" sz="1200" dirty="0">
                <a:latin typeface="Courier New" panose="02070309020205020404" pitchFamily="49" charset="0"/>
                <a:cs typeface="Courier New" panose="02070309020205020404" pitchFamily="49" charset="0"/>
              </a:rPr>
              <a:t>steps</a:t>
            </a:r>
            <a:r>
              <a:rPr lang="en-US" sz="1200" dirty="0"/>
              <a:t>, and that many equal height steps are made (shown below).</a:t>
            </a:r>
          </a:p>
          <a:p>
            <a:pPr marL="91440">
              <a:spcBef>
                <a:spcPts val="600"/>
              </a:spcBef>
            </a:pPr>
            <a:r>
              <a:rPr lang="en-US" sz="1200" dirty="0"/>
              <a:t>Use </a:t>
            </a:r>
            <a:r>
              <a:rPr lang="en-US" sz="1200" dirty="0">
                <a:latin typeface="Courier New" panose="02070309020205020404" pitchFamily="49" charset="0"/>
                <a:cs typeface="Courier New" panose="02070309020205020404" pitchFamily="49" charset="0"/>
              </a:rPr>
              <a:t>step="+50%"</a:t>
            </a:r>
            <a:r>
              <a:rPr lang="en-US" sz="1200" dirty="0"/>
              <a:t> to increase the IOPS by 50% on each step.</a:t>
            </a:r>
          </a:p>
          <a:p>
            <a:pPr marL="91440">
              <a:spcBef>
                <a:spcPts val="600"/>
              </a:spcBef>
            </a:pPr>
            <a:r>
              <a:rPr lang="en-US" sz="1200" dirty="0"/>
              <a:t>You can provide both </a:t>
            </a:r>
            <a:r>
              <a:rPr lang="en-US" sz="1200" dirty="0">
                <a:latin typeface="Courier New" panose="02070309020205020404" pitchFamily="49" charset="0"/>
                <a:cs typeface="Courier New" panose="02070309020205020404" pitchFamily="49" charset="0"/>
              </a:rPr>
              <a:t>step</a:t>
            </a:r>
            <a:r>
              <a:rPr lang="en-US" sz="1200" dirty="0"/>
              <a:t> (size of step) and </a:t>
            </a:r>
            <a:r>
              <a:rPr lang="en-US" sz="1200" dirty="0">
                <a:latin typeface="Courier New" panose="02070309020205020404" pitchFamily="49" charset="0"/>
                <a:cs typeface="Courier New" panose="02070309020205020404" pitchFamily="49" charset="0"/>
              </a:rPr>
              <a:t>steps</a:t>
            </a:r>
            <a:r>
              <a:rPr lang="en-US" sz="1200" dirty="0"/>
              <a:t> (number of steps) instead of </a:t>
            </a:r>
            <a:r>
              <a:rPr lang="en-US" sz="1200" dirty="0" err="1">
                <a:latin typeface="Courier New" panose="02070309020205020404" pitchFamily="49" charset="0"/>
                <a:cs typeface="Courier New" panose="02070309020205020404" pitchFamily="49" charset="0"/>
              </a:rPr>
              <a:t>ending_IOPS</a:t>
            </a:r>
            <a:r>
              <a:rPr lang="en-US" sz="1200" dirty="0"/>
              <a:t>.</a:t>
            </a:r>
          </a:p>
          <a:p>
            <a:pPr marL="91440">
              <a:spcBef>
                <a:spcPts val="600"/>
              </a:spcBef>
            </a:pPr>
            <a:r>
              <a:rPr lang="en-US" sz="1200" dirty="0"/>
              <a:t>If “</a:t>
            </a:r>
            <a:r>
              <a:rPr lang="en-US" sz="1200" dirty="0" err="1">
                <a:latin typeface="Courier New" panose="02070309020205020404" pitchFamily="49" charset="0"/>
                <a:cs typeface="Courier New" panose="02070309020205020404" pitchFamily="49" charset="0"/>
              </a:rPr>
              <a:t>ending_IOPS</a:t>
            </a:r>
            <a:r>
              <a:rPr lang="en-US" sz="1200" dirty="0"/>
              <a:t>” is not provided, staircase steps continue until the requested IOPS can no longer be attained.</a:t>
            </a:r>
            <a:endParaRPr lang="en-US" sz="1000" dirty="0"/>
          </a:p>
        </p:txBody>
      </p:sp>
      <p:sp>
        <p:nvSpPr>
          <p:cNvPr id="3" name="Title 2">
            <a:extLst>
              <a:ext uri="{FF2B5EF4-FFF2-40B4-BE49-F238E27FC236}">
                <a16:creationId xmlns:a16="http://schemas.microsoft.com/office/drawing/2014/main" id="{E05DF7B0-154A-4A21-B6FB-DB075DA04C14}"/>
              </a:ext>
            </a:extLst>
          </p:cNvPr>
          <p:cNvSpPr>
            <a:spLocks noGrp="1"/>
          </p:cNvSpPr>
          <p:nvPr>
            <p:ph type="title"/>
          </p:nvPr>
        </p:nvSpPr>
        <p:spPr/>
        <p:txBody>
          <a:bodyPr/>
          <a:lstStyle/>
          <a:p>
            <a:r>
              <a:rPr lang="en-US" dirty="0">
                <a:latin typeface="Courier New" panose="02070309020205020404" pitchFamily="49" charset="0"/>
                <a:cs typeface="Courier New" panose="02070309020205020404" pitchFamily="49" charset="0"/>
              </a:rPr>
              <a:t>DFC = </a:t>
            </a:r>
            <a:r>
              <a:rPr lang="en-US" dirty="0" err="1">
                <a:latin typeface="Courier New" panose="02070309020205020404" pitchFamily="49" charset="0"/>
                <a:cs typeface="Courier New" panose="02070309020205020404" pitchFamily="49" charset="0"/>
              </a:rPr>
              <a:t>IOPS_staircase</a:t>
            </a:r>
            <a:endParaRPr lang="en-US" dirty="0">
              <a:latin typeface="Courier New" panose="02070309020205020404" pitchFamily="49" charset="0"/>
              <a:cs typeface="Courier New" panose="02070309020205020404" pitchFamily="49" charset="0"/>
            </a:endParaRPr>
          </a:p>
        </p:txBody>
      </p:sp>
      <p:sp>
        <p:nvSpPr>
          <p:cNvPr id="6" name="Freeform: Shape 5">
            <a:extLst>
              <a:ext uri="{FF2B5EF4-FFF2-40B4-BE49-F238E27FC236}">
                <a16:creationId xmlns:a16="http://schemas.microsoft.com/office/drawing/2014/main" id="{F9C6E190-2DCA-4021-B360-BB478D1A98EE}"/>
              </a:ext>
            </a:extLst>
          </p:cNvPr>
          <p:cNvSpPr/>
          <p:nvPr/>
        </p:nvSpPr>
        <p:spPr>
          <a:xfrm>
            <a:off x="1662795" y="2712677"/>
            <a:ext cx="3234172" cy="1238627"/>
          </a:xfrm>
          <a:custGeom>
            <a:avLst/>
            <a:gdLst>
              <a:gd name="connsiteX0" fmla="*/ 0 w 4254367"/>
              <a:gd name="connsiteY0" fmla="*/ 1232034 h 1241659"/>
              <a:gd name="connsiteX1" fmla="*/ 1260910 w 4254367"/>
              <a:gd name="connsiteY1" fmla="*/ 1241659 h 1241659"/>
              <a:gd name="connsiteX2" fmla="*/ 1265722 w 4254367"/>
              <a:gd name="connsiteY2" fmla="*/ 567891 h 1241659"/>
              <a:gd name="connsiteX3" fmla="*/ 2776889 w 4254367"/>
              <a:gd name="connsiteY3" fmla="*/ 582329 h 1241659"/>
              <a:gd name="connsiteX4" fmla="*/ 2772076 w 4254367"/>
              <a:gd name="connsiteY4" fmla="*/ 0 h 1241659"/>
              <a:gd name="connsiteX5" fmla="*/ 4254367 w 4254367"/>
              <a:gd name="connsiteY5" fmla="*/ 24064 h 1241659"/>
              <a:gd name="connsiteX0" fmla="*/ 0 w 4268805"/>
              <a:gd name="connsiteY0" fmla="*/ 1241658 h 1251283"/>
              <a:gd name="connsiteX1" fmla="*/ 1260910 w 4268805"/>
              <a:gd name="connsiteY1" fmla="*/ 1251283 h 1251283"/>
              <a:gd name="connsiteX2" fmla="*/ 1265722 w 4268805"/>
              <a:gd name="connsiteY2" fmla="*/ 577515 h 1251283"/>
              <a:gd name="connsiteX3" fmla="*/ 2776889 w 4268805"/>
              <a:gd name="connsiteY3" fmla="*/ 591953 h 1251283"/>
              <a:gd name="connsiteX4" fmla="*/ 2772076 w 4268805"/>
              <a:gd name="connsiteY4" fmla="*/ 9624 h 1251283"/>
              <a:gd name="connsiteX5" fmla="*/ 4268805 w 4268805"/>
              <a:gd name="connsiteY5" fmla="*/ 0 h 1251283"/>
              <a:gd name="connsiteX0" fmla="*/ 0 w 4268805"/>
              <a:gd name="connsiteY0" fmla="*/ 1232034 h 1241659"/>
              <a:gd name="connsiteX1" fmla="*/ 1260910 w 4268805"/>
              <a:gd name="connsiteY1" fmla="*/ 1241659 h 1241659"/>
              <a:gd name="connsiteX2" fmla="*/ 1265722 w 4268805"/>
              <a:gd name="connsiteY2" fmla="*/ 567891 h 1241659"/>
              <a:gd name="connsiteX3" fmla="*/ 2776889 w 4268805"/>
              <a:gd name="connsiteY3" fmla="*/ 582329 h 1241659"/>
              <a:gd name="connsiteX4" fmla="*/ 2772076 w 4268805"/>
              <a:gd name="connsiteY4" fmla="*/ 0 h 1241659"/>
              <a:gd name="connsiteX5" fmla="*/ 4268805 w 4268805"/>
              <a:gd name="connsiteY5" fmla="*/ 6196 h 1241659"/>
              <a:gd name="connsiteX0" fmla="*/ 0 w 4268805"/>
              <a:gd name="connsiteY0" fmla="*/ 1232034 h 1238495"/>
              <a:gd name="connsiteX1" fmla="*/ 1052085 w 4268805"/>
              <a:gd name="connsiteY1" fmla="*/ 1238495 h 1238495"/>
              <a:gd name="connsiteX2" fmla="*/ 1265722 w 4268805"/>
              <a:gd name="connsiteY2" fmla="*/ 567891 h 1238495"/>
              <a:gd name="connsiteX3" fmla="*/ 2776889 w 4268805"/>
              <a:gd name="connsiteY3" fmla="*/ 582329 h 1238495"/>
              <a:gd name="connsiteX4" fmla="*/ 2772076 w 4268805"/>
              <a:gd name="connsiteY4" fmla="*/ 0 h 1238495"/>
              <a:gd name="connsiteX5" fmla="*/ 4268805 w 4268805"/>
              <a:gd name="connsiteY5" fmla="*/ 6196 h 1238495"/>
              <a:gd name="connsiteX0" fmla="*/ 0 w 4268805"/>
              <a:gd name="connsiteY0" fmla="*/ 1232034 h 1238495"/>
              <a:gd name="connsiteX1" fmla="*/ 1093218 w 4268805"/>
              <a:gd name="connsiteY1" fmla="*/ 1238495 h 1238495"/>
              <a:gd name="connsiteX2" fmla="*/ 1265722 w 4268805"/>
              <a:gd name="connsiteY2" fmla="*/ 567891 h 1238495"/>
              <a:gd name="connsiteX3" fmla="*/ 2776889 w 4268805"/>
              <a:gd name="connsiteY3" fmla="*/ 582329 h 1238495"/>
              <a:gd name="connsiteX4" fmla="*/ 2772076 w 4268805"/>
              <a:gd name="connsiteY4" fmla="*/ 0 h 1238495"/>
              <a:gd name="connsiteX5" fmla="*/ 4268805 w 4268805"/>
              <a:gd name="connsiteY5" fmla="*/ 6196 h 1238495"/>
              <a:gd name="connsiteX0" fmla="*/ 0 w 4268805"/>
              <a:gd name="connsiteY0" fmla="*/ 1232034 h 1238495"/>
              <a:gd name="connsiteX1" fmla="*/ 1093218 w 4268805"/>
              <a:gd name="connsiteY1" fmla="*/ 1238495 h 1238495"/>
              <a:gd name="connsiteX2" fmla="*/ 1098030 w 4268805"/>
              <a:gd name="connsiteY2" fmla="*/ 567891 h 1238495"/>
              <a:gd name="connsiteX3" fmla="*/ 2776889 w 4268805"/>
              <a:gd name="connsiteY3" fmla="*/ 582329 h 1238495"/>
              <a:gd name="connsiteX4" fmla="*/ 2772076 w 4268805"/>
              <a:gd name="connsiteY4" fmla="*/ 0 h 1238495"/>
              <a:gd name="connsiteX5" fmla="*/ 4268805 w 4268805"/>
              <a:gd name="connsiteY5" fmla="*/ 6196 h 1238495"/>
              <a:gd name="connsiteX0" fmla="*/ 0 w 4268805"/>
              <a:gd name="connsiteY0" fmla="*/ 1232034 h 1238495"/>
              <a:gd name="connsiteX1" fmla="*/ 1093218 w 4268805"/>
              <a:gd name="connsiteY1" fmla="*/ 1238495 h 1238495"/>
              <a:gd name="connsiteX2" fmla="*/ 1098030 w 4268805"/>
              <a:gd name="connsiteY2" fmla="*/ 567891 h 1238495"/>
              <a:gd name="connsiteX3" fmla="*/ 2201039 w 4268805"/>
              <a:gd name="connsiteY3" fmla="*/ 572837 h 1238495"/>
              <a:gd name="connsiteX4" fmla="*/ 2772076 w 4268805"/>
              <a:gd name="connsiteY4" fmla="*/ 0 h 1238495"/>
              <a:gd name="connsiteX5" fmla="*/ 4268805 w 4268805"/>
              <a:gd name="connsiteY5" fmla="*/ 6196 h 1238495"/>
              <a:gd name="connsiteX0" fmla="*/ 0 w 4268805"/>
              <a:gd name="connsiteY0" fmla="*/ 1235198 h 1241659"/>
              <a:gd name="connsiteX1" fmla="*/ 1093218 w 4268805"/>
              <a:gd name="connsiteY1" fmla="*/ 1241659 h 1241659"/>
              <a:gd name="connsiteX2" fmla="*/ 1098030 w 4268805"/>
              <a:gd name="connsiteY2" fmla="*/ 571055 h 1241659"/>
              <a:gd name="connsiteX3" fmla="*/ 2201039 w 4268805"/>
              <a:gd name="connsiteY3" fmla="*/ 576001 h 1241659"/>
              <a:gd name="connsiteX4" fmla="*/ 2202553 w 4268805"/>
              <a:gd name="connsiteY4" fmla="*/ 0 h 1241659"/>
              <a:gd name="connsiteX5" fmla="*/ 4268805 w 4268805"/>
              <a:gd name="connsiteY5" fmla="*/ 9360 h 1241659"/>
              <a:gd name="connsiteX0" fmla="*/ 0 w 3234172"/>
              <a:gd name="connsiteY0" fmla="*/ 1235198 h 1241659"/>
              <a:gd name="connsiteX1" fmla="*/ 1093218 w 3234172"/>
              <a:gd name="connsiteY1" fmla="*/ 1241659 h 1241659"/>
              <a:gd name="connsiteX2" fmla="*/ 1098030 w 3234172"/>
              <a:gd name="connsiteY2" fmla="*/ 571055 h 1241659"/>
              <a:gd name="connsiteX3" fmla="*/ 2201039 w 3234172"/>
              <a:gd name="connsiteY3" fmla="*/ 576001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599531 h 1241659"/>
              <a:gd name="connsiteX3" fmla="*/ 2201039 w 3234172"/>
              <a:gd name="connsiteY3" fmla="*/ 576001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599531 h 1241659"/>
              <a:gd name="connsiteX3" fmla="*/ 2213695 w 3234172"/>
              <a:gd name="connsiteY3" fmla="*/ 601313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599531 h 1241659"/>
              <a:gd name="connsiteX3" fmla="*/ 2197875 w 3234172"/>
              <a:gd name="connsiteY3" fmla="*/ 591821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599531 h 1241659"/>
              <a:gd name="connsiteX3" fmla="*/ 2213695 w 3234172"/>
              <a:gd name="connsiteY3" fmla="*/ 623462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624844 h 1241659"/>
              <a:gd name="connsiteX3" fmla="*/ 2213695 w 3234172"/>
              <a:gd name="connsiteY3" fmla="*/ 623462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624844 h 1241659"/>
              <a:gd name="connsiteX3" fmla="*/ 2175727 w 3234172"/>
              <a:gd name="connsiteY3" fmla="*/ 626626 h 1241659"/>
              <a:gd name="connsiteX4" fmla="*/ 2202553 w 3234172"/>
              <a:gd name="connsiteY4" fmla="*/ 0 h 1241659"/>
              <a:gd name="connsiteX5" fmla="*/ 3234172 w 3234172"/>
              <a:gd name="connsiteY5" fmla="*/ 3032 h 1241659"/>
              <a:gd name="connsiteX0" fmla="*/ 0 w 3234172"/>
              <a:gd name="connsiteY0" fmla="*/ 1232166 h 1238627"/>
              <a:gd name="connsiteX1" fmla="*/ 1093218 w 3234172"/>
              <a:gd name="connsiteY1" fmla="*/ 1238627 h 1238627"/>
              <a:gd name="connsiteX2" fmla="*/ 1098030 w 3234172"/>
              <a:gd name="connsiteY2" fmla="*/ 621812 h 1238627"/>
              <a:gd name="connsiteX3" fmla="*/ 2175727 w 3234172"/>
              <a:gd name="connsiteY3" fmla="*/ 623594 h 1238627"/>
              <a:gd name="connsiteX4" fmla="*/ 2177241 w 3234172"/>
              <a:gd name="connsiteY4" fmla="*/ 3296 h 1238627"/>
              <a:gd name="connsiteX5" fmla="*/ 3234172 w 3234172"/>
              <a:gd name="connsiteY5" fmla="*/ 0 h 1238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34172" h="1238627">
                <a:moveTo>
                  <a:pt x="0" y="1232166"/>
                </a:moveTo>
                <a:lnTo>
                  <a:pt x="1093218" y="1238627"/>
                </a:lnTo>
                <a:lnTo>
                  <a:pt x="1098030" y="621812"/>
                </a:lnTo>
                <a:lnTo>
                  <a:pt x="2175727" y="623594"/>
                </a:lnTo>
                <a:cubicBezTo>
                  <a:pt x="2174123" y="429484"/>
                  <a:pt x="2178845" y="197406"/>
                  <a:pt x="2177241" y="3296"/>
                </a:cubicBezTo>
                <a:lnTo>
                  <a:pt x="3234172" y="0"/>
                </a:lnTo>
              </a:path>
            </a:pathLst>
          </a:cu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a:extLst>
              <a:ext uri="{FF2B5EF4-FFF2-40B4-BE49-F238E27FC236}">
                <a16:creationId xmlns:a16="http://schemas.microsoft.com/office/drawing/2014/main" id="{D06FE282-FF6F-442F-AC39-8551C6742174}"/>
              </a:ext>
            </a:extLst>
          </p:cNvPr>
          <p:cNvCxnSpPr>
            <a:cxnSpLocks/>
          </p:cNvCxnSpPr>
          <p:nvPr/>
        </p:nvCxnSpPr>
        <p:spPr>
          <a:xfrm flipV="1">
            <a:off x="1662795" y="4589403"/>
            <a:ext cx="3469235" cy="158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69C0CD7-35C9-47B5-91E2-AC4E3A15FEC7}"/>
              </a:ext>
            </a:extLst>
          </p:cNvPr>
          <p:cNvCxnSpPr/>
          <p:nvPr/>
        </p:nvCxnSpPr>
        <p:spPr>
          <a:xfrm>
            <a:off x="1662795" y="4486573"/>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10D5F5A6-D627-4031-ACD8-61E6732B23DC}"/>
              </a:ext>
            </a:extLst>
          </p:cNvPr>
          <p:cNvCxnSpPr/>
          <p:nvPr/>
        </p:nvCxnSpPr>
        <p:spPr>
          <a:xfrm>
            <a:off x="1935427" y="4487101"/>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D5C2C9AC-B15F-4332-80DE-600617EAE9CD}"/>
              </a:ext>
            </a:extLst>
          </p:cNvPr>
          <p:cNvCxnSpPr/>
          <p:nvPr/>
        </p:nvCxnSpPr>
        <p:spPr>
          <a:xfrm>
            <a:off x="2208059" y="4487629"/>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6112126-077F-44E0-AEAF-EDA49AB6107C}"/>
              </a:ext>
            </a:extLst>
          </p:cNvPr>
          <p:cNvCxnSpPr/>
          <p:nvPr/>
        </p:nvCxnSpPr>
        <p:spPr>
          <a:xfrm>
            <a:off x="2480691" y="4488157"/>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CCBBF201-E162-4A0F-8D5C-D4DD710B4550}"/>
              </a:ext>
            </a:extLst>
          </p:cNvPr>
          <p:cNvCxnSpPr/>
          <p:nvPr/>
        </p:nvCxnSpPr>
        <p:spPr>
          <a:xfrm>
            <a:off x="2753323" y="4488685"/>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65AE9034-5BAC-45BB-8DE7-D82199F9DE6F}"/>
              </a:ext>
            </a:extLst>
          </p:cNvPr>
          <p:cNvCxnSpPr/>
          <p:nvPr/>
        </p:nvCxnSpPr>
        <p:spPr>
          <a:xfrm>
            <a:off x="3025955" y="4489213"/>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D0A5EC00-D23C-40D9-88F6-67C9AF82587A}"/>
              </a:ext>
            </a:extLst>
          </p:cNvPr>
          <p:cNvCxnSpPr/>
          <p:nvPr/>
        </p:nvCxnSpPr>
        <p:spPr>
          <a:xfrm>
            <a:off x="3298587" y="4489741"/>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B1BA63A8-8715-4BD7-83E0-DA7DD9A19DFA}"/>
              </a:ext>
            </a:extLst>
          </p:cNvPr>
          <p:cNvCxnSpPr/>
          <p:nvPr/>
        </p:nvCxnSpPr>
        <p:spPr>
          <a:xfrm>
            <a:off x="3571219" y="4490269"/>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DCF14A3-9039-4947-BF59-BCF1DE3302C8}"/>
              </a:ext>
            </a:extLst>
          </p:cNvPr>
          <p:cNvCxnSpPr/>
          <p:nvPr/>
        </p:nvCxnSpPr>
        <p:spPr>
          <a:xfrm>
            <a:off x="3843851" y="4490797"/>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D813C252-4DF3-4463-A3FA-4C2B5CE1A843}"/>
              </a:ext>
            </a:extLst>
          </p:cNvPr>
          <p:cNvCxnSpPr/>
          <p:nvPr/>
        </p:nvCxnSpPr>
        <p:spPr>
          <a:xfrm>
            <a:off x="4116483" y="4491325"/>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92D61540-E951-41CF-901C-CD6F8F5150A4}"/>
              </a:ext>
            </a:extLst>
          </p:cNvPr>
          <p:cNvCxnSpPr/>
          <p:nvPr/>
        </p:nvCxnSpPr>
        <p:spPr>
          <a:xfrm>
            <a:off x="4389115" y="4491853"/>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6E7FB56-AD66-4D5E-A528-9CFEDCC3B1C6}"/>
              </a:ext>
            </a:extLst>
          </p:cNvPr>
          <p:cNvCxnSpPr/>
          <p:nvPr/>
        </p:nvCxnSpPr>
        <p:spPr>
          <a:xfrm>
            <a:off x="4661747" y="4492381"/>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1E47DD8B-2BE9-459F-828E-D3A9CE11AB9A}"/>
              </a:ext>
            </a:extLst>
          </p:cNvPr>
          <p:cNvCxnSpPr/>
          <p:nvPr/>
        </p:nvCxnSpPr>
        <p:spPr>
          <a:xfrm>
            <a:off x="4934379" y="4492909"/>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2C029789-B948-413A-BB03-721476ABA474}"/>
              </a:ext>
            </a:extLst>
          </p:cNvPr>
          <p:cNvCxnSpPr/>
          <p:nvPr/>
        </p:nvCxnSpPr>
        <p:spPr>
          <a:xfrm flipV="1">
            <a:off x="1662795" y="2673592"/>
            <a:ext cx="0" cy="181298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DEAF5EF5-31CB-41D2-A5F5-90614543285D}"/>
              </a:ext>
            </a:extLst>
          </p:cNvPr>
          <p:cNvSpPr txBox="1"/>
          <p:nvPr/>
        </p:nvSpPr>
        <p:spPr>
          <a:xfrm>
            <a:off x="1347874" y="2379338"/>
            <a:ext cx="632799" cy="276999"/>
          </a:xfrm>
          <a:prstGeom prst="rect">
            <a:avLst/>
          </a:prstGeom>
          <a:noFill/>
        </p:spPr>
        <p:txBody>
          <a:bodyPr wrap="square" rtlCol="0">
            <a:spAutoFit/>
          </a:bodyPr>
          <a:lstStyle/>
          <a:p>
            <a:pPr algn="ctr"/>
            <a:r>
              <a:rPr lang="en-US" sz="1200" dirty="0"/>
              <a:t>IOPS</a:t>
            </a:r>
          </a:p>
        </p:txBody>
      </p:sp>
      <p:sp>
        <p:nvSpPr>
          <p:cNvPr id="35" name="TextBox 34">
            <a:extLst>
              <a:ext uri="{FF2B5EF4-FFF2-40B4-BE49-F238E27FC236}">
                <a16:creationId xmlns:a16="http://schemas.microsoft.com/office/drawing/2014/main" id="{73E6595D-97E5-478D-B4F4-DE3DC3CA9785}"/>
              </a:ext>
            </a:extLst>
          </p:cNvPr>
          <p:cNvSpPr txBox="1"/>
          <p:nvPr/>
        </p:nvSpPr>
        <p:spPr>
          <a:xfrm>
            <a:off x="5200683" y="4450903"/>
            <a:ext cx="632799" cy="276999"/>
          </a:xfrm>
          <a:prstGeom prst="rect">
            <a:avLst/>
          </a:prstGeom>
          <a:noFill/>
        </p:spPr>
        <p:txBody>
          <a:bodyPr wrap="square" rtlCol="0">
            <a:spAutoFit/>
          </a:bodyPr>
          <a:lstStyle/>
          <a:p>
            <a:pPr algn="ctr"/>
            <a:r>
              <a:rPr lang="en-US" sz="1200" dirty="0"/>
              <a:t>Time</a:t>
            </a:r>
          </a:p>
        </p:txBody>
      </p:sp>
      <p:sp>
        <p:nvSpPr>
          <p:cNvPr id="36" name="TextBox 35">
            <a:extLst>
              <a:ext uri="{FF2B5EF4-FFF2-40B4-BE49-F238E27FC236}">
                <a16:creationId xmlns:a16="http://schemas.microsoft.com/office/drawing/2014/main" id="{3EA4DA60-7B9E-4D0C-A602-E61F760572C9}"/>
              </a:ext>
            </a:extLst>
          </p:cNvPr>
          <p:cNvSpPr txBox="1"/>
          <p:nvPr/>
        </p:nvSpPr>
        <p:spPr>
          <a:xfrm>
            <a:off x="2876576" y="4727902"/>
            <a:ext cx="1066742" cy="276999"/>
          </a:xfrm>
          <a:prstGeom prst="rect">
            <a:avLst/>
          </a:prstGeom>
          <a:noFill/>
        </p:spPr>
        <p:txBody>
          <a:bodyPr wrap="square" rtlCol="0">
            <a:spAutoFit/>
          </a:bodyPr>
          <a:lstStyle/>
          <a:p>
            <a:pPr algn="ctr"/>
            <a:r>
              <a:rPr lang="en-US" sz="1200" dirty="0"/>
              <a:t>Subintervals</a:t>
            </a:r>
          </a:p>
        </p:txBody>
      </p:sp>
      <p:cxnSp>
        <p:nvCxnSpPr>
          <p:cNvPr id="38" name="Straight Arrow Connector 37">
            <a:extLst>
              <a:ext uri="{FF2B5EF4-FFF2-40B4-BE49-F238E27FC236}">
                <a16:creationId xmlns:a16="http://schemas.microsoft.com/office/drawing/2014/main" id="{E0D99FD9-2784-41D1-A0B5-E97D7026CE2B}"/>
              </a:ext>
            </a:extLst>
          </p:cNvPr>
          <p:cNvCxnSpPr/>
          <p:nvPr/>
        </p:nvCxnSpPr>
        <p:spPr>
          <a:xfrm>
            <a:off x="1474430" y="3948140"/>
            <a:ext cx="151873"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A4F37EB8-BDB4-43E9-964A-FCAE7DA5FB7B}"/>
              </a:ext>
            </a:extLst>
          </p:cNvPr>
          <p:cNvSpPr txBox="1"/>
          <p:nvPr/>
        </p:nvSpPr>
        <p:spPr>
          <a:xfrm>
            <a:off x="143528" y="3855807"/>
            <a:ext cx="1330902" cy="184666"/>
          </a:xfrm>
          <a:prstGeom prst="rect">
            <a:avLst/>
          </a:prstGeom>
          <a:noFill/>
        </p:spPr>
        <p:txBody>
          <a:bodyPr wrap="square" lIns="0" tIns="0" rIns="0" bIns="0" rtlCol="0">
            <a:spAutoFit/>
          </a:bodyPr>
          <a:lstStyle/>
          <a:p>
            <a:pPr algn="ctr"/>
            <a:r>
              <a:rPr lang="en-US" sz="1200" dirty="0" err="1">
                <a:latin typeface="Courier New" panose="02070309020205020404" pitchFamily="49" charset="0"/>
                <a:cs typeface="Courier New" panose="02070309020205020404" pitchFamily="49" charset="0"/>
              </a:rPr>
              <a:t>starting_IOPS</a:t>
            </a:r>
            <a:endParaRPr lang="en-US" sz="1200" dirty="0">
              <a:latin typeface="Courier New" panose="02070309020205020404" pitchFamily="49" charset="0"/>
              <a:cs typeface="Courier New" panose="02070309020205020404" pitchFamily="49" charset="0"/>
            </a:endParaRPr>
          </a:p>
        </p:txBody>
      </p:sp>
      <p:cxnSp>
        <p:nvCxnSpPr>
          <p:cNvPr id="40" name="Straight Arrow Connector 39">
            <a:extLst>
              <a:ext uri="{FF2B5EF4-FFF2-40B4-BE49-F238E27FC236}">
                <a16:creationId xmlns:a16="http://schemas.microsoft.com/office/drawing/2014/main" id="{73624E7B-9FA4-487E-95E0-CCC94CD12F11}"/>
              </a:ext>
            </a:extLst>
          </p:cNvPr>
          <p:cNvCxnSpPr>
            <a:cxnSpLocks/>
          </p:cNvCxnSpPr>
          <p:nvPr/>
        </p:nvCxnSpPr>
        <p:spPr>
          <a:xfrm flipH="1">
            <a:off x="4980157" y="2709645"/>
            <a:ext cx="151873"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665B48D2-066F-4368-A8EF-5B9182DBA616}"/>
              </a:ext>
            </a:extLst>
          </p:cNvPr>
          <p:cNvSpPr txBox="1"/>
          <p:nvPr/>
        </p:nvSpPr>
        <p:spPr>
          <a:xfrm>
            <a:off x="5049411" y="2617312"/>
            <a:ext cx="1330902" cy="184666"/>
          </a:xfrm>
          <a:prstGeom prst="rect">
            <a:avLst/>
          </a:prstGeom>
          <a:noFill/>
        </p:spPr>
        <p:txBody>
          <a:bodyPr wrap="square" lIns="0" tIns="0" rIns="0" bIns="0" rtlCol="0">
            <a:spAutoFit/>
          </a:bodyPr>
          <a:lstStyle/>
          <a:p>
            <a:pPr algn="ctr"/>
            <a:r>
              <a:rPr lang="en-US" sz="1200" dirty="0" err="1">
                <a:latin typeface="Courier New" panose="02070309020205020404" pitchFamily="49" charset="0"/>
                <a:cs typeface="Courier New" panose="02070309020205020404" pitchFamily="49" charset="0"/>
              </a:rPr>
              <a:t>ending_IOPS</a:t>
            </a:r>
            <a:endParaRPr lang="en-US" sz="1200" dirty="0">
              <a:latin typeface="Courier New" panose="02070309020205020404" pitchFamily="49" charset="0"/>
              <a:cs typeface="Courier New" panose="02070309020205020404" pitchFamily="49" charset="0"/>
            </a:endParaRPr>
          </a:p>
        </p:txBody>
      </p:sp>
      <p:sp>
        <p:nvSpPr>
          <p:cNvPr id="50" name="TextBox 49">
            <a:extLst>
              <a:ext uri="{FF2B5EF4-FFF2-40B4-BE49-F238E27FC236}">
                <a16:creationId xmlns:a16="http://schemas.microsoft.com/office/drawing/2014/main" id="{CE01DE92-88A7-46C3-BCFE-CF4065A0D2B0}"/>
              </a:ext>
            </a:extLst>
          </p:cNvPr>
          <p:cNvSpPr txBox="1"/>
          <p:nvPr/>
        </p:nvSpPr>
        <p:spPr>
          <a:xfrm>
            <a:off x="1818599" y="3758489"/>
            <a:ext cx="778920" cy="138499"/>
          </a:xfrm>
          <a:prstGeom prst="rect">
            <a:avLst/>
          </a:prstGeom>
          <a:noFill/>
        </p:spPr>
        <p:txBody>
          <a:bodyPr wrap="square" lIns="0" tIns="0" rIns="0" bIns="0" rtlCol="0">
            <a:spAutoFit/>
          </a:bodyPr>
          <a:lstStyle/>
          <a:p>
            <a:pPr algn="ctr"/>
            <a:r>
              <a:rPr lang="en-US" sz="900" dirty="0"/>
              <a:t>Measurement</a:t>
            </a:r>
          </a:p>
        </p:txBody>
      </p:sp>
      <p:sp>
        <p:nvSpPr>
          <p:cNvPr id="51" name="TextBox 50">
            <a:extLst>
              <a:ext uri="{FF2B5EF4-FFF2-40B4-BE49-F238E27FC236}">
                <a16:creationId xmlns:a16="http://schemas.microsoft.com/office/drawing/2014/main" id="{4769BC4F-CF8F-49DE-B860-2977DF78C49F}"/>
              </a:ext>
            </a:extLst>
          </p:cNvPr>
          <p:cNvSpPr txBox="1"/>
          <p:nvPr/>
        </p:nvSpPr>
        <p:spPr>
          <a:xfrm>
            <a:off x="2906033" y="3142076"/>
            <a:ext cx="778920" cy="138499"/>
          </a:xfrm>
          <a:prstGeom prst="rect">
            <a:avLst/>
          </a:prstGeom>
          <a:noFill/>
        </p:spPr>
        <p:txBody>
          <a:bodyPr wrap="square" lIns="0" tIns="0" rIns="0" bIns="0" rtlCol="0">
            <a:spAutoFit/>
          </a:bodyPr>
          <a:lstStyle/>
          <a:p>
            <a:pPr algn="ctr"/>
            <a:r>
              <a:rPr lang="en-US" sz="900" dirty="0"/>
              <a:t>Measurement</a:t>
            </a:r>
          </a:p>
        </p:txBody>
      </p:sp>
      <p:sp>
        <p:nvSpPr>
          <p:cNvPr id="52" name="TextBox 51">
            <a:extLst>
              <a:ext uri="{FF2B5EF4-FFF2-40B4-BE49-F238E27FC236}">
                <a16:creationId xmlns:a16="http://schemas.microsoft.com/office/drawing/2014/main" id="{C743B71F-97FC-49AB-8501-BB3997598846}"/>
              </a:ext>
            </a:extLst>
          </p:cNvPr>
          <p:cNvSpPr txBox="1"/>
          <p:nvPr/>
        </p:nvSpPr>
        <p:spPr>
          <a:xfrm>
            <a:off x="3993467" y="2525663"/>
            <a:ext cx="778920" cy="138499"/>
          </a:xfrm>
          <a:prstGeom prst="rect">
            <a:avLst/>
          </a:prstGeom>
          <a:noFill/>
        </p:spPr>
        <p:txBody>
          <a:bodyPr wrap="square" lIns="0" tIns="0" rIns="0" bIns="0" rtlCol="0">
            <a:spAutoFit/>
          </a:bodyPr>
          <a:lstStyle/>
          <a:p>
            <a:pPr algn="ctr"/>
            <a:r>
              <a:rPr lang="en-US" sz="900" dirty="0"/>
              <a:t>Measurement</a:t>
            </a:r>
          </a:p>
        </p:txBody>
      </p:sp>
      <p:sp>
        <p:nvSpPr>
          <p:cNvPr id="37" name="TextBox 36">
            <a:extLst>
              <a:ext uri="{FF2B5EF4-FFF2-40B4-BE49-F238E27FC236}">
                <a16:creationId xmlns:a16="http://schemas.microsoft.com/office/drawing/2014/main" id="{AC817EA6-1FF8-448A-A1CA-2F2D1C74323E}"/>
              </a:ext>
            </a:extLst>
          </p:cNvPr>
          <p:cNvSpPr txBox="1"/>
          <p:nvPr/>
        </p:nvSpPr>
        <p:spPr>
          <a:xfrm>
            <a:off x="2876576" y="3557318"/>
            <a:ext cx="885248" cy="184666"/>
          </a:xfrm>
          <a:prstGeom prst="rect">
            <a:avLst/>
          </a:prstGeom>
          <a:noFill/>
        </p:spPr>
        <p:txBody>
          <a:bodyPr wrap="square" lIns="0" tIns="0" rIns="0" bIns="0" rtlCol="0">
            <a:spAutoFit/>
          </a:bodyPr>
          <a:lstStyle/>
          <a:p>
            <a:pPr algn="ctr"/>
            <a:r>
              <a:rPr lang="en-US" sz="1200" dirty="0">
                <a:latin typeface="Courier New" panose="02070309020205020404" pitchFamily="49" charset="0"/>
                <a:cs typeface="Courier New" panose="02070309020205020404" pitchFamily="49" charset="0"/>
              </a:rPr>
              <a:t>steps = 3</a:t>
            </a:r>
          </a:p>
        </p:txBody>
      </p:sp>
    </p:spTree>
    <p:extLst>
      <p:ext uri="{BB962C8B-B14F-4D97-AF65-F5344CB8AC3E}">
        <p14:creationId xmlns:p14="http://schemas.microsoft.com/office/powerpoint/2010/main" val="22710093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72C1C16-618B-40F7-8A36-9AD99201F3C0}"/>
              </a:ext>
            </a:extLst>
          </p:cNvPr>
          <p:cNvSpPr>
            <a:spLocks noGrp="1"/>
          </p:cNvSpPr>
          <p:nvPr>
            <p:ph idx="1"/>
          </p:nvPr>
        </p:nvSpPr>
        <p:spPr>
          <a:xfrm>
            <a:off x="264160" y="967575"/>
            <a:ext cx="8584006" cy="584775"/>
          </a:xfrm>
        </p:spPr>
        <p:txBody>
          <a:bodyPr/>
          <a:lstStyle/>
          <a:p>
            <a:r>
              <a:rPr lang="en-US" sz="1600" dirty="0" err="1">
                <a:latin typeface="Courier New" panose="02070309020205020404" pitchFamily="49" charset="0"/>
                <a:cs typeface="Courier New" panose="02070309020205020404" pitchFamily="49" charset="0"/>
              </a:rPr>
              <a:t>cooldown_by_WP</a:t>
            </a:r>
            <a:r>
              <a:rPr lang="en-US" sz="1600" dirty="0"/>
              <a:t> and </a:t>
            </a:r>
            <a:r>
              <a:rPr lang="en-US" sz="1600" dirty="0" err="1">
                <a:latin typeface="Courier New" panose="02070309020205020404" pitchFamily="49" charset="0"/>
                <a:cs typeface="Courier New" panose="02070309020205020404" pitchFamily="49" charset="0"/>
              </a:rPr>
              <a:t>cooldown_by_MP_busy</a:t>
            </a:r>
            <a:r>
              <a:rPr lang="en-US" sz="1600" dirty="0"/>
              <a:t> only apply at the end of the test step, that is, after the last measurement in the staircase.</a:t>
            </a:r>
          </a:p>
        </p:txBody>
      </p:sp>
      <p:sp>
        <p:nvSpPr>
          <p:cNvPr id="3" name="Title 2">
            <a:extLst>
              <a:ext uri="{FF2B5EF4-FFF2-40B4-BE49-F238E27FC236}">
                <a16:creationId xmlns:a16="http://schemas.microsoft.com/office/drawing/2014/main" id="{E05DF7B0-154A-4A21-B6FB-DB075DA04C14}"/>
              </a:ext>
            </a:extLst>
          </p:cNvPr>
          <p:cNvSpPr>
            <a:spLocks noGrp="1"/>
          </p:cNvSpPr>
          <p:nvPr>
            <p:ph type="title"/>
          </p:nvPr>
        </p:nvSpPr>
        <p:spPr/>
        <p:txBody>
          <a:bodyPr/>
          <a:lstStyle/>
          <a:p>
            <a:r>
              <a:rPr lang="en-US" dirty="0">
                <a:latin typeface="Courier New" panose="02070309020205020404" pitchFamily="49" charset="0"/>
                <a:cs typeface="Courier New" panose="02070309020205020404" pitchFamily="49" charset="0"/>
              </a:rPr>
              <a:t>DFC = </a:t>
            </a:r>
            <a:r>
              <a:rPr lang="en-US" dirty="0" err="1">
                <a:latin typeface="Courier New" panose="02070309020205020404" pitchFamily="49" charset="0"/>
                <a:cs typeface="Courier New" panose="02070309020205020404" pitchFamily="49" charset="0"/>
              </a:rPr>
              <a:t>IOPS_staircase</a:t>
            </a:r>
            <a:endParaRPr lang="en-US" dirty="0">
              <a:latin typeface="Courier New" panose="02070309020205020404" pitchFamily="49" charset="0"/>
              <a:cs typeface="Courier New" panose="02070309020205020404" pitchFamily="49" charset="0"/>
            </a:endParaRPr>
          </a:p>
        </p:txBody>
      </p:sp>
      <p:sp>
        <p:nvSpPr>
          <p:cNvPr id="6" name="Freeform: Shape 5">
            <a:extLst>
              <a:ext uri="{FF2B5EF4-FFF2-40B4-BE49-F238E27FC236}">
                <a16:creationId xmlns:a16="http://schemas.microsoft.com/office/drawing/2014/main" id="{F9C6E190-2DCA-4021-B360-BB478D1A98EE}"/>
              </a:ext>
            </a:extLst>
          </p:cNvPr>
          <p:cNvSpPr/>
          <p:nvPr/>
        </p:nvSpPr>
        <p:spPr>
          <a:xfrm>
            <a:off x="1662795" y="2715976"/>
            <a:ext cx="5042805" cy="2001077"/>
          </a:xfrm>
          <a:custGeom>
            <a:avLst/>
            <a:gdLst>
              <a:gd name="connsiteX0" fmla="*/ 0 w 4254367"/>
              <a:gd name="connsiteY0" fmla="*/ 1232034 h 1241659"/>
              <a:gd name="connsiteX1" fmla="*/ 1260910 w 4254367"/>
              <a:gd name="connsiteY1" fmla="*/ 1241659 h 1241659"/>
              <a:gd name="connsiteX2" fmla="*/ 1265722 w 4254367"/>
              <a:gd name="connsiteY2" fmla="*/ 567891 h 1241659"/>
              <a:gd name="connsiteX3" fmla="*/ 2776889 w 4254367"/>
              <a:gd name="connsiteY3" fmla="*/ 582329 h 1241659"/>
              <a:gd name="connsiteX4" fmla="*/ 2772076 w 4254367"/>
              <a:gd name="connsiteY4" fmla="*/ 0 h 1241659"/>
              <a:gd name="connsiteX5" fmla="*/ 4254367 w 4254367"/>
              <a:gd name="connsiteY5" fmla="*/ 24064 h 1241659"/>
              <a:gd name="connsiteX0" fmla="*/ 0 w 4268805"/>
              <a:gd name="connsiteY0" fmla="*/ 1241658 h 1251283"/>
              <a:gd name="connsiteX1" fmla="*/ 1260910 w 4268805"/>
              <a:gd name="connsiteY1" fmla="*/ 1251283 h 1251283"/>
              <a:gd name="connsiteX2" fmla="*/ 1265722 w 4268805"/>
              <a:gd name="connsiteY2" fmla="*/ 577515 h 1251283"/>
              <a:gd name="connsiteX3" fmla="*/ 2776889 w 4268805"/>
              <a:gd name="connsiteY3" fmla="*/ 591953 h 1251283"/>
              <a:gd name="connsiteX4" fmla="*/ 2772076 w 4268805"/>
              <a:gd name="connsiteY4" fmla="*/ 9624 h 1251283"/>
              <a:gd name="connsiteX5" fmla="*/ 4268805 w 4268805"/>
              <a:gd name="connsiteY5" fmla="*/ 0 h 1251283"/>
              <a:gd name="connsiteX0" fmla="*/ 0 w 4268805"/>
              <a:gd name="connsiteY0" fmla="*/ 1232034 h 1241659"/>
              <a:gd name="connsiteX1" fmla="*/ 1260910 w 4268805"/>
              <a:gd name="connsiteY1" fmla="*/ 1241659 h 1241659"/>
              <a:gd name="connsiteX2" fmla="*/ 1265722 w 4268805"/>
              <a:gd name="connsiteY2" fmla="*/ 567891 h 1241659"/>
              <a:gd name="connsiteX3" fmla="*/ 2776889 w 4268805"/>
              <a:gd name="connsiteY3" fmla="*/ 582329 h 1241659"/>
              <a:gd name="connsiteX4" fmla="*/ 2772076 w 4268805"/>
              <a:gd name="connsiteY4" fmla="*/ 0 h 1241659"/>
              <a:gd name="connsiteX5" fmla="*/ 4268805 w 4268805"/>
              <a:gd name="connsiteY5" fmla="*/ 6196 h 1241659"/>
              <a:gd name="connsiteX0" fmla="*/ 0 w 4268805"/>
              <a:gd name="connsiteY0" fmla="*/ 1232034 h 1238495"/>
              <a:gd name="connsiteX1" fmla="*/ 1052085 w 4268805"/>
              <a:gd name="connsiteY1" fmla="*/ 1238495 h 1238495"/>
              <a:gd name="connsiteX2" fmla="*/ 1265722 w 4268805"/>
              <a:gd name="connsiteY2" fmla="*/ 567891 h 1238495"/>
              <a:gd name="connsiteX3" fmla="*/ 2776889 w 4268805"/>
              <a:gd name="connsiteY3" fmla="*/ 582329 h 1238495"/>
              <a:gd name="connsiteX4" fmla="*/ 2772076 w 4268805"/>
              <a:gd name="connsiteY4" fmla="*/ 0 h 1238495"/>
              <a:gd name="connsiteX5" fmla="*/ 4268805 w 4268805"/>
              <a:gd name="connsiteY5" fmla="*/ 6196 h 1238495"/>
              <a:gd name="connsiteX0" fmla="*/ 0 w 4268805"/>
              <a:gd name="connsiteY0" fmla="*/ 1232034 h 1238495"/>
              <a:gd name="connsiteX1" fmla="*/ 1093218 w 4268805"/>
              <a:gd name="connsiteY1" fmla="*/ 1238495 h 1238495"/>
              <a:gd name="connsiteX2" fmla="*/ 1265722 w 4268805"/>
              <a:gd name="connsiteY2" fmla="*/ 567891 h 1238495"/>
              <a:gd name="connsiteX3" fmla="*/ 2776889 w 4268805"/>
              <a:gd name="connsiteY3" fmla="*/ 582329 h 1238495"/>
              <a:gd name="connsiteX4" fmla="*/ 2772076 w 4268805"/>
              <a:gd name="connsiteY4" fmla="*/ 0 h 1238495"/>
              <a:gd name="connsiteX5" fmla="*/ 4268805 w 4268805"/>
              <a:gd name="connsiteY5" fmla="*/ 6196 h 1238495"/>
              <a:gd name="connsiteX0" fmla="*/ 0 w 4268805"/>
              <a:gd name="connsiteY0" fmla="*/ 1232034 h 1238495"/>
              <a:gd name="connsiteX1" fmla="*/ 1093218 w 4268805"/>
              <a:gd name="connsiteY1" fmla="*/ 1238495 h 1238495"/>
              <a:gd name="connsiteX2" fmla="*/ 1098030 w 4268805"/>
              <a:gd name="connsiteY2" fmla="*/ 567891 h 1238495"/>
              <a:gd name="connsiteX3" fmla="*/ 2776889 w 4268805"/>
              <a:gd name="connsiteY3" fmla="*/ 582329 h 1238495"/>
              <a:gd name="connsiteX4" fmla="*/ 2772076 w 4268805"/>
              <a:gd name="connsiteY4" fmla="*/ 0 h 1238495"/>
              <a:gd name="connsiteX5" fmla="*/ 4268805 w 4268805"/>
              <a:gd name="connsiteY5" fmla="*/ 6196 h 1238495"/>
              <a:gd name="connsiteX0" fmla="*/ 0 w 4268805"/>
              <a:gd name="connsiteY0" fmla="*/ 1232034 h 1238495"/>
              <a:gd name="connsiteX1" fmla="*/ 1093218 w 4268805"/>
              <a:gd name="connsiteY1" fmla="*/ 1238495 h 1238495"/>
              <a:gd name="connsiteX2" fmla="*/ 1098030 w 4268805"/>
              <a:gd name="connsiteY2" fmla="*/ 567891 h 1238495"/>
              <a:gd name="connsiteX3" fmla="*/ 2201039 w 4268805"/>
              <a:gd name="connsiteY3" fmla="*/ 572837 h 1238495"/>
              <a:gd name="connsiteX4" fmla="*/ 2772076 w 4268805"/>
              <a:gd name="connsiteY4" fmla="*/ 0 h 1238495"/>
              <a:gd name="connsiteX5" fmla="*/ 4268805 w 4268805"/>
              <a:gd name="connsiteY5" fmla="*/ 6196 h 1238495"/>
              <a:gd name="connsiteX0" fmla="*/ 0 w 4268805"/>
              <a:gd name="connsiteY0" fmla="*/ 1235198 h 1241659"/>
              <a:gd name="connsiteX1" fmla="*/ 1093218 w 4268805"/>
              <a:gd name="connsiteY1" fmla="*/ 1241659 h 1241659"/>
              <a:gd name="connsiteX2" fmla="*/ 1098030 w 4268805"/>
              <a:gd name="connsiteY2" fmla="*/ 571055 h 1241659"/>
              <a:gd name="connsiteX3" fmla="*/ 2201039 w 4268805"/>
              <a:gd name="connsiteY3" fmla="*/ 576001 h 1241659"/>
              <a:gd name="connsiteX4" fmla="*/ 2202553 w 4268805"/>
              <a:gd name="connsiteY4" fmla="*/ 0 h 1241659"/>
              <a:gd name="connsiteX5" fmla="*/ 4268805 w 4268805"/>
              <a:gd name="connsiteY5" fmla="*/ 9360 h 1241659"/>
              <a:gd name="connsiteX0" fmla="*/ 0 w 3234172"/>
              <a:gd name="connsiteY0" fmla="*/ 1235198 h 1241659"/>
              <a:gd name="connsiteX1" fmla="*/ 1093218 w 3234172"/>
              <a:gd name="connsiteY1" fmla="*/ 1241659 h 1241659"/>
              <a:gd name="connsiteX2" fmla="*/ 1098030 w 3234172"/>
              <a:gd name="connsiteY2" fmla="*/ 571055 h 1241659"/>
              <a:gd name="connsiteX3" fmla="*/ 2201039 w 3234172"/>
              <a:gd name="connsiteY3" fmla="*/ 576001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599531 h 1241659"/>
              <a:gd name="connsiteX3" fmla="*/ 2201039 w 3234172"/>
              <a:gd name="connsiteY3" fmla="*/ 576001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599531 h 1241659"/>
              <a:gd name="connsiteX3" fmla="*/ 2213695 w 3234172"/>
              <a:gd name="connsiteY3" fmla="*/ 601313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599531 h 1241659"/>
              <a:gd name="connsiteX3" fmla="*/ 2197875 w 3234172"/>
              <a:gd name="connsiteY3" fmla="*/ 591821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599531 h 1241659"/>
              <a:gd name="connsiteX3" fmla="*/ 2213695 w 3234172"/>
              <a:gd name="connsiteY3" fmla="*/ 623462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624844 h 1241659"/>
              <a:gd name="connsiteX3" fmla="*/ 2213695 w 3234172"/>
              <a:gd name="connsiteY3" fmla="*/ 623462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624844 h 1241659"/>
              <a:gd name="connsiteX3" fmla="*/ 2175727 w 3234172"/>
              <a:gd name="connsiteY3" fmla="*/ 626626 h 1241659"/>
              <a:gd name="connsiteX4" fmla="*/ 2202553 w 3234172"/>
              <a:gd name="connsiteY4" fmla="*/ 0 h 1241659"/>
              <a:gd name="connsiteX5" fmla="*/ 3234172 w 3234172"/>
              <a:gd name="connsiteY5" fmla="*/ 3032 h 1241659"/>
              <a:gd name="connsiteX0" fmla="*/ 0 w 3234172"/>
              <a:gd name="connsiteY0" fmla="*/ 1232166 h 1238627"/>
              <a:gd name="connsiteX1" fmla="*/ 1093218 w 3234172"/>
              <a:gd name="connsiteY1" fmla="*/ 1238627 h 1238627"/>
              <a:gd name="connsiteX2" fmla="*/ 1098030 w 3234172"/>
              <a:gd name="connsiteY2" fmla="*/ 621812 h 1238627"/>
              <a:gd name="connsiteX3" fmla="*/ 2175727 w 3234172"/>
              <a:gd name="connsiteY3" fmla="*/ 623594 h 1238627"/>
              <a:gd name="connsiteX4" fmla="*/ 2177241 w 3234172"/>
              <a:gd name="connsiteY4" fmla="*/ 3296 h 1238627"/>
              <a:gd name="connsiteX5" fmla="*/ 3234172 w 3234172"/>
              <a:gd name="connsiteY5" fmla="*/ 0 h 1238627"/>
              <a:gd name="connsiteX0" fmla="*/ 0 w 3311631"/>
              <a:gd name="connsiteY0" fmla="*/ 1232192 h 1238653"/>
              <a:gd name="connsiteX1" fmla="*/ 1093218 w 3311631"/>
              <a:gd name="connsiteY1" fmla="*/ 1238653 h 1238653"/>
              <a:gd name="connsiteX2" fmla="*/ 1098030 w 3311631"/>
              <a:gd name="connsiteY2" fmla="*/ 621838 h 1238653"/>
              <a:gd name="connsiteX3" fmla="*/ 2175727 w 3311631"/>
              <a:gd name="connsiteY3" fmla="*/ 623620 h 1238653"/>
              <a:gd name="connsiteX4" fmla="*/ 2177241 w 3311631"/>
              <a:gd name="connsiteY4" fmla="*/ 3322 h 1238653"/>
              <a:gd name="connsiteX5" fmla="*/ 3234172 w 3311631"/>
              <a:gd name="connsiteY5" fmla="*/ 26 h 1238653"/>
              <a:gd name="connsiteX6" fmla="*/ 3231258 w 3311631"/>
              <a:gd name="connsiteY6" fmla="*/ 1794 h 1238653"/>
              <a:gd name="connsiteX0" fmla="*/ 0 w 3311631"/>
              <a:gd name="connsiteY0" fmla="*/ 1232192 h 1238653"/>
              <a:gd name="connsiteX1" fmla="*/ 1093218 w 3311631"/>
              <a:gd name="connsiteY1" fmla="*/ 1238653 h 1238653"/>
              <a:gd name="connsiteX2" fmla="*/ 1098030 w 3311631"/>
              <a:gd name="connsiteY2" fmla="*/ 621838 h 1238653"/>
              <a:gd name="connsiteX3" fmla="*/ 2175727 w 3311631"/>
              <a:gd name="connsiteY3" fmla="*/ 623620 h 1238653"/>
              <a:gd name="connsiteX4" fmla="*/ 2177241 w 3311631"/>
              <a:gd name="connsiteY4" fmla="*/ 3322 h 1238653"/>
              <a:gd name="connsiteX5" fmla="*/ 3234172 w 3311631"/>
              <a:gd name="connsiteY5" fmla="*/ 26 h 1238653"/>
              <a:gd name="connsiteX6" fmla="*/ 3231258 w 3311631"/>
              <a:gd name="connsiteY6" fmla="*/ 1794 h 1238653"/>
              <a:gd name="connsiteX7" fmla="*/ 3242760 w 3311631"/>
              <a:gd name="connsiteY7" fmla="*/ 1794 h 1238653"/>
              <a:gd name="connsiteX0" fmla="*/ 0 w 3311631"/>
              <a:gd name="connsiteY0" fmla="*/ 1232192 h 1830594"/>
              <a:gd name="connsiteX1" fmla="*/ 1093218 w 3311631"/>
              <a:gd name="connsiteY1" fmla="*/ 1238653 h 1830594"/>
              <a:gd name="connsiteX2" fmla="*/ 1098030 w 3311631"/>
              <a:gd name="connsiteY2" fmla="*/ 621838 h 1830594"/>
              <a:gd name="connsiteX3" fmla="*/ 2175727 w 3311631"/>
              <a:gd name="connsiteY3" fmla="*/ 623620 h 1830594"/>
              <a:gd name="connsiteX4" fmla="*/ 2177241 w 3311631"/>
              <a:gd name="connsiteY4" fmla="*/ 3322 h 1830594"/>
              <a:gd name="connsiteX5" fmla="*/ 3234172 w 3311631"/>
              <a:gd name="connsiteY5" fmla="*/ 26 h 1830594"/>
              <a:gd name="connsiteX6" fmla="*/ 3231258 w 3311631"/>
              <a:gd name="connsiteY6" fmla="*/ 1794 h 1830594"/>
              <a:gd name="connsiteX7" fmla="*/ 3271514 w 3311631"/>
              <a:gd name="connsiteY7" fmla="*/ 1830594 h 1830594"/>
              <a:gd name="connsiteX0" fmla="*/ 0 w 3319075"/>
              <a:gd name="connsiteY0" fmla="*/ 1232167 h 1830569"/>
              <a:gd name="connsiteX1" fmla="*/ 1093218 w 3319075"/>
              <a:gd name="connsiteY1" fmla="*/ 1238628 h 1830569"/>
              <a:gd name="connsiteX2" fmla="*/ 1098030 w 3319075"/>
              <a:gd name="connsiteY2" fmla="*/ 621813 h 1830569"/>
              <a:gd name="connsiteX3" fmla="*/ 2175727 w 3319075"/>
              <a:gd name="connsiteY3" fmla="*/ 623595 h 1830569"/>
              <a:gd name="connsiteX4" fmla="*/ 2177241 w 3319075"/>
              <a:gd name="connsiteY4" fmla="*/ 3297 h 1830569"/>
              <a:gd name="connsiteX5" fmla="*/ 3234172 w 3319075"/>
              <a:gd name="connsiteY5" fmla="*/ 1 h 1830569"/>
              <a:gd name="connsiteX6" fmla="*/ 3257928 w 3319075"/>
              <a:gd name="connsiteY6" fmla="*/ 152264 h 1830569"/>
              <a:gd name="connsiteX7" fmla="*/ 3271514 w 3319075"/>
              <a:gd name="connsiteY7" fmla="*/ 1830569 h 1830569"/>
              <a:gd name="connsiteX0" fmla="*/ 0 w 3324085"/>
              <a:gd name="connsiteY0" fmla="*/ 1232166 h 1830568"/>
              <a:gd name="connsiteX1" fmla="*/ 1093218 w 3324085"/>
              <a:gd name="connsiteY1" fmla="*/ 1238627 h 1830568"/>
              <a:gd name="connsiteX2" fmla="*/ 1098030 w 3324085"/>
              <a:gd name="connsiteY2" fmla="*/ 621812 h 1830568"/>
              <a:gd name="connsiteX3" fmla="*/ 2175727 w 3324085"/>
              <a:gd name="connsiteY3" fmla="*/ 623594 h 1830568"/>
              <a:gd name="connsiteX4" fmla="*/ 2177241 w 3324085"/>
              <a:gd name="connsiteY4" fmla="*/ 3296 h 1830568"/>
              <a:gd name="connsiteX5" fmla="*/ 3234172 w 3324085"/>
              <a:gd name="connsiteY5" fmla="*/ 0 h 1830568"/>
              <a:gd name="connsiteX6" fmla="*/ 3271514 w 3324085"/>
              <a:gd name="connsiteY6" fmla="*/ 1830568 h 1830568"/>
              <a:gd name="connsiteX0" fmla="*/ 0 w 3271514"/>
              <a:gd name="connsiteY0" fmla="*/ 1232166 h 1830568"/>
              <a:gd name="connsiteX1" fmla="*/ 1093218 w 3271514"/>
              <a:gd name="connsiteY1" fmla="*/ 1238627 h 1830568"/>
              <a:gd name="connsiteX2" fmla="*/ 1098030 w 3271514"/>
              <a:gd name="connsiteY2" fmla="*/ 621812 h 1830568"/>
              <a:gd name="connsiteX3" fmla="*/ 2175727 w 3271514"/>
              <a:gd name="connsiteY3" fmla="*/ 623594 h 1830568"/>
              <a:gd name="connsiteX4" fmla="*/ 2177241 w 3271514"/>
              <a:gd name="connsiteY4" fmla="*/ 3296 h 1830568"/>
              <a:gd name="connsiteX5" fmla="*/ 3234172 w 3271514"/>
              <a:gd name="connsiteY5" fmla="*/ 0 h 1830568"/>
              <a:gd name="connsiteX6" fmla="*/ 3271514 w 3271514"/>
              <a:gd name="connsiteY6" fmla="*/ 1830568 h 1830568"/>
              <a:gd name="connsiteX0" fmla="*/ 0 w 3272272"/>
              <a:gd name="connsiteY0" fmla="*/ 1237881 h 1836283"/>
              <a:gd name="connsiteX1" fmla="*/ 1093218 w 3272272"/>
              <a:gd name="connsiteY1" fmla="*/ 1244342 h 1836283"/>
              <a:gd name="connsiteX2" fmla="*/ 1098030 w 3272272"/>
              <a:gd name="connsiteY2" fmla="*/ 627527 h 1836283"/>
              <a:gd name="connsiteX3" fmla="*/ 2175727 w 3272272"/>
              <a:gd name="connsiteY3" fmla="*/ 629309 h 1836283"/>
              <a:gd name="connsiteX4" fmla="*/ 2177241 w 3272272"/>
              <a:gd name="connsiteY4" fmla="*/ 9011 h 1836283"/>
              <a:gd name="connsiteX5" fmla="*/ 3272272 w 3272272"/>
              <a:gd name="connsiteY5" fmla="*/ 0 h 1836283"/>
              <a:gd name="connsiteX6" fmla="*/ 3271514 w 3272272"/>
              <a:gd name="connsiteY6" fmla="*/ 1836283 h 1836283"/>
              <a:gd name="connsiteX0" fmla="*/ 0 w 3272272"/>
              <a:gd name="connsiteY0" fmla="*/ 1237881 h 1872478"/>
              <a:gd name="connsiteX1" fmla="*/ 1093218 w 3272272"/>
              <a:gd name="connsiteY1" fmla="*/ 1244342 h 1872478"/>
              <a:gd name="connsiteX2" fmla="*/ 1098030 w 3272272"/>
              <a:gd name="connsiteY2" fmla="*/ 627527 h 1872478"/>
              <a:gd name="connsiteX3" fmla="*/ 2175727 w 3272272"/>
              <a:gd name="connsiteY3" fmla="*/ 629309 h 1872478"/>
              <a:gd name="connsiteX4" fmla="*/ 2177241 w 3272272"/>
              <a:gd name="connsiteY4" fmla="*/ 9011 h 1872478"/>
              <a:gd name="connsiteX5" fmla="*/ 3272272 w 3272272"/>
              <a:gd name="connsiteY5" fmla="*/ 0 h 1872478"/>
              <a:gd name="connsiteX6" fmla="*/ 3271514 w 3272272"/>
              <a:gd name="connsiteY6" fmla="*/ 1872478 h 1872478"/>
              <a:gd name="connsiteX0" fmla="*/ 0 w 3272272"/>
              <a:gd name="connsiteY0" fmla="*/ 1237881 h 2009601"/>
              <a:gd name="connsiteX1" fmla="*/ 1093218 w 3272272"/>
              <a:gd name="connsiteY1" fmla="*/ 1244342 h 2009601"/>
              <a:gd name="connsiteX2" fmla="*/ 1098030 w 3272272"/>
              <a:gd name="connsiteY2" fmla="*/ 627527 h 2009601"/>
              <a:gd name="connsiteX3" fmla="*/ 2175727 w 3272272"/>
              <a:gd name="connsiteY3" fmla="*/ 629309 h 2009601"/>
              <a:gd name="connsiteX4" fmla="*/ 2177241 w 3272272"/>
              <a:gd name="connsiteY4" fmla="*/ 9011 h 2009601"/>
              <a:gd name="connsiteX5" fmla="*/ 3272272 w 3272272"/>
              <a:gd name="connsiteY5" fmla="*/ 0 h 2009601"/>
              <a:gd name="connsiteX6" fmla="*/ 3271514 w 3272272"/>
              <a:gd name="connsiteY6" fmla="*/ 1872478 h 2009601"/>
              <a:gd name="connsiteX7" fmla="*/ 3267345 w 3272272"/>
              <a:gd name="connsiteY7" fmla="*/ 1866941 h 2009601"/>
              <a:gd name="connsiteX0" fmla="*/ 0 w 3272272"/>
              <a:gd name="connsiteY0" fmla="*/ 1237881 h 2009601"/>
              <a:gd name="connsiteX1" fmla="*/ 1093218 w 3272272"/>
              <a:gd name="connsiteY1" fmla="*/ 1244342 h 2009601"/>
              <a:gd name="connsiteX2" fmla="*/ 1098030 w 3272272"/>
              <a:gd name="connsiteY2" fmla="*/ 627527 h 2009601"/>
              <a:gd name="connsiteX3" fmla="*/ 2175727 w 3272272"/>
              <a:gd name="connsiteY3" fmla="*/ 629309 h 2009601"/>
              <a:gd name="connsiteX4" fmla="*/ 2177241 w 3272272"/>
              <a:gd name="connsiteY4" fmla="*/ 9011 h 2009601"/>
              <a:gd name="connsiteX5" fmla="*/ 3272272 w 3272272"/>
              <a:gd name="connsiteY5" fmla="*/ 0 h 2009601"/>
              <a:gd name="connsiteX6" fmla="*/ 3271514 w 3272272"/>
              <a:gd name="connsiteY6" fmla="*/ 1872478 h 2009601"/>
              <a:gd name="connsiteX7" fmla="*/ 3267345 w 3272272"/>
              <a:gd name="connsiteY7" fmla="*/ 1866941 h 2009601"/>
              <a:gd name="connsiteX8" fmla="*/ 3271155 w 3272272"/>
              <a:gd name="connsiteY8" fmla="*/ 1866941 h 2009601"/>
              <a:gd name="connsiteX0" fmla="*/ 0 w 5042805"/>
              <a:gd name="connsiteY0" fmla="*/ 1237881 h 2009601"/>
              <a:gd name="connsiteX1" fmla="*/ 1093218 w 5042805"/>
              <a:gd name="connsiteY1" fmla="*/ 1244342 h 2009601"/>
              <a:gd name="connsiteX2" fmla="*/ 1098030 w 5042805"/>
              <a:gd name="connsiteY2" fmla="*/ 627527 h 2009601"/>
              <a:gd name="connsiteX3" fmla="*/ 2175727 w 5042805"/>
              <a:gd name="connsiteY3" fmla="*/ 629309 h 2009601"/>
              <a:gd name="connsiteX4" fmla="*/ 2177241 w 5042805"/>
              <a:gd name="connsiteY4" fmla="*/ 9011 h 2009601"/>
              <a:gd name="connsiteX5" fmla="*/ 3272272 w 5042805"/>
              <a:gd name="connsiteY5" fmla="*/ 0 h 2009601"/>
              <a:gd name="connsiteX6" fmla="*/ 3271514 w 5042805"/>
              <a:gd name="connsiteY6" fmla="*/ 1872478 h 2009601"/>
              <a:gd name="connsiteX7" fmla="*/ 3267345 w 5042805"/>
              <a:gd name="connsiteY7" fmla="*/ 1866941 h 2009601"/>
              <a:gd name="connsiteX8" fmla="*/ 5042805 w 5042805"/>
              <a:gd name="connsiteY8" fmla="*/ 1866941 h 2009601"/>
              <a:gd name="connsiteX0" fmla="*/ 0 w 5042805"/>
              <a:gd name="connsiteY0" fmla="*/ 1228870 h 2000590"/>
              <a:gd name="connsiteX1" fmla="*/ 1093218 w 5042805"/>
              <a:gd name="connsiteY1" fmla="*/ 1235331 h 2000590"/>
              <a:gd name="connsiteX2" fmla="*/ 1098030 w 5042805"/>
              <a:gd name="connsiteY2" fmla="*/ 618516 h 2000590"/>
              <a:gd name="connsiteX3" fmla="*/ 2175727 w 5042805"/>
              <a:gd name="connsiteY3" fmla="*/ 620298 h 2000590"/>
              <a:gd name="connsiteX4" fmla="*/ 2177241 w 5042805"/>
              <a:gd name="connsiteY4" fmla="*/ 0 h 2000590"/>
              <a:gd name="connsiteX5" fmla="*/ 3262747 w 5042805"/>
              <a:gd name="connsiteY5" fmla="*/ 514 h 2000590"/>
              <a:gd name="connsiteX6" fmla="*/ 3271514 w 5042805"/>
              <a:gd name="connsiteY6" fmla="*/ 1863467 h 2000590"/>
              <a:gd name="connsiteX7" fmla="*/ 3267345 w 5042805"/>
              <a:gd name="connsiteY7" fmla="*/ 1857930 h 2000590"/>
              <a:gd name="connsiteX8" fmla="*/ 5042805 w 5042805"/>
              <a:gd name="connsiteY8" fmla="*/ 1857930 h 2000590"/>
              <a:gd name="connsiteX0" fmla="*/ 0 w 5042805"/>
              <a:gd name="connsiteY0" fmla="*/ 1228870 h 2004073"/>
              <a:gd name="connsiteX1" fmla="*/ 1093218 w 5042805"/>
              <a:gd name="connsiteY1" fmla="*/ 1235331 h 2004073"/>
              <a:gd name="connsiteX2" fmla="*/ 1098030 w 5042805"/>
              <a:gd name="connsiteY2" fmla="*/ 618516 h 2004073"/>
              <a:gd name="connsiteX3" fmla="*/ 2175727 w 5042805"/>
              <a:gd name="connsiteY3" fmla="*/ 620298 h 2004073"/>
              <a:gd name="connsiteX4" fmla="*/ 2177241 w 5042805"/>
              <a:gd name="connsiteY4" fmla="*/ 0 h 2004073"/>
              <a:gd name="connsiteX5" fmla="*/ 3262747 w 5042805"/>
              <a:gd name="connsiteY5" fmla="*/ 514 h 2004073"/>
              <a:gd name="connsiteX6" fmla="*/ 3271514 w 5042805"/>
              <a:gd name="connsiteY6" fmla="*/ 1863467 h 2004073"/>
              <a:gd name="connsiteX7" fmla="*/ 3274965 w 5042805"/>
              <a:gd name="connsiteY7" fmla="*/ 1871265 h 2004073"/>
              <a:gd name="connsiteX8" fmla="*/ 5042805 w 5042805"/>
              <a:gd name="connsiteY8" fmla="*/ 1857930 h 2004073"/>
              <a:gd name="connsiteX0" fmla="*/ 0 w 5042805"/>
              <a:gd name="connsiteY0" fmla="*/ 1228870 h 2001077"/>
              <a:gd name="connsiteX1" fmla="*/ 1093218 w 5042805"/>
              <a:gd name="connsiteY1" fmla="*/ 1235331 h 2001077"/>
              <a:gd name="connsiteX2" fmla="*/ 1098030 w 5042805"/>
              <a:gd name="connsiteY2" fmla="*/ 618516 h 2001077"/>
              <a:gd name="connsiteX3" fmla="*/ 2175727 w 5042805"/>
              <a:gd name="connsiteY3" fmla="*/ 620298 h 2001077"/>
              <a:gd name="connsiteX4" fmla="*/ 2177241 w 5042805"/>
              <a:gd name="connsiteY4" fmla="*/ 0 h 2001077"/>
              <a:gd name="connsiteX5" fmla="*/ 3262747 w 5042805"/>
              <a:gd name="connsiteY5" fmla="*/ 514 h 2001077"/>
              <a:gd name="connsiteX6" fmla="*/ 3271514 w 5042805"/>
              <a:gd name="connsiteY6" fmla="*/ 1863467 h 2001077"/>
              <a:gd name="connsiteX7" fmla="*/ 3273060 w 5042805"/>
              <a:gd name="connsiteY7" fmla="*/ 1859835 h 2001077"/>
              <a:gd name="connsiteX8" fmla="*/ 5042805 w 5042805"/>
              <a:gd name="connsiteY8" fmla="*/ 1857930 h 20010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042805" h="2001077">
                <a:moveTo>
                  <a:pt x="0" y="1228870"/>
                </a:moveTo>
                <a:lnTo>
                  <a:pt x="1093218" y="1235331"/>
                </a:lnTo>
                <a:lnTo>
                  <a:pt x="1098030" y="618516"/>
                </a:lnTo>
                <a:lnTo>
                  <a:pt x="2175727" y="620298"/>
                </a:lnTo>
                <a:cubicBezTo>
                  <a:pt x="2174123" y="426188"/>
                  <a:pt x="2178845" y="194110"/>
                  <a:pt x="2177241" y="0"/>
                </a:cubicBezTo>
                <a:lnTo>
                  <a:pt x="3262747" y="514"/>
                </a:lnTo>
                <a:cubicBezTo>
                  <a:pt x="3262494" y="612608"/>
                  <a:pt x="3271767" y="1251373"/>
                  <a:pt x="3271514" y="1863467"/>
                </a:cubicBezTo>
                <a:cubicBezTo>
                  <a:pt x="3270693" y="2174624"/>
                  <a:pt x="3273929" y="1860989"/>
                  <a:pt x="3273060" y="1859835"/>
                </a:cubicBezTo>
                <a:cubicBezTo>
                  <a:pt x="3273000" y="1858912"/>
                  <a:pt x="5042011" y="1857930"/>
                  <a:pt x="5042805" y="1857930"/>
                </a:cubicBezTo>
              </a:path>
            </a:pathLst>
          </a:cu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a:extLst>
              <a:ext uri="{FF2B5EF4-FFF2-40B4-BE49-F238E27FC236}">
                <a16:creationId xmlns:a16="http://schemas.microsoft.com/office/drawing/2014/main" id="{D06FE282-FF6F-442F-AC39-8551C6742174}"/>
              </a:ext>
            </a:extLst>
          </p:cNvPr>
          <p:cNvCxnSpPr>
            <a:cxnSpLocks/>
            <a:endCxn id="35" idx="1"/>
          </p:cNvCxnSpPr>
          <p:nvPr/>
        </p:nvCxnSpPr>
        <p:spPr>
          <a:xfrm flipV="1">
            <a:off x="1662795" y="4593566"/>
            <a:ext cx="5298108" cy="158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69C0CD7-35C9-47B5-91E2-AC4E3A15FEC7}"/>
              </a:ext>
            </a:extLst>
          </p:cNvPr>
          <p:cNvCxnSpPr/>
          <p:nvPr/>
        </p:nvCxnSpPr>
        <p:spPr>
          <a:xfrm>
            <a:off x="1662795" y="4486573"/>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10D5F5A6-D627-4031-ACD8-61E6732B23DC}"/>
              </a:ext>
            </a:extLst>
          </p:cNvPr>
          <p:cNvCxnSpPr/>
          <p:nvPr/>
        </p:nvCxnSpPr>
        <p:spPr>
          <a:xfrm>
            <a:off x="1935427" y="4487101"/>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D5C2C9AC-B15F-4332-80DE-600617EAE9CD}"/>
              </a:ext>
            </a:extLst>
          </p:cNvPr>
          <p:cNvCxnSpPr/>
          <p:nvPr/>
        </p:nvCxnSpPr>
        <p:spPr>
          <a:xfrm>
            <a:off x="2208059" y="4487629"/>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6112126-077F-44E0-AEAF-EDA49AB6107C}"/>
              </a:ext>
            </a:extLst>
          </p:cNvPr>
          <p:cNvCxnSpPr/>
          <p:nvPr/>
        </p:nvCxnSpPr>
        <p:spPr>
          <a:xfrm>
            <a:off x="2480691" y="4488157"/>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CCBBF201-E162-4A0F-8D5C-D4DD710B4550}"/>
              </a:ext>
            </a:extLst>
          </p:cNvPr>
          <p:cNvCxnSpPr/>
          <p:nvPr/>
        </p:nvCxnSpPr>
        <p:spPr>
          <a:xfrm>
            <a:off x="2753323" y="4488685"/>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65AE9034-5BAC-45BB-8DE7-D82199F9DE6F}"/>
              </a:ext>
            </a:extLst>
          </p:cNvPr>
          <p:cNvCxnSpPr/>
          <p:nvPr/>
        </p:nvCxnSpPr>
        <p:spPr>
          <a:xfrm>
            <a:off x="3025955" y="4489213"/>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D0A5EC00-D23C-40D9-88F6-67C9AF82587A}"/>
              </a:ext>
            </a:extLst>
          </p:cNvPr>
          <p:cNvCxnSpPr/>
          <p:nvPr/>
        </p:nvCxnSpPr>
        <p:spPr>
          <a:xfrm>
            <a:off x="3298587" y="4489741"/>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B1BA63A8-8715-4BD7-83E0-DA7DD9A19DFA}"/>
              </a:ext>
            </a:extLst>
          </p:cNvPr>
          <p:cNvCxnSpPr/>
          <p:nvPr/>
        </p:nvCxnSpPr>
        <p:spPr>
          <a:xfrm>
            <a:off x="3571219" y="4490269"/>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DCF14A3-9039-4947-BF59-BCF1DE3302C8}"/>
              </a:ext>
            </a:extLst>
          </p:cNvPr>
          <p:cNvCxnSpPr/>
          <p:nvPr/>
        </p:nvCxnSpPr>
        <p:spPr>
          <a:xfrm>
            <a:off x="3843851" y="4490797"/>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D813C252-4DF3-4463-A3FA-4C2B5CE1A843}"/>
              </a:ext>
            </a:extLst>
          </p:cNvPr>
          <p:cNvCxnSpPr/>
          <p:nvPr/>
        </p:nvCxnSpPr>
        <p:spPr>
          <a:xfrm>
            <a:off x="4116483" y="4491325"/>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92D61540-E951-41CF-901C-CD6F8F5150A4}"/>
              </a:ext>
            </a:extLst>
          </p:cNvPr>
          <p:cNvCxnSpPr/>
          <p:nvPr/>
        </p:nvCxnSpPr>
        <p:spPr>
          <a:xfrm>
            <a:off x="4389115" y="4491853"/>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6E7FB56-AD66-4D5E-A528-9CFEDCC3B1C6}"/>
              </a:ext>
            </a:extLst>
          </p:cNvPr>
          <p:cNvCxnSpPr/>
          <p:nvPr/>
        </p:nvCxnSpPr>
        <p:spPr>
          <a:xfrm>
            <a:off x="4661747" y="4492381"/>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1E47DD8B-2BE9-459F-828E-D3A9CE11AB9A}"/>
              </a:ext>
            </a:extLst>
          </p:cNvPr>
          <p:cNvCxnSpPr/>
          <p:nvPr/>
        </p:nvCxnSpPr>
        <p:spPr>
          <a:xfrm>
            <a:off x="4934379" y="4492909"/>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2C029789-B948-413A-BB03-721476ABA474}"/>
              </a:ext>
            </a:extLst>
          </p:cNvPr>
          <p:cNvCxnSpPr/>
          <p:nvPr/>
        </p:nvCxnSpPr>
        <p:spPr>
          <a:xfrm flipV="1">
            <a:off x="1662795" y="2673592"/>
            <a:ext cx="0" cy="181298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DEAF5EF5-31CB-41D2-A5F5-90614543285D}"/>
              </a:ext>
            </a:extLst>
          </p:cNvPr>
          <p:cNvSpPr txBox="1"/>
          <p:nvPr/>
        </p:nvSpPr>
        <p:spPr>
          <a:xfrm>
            <a:off x="1347874" y="2379338"/>
            <a:ext cx="632799" cy="276999"/>
          </a:xfrm>
          <a:prstGeom prst="rect">
            <a:avLst/>
          </a:prstGeom>
          <a:noFill/>
        </p:spPr>
        <p:txBody>
          <a:bodyPr wrap="square" rtlCol="0">
            <a:spAutoFit/>
          </a:bodyPr>
          <a:lstStyle/>
          <a:p>
            <a:pPr algn="ctr"/>
            <a:r>
              <a:rPr lang="en-US" sz="1200" dirty="0"/>
              <a:t>IOPS</a:t>
            </a:r>
          </a:p>
        </p:txBody>
      </p:sp>
      <p:sp>
        <p:nvSpPr>
          <p:cNvPr id="35" name="TextBox 34">
            <a:extLst>
              <a:ext uri="{FF2B5EF4-FFF2-40B4-BE49-F238E27FC236}">
                <a16:creationId xmlns:a16="http://schemas.microsoft.com/office/drawing/2014/main" id="{73E6595D-97E5-478D-B4F4-DE3DC3CA9785}"/>
              </a:ext>
            </a:extLst>
          </p:cNvPr>
          <p:cNvSpPr txBox="1"/>
          <p:nvPr/>
        </p:nvSpPr>
        <p:spPr>
          <a:xfrm>
            <a:off x="6960903" y="4455066"/>
            <a:ext cx="632799" cy="276999"/>
          </a:xfrm>
          <a:prstGeom prst="rect">
            <a:avLst/>
          </a:prstGeom>
          <a:noFill/>
        </p:spPr>
        <p:txBody>
          <a:bodyPr wrap="square" rtlCol="0">
            <a:spAutoFit/>
          </a:bodyPr>
          <a:lstStyle/>
          <a:p>
            <a:pPr algn="ctr"/>
            <a:r>
              <a:rPr lang="en-US" sz="1200" dirty="0"/>
              <a:t>Time</a:t>
            </a:r>
          </a:p>
        </p:txBody>
      </p:sp>
      <p:sp>
        <p:nvSpPr>
          <p:cNvPr id="36" name="TextBox 35">
            <a:extLst>
              <a:ext uri="{FF2B5EF4-FFF2-40B4-BE49-F238E27FC236}">
                <a16:creationId xmlns:a16="http://schemas.microsoft.com/office/drawing/2014/main" id="{3EA4DA60-7B9E-4D0C-A602-E61F760572C9}"/>
              </a:ext>
            </a:extLst>
          </p:cNvPr>
          <p:cNvSpPr txBox="1"/>
          <p:nvPr/>
        </p:nvSpPr>
        <p:spPr>
          <a:xfrm>
            <a:off x="2876576" y="4727902"/>
            <a:ext cx="1066742" cy="276999"/>
          </a:xfrm>
          <a:prstGeom prst="rect">
            <a:avLst/>
          </a:prstGeom>
          <a:noFill/>
        </p:spPr>
        <p:txBody>
          <a:bodyPr wrap="square" rtlCol="0">
            <a:spAutoFit/>
          </a:bodyPr>
          <a:lstStyle/>
          <a:p>
            <a:pPr algn="ctr"/>
            <a:r>
              <a:rPr lang="en-US" sz="1200" dirty="0"/>
              <a:t>Subintervals</a:t>
            </a:r>
          </a:p>
        </p:txBody>
      </p:sp>
      <p:cxnSp>
        <p:nvCxnSpPr>
          <p:cNvPr id="38" name="Straight Arrow Connector 37">
            <a:extLst>
              <a:ext uri="{FF2B5EF4-FFF2-40B4-BE49-F238E27FC236}">
                <a16:creationId xmlns:a16="http://schemas.microsoft.com/office/drawing/2014/main" id="{E0D99FD9-2784-41D1-A0B5-E97D7026CE2B}"/>
              </a:ext>
            </a:extLst>
          </p:cNvPr>
          <p:cNvCxnSpPr/>
          <p:nvPr/>
        </p:nvCxnSpPr>
        <p:spPr>
          <a:xfrm>
            <a:off x="1474430" y="3948140"/>
            <a:ext cx="151873"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A4F37EB8-BDB4-43E9-964A-FCAE7DA5FB7B}"/>
              </a:ext>
            </a:extLst>
          </p:cNvPr>
          <p:cNvSpPr txBox="1"/>
          <p:nvPr/>
        </p:nvSpPr>
        <p:spPr>
          <a:xfrm>
            <a:off x="143528" y="3855807"/>
            <a:ext cx="1330902" cy="184666"/>
          </a:xfrm>
          <a:prstGeom prst="rect">
            <a:avLst/>
          </a:prstGeom>
          <a:noFill/>
        </p:spPr>
        <p:txBody>
          <a:bodyPr wrap="square" lIns="0" tIns="0" rIns="0" bIns="0" rtlCol="0">
            <a:spAutoFit/>
          </a:bodyPr>
          <a:lstStyle/>
          <a:p>
            <a:pPr algn="ctr"/>
            <a:r>
              <a:rPr lang="en-US" sz="1200" dirty="0" err="1">
                <a:latin typeface="Courier New" panose="02070309020205020404" pitchFamily="49" charset="0"/>
                <a:cs typeface="Courier New" panose="02070309020205020404" pitchFamily="49" charset="0"/>
              </a:rPr>
              <a:t>starting_IOPS</a:t>
            </a:r>
            <a:endParaRPr lang="en-US" sz="1200" dirty="0">
              <a:latin typeface="Courier New" panose="02070309020205020404" pitchFamily="49" charset="0"/>
              <a:cs typeface="Courier New" panose="02070309020205020404" pitchFamily="49" charset="0"/>
            </a:endParaRPr>
          </a:p>
        </p:txBody>
      </p:sp>
      <p:cxnSp>
        <p:nvCxnSpPr>
          <p:cNvPr id="40" name="Straight Arrow Connector 39">
            <a:extLst>
              <a:ext uri="{FF2B5EF4-FFF2-40B4-BE49-F238E27FC236}">
                <a16:creationId xmlns:a16="http://schemas.microsoft.com/office/drawing/2014/main" id="{73624E7B-9FA4-487E-95E0-CCC94CD12F11}"/>
              </a:ext>
            </a:extLst>
          </p:cNvPr>
          <p:cNvCxnSpPr>
            <a:cxnSpLocks/>
          </p:cNvCxnSpPr>
          <p:nvPr/>
        </p:nvCxnSpPr>
        <p:spPr>
          <a:xfrm flipH="1">
            <a:off x="4980157" y="2709645"/>
            <a:ext cx="151873"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665B48D2-066F-4368-A8EF-5B9182DBA616}"/>
              </a:ext>
            </a:extLst>
          </p:cNvPr>
          <p:cNvSpPr txBox="1"/>
          <p:nvPr/>
        </p:nvSpPr>
        <p:spPr>
          <a:xfrm>
            <a:off x="5049411" y="2617312"/>
            <a:ext cx="1330902" cy="184666"/>
          </a:xfrm>
          <a:prstGeom prst="rect">
            <a:avLst/>
          </a:prstGeom>
          <a:noFill/>
        </p:spPr>
        <p:txBody>
          <a:bodyPr wrap="square" lIns="0" tIns="0" rIns="0" bIns="0" rtlCol="0">
            <a:spAutoFit/>
          </a:bodyPr>
          <a:lstStyle/>
          <a:p>
            <a:pPr algn="ctr"/>
            <a:r>
              <a:rPr lang="en-US" sz="1200" dirty="0" err="1">
                <a:latin typeface="Courier New" panose="02070309020205020404" pitchFamily="49" charset="0"/>
                <a:cs typeface="Courier New" panose="02070309020205020404" pitchFamily="49" charset="0"/>
              </a:rPr>
              <a:t>ending_IOPS</a:t>
            </a:r>
            <a:endParaRPr lang="en-US" sz="1200" dirty="0">
              <a:latin typeface="Courier New" panose="02070309020205020404" pitchFamily="49" charset="0"/>
              <a:cs typeface="Courier New" panose="02070309020205020404" pitchFamily="49" charset="0"/>
            </a:endParaRPr>
          </a:p>
        </p:txBody>
      </p:sp>
      <p:sp>
        <p:nvSpPr>
          <p:cNvPr id="50" name="TextBox 49">
            <a:extLst>
              <a:ext uri="{FF2B5EF4-FFF2-40B4-BE49-F238E27FC236}">
                <a16:creationId xmlns:a16="http://schemas.microsoft.com/office/drawing/2014/main" id="{CE01DE92-88A7-46C3-BCFE-CF4065A0D2B0}"/>
              </a:ext>
            </a:extLst>
          </p:cNvPr>
          <p:cNvSpPr txBox="1"/>
          <p:nvPr/>
        </p:nvSpPr>
        <p:spPr>
          <a:xfrm>
            <a:off x="1818599" y="3758489"/>
            <a:ext cx="778920" cy="138499"/>
          </a:xfrm>
          <a:prstGeom prst="rect">
            <a:avLst/>
          </a:prstGeom>
          <a:noFill/>
        </p:spPr>
        <p:txBody>
          <a:bodyPr wrap="square" lIns="0" tIns="0" rIns="0" bIns="0" rtlCol="0">
            <a:spAutoFit/>
          </a:bodyPr>
          <a:lstStyle/>
          <a:p>
            <a:pPr algn="ctr"/>
            <a:r>
              <a:rPr lang="en-US" sz="900" dirty="0"/>
              <a:t>Measurement</a:t>
            </a:r>
          </a:p>
        </p:txBody>
      </p:sp>
      <p:sp>
        <p:nvSpPr>
          <p:cNvPr id="51" name="TextBox 50">
            <a:extLst>
              <a:ext uri="{FF2B5EF4-FFF2-40B4-BE49-F238E27FC236}">
                <a16:creationId xmlns:a16="http://schemas.microsoft.com/office/drawing/2014/main" id="{4769BC4F-CF8F-49DE-B860-2977DF78C49F}"/>
              </a:ext>
            </a:extLst>
          </p:cNvPr>
          <p:cNvSpPr txBox="1"/>
          <p:nvPr/>
        </p:nvSpPr>
        <p:spPr>
          <a:xfrm>
            <a:off x="2906033" y="3142076"/>
            <a:ext cx="778920" cy="138499"/>
          </a:xfrm>
          <a:prstGeom prst="rect">
            <a:avLst/>
          </a:prstGeom>
          <a:noFill/>
        </p:spPr>
        <p:txBody>
          <a:bodyPr wrap="square" lIns="0" tIns="0" rIns="0" bIns="0" rtlCol="0">
            <a:spAutoFit/>
          </a:bodyPr>
          <a:lstStyle/>
          <a:p>
            <a:pPr algn="ctr"/>
            <a:r>
              <a:rPr lang="en-US" sz="900" dirty="0"/>
              <a:t>Measurement</a:t>
            </a:r>
          </a:p>
        </p:txBody>
      </p:sp>
      <p:sp>
        <p:nvSpPr>
          <p:cNvPr id="52" name="TextBox 51">
            <a:extLst>
              <a:ext uri="{FF2B5EF4-FFF2-40B4-BE49-F238E27FC236}">
                <a16:creationId xmlns:a16="http://schemas.microsoft.com/office/drawing/2014/main" id="{C743B71F-97FC-49AB-8501-BB3997598846}"/>
              </a:ext>
            </a:extLst>
          </p:cNvPr>
          <p:cNvSpPr txBox="1"/>
          <p:nvPr/>
        </p:nvSpPr>
        <p:spPr>
          <a:xfrm>
            <a:off x="3993467" y="2525663"/>
            <a:ext cx="778920" cy="138499"/>
          </a:xfrm>
          <a:prstGeom prst="rect">
            <a:avLst/>
          </a:prstGeom>
          <a:noFill/>
        </p:spPr>
        <p:txBody>
          <a:bodyPr wrap="square" lIns="0" tIns="0" rIns="0" bIns="0" rtlCol="0">
            <a:spAutoFit/>
          </a:bodyPr>
          <a:lstStyle/>
          <a:p>
            <a:pPr algn="ctr"/>
            <a:r>
              <a:rPr lang="en-US" sz="900" dirty="0"/>
              <a:t>Measurement</a:t>
            </a:r>
          </a:p>
        </p:txBody>
      </p:sp>
      <p:cxnSp>
        <p:nvCxnSpPr>
          <p:cNvPr id="42" name="Straight Connector 41">
            <a:extLst>
              <a:ext uri="{FF2B5EF4-FFF2-40B4-BE49-F238E27FC236}">
                <a16:creationId xmlns:a16="http://schemas.microsoft.com/office/drawing/2014/main" id="{4A008B22-76F6-437B-9D00-1CD3D3BB9A9B}"/>
              </a:ext>
            </a:extLst>
          </p:cNvPr>
          <p:cNvCxnSpPr/>
          <p:nvPr/>
        </p:nvCxnSpPr>
        <p:spPr>
          <a:xfrm>
            <a:off x="4934162" y="4490476"/>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C51E3D44-401F-4D72-BED8-A114E29E8871}"/>
              </a:ext>
            </a:extLst>
          </p:cNvPr>
          <p:cNvCxnSpPr/>
          <p:nvPr/>
        </p:nvCxnSpPr>
        <p:spPr>
          <a:xfrm>
            <a:off x="5206577" y="4488571"/>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7563AB4A-7E03-4185-8CAA-7384A8699096}"/>
              </a:ext>
            </a:extLst>
          </p:cNvPr>
          <p:cNvCxnSpPr/>
          <p:nvPr/>
        </p:nvCxnSpPr>
        <p:spPr>
          <a:xfrm>
            <a:off x="5478992" y="4486666"/>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3AB96C62-20E2-4ABE-8B19-3658E5A60F81}"/>
              </a:ext>
            </a:extLst>
          </p:cNvPr>
          <p:cNvCxnSpPr/>
          <p:nvPr/>
        </p:nvCxnSpPr>
        <p:spPr>
          <a:xfrm>
            <a:off x="5751407" y="4484761"/>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E7DF2331-BC97-4EA9-A61C-7C3DE3D18473}"/>
              </a:ext>
            </a:extLst>
          </p:cNvPr>
          <p:cNvCxnSpPr/>
          <p:nvPr/>
        </p:nvCxnSpPr>
        <p:spPr>
          <a:xfrm>
            <a:off x="6023822" y="4482856"/>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A2456D47-1085-4B3A-AA67-E2174087BB84}"/>
              </a:ext>
            </a:extLst>
          </p:cNvPr>
          <p:cNvCxnSpPr/>
          <p:nvPr/>
        </p:nvCxnSpPr>
        <p:spPr>
          <a:xfrm>
            <a:off x="6296237" y="4480951"/>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55CBFC52-21BF-4918-853C-EC9079F825DF}"/>
              </a:ext>
            </a:extLst>
          </p:cNvPr>
          <p:cNvCxnSpPr/>
          <p:nvPr/>
        </p:nvCxnSpPr>
        <p:spPr>
          <a:xfrm>
            <a:off x="6568652" y="4479046"/>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Speech Bubble: Rectangle with Corners Rounded 8">
            <a:extLst>
              <a:ext uri="{FF2B5EF4-FFF2-40B4-BE49-F238E27FC236}">
                <a16:creationId xmlns:a16="http://schemas.microsoft.com/office/drawing/2014/main" id="{5C44A59D-203D-4BD4-96B3-E27EA24192AA}"/>
              </a:ext>
            </a:extLst>
          </p:cNvPr>
          <p:cNvSpPr/>
          <p:nvPr/>
        </p:nvSpPr>
        <p:spPr>
          <a:xfrm>
            <a:off x="5325035" y="3515219"/>
            <a:ext cx="1031466" cy="539465"/>
          </a:xfrm>
          <a:prstGeom prst="wedgeRoundRectCallout">
            <a:avLst>
              <a:gd name="adj1" fmla="val -24514"/>
              <a:gd name="adj2" fmla="val 142265"/>
              <a:gd name="adj3" fmla="val 16667"/>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latin typeface="+mj-lt"/>
              </a:rPr>
              <a:t>Cooldown at IOPS = 0</a:t>
            </a:r>
          </a:p>
        </p:txBody>
      </p:sp>
    </p:spTree>
    <p:extLst>
      <p:ext uri="{BB962C8B-B14F-4D97-AF65-F5344CB8AC3E}">
        <p14:creationId xmlns:p14="http://schemas.microsoft.com/office/powerpoint/2010/main" val="35129319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CFB3013-BD17-4D02-9EC8-CA971BF020FF}"/>
              </a:ext>
            </a:extLst>
          </p:cNvPr>
          <p:cNvSpPr>
            <a:spLocks noGrp="1"/>
          </p:cNvSpPr>
          <p:nvPr>
            <p:ph idx="1"/>
          </p:nvPr>
        </p:nvSpPr>
        <p:spPr>
          <a:xfrm>
            <a:off x="264160" y="967575"/>
            <a:ext cx="8584006" cy="3843616"/>
          </a:xfrm>
        </p:spPr>
        <p:txBody>
          <a:bodyPr/>
          <a:lstStyle/>
          <a:p>
            <a:r>
              <a:rPr lang="en-US" sz="1600" dirty="0" err="1">
                <a:latin typeface="Courier New" panose="02070309020205020404" pitchFamily="49" charset="0"/>
                <a:cs typeface="Courier New" panose="02070309020205020404" pitchFamily="49" charset="0"/>
              </a:rPr>
              <a:t>starting_IOPS</a:t>
            </a:r>
            <a:r>
              <a:rPr lang="en-US" sz="1600" dirty="0">
                <a:latin typeface="Courier New" panose="02070309020205020404" pitchFamily="49" charset="0"/>
                <a:cs typeface="Courier New" panose="02070309020205020404" pitchFamily="49" charset="0"/>
              </a:rPr>
              <a:t> = </a:t>
            </a:r>
            <a:r>
              <a:rPr lang="en-US" sz="1600" dirty="0" err="1">
                <a:latin typeface="Courier New" panose="02070309020205020404" pitchFamily="49" charset="0"/>
                <a:cs typeface="Courier New" panose="02070309020205020404" pitchFamily="49" charset="0"/>
              </a:rPr>
              <a:t>nnn</a:t>
            </a:r>
            <a:r>
              <a:rPr lang="en-US" sz="1600" dirty="0"/>
              <a:t>, etc. are values used with </a:t>
            </a:r>
            <a:br>
              <a:rPr lang="en-US" sz="1600" dirty="0"/>
            </a:br>
            <a:br>
              <a:rPr lang="en-US" sz="1600" dirty="0"/>
            </a:b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EditRollup</a:t>
            </a:r>
            <a:r>
              <a:rPr lang="en-US" sz="1600" dirty="0">
                <a:latin typeface="Courier New" panose="02070309020205020404" pitchFamily="49" charset="0"/>
                <a:cs typeface="Courier New" panose="02070309020205020404" pitchFamily="49" charset="0"/>
              </a:rPr>
              <a:t>] "all=all" [parameters] "</a:t>
            </a:r>
            <a:r>
              <a:rPr lang="en-US" sz="1600" dirty="0" err="1">
                <a:latin typeface="Courier New" panose="02070309020205020404" pitchFamily="49" charset="0"/>
                <a:cs typeface="Courier New" panose="02070309020205020404" pitchFamily="49" charset="0"/>
              </a:rPr>
              <a:t>total_IOPS</a:t>
            </a:r>
            <a:r>
              <a:rPr lang="en-US" sz="1600" dirty="0">
                <a:latin typeface="Courier New" panose="02070309020205020404" pitchFamily="49" charset="0"/>
                <a:cs typeface="Courier New" panose="02070309020205020404" pitchFamily="49" charset="0"/>
              </a:rPr>
              <a:t> = </a:t>
            </a:r>
            <a:r>
              <a:rPr lang="en-US" sz="1600" dirty="0" err="1">
                <a:latin typeface="Courier New" panose="02070309020205020404" pitchFamily="49" charset="0"/>
                <a:cs typeface="Courier New" panose="02070309020205020404" pitchFamily="49" charset="0"/>
              </a:rPr>
              <a:t>nnn</a:t>
            </a:r>
            <a:r>
              <a:rPr lang="en-US" sz="1600" dirty="0">
                <a:latin typeface="Courier New" panose="02070309020205020404" pitchFamily="49" charset="0"/>
                <a:cs typeface="Courier New" panose="02070309020205020404" pitchFamily="49" charset="0"/>
              </a:rPr>
              <a:t>";</a:t>
            </a:r>
          </a:p>
          <a:p>
            <a:r>
              <a:rPr lang="en-US" sz="1600" dirty="0"/>
              <a:t>With edit rollup “</a:t>
            </a:r>
            <a:r>
              <a:rPr lang="en-US" sz="1600" dirty="0" err="1">
                <a:latin typeface="Courier New" panose="02070309020205020404" pitchFamily="49" charset="0"/>
                <a:cs typeface="Courier New" panose="02070309020205020404" pitchFamily="49" charset="0"/>
              </a:rPr>
              <a:t>total_IOPS</a:t>
            </a:r>
            <a:r>
              <a:rPr lang="en-US" sz="1600" dirty="0"/>
              <a:t>”,  the total IOPS value is first distributed evenly over all test host LUNs that have workloads defined.  These are called “test LUNs”.</a:t>
            </a:r>
          </a:p>
          <a:p>
            <a:r>
              <a:rPr lang="en-US" sz="1600" dirty="0"/>
              <a:t>Then within each test LUN, its share of </a:t>
            </a:r>
            <a:r>
              <a:rPr lang="en-US" sz="1600" dirty="0" err="1">
                <a:latin typeface="Courier New" panose="02070309020205020404" pitchFamily="49" charset="0"/>
                <a:cs typeface="Courier New" panose="02070309020205020404" pitchFamily="49" charset="0"/>
              </a:rPr>
              <a:t>total_IOPS</a:t>
            </a:r>
            <a:r>
              <a:rPr lang="en-US" sz="1600" dirty="0"/>
              <a:t> is divided up between the workloads on that LUN proportional to the absolute value of the </a:t>
            </a:r>
            <a:r>
              <a:rPr lang="en-US" sz="1600" dirty="0">
                <a:latin typeface="Courier New" panose="02070309020205020404" pitchFamily="49" charset="0"/>
                <a:cs typeface="Courier New" panose="02070309020205020404" pitchFamily="49" charset="0"/>
              </a:rPr>
              <a:t>skew</a:t>
            </a:r>
            <a:r>
              <a:rPr lang="en-US" sz="1600" dirty="0"/>
              <a:t> parameter of each workload.  The resulting value is set as the </a:t>
            </a:r>
            <a:r>
              <a:rPr lang="en-US" sz="1600" dirty="0">
                <a:latin typeface="Courier New" panose="02070309020205020404" pitchFamily="49" charset="0"/>
                <a:cs typeface="Courier New" panose="02070309020205020404" pitchFamily="49" charset="0"/>
              </a:rPr>
              <a:t>IOPS</a:t>
            </a:r>
            <a:r>
              <a:rPr lang="en-US" sz="1600" dirty="0"/>
              <a:t> for the workload.</a:t>
            </a:r>
          </a:p>
          <a:p>
            <a:pPr lvl="1"/>
            <a:r>
              <a:rPr lang="en-US" sz="1400" dirty="0">
                <a:latin typeface="Courier New" panose="02070309020205020404" pitchFamily="49" charset="0"/>
                <a:cs typeface="Courier New" panose="02070309020205020404" pitchFamily="49" charset="0"/>
              </a:rPr>
              <a:t>skew</a:t>
            </a:r>
            <a:r>
              <a:rPr lang="en-US" sz="1400" dirty="0"/>
              <a:t> defaults to </a:t>
            </a:r>
            <a:r>
              <a:rPr lang="en-US" sz="1400" dirty="0">
                <a:latin typeface="Courier New" panose="02070309020205020404" pitchFamily="49" charset="0"/>
                <a:cs typeface="Courier New" panose="02070309020205020404" pitchFamily="49" charset="0"/>
              </a:rPr>
              <a:t>-1.0</a:t>
            </a:r>
            <a:r>
              <a:rPr lang="en-US" sz="1400" dirty="0"/>
              <a:t>.  The negative value means “don’t apply this </a:t>
            </a:r>
            <a:r>
              <a:rPr lang="en-US" sz="1400" dirty="0">
                <a:latin typeface="Courier New" panose="02070309020205020404" pitchFamily="49" charset="0"/>
                <a:cs typeface="Courier New" panose="02070309020205020404" pitchFamily="49" charset="0"/>
              </a:rPr>
              <a:t>skew</a:t>
            </a:r>
            <a:r>
              <a:rPr lang="en-US" sz="1400" dirty="0"/>
              <a:t> with </a:t>
            </a:r>
            <a:r>
              <a:rPr lang="en-US" sz="1400" dirty="0">
                <a:latin typeface="Courier New" panose="02070309020205020404" pitchFamily="49" charset="0"/>
                <a:cs typeface="Courier New" panose="02070309020205020404" pitchFamily="49" charset="0"/>
              </a:rPr>
              <a:t>IOPS=max</a:t>
            </a:r>
            <a:r>
              <a:rPr lang="en-US" sz="1400" dirty="0"/>
              <a:t>”.</a:t>
            </a:r>
          </a:p>
          <a:p>
            <a:r>
              <a:rPr lang="en-US" sz="1600" dirty="0"/>
              <a:t>One of the implications of this is that with </a:t>
            </a:r>
            <a:r>
              <a:rPr lang="en-US" sz="1600" dirty="0">
                <a:latin typeface="Courier New" panose="02070309020205020404" pitchFamily="49" charset="0"/>
                <a:cs typeface="Courier New" panose="02070309020205020404" pitchFamily="49" charset="0"/>
              </a:rPr>
              <a:t>DFC=</a:t>
            </a:r>
            <a:r>
              <a:rPr lang="en-US" sz="1600" dirty="0" err="1">
                <a:latin typeface="Courier New" panose="02070309020205020404" pitchFamily="49" charset="0"/>
                <a:cs typeface="Courier New" panose="02070309020205020404" pitchFamily="49" charset="0"/>
              </a:rPr>
              <a:t>IOPS_staircase</a:t>
            </a:r>
            <a:r>
              <a:rPr lang="en-US" sz="1600" dirty="0"/>
              <a:t>, there can be no workloads running at </a:t>
            </a:r>
            <a:r>
              <a:rPr lang="en-US" sz="1600" dirty="0">
                <a:latin typeface="Courier New" panose="02070309020205020404" pitchFamily="49" charset="0"/>
                <a:cs typeface="Courier New" panose="02070309020205020404" pitchFamily="49" charset="0"/>
              </a:rPr>
              <a:t>IOPS=max</a:t>
            </a:r>
            <a:r>
              <a:rPr lang="en-US" sz="1600" dirty="0"/>
              <a:t>.  Every workload gets a share of the </a:t>
            </a:r>
            <a:r>
              <a:rPr lang="en-US" sz="1600" dirty="0" err="1">
                <a:latin typeface="Courier New" panose="02070309020205020404" pitchFamily="49" charset="0"/>
                <a:cs typeface="Courier New" panose="02070309020205020404" pitchFamily="49" charset="0"/>
              </a:rPr>
              <a:t>total_IOPS</a:t>
            </a:r>
            <a:r>
              <a:rPr lang="en-US" sz="1600" dirty="0"/>
              <a:t> setting.</a:t>
            </a:r>
          </a:p>
        </p:txBody>
      </p:sp>
      <p:sp>
        <p:nvSpPr>
          <p:cNvPr id="3" name="Title 2">
            <a:extLst>
              <a:ext uri="{FF2B5EF4-FFF2-40B4-BE49-F238E27FC236}">
                <a16:creationId xmlns:a16="http://schemas.microsoft.com/office/drawing/2014/main" id="{8FF02FC4-4A9C-40B7-BE1D-48D288AA23E4}"/>
              </a:ext>
            </a:extLst>
          </p:cNvPr>
          <p:cNvSpPr>
            <a:spLocks noGrp="1"/>
          </p:cNvSpPr>
          <p:nvPr>
            <p:ph type="title"/>
          </p:nvPr>
        </p:nvSpPr>
        <p:spPr/>
        <p:txBody>
          <a:bodyPr/>
          <a:lstStyle/>
          <a:p>
            <a:r>
              <a:rPr lang="en-US" dirty="0">
                <a:latin typeface="Courier New" panose="02070309020205020404" pitchFamily="49" charset="0"/>
                <a:cs typeface="Courier New" panose="02070309020205020404" pitchFamily="49" charset="0"/>
              </a:rPr>
              <a:t>DFC = </a:t>
            </a:r>
            <a:r>
              <a:rPr lang="en-US" dirty="0" err="1">
                <a:latin typeface="Courier New" panose="02070309020205020404" pitchFamily="49" charset="0"/>
                <a:cs typeface="Courier New" panose="02070309020205020404" pitchFamily="49" charset="0"/>
              </a:rPr>
              <a:t>IOPS_staircase</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7761548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19A4961-80F2-4362-A306-B3BD212FD824}"/>
              </a:ext>
            </a:extLst>
          </p:cNvPr>
          <p:cNvSpPr>
            <a:spLocks noGrp="1"/>
          </p:cNvSpPr>
          <p:nvPr>
            <p:ph idx="1"/>
          </p:nvPr>
        </p:nvSpPr>
        <p:spPr>
          <a:xfrm>
            <a:off x="264160" y="967575"/>
            <a:ext cx="8584006" cy="3708708"/>
          </a:xfrm>
        </p:spPr>
        <p:txBody>
          <a:bodyPr/>
          <a:lstStyle/>
          <a:p>
            <a:r>
              <a:rPr lang="en-US" sz="1600" b="1" dirty="0"/>
              <a:t>Note</a:t>
            </a:r>
            <a:r>
              <a:rPr lang="en-US" sz="1600" dirty="0"/>
              <a:t>: The IOPS steps up to the next level up a little bit (less than a second, more typically 1/4 second) after the end of the last subinterval in the previous step.</a:t>
            </a:r>
          </a:p>
          <a:p>
            <a:r>
              <a:rPr lang="en-US" sz="1600" dirty="0"/>
              <a:t>This means that the very first subinterval in each following step averages a little bit lower than the IOPS setting for that step.</a:t>
            </a:r>
          </a:p>
          <a:p>
            <a:r>
              <a:rPr lang="en-US" sz="1600" dirty="0"/>
              <a:t>Thus if you have </a:t>
            </a:r>
            <a:r>
              <a:rPr lang="en-US" sz="1600" dirty="0" err="1"/>
              <a:t>warmup_seconds</a:t>
            </a:r>
            <a:r>
              <a:rPr lang="en-US" sz="1600" dirty="0"/>
              <a:t> = 0 with </a:t>
            </a:r>
            <a:r>
              <a:rPr lang="en-US" sz="1600" dirty="0">
                <a:latin typeface="Courier New" panose="02070309020205020404" pitchFamily="49" charset="0"/>
                <a:cs typeface="Courier New" panose="02070309020205020404" pitchFamily="49" charset="0"/>
              </a:rPr>
              <a:t>DFC=</a:t>
            </a:r>
            <a:r>
              <a:rPr lang="en-US" sz="1600" dirty="0" err="1">
                <a:latin typeface="Courier New" panose="02070309020205020404" pitchFamily="49" charset="0"/>
                <a:cs typeface="Courier New" panose="02070309020205020404" pitchFamily="49" charset="0"/>
              </a:rPr>
              <a:t>IOPS_staircase</a:t>
            </a:r>
            <a:r>
              <a:rPr lang="en-US" sz="1600" dirty="0"/>
              <a:t>, the steps will tend to be marked "invalid" because the  IOPS setting wasn't achieved.</a:t>
            </a:r>
          </a:p>
          <a:p>
            <a:r>
              <a:rPr lang="en-US" sz="1600" dirty="0"/>
              <a:t>When running with at least one warmup subinterval, this won't happen. </a:t>
            </a:r>
          </a:p>
          <a:p>
            <a:r>
              <a:rPr lang="en-US" sz="1600" dirty="0"/>
              <a:t>This becomes important with stepping to saturation, because the staircase ends when the IOPS setting hasn't been achieved.</a:t>
            </a:r>
          </a:p>
          <a:p>
            <a:r>
              <a:rPr lang="en-US" sz="1600" dirty="0"/>
              <a:t>So use at least one warmup subinterval when testing to saturation.</a:t>
            </a:r>
          </a:p>
        </p:txBody>
      </p:sp>
      <p:sp>
        <p:nvSpPr>
          <p:cNvPr id="3" name="Title 2">
            <a:extLst>
              <a:ext uri="{FF2B5EF4-FFF2-40B4-BE49-F238E27FC236}">
                <a16:creationId xmlns:a16="http://schemas.microsoft.com/office/drawing/2014/main" id="{29F8CEC2-5B1D-4BE4-8E44-DF8CC8B5BDCA}"/>
              </a:ext>
            </a:extLst>
          </p:cNvPr>
          <p:cNvSpPr>
            <a:spLocks noGrp="1"/>
          </p:cNvSpPr>
          <p:nvPr>
            <p:ph type="title"/>
          </p:nvPr>
        </p:nvSpPr>
        <p:spPr>
          <a:xfrm>
            <a:off x="264159" y="53113"/>
            <a:ext cx="7150051" cy="732441"/>
          </a:xfrm>
        </p:spPr>
        <p:txBody>
          <a:bodyPr/>
          <a:lstStyle/>
          <a:p>
            <a:r>
              <a:rPr lang="en-US" b="0" dirty="0">
                <a:latin typeface="Courier New" panose="02070309020205020404" pitchFamily="49" charset="0"/>
                <a:cs typeface="Courier New" panose="02070309020205020404" pitchFamily="49" charset="0"/>
              </a:rPr>
              <a:t>DFC=</a:t>
            </a:r>
            <a:r>
              <a:rPr lang="en-US" b="0" dirty="0" err="1">
                <a:latin typeface="Courier New" panose="02070309020205020404" pitchFamily="49" charset="0"/>
                <a:cs typeface="Courier New" panose="02070309020205020404" pitchFamily="49" charset="0"/>
              </a:rPr>
              <a:t>IOPS_staircase</a:t>
            </a:r>
            <a:r>
              <a:rPr lang="en-US" dirty="0"/>
              <a:t> and testing to saturation</a:t>
            </a:r>
          </a:p>
        </p:txBody>
      </p:sp>
    </p:spTree>
    <p:extLst>
      <p:ext uri="{BB962C8B-B14F-4D97-AF65-F5344CB8AC3E}">
        <p14:creationId xmlns:p14="http://schemas.microsoft.com/office/powerpoint/2010/main" val="19833555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E03355B-E18B-47FC-9496-73963F829383}"/>
              </a:ext>
            </a:extLst>
          </p:cNvPr>
          <p:cNvSpPr>
            <a:spLocks noGrp="1"/>
          </p:cNvSpPr>
          <p:nvPr>
            <p:ph idx="1"/>
          </p:nvPr>
        </p:nvSpPr>
        <p:spPr>
          <a:xfrm>
            <a:off x="264160" y="967575"/>
            <a:ext cx="8584006" cy="3831818"/>
          </a:xfrm>
        </p:spPr>
        <p:txBody>
          <a:bodyPr/>
          <a:lstStyle/>
          <a:p>
            <a:r>
              <a:rPr lang="en-US" sz="1800" dirty="0" err="1">
                <a:latin typeface="Courier New" panose="02070309020205020404" pitchFamily="49" charset="0"/>
                <a:cs typeface="Courier New" panose="02070309020205020404" pitchFamily="49" charset="0"/>
              </a:rPr>
              <a:t>ivy_engine_get</a:t>
            </a: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achieved_IOPS_tolerance</a:t>
            </a:r>
            <a:r>
              <a:rPr lang="en-US" sz="1800" dirty="0">
                <a:latin typeface="Courier New" panose="02070309020205020404" pitchFamily="49" charset="0"/>
                <a:cs typeface="Courier New" panose="02070309020205020404" pitchFamily="49" charset="0"/>
              </a:rPr>
              <a:t>")</a:t>
            </a:r>
            <a:br>
              <a:rPr lang="en-US" sz="1800" dirty="0">
                <a:latin typeface="Courier New" panose="02070309020205020404" pitchFamily="49" charset="0"/>
                <a:cs typeface="Courier New" panose="02070309020205020404" pitchFamily="49" charset="0"/>
              </a:rPr>
            </a:br>
            <a:r>
              <a:rPr lang="en-US" sz="1800" dirty="0" err="1">
                <a:latin typeface="Courier New" panose="02070309020205020404" pitchFamily="49" charset="0"/>
                <a:cs typeface="Courier New" panose="02070309020205020404" pitchFamily="49" charset="0"/>
              </a:rPr>
              <a:t>ivy_engine_set</a:t>
            </a:r>
            <a:r>
              <a:rPr lang="en-US" sz="1800" dirty="0">
                <a:latin typeface="Courier New" panose="02070309020205020404" pitchFamily="49" charset="0"/>
                <a:cs typeface="Courier New" panose="02070309020205020404" pitchFamily="49" charset="0"/>
              </a:rPr>
              <a:t>("achieved_IOPS_tolerance","0.25%")</a:t>
            </a:r>
          </a:p>
          <a:p>
            <a:r>
              <a:rPr lang="en-US" sz="1800" dirty="0">
                <a:cs typeface="Courier New" panose="02070309020205020404" pitchFamily="49" charset="0"/>
              </a:rPr>
              <a:t>When running at a specific IOPS numeric value (that is, not running </a:t>
            </a:r>
            <a:r>
              <a:rPr lang="en-US" sz="1800" dirty="0">
                <a:latin typeface="Courier New" panose="02070309020205020404" pitchFamily="49" charset="0"/>
                <a:cs typeface="Courier New" panose="02070309020205020404" pitchFamily="49" charset="0"/>
              </a:rPr>
              <a:t>IOPS=max</a:t>
            </a:r>
            <a:r>
              <a:rPr lang="en-US" sz="1800" dirty="0">
                <a:cs typeface="Courier New" panose="02070309020205020404" pitchFamily="49" charset="0"/>
              </a:rPr>
              <a:t>), the measurement will be marked "invalid" if the achieved IOPS is more than </a:t>
            </a:r>
            <a:r>
              <a:rPr lang="en-US" sz="1800" dirty="0" err="1">
                <a:latin typeface="Courier New" panose="02070309020205020404" pitchFamily="49" charset="0"/>
                <a:cs typeface="Courier New" panose="02070309020205020404" pitchFamily="49" charset="0"/>
              </a:rPr>
              <a:t>achieved_IOPS_tolerance</a:t>
            </a:r>
            <a:r>
              <a:rPr lang="en-US" sz="1800" dirty="0">
                <a:cs typeface="Courier New" panose="02070309020205020404" pitchFamily="49" charset="0"/>
              </a:rPr>
              <a:t> different from the (rollup instance's) </a:t>
            </a:r>
            <a:r>
              <a:rPr lang="en-US" sz="1800" dirty="0" err="1">
                <a:latin typeface="Courier New" panose="02070309020205020404" pitchFamily="49" charset="0"/>
                <a:cs typeface="Courier New" panose="02070309020205020404" pitchFamily="49" charset="0"/>
              </a:rPr>
              <a:t>Total_IOPS</a:t>
            </a:r>
            <a:r>
              <a:rPr lang="en-US" sz="1800" dirty="0">
                <a:cs typeface="Courier New" panose="02070309020205020404" pitchFamily="49" charset="0"/>
              </a:rPr>
              <a:t> setting.</a:t>
            </a:r>
          </a:p>
          <a:p>
            <a:r>
              <a:rPr lang="en-US" sz="1800" dirty="0">
                <a:cs typeface="Courier New" panose="02070309020205020404" pitchFamily="49" charset="0"/>
              </a:rPr>
              <a:t>This is also the criterion that determines when to stop a </a:t>
            </a:r>
            <a:r>
              <a:rPr lang="en-US" sz="1800" dirty="0">
                <a:latin typeface="Courier New" panose="02070309020205020404" pitchFamily="49" charset="0"/>
                <a:cs typeface="Courier New" panose="02070309020205020404" pitchFamily="49" charset="0"/>
              </a:rPr>
              <a:t>DFC=</a:t>
            </a:r>
            <a:r>
              <a:rPr lang="en-US" sz="1800" dirty="0" err="1">
                <a:latin typeface="Courier New" panose="02070309020205020404" pitchFamily="49" charset="0"/>
                <a:cs typeface="Courier New" panose="02070309020205020404" pitchFamily="49" charset="0"/>
              </a:rPr>
              <a:t>IOPS_staircase</a:t>
            </a:r>
            <a:r>
              <a:rPr lang="en-US" sz="1800" dirty="0">
                <a:cs typeface="Courier New" panose="02070309020205020404" pitchFamily="49" charset="0"/>
              </a:rPr>
              <a:t> run to saturation that doesn't specify an </a:t>
            </a:r>
            <a:r>
              <a:rPr lang="en-US" sz="1800" dirty="0" err="1">
                <a:latin typeface="Courier New" panose="02070309020205020404" pitchFamily="49" charset="0"/>
                <a:cs typeface="Courier New" panose="02070309020205020404" pitchFamily="49" charset="0"/>
              </a:rPr>
              <a:t>ending_IOPS</a:t>
            </a:r>
            <a:r>
              <a:rPr lang="en-US" sz="1800" dirty="0">
                <a:cs typeface="Courier New" panose="02070309020205020404" pitchFamily="49" charset="0"/>
              </a:rPr>
              <a:t> or equivalent.  The staircase will stop after a step that fails to achieve its IOPS setting.</a:t>
            </a:r>
          </a:p>
          <a:p>
            <a:r>
              <a:rPr lang="en-US" sz="1800" dirty="0">
                <a:cs typeface="Courier New" panose="02070309020205020404" pitchFamily="49" charset="0"/>
              </a:rPr>
              <a:t>The default </a:t>
            </a:r>
            <a:r>
              <a:rPr lang="en-US" sz="1800" dirty="0" err="1">
                <a:latin typeface="Courier New" panose="02070309020205020404" pitchFamily="49" charset="0"/>
                <a:cs typeface="Courier New" panose="02070309020205020404" pitchFamily="49" charset="0"/>
              </a:rPr>
              <a:t>achieved_IOPS_tolerance</a:t>
            </a:r>
            <a:r>
              <a:rPr lang="en-US" sz="1800" dirty="0">
                <a:latin typeface="Courier New" panose="02070309020205020404" pitchFamily="49" charset="0"/>
                <a:cs typeface="Courier New" panose="02070309020205020404" pitchFamily="49" charset="0"/>
              </a:rPr>
              <a:t> </a:t>
            </a:r>
            <a:r>
              <a:rPr lang="en-US" sz="1800" dirty="0">
                <a:cs typeface="Courier New" panose="02070309020205020404" pitchFamily="49" charset="0"/>
              </a:rPr>
              <a:t>is 0.25%.  This is good for the vast majority of cases.</a:t>
            </a:r>
          </a:p>
        </p:txBody>
      </p:sp>
      <p:sp>
        <p:nvSpPr>
          <p:cNvPr id="3" name="Title 2">
            <a:extLst>
              <a:ext uri="{FF2B5EF4-FFF2-40B4-BE49-F238E27FC236}">
                <a16:creationId xmlns:a16="http://schemas.microsoft.com/office/drawing/2014/main" id="{998A1D64-5234-4FA0-8239-64F342BBE8EB}"/>
              </a:ext>
            </a:extLst>
          </p:cNvPr>
          <p:cNvSpPr>
            <a:spLocks noGrp="1"/>
          </p:cNvSpPr>
          <p:nvPr>
            <p:ph type="title"/>
          </p:nvPr>
        </p:nvSpPr>
        <p:spPr/>
        <p:txBody>
          <a:bodyPr/>
          <a:lstStyle/>
          <a:p>
            <a:r>
              <a:rPr lang="en-US" b="0" dirty="0" err="1">
                <a:latin typeface="Courier New" panose="02070309020205020404" pitchFamily="49" charset="0"/>
                <a:cs typeface="Courier New" panose="02070309020205020404" pitchFamily="49" charset="0"/>
              </a:rPr>
              <a:t>achieved_IOPS_tolerance</a:t>
            </a:r>
            <a:endParaRPr lang="en-US" b="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925529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altLang="zh-CN"/>
              <a:t>Later we'll also see things like "step name" and "step number".</a:t>
            </a:r>
          </a:p>
          <a:p>
            <a:pPr lvl="1"/>
            <a:r>
              <a:rPr lang="en-US" altLang="zh-CN"/>
              <a:t>Ivyscript has some handy builtin functions to retrieve things like this to build csv file names and then load a csv file into an object to retrieve rows, columns, and cells including identifying columns by column header title.</a:t>
            </a:r>
          </a:p>
          <a:p>
            <a:pPr lvl="1"/>
            <a:r>
              <a:rPr lang="en-US" altLang="zh-CN"/>
              <a:t>This is how you retrieve the result of a previous test step to see what happened and decide what to do next. </a:t>
            </a:r>
          </a:p>
          <a:p>
            <a:pPr lvl="1"/>
            <a:r>
              <a:rPr lang="en-US" altLang="zh-CN"/>
              <a:t>There's also a built-in function to let you write to ivy master log file.</a:t>
            </a:r>
            <a:endParaRPr lang="zh-CN" altLang="en-US" dirty="0"/>
          </a:p>
        </p:txBody>
      </p:sp>
      <p:sp>
        <p:nvSpPr>
          <p:cNvPr id="3" name="Title 2"/>
          <p:cNvSpPr>
            <a:spLocks noGrp="1"/>
          </p:cNvSpPr>
          <p:nvPr>
            <p:ph type="title"/>
          </p:nvPr>
        </p:nvSpPr>
        <p:spPr/>
        <p:txBody>
          <a:bodyPr/>
          <a:lstStyle/>
          <a:p>
            <a:r>
              <a:rPr lang="en-US"/>
              <a:t>"step name" and "step number"</a:t>
            </a:r>
            <a:endParaRPr lang="en-US" dirty="0"/>
          </a:p>
        </p:txBody>
      </p:sp>
    </p:spTree>
    <p:extLst>
      <p:ext uri="{BB962C8B-B14F-4D97-AF65-F5344CB8AC3E}">
        <p14:creationId xmlns:p14="http://schemas.microsoft.com/office/powerpoint/2010/main" val="15735650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918932"/>
          </a:xfrm>
        </p:spPr>
        <p:txBody>
          <a:bodyPr numCol="2"/>
          <a:lstStyle/>
          <a:p>
            <a:pPr>
              <a:spcBef>
                <a:spcPts val="0"/>
              </a:spcBef>
              <a:spcAft>
                <a:spcPts val="0"/>
              </a:spcAft>
            </a:pPr>
            <a:r>
              <a:rPr lang="en-US" sz="1800" dirty="0">
                <a:cs typeface="Courier New" pitchFamily="49" charset="0"/>
              </a:rPr>
              <a:t>Overall</a:t>
            </a:r>
          </a:p>
          <a:p>
            <a:pPr lvl="1">
              <a:spcBef>
                <a:spcPts val="0"/>
              </a:spcBef>
              <a:spcAft>
                <a:spcPts val="0"/>
              </a:spcAft>
            </a:pPr>
            <a:r>
              <a:rPr lang="en-US" sz="1400" dirty="0" err="1">
                <a:latin typeface="Courier New" pitchFamily="49" charset="0"/>
                <a:cs typeface="Courier New" pitchFamily="49" charset="0"/>
              </a:rPr>
              <a:t>stepname</a:t>
            </a:r>
            <a:r>
              <a:rPr lang="en-US" sz="1400" dirty="0">
                <a:latin typeface="Courier New" pitchFamily="49" charset="0"/>
                <a:cs typeface="Courier New" pitchFamily="49" charset="0"/>
              </a:rPr>
              <a:t> = </a:t>
            </a:r>
            <a:r>
              <a:rPr lang="en-US" sz="1400" dirty="0" err="1">
                <a:cs typeface="Courier New" pitchFamily="49" charset="0"/>
              </a:rPr>
              <a:t>stepNNNN</a:t>
            </a:r>
            <a:endParaRPr lang="en-US" sz="1400" dirty="0">
              <a:cs typeface="Courier New" pitchFamily="49" charset="0"/>
            </a:endParaRPr>
          </a:p>
          <a:p>
            <a:pPr lvl="1">
              <a:spcBef>
                <a:spcPts val="0"/>
              </a:spcBef>
              <a:spcAft>
                <a:spcPts val="0"/>
              </a:spcAft>
            </a:pPr>
            <a:r>
              <a:rPr lang="en-US" sz="1400" dirty="0" err="1">
                <a:latin typeface="Courier New" pitchFamily="49" charset="0"/>
                <a:cs typeface="Courier New" pitchFamily="49" charset="0"/>
              </a:rPr>
              <a:t>subinterval_seconds</a:t>
            </a:r>
            <a:r>
              <a:rPr lang="en-US" sz="1400" dirty="0">
                <a:latin typeface="Courier New" pitchFamily="49" charset="0"/>
                <a:cs typeface="Courier New" pitchFamily="49" charset="0"/>
              </a:rPr>
              <a:t> = 5</a:t>
            </a:r>
          </a:p>
          <a:p>
            <a:pPr lvl="1">
              <a:spcBef>
                <a:spcPts val="0"/>
              </a:spcBef>
              <a:spcAft>
                <a:spcPts val="0"/>
              </a:spcAft>
            </a:pPr>
            <a:r>
              <a:rPr lang="en-US" sz="1400" dirty="0" err="1">
                <a:latin typeface="Courier New" pitchFamily="49" charset="0"/>
                <a:cs typeface="Courier New" pitchFamily="49" charset="0"/>
              </a:rPr>
              <a:t>warmup_seconds</a:t>
            </a:r>
            <a:r>
              <a:rPr lang="en-US" sz="1400" dirty="0">
                <a:latin typeface="Courier New" pitchFamily="49" charset="0"/>
                <a:cs typeface="Courier New" pitchFamily="49" charset="0"/>
              </a:rPr>
              <a:t> =</a:t>
            </a:r>
            <a:r>
              <a:rPr lang="en-US" sz="1400" dirty="0">
                <a:cs typeface="Courier New" pitchFamily="49" charset="0"/>
              </a:rPr>
              <a:t> same as </a:t>
            </a:r>
            <a:r>
              <a:rPr lang="en-US" sz="1400" dirty="0" err="1">
                <a:latin typeface="Courier New" pitchFamily="49" charset="0"/>
                <a:cs typeface="Courier New" pitchFamily="49" charset="0"/>
              </a:rPr>
              <a:t>subinterval_seconds</a:t>
            </a:r>
            <a:endParaRPr lang="en-US" sz="1400" dirty="0">
              <a:latin typeface="Courier New" pitchFamily="49" charset="0"/>
              <a:cs typeface="Courier New" pitchFamily="49" charset="0"/>
            </a:endParaRPr>
          </a:p>
          <a:p>
            <a:pPr lvl="1">
              <a:spcBef>
                <a:spcPts val="0"/>
              </a:spcBef>
              <a:spcAft>
                <a:spcPts val="0"/>
              </a:spcAft>
            </a:pPr>
            <a:r>
              <a:rPr lang="en-US" sz="1400" dirty="0" err="1">
                <a:latin typeface="Courier New" pitchFamily="49" charset="0"/>
                <a:cs typeface="Courier New" pitchFamily="49" charset="0"/>
              </a:rPr>
              <a:t>measure_seconds</a:t>
            </a:r>
            <a:r>
              <a:rPr lang="en-US" sz="1400" dirty="0">
                <a:latin typeface="Courier New" pitchFamily="49" charset="0"/>
                <a:cs typeface="Courier New" pitchFamily="49" charset="0"/>
              </a:rPr>
              <a:t> = 60</a:t>
            </a:r>
          </a:p>
          <a:p>
            <a:pPr lvl="1">
              <a:spcBef>
                <a:spcPts val="0"/>
              </a:spcBef>
              <a:spcAft>
                <a:spcPts val="0"/>
              </a:spcAft>
            </a:pPr>
            <a:r>
              <a:rPr lang="en-US" sz="1400" dirty="0" err="1">
                <a:latin typeface="Courier New" pitchFamily="49" charset="0"/>
                <a:cs typeface="Courier New" pitchFamily="49" charset="0"/>
              </a:rPr>
              <a:t>cooldown_seconds</a:t>
            </a:r>
            <a:r>
              <a:rPr lang="en-US" sz="1400" dirty="0">
                <a:latin typeface="Courier New" pitchFamily="49" charset="0"/>
                <a:cs typeface="Courier New" pitchFamily="49" charset="0"/>
              </a:rPr>
              <a:t> = 0</a:t>
            </a:r>
          </a:p>
          <a:p>
            <a:pPr lvl="1">
              <a:spcBef>
                <a:spcPts val="0"/>
              </a:spcBef>
              <a:spcAft>
                <a:spcPts val="0"/>
              </a:spcAft>
            </a:pPr>
            <a:r>
              <a:rPr lang="en-US" sz="1400" dirty="0" err="1">
                <a:latin typeface="Courier New" pitchFamily="49" charset="0"/>
                <a:cs typeface="Courier New" pitchFamily="49" charset="0"/>
              </a:rPr>
              <a:t>cooldown_by_wp</a:t>
            </a:r>
            <a:r>
              <a:rPr lang="en-US" sz="1400" dirty="0">
                <a:latin typeface="Courier New" pitchFamily="49" charset="0"/>
                <a:cs typeface="Courier New" pitchFamily="49" charset="0"/>
              </a:rPr>
              <a:t> = on</a:t>
            </a:r>
          </a:p>
          <a:p>
            <a:pPr lvl="1">
              <a:spcBef>
                <a:spcPts val="0"/>
              </a:spcBef>
              <a:spcAft>
                <a:spcPts val="0"/>
              </a:spcAft>
            </a:pPr>
            <a:r>
              <a:rPr lang="en-US" sz="1400" dirty="0" err="1">
                <a:latin typeface="Courier New" pitchFamily="49" charset="0"/>
                <a:cs typeface="Courier New" pitchFamily="49" charset="0"/>
              </a:rPr>
              <a:t>subsystem_WP_threshold</a:t>
            </a:r>
            <a:r>
              <a:rPr lang="en-US" sz="1400" dirty="0">
                <a:latin typeface="Courier New" pitchFamily="49" charset="0"/>
                <a:cs typeface="Courier New" pitchFamily="49" charset="0"/>
              </a:rPr>
              <a:t> = 1.5%</a:t>
            </a:r>
          </a:p>
          <a:p>
            <a:pPr lvl="1">
              <a:spcBef>
                <a:spcPts val="0"/>
              </a:spcBef>
              <a:spcAft>
                <a:spcPts val="0"/>
              </a:spcAft>
            </a:pPr>
            <a:r>
              <a:rPr lang="en-US" sz="1400" dirty="0" err="1">
                <a:latin typeface="Courier New" pitchFamily="49" charset="0"/>
                <a:cs typeface="Courier New" pitchFamily="49" charset="0"/>
              </a:rPr>
              <a:t>cooldown_by_MP_busy</a:t>
            </a:r>
            <a:r>
              <a:rPr lang="en-US" sz="1400" dirty="0">
                <a:latin typeface="Courier New" pitchFamily="49" charset="0"/>
                <a:cs typeface="Courier New" pitchFamily="49" charset="0"/>
              </a:rPr>
              <a:t> = on</a:t>
            </a:r>
          </a:p>
          <a:p>
            <a:pPr lvl="1">
              <a:spcBef>
                <a:spcPts val="0"/>
              </a:spcBef>
              <a:spcAft>
                <a:spcPts val="0"/>
              </a:spcAft>
            </a:pPr>
            <a:r>
              <a:rPr lang="en-US" sz="1400" dirty="0" err="1">
                <a:latin typeface="Courier New" pitchFamily="49" charset="0"/>
                <a:cs typeface="Courier New" pitchFamily="49" charset="0"/>
              </a:rPr>
              <a:t>subsystem_busy_threshold</a:t>
            </a:r>
            <a:r>
              <a:rPr lang="en-US" sz="1400" dirty="0">
                <a:latin typeface="Courier New" pitchFamily="49" charset="0"/>
                <a:cs typeface="Courier New" pitchFamily="49" charset="0"/>
              </a:rPr>
              <a:t> = 5%</a:t>
            </a:r>
            <a:br>
              <a:rPr lang="en-US" sz="1400" dirty="0">
                <a:latin typeface="Courier New" pitchFamily="49" charset="0"/>
                <a:cs typeface="Courier New" pitchFamily="49" charset="0"/>
              </a:rPr>
            </a:br>
            <a:endParaRPr lang="en-US" sz="1400" dirty="0">
              <a:latin typeface="Courier New" pitchFamily="49" charset="0"/>
              <a:cs typeface="Courier New" pitchFamily="49" charset="0"/>
            </a:endParaRPr>
          </a:p>
          <a:p>
            <a:pPr>
              <a:spcBef>
                <a:spcPts val="0"/>
              </a:spcBef>
              <a:spcAft>
                <a:spcPts val="0"/>
              </a:spcAft>
            </a:pPr>
            <a:r>
              <a:rPr lang="en-US" sz="1800" dirty="0">
                <a:cs typeface="Courier New" pitchFamily="49" charset="0"/>
              </a:rPr>
              <a:t>For</a:t>
            </a: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dfc</a:t>
            </a:r>
            <a:r>
              <a:rPr lang="en-US" sz="1800" dirty="0">
                <a:latin typeface="Courier New" pitchFamily="49" charset="0"/>
                <a:cs typeface="Courier New" pitchFamily="49" charset="0"/>
              </a:rPr>
              <a:t> = </a:t>
            </a:r>
            <a:r>
              <a:rPr lang="en-US" sz="1800" dirty="0" err="1">
                <a:latin typeface="Courier New" pitchFamily="49" charset="0"/>
                <a:cs typeface="Courier New" pitchFamily="49" charset="0"/>
              </a:rPr>
              <a:t>pid</a:t>
            </a:r>
            <a:endParaRPr lang="en-US" sz="1800" dirty="0">
              <a:latin typeface="Courier New" pitchFamily="49" charset="0"/>
              <a:cs typeface="Courier New" pitchFamily="49" charset="0"/>
            </a:endParaRPr>
          </a:p>
          <a:p>
            <a:pPr lvl="1">
              <a:spcBef>
                <a:spcPts val="0"/>
              </a:spcBef>
              <a:spcAft>
                <a:spcPts val="0"/>
              </a:spcAft>
            </a:pPr>
            <a:r>
              <a:rPr lang="en-US" sz="1400" dirty="0" err="1">
                <a:latin typeface="Courier New" pitchFamily="49" charset="0"/>
                <a:cs typeface="Courier New" pitchFamily="49" charset="0"/>
              </a:rPr>
              <a:t>low_IOPS</a:t>
            </a: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low_target</a:t>
            </a:r>
            <a:r>
              <a:rPr lang="en-US" sz="1400" dirty="0">
                <a:latin typeface="Courier New" pitchFamily="49" charset="0"/>
                <a:cs typeface="Courier New" pitchFamily="49" charset="0"/>
              </a:rPr>
              <a:t>,</a:t>
            </a:r>
            <a:br>
              <a:rPr lang="en-US" sz="1400" dirty="0">
                <a:latin typeface="Courier New" pitchFamily="49" charset="0"/>
                <a:cs typeface="Courier New" pitchFamily="49" charset="0"/>
              </a:rPr>
            </a:br>
            <a:r>
              <a:rPr lang="en-US" sz="1400" dirty="0" err="1">
                <a:latin typeface="Courier New" pitchFamily="49" charset="0"/>
                <a:cs typeface="Courier New" pitchFamily="49" charset="0"/>
              </a:rPr>
              <a:t>high_IOPS</a:t>
            </a: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high_target</a:t>
            </a:r>
            <a:r>
              <a:rPr lang="en-US" sz="1400" dirty="0">
                <a:latin typeface="Courier New" pitchFamily="49" charset="0"/>
                <a:cs typeface="Courier New" pitchFamily="49" charset="0"/>
              </a:rPr>
              <a:t>,</a:t>
            </a:r>
            <a:br>
              <a:rPr lang="en-US" sz="1400" dirty="0">
                <a:latin typeface="Courier New" pitchFamily="49" charset="0"/>
                <a:cs typeface="Courier New" pitchFamily="49" charset="0"/>
              </a:rPr>
            </a:br>
            <a:r>
              <a:rPr lang="en-US" sz="1400" dirty="0" err="1">
                <a:latin typeface="Courier New" pitchFamily="49" charset="0"/>
                <a:cs typeface="Courier New" pitchFamily="49" charset="0"/>
              </a:rPr>
              <a:t>target_value</a:t>
            </a:r>
            <a:endParaRPr lang="en-US" sz="1400" dirty="0">
              <a:latin typeface="Courier New" pitchFamily="49" charset="0"/>
              <a:cs typeface="Courier New" pitchFamily="49" charset="0"/>
            </a:endParaRPr>
          </a:p>
          <a:p>
            <a:pPr lvl="1">
              <a:spcBef>
                <a:spcPts val="0"/>
              </a:spcBef>
              <a:spcAft>
                <a:spcPts val="0"/>
              </a:spcAft>
            </a:pPr>
            <a:r>
              <a:rPr lang="en-US" sz="1400" dirty="0" err="1">
                <a:latin typeface="Courier New" pitchFamily="49" charset="0"/>
                <a:cs typeface="Courier New" pitchFamily="49" charset="0"/>
              </a:rPr>
              <a:t>max_ripple,gain_step</a:t>
            </a:r>
            <a:r>
              <a:rPr lang="en-US" sz="1400" dirty="0">
                <a:latin typeface="Courier New" pitchFamily="49" charset="0"/>
                <a:cs typeface="Courier New" pitchFamily="49" charset="0"/>
              </a:rPr>
              <a:t>,</a:t>
            </a:r>
            <a:br>
              <a:rPr lang="en-US" sz="1400" dirty="0">
                <a:latin typeface="Courier New" pitchFamily="49" charset="0"/>
                <a:cs typeface="Courier New" pitchFamily="49" charset="0"/>
              </a:rPr>
            </a:br>
            <a:r>
              <a:rPr lang="en-US" sz="1400" dirty="0" err="1">
                <a:latin typeface="Courier New" pitchFamily="49" charset="0"/>
                <a:cs typeface="Courier New" pitchFamily="49" charset="0"/>
              </a:rPr>
              <a:t>max_monotone</a:t>
            </a: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ballpark_seconds</a:t>
            </a:r>
            <a:endParaRPr lang="en-US" sz="1400" dirty="0">
              <a:latin typeface="Courier New" pitchFamily="49" charset="0"/>
              <a:cs typeface="Courier New" pitchFamily="49" charset="0"/>
            </a:endParaRPr>
          </a:p>
          <a:p>
            <a:pPr marL="280987" lvl="1" indent="0">
              <a:spcBef>
                <a:spcPts val="0"/>
              </a:spcBef>
              <a:spcAft>
                <a:spcPts val="0"/>
              </a:spcAft>
              <a:buNone/>
            </a:pPr>
            <a:endParaRPr lang="en-US" sz="1200" dirty="0">
              <a:latin typeface="Courier New" pitchFamily="49" charset="0"/>
              <a:cs typeface="Courier New" pitchFamily="49" charset="0"/>
            </a:endParaRPr>
          </a:p>
          <a:p>
            <a:pPr>
              <a:spcBef>
                <a:spcPts val="0"/>
              </a:spcBef>
              <a:spcAft>
                <a:spcPts val="0"/>
              </a:spcAft>
            </a:pPr>
            <a:r>
              <a:rPr lang="en-US" sz="1800" dirty="0">
                <a:cs typeface="Courier New" pitchFamily="49" charset="0"/>
              </a:rPr>
              <a:t>For </a:t>
            </a:r>
            <a:r>
              <a:rPr lang="en-US" sz="1800" dirty="0">
                <a:latin typeface="Courier New" panose="02070309020205020404" pitchFamily="49" charset="0"/>
                <a:cs typeface="Courier New" panose="02070309020205020404" pitchFamily="49" charset="0"/>
              </a:rPr>
              <a:t>DFC = </a:t>
            </a:r>
            <a:r>
              <a:rPr lang="en-US" sz="1800" dirty="0" err="1">
                <a:latin typeface="Courier New" panose="02070309020205020404" pitchFamily="49" charset="0"/>
                <a:cs typeface="Courier New" panose="02070309020205020404" pitchFamily="49" charset="0"/>
              </a:rPr>
              <a:t>IOPS_staircase</a:t>
            </a:r>
            <a:endParaRPr lang="en-US" sz="1800" dirty="0">
              <a:latin typeface="Courier New" panose="02070309020205020404" pitchFamily="49" charset="0"/>
              <a:cs typeface="Courier New" panose="02070309020205020404" pitchFamily="49" charset="0"/>
            </a:endParaRPr>
          </a:p>
          <a:p>
            <a:pPr lvl="1">
              <a:spcBef>
                <a:spcPts val="0"/>
              </a:spcBef>
              <a:spcAft>
                <a:spcPts val="0"/>
              </a:spcAft>
            </a:pPr>
            <a:r>
              <a:rPr lang="en-US" sz="1400" dirty="0" err="1">
                <a:latin typeface="Courier New" panose="02070309020205020404" pitchFamily="49" charset="0"/>
                <a:cs typeface="Courier New" panose="02070309020205020404" pitchFamily="49" charset="0"/>
              </a:rPr>
              <a:t>starting_IOPS</a:t>
            </a:r>
            <a:endParaRPr lang="en-US" sz="1400" dirty="0">
              <a:latin typeface="Courier New" panose="02070309020205020404" pitchFamily="49" charset="0"/>
              <a:cs typeface="Courier New" panose="02070309020205020404" pitchFamily="49" charset="0"/>
            </a:endParaRPr>
          </a:p>
          <a:p>
            <a:pPr lvl="1">
              <a:spcBef>
                <a:spcPts val="0"/>
              </a:spcBef>
              <a:spcAft>
                <a:spcPts val="0"/>
              </a:spcAft>
            </a:pPr>
            <a:r>
              <a:rPr lang="en-US" sz="1400" dirty="0" err="1">
                <a:latin typeface="Courier New" panose="02070309020205020404" pitchFamily="49" charset="0"/>
                <a:cs typeface="Courier New" panose="02070309020205020404" pitchFamily="49" charset="0"/>
              </a:rPr>
              <a:t>ending_IOPS</a:t>
            </a:r>
            <a:endParaRPr lang="en-US" sz="1400" dirty="0">
              <a:latin typeface="Courier New" panose="02070309020205020404" pitchFamily="49" charset="0"/>
              <a:cs typeface="Courier New" panose="02070309020205020404" pitchFamily="49" charset="0"/>
            </a:endParaRPr>
          </a:p>
          <a:p>
            <a:pPr lvl="1">
              <a:spcBef>
                <a:spcPts val="0"/>
              </a:spcBef>
              <a:spcAft>
                <a:spcPts val="0"/>
              </a:spcAft>
            </a:pPr>
            <a:r>
              <a:rPr lang="en-US" sz="1400" dirty="0">
                <a:latin typeface="Courier New" panose="02070309020205020404" pitchFamily="49" charset="0"/>
                <a:cs typeface="Courier New" panose="02070309020205020404" pitchFamily="49" charset="0"/>
              </a:rPr>
              <a:t>step</a:t>
            </a:r>
          </a:p>
          <a:p>
            <a:pPr lvl="1">
              <a:spcBef>
                <a:spcPts val="0"/>
              </a:spcBef>
              <a:spcAft>
                <a:spcPts val="0"/>
              </a:spcAft>
            </a:pPr>
            <a:r>
              <a:rPr lang="en-US" sz="1400" dirty="0">
                <a:latin typeface="Courier New" panose="02070309020205020404" pitchFamily="49" charset="0"/>
                <a:cs typeface="Courier New" panose="02070309020205020404" pitchFamily="49" charset="0"/>
              </a:rPr>
              <a:t>steps</a:t>
            </a:r>
            <a:br>
              <a:rPr lang="en-US" sz="1400" dirty="0">
                <a:latin typeface="Courier New" panose="02070309020205020404" pitchFamily="49" charset="0"/>
                <a:cs typeface="Courier New" panose="02070309020205020404" pitchFamily="49" charset="0"/>
              </a:rPr>
            </a:br>
            <a:endParaRPr lang="en-US" sz="1400" dirty="0">
              <a:latin typeface="Courier New" panose="02070309020205020404" pitchFamily="49" charset="0"/>
              <a:cs typeface="Courier New" panose="02070309020205020404" pitchFamily="49" charset="0"/>
            </a:endParaRPr>
          </a:p>
          <a:p>
            <a:pPr>
              <a:spcBef>
                <a:spcPts val="0"/>
              </a:spcBef>
              <a:spcAft>
                <a:spcPts val="0"/>
              </a:spcAft>
            </a:pPr>
            <a:r>
              <a:rPr lang="en-US" sz="1800" dirty="0">
                <a:cs typeface="Courier New" pitchFamily="49" charset="0"/>
              </a:rPr>
              <a:t>For</a:t>
            </a:r>
            <a:r>
              <a:rPr lang="en-US" sz="1800" dirty="0">
                <a:latin typeface="Courier New" pitchFamily="49" charset="0"/>
                <a:cs typeface="Courier New" pitchFamily="49" charset="0"/>
              </a:rPr>
              <a:t> measure = on</a:t>
            </a:r>
          </a:p>
          <a:p>
            <a:pPr lvl="1">
              <a:spcBef>
                <a:spcPts val="0"/>
              </a:spcBef>
              <a:spcAft>
                <a:spcPts val="0"/>
              </a:spcAft>
            </a:pPr>
            <a:r>
              <a:rPr lang="en-US" sz="1400" dirty="0" err="1">
                <a:latin typeface="Courier New" pitchFamily="49" charset="0"/>
                <a:cs typeface="Courier New" pitchFamily="49" charset="0"/>
              </a:rPr>
              <a:t>accuracy_plus_minus</a:t>
            </a:r>
            <a:r>
              <a:rPr lang="en-US" sz="1400" dirty="0">
                <a:latin typeface="Courier New" pitchFamily="49" charset="0"/>
                <a:cs typeface="Courier New" pitchFamily="49" charset="0"/>
              </a:rPr>
              <a:t> = 2%</a:t>
            </a:r>
          </a:p>
          <a:p>
            <a:pPr lvl="1">
              <a:spcBef>
                <a:spcPts val="0"/>
              </a:spcBef>
              <a:spcAft>
                <a:spcPts val="0"/>
              </a:spcAft>
            </a:pPr>
            <a:r>
              <a:rPr lang="en-US" sz="1400" dirty="0">
                <a:latin typeface="Courier New" pitchFamily="49" charset="0"/>
                <a:cs typeface="Courier New" pitchFamily="49" charset="0"/>
              </a:rPr>
              <a:t>confidence = 95%</a:t>
            </a:r>
          </a:p>
          <a:p>
            <a:pPr lvl="2">
              <a:spcAft>
                <a:spcPts val="0"/>
              </a:spcAft>
            </a:pPr>
            <a:r>
              <a:rPr lang="en-US" sz="1400" dirty="0">
                <a:latin typeface="Courier New" pitchFamily="49" charset="0"/>
                <a:cs typeface="Courier New" pitchFamily="49" charset="0"/>
              </a:rPr>
              <a:t>50%, 60%, 70%, 80%, 90%, 95%, 98%, 99%, 99.5%, 99.8%, </a:t>
            </a:r>
            <a:r>
              <a:rPr lang="en-US" sz="1400" dirty="0">
                <a:cs typeface="Courier New" pitchFamily="49" charset="0"/>
              </a:rPr>
              <a:t>or</a:t>
            </a:r>
            <a:r>
              <a:rPr lang="en-US" sz="1400" dirty="0">
                <a:latin typeface="Courier New" pitchFamily="49" charset="0"/>
                <a:cs typeface="Courier New" pitchFamily="49" charset="0"/>
              </a:rPr>
              <a:t> 99.9%</a:t>
            </a:r>
          </a:p>
          <a:p>
            <a:pPr lvl="1">
              <a:spcBef>
                <a:spcPts val="0"/>
              </a:spcBef>
              <a:spcAft>
                <a:spcPts val="0"/>
              </a:spcAft>
            </a:pPr>
            <a:r>
              <a:rPr lang="en-US" sz="1400" dirty="0" err="1">
                <a:latin typeface="Courier New" pitchFamily="49" charset="0"/>
                <a:cs typeface="Courier New" pitchFamily="49" charset="0"/>
              </a:rPr>
              <a:t>max_wp</a:t>
            </a:r>
            <a:r>
              <a:rPr lang="en-US" sz="1400" dirty="0">
                <a:latin typeface="Courier New" pitchFamily="49" charset="0"/>
                <a:cs typeface="Courier New" pitchFamily="49" charset="0"/>
              </a:rPr>
              <a:t> = 100%</a:t>
            </a:r>
          </a:p>
          <a:p>
            <a:pPr lvl="1">
              <a:spcBef>
                <a:spcPts val="0"/>
              </a:spcBef>
              <a:spcAft>
                <a:spcPts val="0"/>
              </a:spcAft>
            </a:pPr>
            <a:r>
              <a:rPr lang="en-US" sz="1400" dirty="0" err="1">
                <a:latin typeface="Courier New" pitchFamily="49" charset="0"/>
                <a:cs typeface="Courier New" pitchFamily="49" charset="0"/>
              </a:rPr>
              <a:t>min_wp</a:t>
            </a:r>
            <a:r>
              <a:rPr lang="en-US" sz="1400" dirty="0">
                <a:latin typeface="Courier New" pitchFamily="49" charset="0"/>
                <a:cs typeface="Courier New" pitchFamily="49" charset="0"/>
              </a:rPr>
              <a:t> = 0%</a:t>
            </a:r>
          </a:p>
          <a:p>
            <a:pPr lvl="1">
              <a:spcBef>
                <a:spcPts val="0"/>
              </a:spcBef>
              <a:spcAft>
                <a:spcPts val="0"/>
              </a:spcAft>
            </a:pPr>
            <a:r>
              <a:rPr lang="en-US" sz="1400" dirty="0" err="1">
                <a:latin typeface="Courier New" pitchFamily="49" charset="0"/>
                <a:cs typeface="Courier New" pitchFamily="49" charset="0"/>
              </a:rPr>
              <a:t>max_wp_change</a:t>
            </a:r>
            <a:r>
              <a:rPr lang="en-US" sz="1400" dirty="0">
                <a:latin typeface="Courier New" pitchFamily="49" charset="0"/>
                <a:cs typeface="Courier New" pitchFamily="49" charset="0"/>
              </a:rPr>
              <a:t> = 3%</a:t>
            </a:r>
          </a:p>
        </p:txBody>
      </p:sp>
      <p:sp>
        <p:nvSpPr>
          <p:cNvPr id="3" name="Title 2"/>
          <p:cNvSpPr>
            <a:spLocks noGrp="1"/>
          </p:cNvSpPr>
          <p:nvPr>
            <p:ph type="title"/>
          </p:nvPr>
        </p:nvSpPr>
        <p:spPr/>
        <p:txBody>
          <a:bodyPr/>
          <a:lstStyle/>
          <a:p>
            <a:r>
              <a:rPr lang="en-US" b="0" dirty="0">
                <a:latin typeface="Courier New" pitchFamily="49" charset="0"/>
                <a:cs typeface="Courier New" pitchFamily="49" charset="0"/>
              </a:rPr>
              <a:t>[Go]</a:t>
            </a:r>
            <a:r>
              <a:rPr lang="en-US" dirty="0"/>
              <a:t> parameter summary with defaults 1/2</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4025239"/>
          </a:xfrm>
        </p:spPr>
        <p:txBody>
          <a:bodyPr numCol="2"/>
          <a:lstStyle/>
          <a:p>
            <a:pPr>
              <a:spcBef>
                <a:spcPts val="0"/>
              </a:spcBef>
              <a:spcAft>
                <a:spcPts val="0"/>
              </a:spcAft>
            </a:pPr>
            <a:r>
              <a:rPr lang="en-US" sz="1800" dirty="0">
                <a:cs typeface="Courier New" pitchFamily="49" charset="0"/>
              </a:rPr>
              <a:t>Focus metric</a:t>
            </a:r>
            <a:endParaRPr lang="en-US" sz="1800" dirty="0">
              <a:latin typeface="Courier New" pitchFamily="49" charset="0"/>
              <a:cs typeface="Courier New" pitchFamily="49" charset="0"/>
            </a:endParaRPr>
          </a:p>
          <a:p>
            <a:pPr lvl="1">
              <a:spcBef>
                <a:spcPts val="0"/>
              </a:spcBef>
              <a:spcAft>
                <a:spcPts val="0"/>
              </a:spcAft>
            </a:pPr>
            <a:r>
              <a:rPr lang="en-US" sz="1400" dirty="0" err="1">
                <a:latin typeface="Courier New" pitchFamily="49" charset="0"/>
                <a:cs typeface="Courier New" pitchFamily="49" charset="0"/>
              </a:rPr>
              <a:t>focus_rollup</a:t>
            </a:r>
            <a:r>
              <a:rPr lang="en-US" sz="1400" dirty="0">
                <a:latin typeface="Courier New" pitchFamily="49" charset="0"/>
                <a:cs typeface="Courier New" pitchFamily="49" charset="0"/>
              </a:rPr>
              <a:t> = all</a:t>
            </a:r>
          </a:p>
          <a:p>
            <a:pPr lvl="1">
              <a:spcBef>
                <a:spcPts val="0"/>
              </a:spcBef>
              <a:spcAft>
                <a:spcPts val="0"/>
              </a:spcAft>
            </a:pPr>
            <a:r>
              <a:rPr lang="en-US" sz="1400" dirty="0">
                <a:latin typeface="Courier New" pitchFamily="49" charset="0"/>
                <a:cs typeface="Courier New" pitchFamily="49" charset="0"/>
              </a:rPr>
              <a:t>source = ""</a:t>
            </a:r>
          </a:p>
          <a:p>
            <a:pPr lvl="2">
              <a:spcAft>
                <a:spcPts val="0"/>
              </a:spcAft>
            </a:pPr>
            <a:r>
              <a:rPr lang="en-US" sz="1400" dirty="0">
                <a:latin typeface="Courier New" pitchFamily="49" charset="0"/>
                <a:cs typeface="Courier New" pitchFamily="49" charset="0"/>
              </a:rPr>
              <a:t> </a:t>
            </a:r>
            <a:r>
              <a:rPr lang="en-US" sz="1400" dirty="0">
                <a:cs typeface="Courier New" pitchFamily="49" charset="0"/>
              </a:rPr>
              <a:t>or</a:t>
            </a:r>
            <a:r>
              <a:rPr lang="en-US" sz="1400" dirty="0">
                <a:latin typeface="Courier New" pitchFamily="49" charset="0"/>
                <a:cs typeface="Courier New" pitchFamily="49" charset="0"/>
              </a:rPr>
              <a:t> workload / </a:t>
            </a:r>
            <a:r>
              <a:rPr lang="en-US" sz="1400" dirty="0" err="1">
                <a:latin typeface="Courier New" pitchFamily="49" charset="0"/>
                <a:cs typeface="Courier New" pitchFamily="49" charset="0"/>
              </a:rPr>
              <a:t>RAID_subsystem</a:t>
            </a:r>
            <a:endParaRPr lang="en-US" sz="1400" dirty="0">
              <a:latin typeface="Courier New" pitchFamily="49" charset="0"/>
              <a:cs typeface="Courier New" pitchFamily="49" charset="0"/>
            </a:endParaRPr>
          </a:p>
          <a:p>
            <a:pPr lvl="1">
              <a:spcBef>
                <a:spcPts val="0"/>
              </a:spcBef>
              <a:spcAft>
                <a:spcPts val="0"/>
              </a:spcAft>
            </a:pPr>
            <a:r>
              <a:rPr lang="en-US" sz="1400" dirty="0" err="1">
                <a:latin typeface="Courier New" pitchFamily="49" charset="0"/>
                <a:cs typeface="Courier New" pitchFamily="49" charset="0"/>
              </a:rPr>
              <a:t>subsystem_element</a:t>
            </a:r>
            <a:r>
              <a:rPr lang="en-US" sz="1400" dirty="0">
                <a:latin typeface="Courier New" pitchFamily="49" charset="0"/>
                <a:cs typeface="Courier New" pitchFamily="49" charset="0"/>
              </a:rPr>
              <a:t> = ""</a:t>
            </a:r>
          </a:p>
          <a:p>
            <a:pPr lvl="1">
              <a:spcBef>
                <a:spcPts val="0"/>
              </a:spcBef>
              <a:spcAft>
                <a:spcPts val="0"/>
              </a:spcAft>
            </a:pPr>
            <a:r>
              <a:rPr lang="en-US" sz="1400" dirty="0" err="1">
                <a:latin typeface="Courier New" pitchFamily="49" charset="0"/>
                <a:cs typeface="Courier New" pitchFamily="49" charset="0"/>
              </a:rPr>
              <a:t>element_metric</a:t>
            </a:r>
            <a:r>
              <a:rPr lang="en-US" sz="1400" dirty="0">
                <a:latin typeface="Courier New" pitchFamily="49" charset="0"/>
                <a:cs typeface="Courier New" pitchFamily="49" charset="0"/>
              </a:rPr>
              <a:t> = ""</a:t>
            </a:r>
          </a:p>
          <a:p>
            <a:pPr lvl="1">
              <a:spcBef>
                <a:spcPts val="0"/>
              </a:spcBef>
              <a:spcAft>
                <a:spcPts val="0"/>
              </a:spcAft>
            </a:pPr>
            <a:r>
              <a:rPr lang="en-US" sz="1400" dirty="0">
                <a:latin typeface="Courier New" pitchFamily="49" charset="0"/>
                <a:cs typeface="Courier New" pitchFamily="49" charset="0"/>
              </a:rPr>
              <a:t>category = overall</a:t>
            </a:r>
          </a:p>
          <a:p>
            <a:pPr lvl="2">
              <a:spcAft>
                <a:spcPts val="0"/>
              </a:spcAft>
            </a:pPr>
            <a:r>
              <a:rPr lang="en-US" sz="1400" dirty="0">
                <a:cs typeface="Courier New" pitchFamily="49" charset="0"/>
              </a:rPr>
              <a:t>or</a:t>
            </a:r>
            <a:r>
              <a:rPr lang="en-US" sz="1400" dirty="0">
                <a:latin typeface="Courier New" pitchFamily="49" charset="0"/>
                <a:cs typeface="Courier New" pitchFamily="49" charset="0"/>
              </a:rPr>
              <a:t> read, write, random, sequential, </a:t>
            </a:r>
            <a:r>
              <a:rPr lang="en-US" sz="1400" dirty="0" err="1">
                <a:latin typeface="Courier New" pitchFamily="49" charset="0"/>
                <a:cs typeface="Courier New" pitchFamily="49" charset="0"/>
              </a:rPr>
              <a:t>random_read</a:t>
            </a: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random_write</a:t>
            </a: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sequential_read</a:t>
            </a: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sequential_write</a:t>
            </a:r>
            <a:endParaRPr lang="en-US" sz="1400" dirty="0">
              <a:latin typeface="Courier New" pitchFamily="49" charset="0"/>
              <a:cs typeface="Courier New" pitchFamily="49" charset="0"/>
            </a:endParaRPr>
          </a:p>
          <a:p>
            <a:pPr lvl="1">
              <a:spcBef>
                <a:spcPts val="0"/>
              </a:spcBef>
              <a:spcAft>
                <a:spcPts val="0"/>
              </a:spcAft>
            </a:pPr>
            <a:r>
              <a:rPr lang="en-US" sz="1400" dirty="0" err="1">
                <a:latin typeface="Courier New" pitchFamily="49" charset="0"/>
                <a:cs typeface="Courier New" pitchFamily="49" charset="0"/>
              </a:rPr>
              <a:t>accumulator_type</a:t>
            </a:r>
            <a:r>
              <a:rPr lang="en-US" sz="1400" dirty="0">
                <a:latin typeface="Courier New" pitchFamily="49" charset="0"/>
                <a:cs typeface="Courier New" pitchFamily="49" charset="0"/>
              </a:rPr>
              <a:t> = ""</a:t>
            </a:r>
          </a:p>
          <a:p>
            <a:pPr lvl="2">
              <a:spcAft>
                <a:spcPts val="0"/>
              </a:spcAft>
            </a:pPr>
            <a:r>
              <a:rPr lang="en-US" sz="1400" dirty="0">
                <a:cs typeface="Courier New" pitchFamily="49" charset="0"/>
              </a:rPr>
              <a:t>or</a:t>
            </a: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bytes_transferred</a:t>
            </a: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service_time</a:t>
            </a: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response_time</a:t>
            </a:r>
            <a:endParaRPr lang="en-US" sz="1400" dirty="0">
              <a:latin typeface="Courier New" pitchFamily="49" charset="0"/>
              <a:cs typeface="Courier New" pitchFamily="49" charset="0"/>
            </a:endParaRPr>
          </a:p>
          <a:p>
            <a:pPr lvl="1">
              <a:spcBef>
                <a:spcPts val="0"/>
              </a:spcBef>
              <a:spcAft>
                <a:spcPts val="0"/>
              </a:spcAft>
            </a:pPr>
            <a:r>
              <a:rPr lang="en-US" sz="1400" dirty="0" err="1">
                <a:latin typeface="Courier New" pitchFamily="49" charset="0"/>
                <a:cs typeface="Courier New" pitchFamily="49" charset="0"/>
              </a:rPr>
              <a:t>accessor</a:t>
            </a:r>
            <a:r>
              <a:rPr lang="en-US" sz="1400" dirty="0">
                <a:latin typeface="Courier New" pitchFamily="49" charset="0"/>
                <a:cs typeface="Courier New" pitchFamily="49" charset="0"/>
              </a:rPr>
              <a:t> = ""</a:t>
            </a:r>
          </a:p>
          <a:p>
            <a:pPr lvl="2">
              <a:spcAft>
                <a:spcPts val="0"/>
              </a:spcAft>
            </a:pPr>
            <a:r>
              <a:rPr lang="en-US" sz="1400" dirty="0" err="1">
                <a:latin typeface="Courier New" pitchFamily="49" charset="0"/>
                <a:cs typeface="Courier New" pitchFamily="49" charset="0"/>
              </a:rPr>
              <a:t>avg</a:t>
            </a:r>
            <a:r>
              <a:rPr lang="en-US" sz="1400" dirty="0">
                <a:latin typeface="Courier New" pitchFamily="49" charset="0"/>
                <a:cs typeface="Courier New" pitchFamily="49" charset="0"/>
              </a:rPr>
              <a:t>, count, min, max, sum, variance, </a:t>
            </a:r>
            <a:r>
              <a:rPr lang="en-US" sz="1400" dirty="0" err="1">
                <a:latin typeface="Courier New" pitchFamily="49" charset="0"/>
                <a:cs typeface="Courier New" pitchFamily="49" charset="0"/>
              </a:rPr>
              <a:t>standardDeviation</a:t>
            </a:r>
            <a:endParaRPr lang="en-US" sz="1400" dirty="0">
              <a:latin typeface="Courier New" pitchFamily="49" charset="0"/>
              <a:cs typeface="Courier New" pitchFamily="49" charset="0"/>
            </a:endParaRPr>
          </a:p>
        </p:txBody>
      </p:sp>
      <p:sp>
        <p:nvSpPr>
          <p:cNvPr id="3" name="Title 2"/>
          <p:cNvSpPr>
            <a:spLocks noGrp="1"/>
          </p:cNvSpPr>
          <p:nvPr>
            <p:ph type="title"/>
          </p:nvPr>
        </p:nvSpPr>
        <p:spPr/>
        <p:txBody>
          <a:bodyPr/>
          <a:lstStyle/>
          <a:p>
            <a:r>
              <a:rPr lang="en-US" b="0" dirty="0">
                <a:latin typeface="Courier New" pitchFamily="49" charset="0"/>
                <a:cs typeface="Courier New" pitchFamily="49" charset="0"/>
              </a:rPr>
              <a:t>[Go]</a:t>
            </a:r>
            <a:r>
              <a:rPr lang="en-US" dirty="0"/>
              <a:t> parameter summary with defaults 2/2</a:t>
            </a:r>
          </a:p>
        </p:txBody>
      </p:sp>
    </p:spTree>
    <p:extLst>
      <p:ext uri="{BB962C8B-B14F-4D97-AF65-F5344CB8AC3E}">
        <p14:creationId xmlns:p14="http://schemas.microsoft.com/office/powerpoint/2010/main" val="12387932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036968"/>
          </a:xfrm>
        </p:spPr>
        <p:txBody>
          <a:bodyPr/>
          <a:lstStyle/>
          <a:p>
            <a:r>
              <a:rPr lang="en-US" sz="2000" dirty="0"/>
              <a:t>Ivy "normalizes" all user-specified parameter names by converting to lower case and removing underscore _ characters</a:t>
            </a:r>
          </a:p>
          <a:p>
            <a:pPr lvl="1"/>
            <a:r>
              <a:rPr lang="en-US" sz="1800" dirty="0"/>
              <a:t>For example, </a:t>
            </a:r>
            <a:r>
              <a:rPr lang="en-US" sz="1800" dirty="0" err="1">
                <a:latin typeface="Courier New" panose="02070309020205020404" pitchFamily="49" charset="0"/>
                <a:cs typeface="Courier New" panose="02070309020205020404" pitchFamily="49" charset="0"/>
              </a:rPr>
              <a:t>maxTags</a:t>
            </a:r>
            <a:r>
              <a:rPr lang="en-US" sz="1800" dirty="0"/>
              <a:t> may also be written </a:t>
            </a:r>
            <a:r>
              <a:rPr lang="en-US" sz="1800" dirty="0" err="1">
                <a:latin typeface="Courier New" panose="02070309020205020404" pitchFamily="49" charset="0"/>
                <a:cs typeface="Courier New" panose="02070309020205020404" pitchFamily="49" charset="0"/>
              </a:rPr>
              <a:t>max_tags</a:t>
            </a:r>
            <a:r>
              <a:rPr lang="en-US" sz="1800" dirty="0"/>
              <a:t> or </a:t>
            </a:r>
            <a:r>
              <a:rPr lang="en-US" sz="1800" dirty="0">
                <a:latin typeface="Courier New" panose="02070309020205020404" pitchFamily="49" charset="0"/>
                <a:cs typeface="Courier New" panose="02070309020205020404" pitchFamily="49" charset="0"/>
              </a:rPr>
              <a:t>MAXTAGS</a:t>
            </a:r>
            <a:r>
              <a:rPr lang="en-US" sz="1800" dirty="0"/>
              <a:t>.</a:t>
            </a:r>
          </a:p>
          <a:p>
            <a:r>
              <a:rPr lang="en-US" sz="2000" dirty="0"/>
              <a:t>You can also say </a:t>
            </a:r>
            <a:r>
              <a:rPr lang="en-US" sz="2000" dirty="0">
                <a:latin typeface="Courier New" panose="02070309020205020404" pitchFamily="49" charset="0"/>
                <a:cs typeface="Courier New" panose="02070309020205020404" pitchFamily="49" charset="0"/>
              </a:rPr>
              <a:t>[ create workload ]</a:t>
            </a:r>
            <a:r>
              <a:rPr lang="en-US" sz="2000" dirty="0"/>
              <a:t> instead of </a:t>
            </a:r>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CreateWorkload</a:t>
            </a:r>
            <a:r>
              <a:rPr lang="en-US" sz="2000" dirty="0">
                <a:latin typeface="Courier New" panose="02070309020205020404" pitchFamily="49" charset="0"/>
                <a:cs typeface="Courier New" panose="02070309020205020404" pitchFamily="49" charset="0"/>
              </a:rPr>
              <a:t>]</a:t>
            </a:r>
            <a:r>
              <a:rPr lang="en-US" sz="2000" dirty="0"/>
              <a:t>.</a:t>
            </a:r>
          </a:p>
        </p:txBody>
      </p:sp>
      <p:sp>
        <p:nvSpPr>
          <p:cNvPr id="3" name="Title 2"/>
          <p:cNvSpPr>
            <a:spLocks noGrp="1"/>
          </p:cNvSpPr>
          <p:nvPr>
            <p:ph type="title"/>
          </p:nvPr>
        </p:nvSpPr>
        <p:spPr/>
        <p:txBody>
          <a:bodyPr/>
          <a:lstStyle/>
          <a:p>
            <a:r>
              <a:rPr lang="en-US" dirty="0"/>
              <a:t>A general note on ivy parameter names</a:t>
            </a:r>
          </a:p>
        </p:txBody>
      </p:sp>
    </p:spTree>
    <p:extLst>
      <p:ext uri="{BB962C8B-B14F-4D97-AF65-F5344CB8AC3E}">
        <p14:creationId xmlns:p14="http://schemas.microsoft.com/office/powerpoint/2010/main" val="28215575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112B647-9A8C-4080-88E3-4651286E0D46}"/>
              </a:ext>
            </a:extLst>
          </p:cNvPr>
          <p:cNvSpPr>
            <a:spLocks noGrp="1"/>
          </p:cNvSpPr>
          <p:nvPr>
            <p:ph idx="1"/>
          </p:nvPr>
        </p:nvSpPr>
        <p:spPr>
          <a:xfrm>
            <a:off x="264160" y="967575"/>
            <a:ext cx="8584006" cy="4155497"/>
          </a:xfrm>
        </p:spPr>
        <p:txBody>
          <a:bodyPr/>
          <a:lstStyle/>
          <a:p>
            <a:r>
              <a:rPr lang="en-US" sz="1600" dirty="0">
                <a:latin typeface="Courier New" panose="02070309020205020404" pitchFamily="49" charset="0"/>
                <a:cs typeface="Courier New" panose="02070309020205020404" pitchFamily="49" charset="0"/>
              </a:rPr>
              <a:t>ivydriver</a:t>
            </a:r>
            <a:r>
              <a:rPr lang="en-US" sz="1600" dirty="0"/>
              <a:t> checks the CPU temperature once per subinterval.</a:t>
            </a:r>
          </a:p>
          <a:p>
            <a:r>
              <a:rPr lang="en-US" sz="1600" dirty="0"/>
              <a:t>When the hottest core gets within 5 degrees Celsius of the critical limit, </a:t>
            </a:r>
            <a:r>
              <a:rPr lang="en-US" sz="1600" dirty="0">
                <a:latin typeface="Courier New" panose="02070309020205020404" pitchFamily="49" charset="0"/>
                <a:cs typeface="Courier New" panose="02070309020205020404" pitchFamily="49" charset="0"/>
              </a:rPr>
              <a:t>ivydriver</a:t>
            </a:r>
            <a:r>
              <a:rPr lang="en-US" sz="1600" dirty="0"/>
              <a:t> starts issuing </a:t>
            </a:r>
            <a:r>
              <a:rPr lang="en-US" sz="1600" dirty="0">
                <a:latin typeface="Courier New" panose="02070309020205020404" pitchFamily="49" charset="0"/>
                <a:cs typeface="Courier New" panose="02070309020205020404" pitchFamily="49" charset="0"/>
              </a:rPr>
              <a:t>&lt;Warning&gt;</a:t>
            </a:r>
            <a:r>
              <a:rPr lang="en-US" sz="1600" dirty="0"/>
              <a:t> messages.</a:t>
            </a:r>
          </a:p>
          <a:p>
            <a:pPr lvl="1">
              <a:spcAft>
                <a:spcPts val="0"/>
              </a:spcAft>
            </a:pPr>
            <a:r>
              <a:rPr lang="en-US" sz="1400" dirty="0"/>
              <a:t>NOTE: We have seen CPU throttling and even machine checks appear in this range.  Check system logs.</a:t>
            </a:r>
          </a:p>
          <a:p>
            <a:r>
              <a:rPr lang="en-US" sz="1600" dirty="0"/>
              <a:t>When the hottest core actually hits the critical temperature and the CPU is definitely throttled or temporarily paused, the default behaviour is to issue an </a:t>
            </a:r>
            <a:r>
              <a:rPr lang="en-US" sz="1600" dirty="0">
                <a:latin typeface="Courier New" panose="02070309020205020404" pitchFamily="49" charset="0"/>
                <a:cs typeface="Courier New" panose="02070309020205020404" pitchFamily="49" charset="0"/>
              </a:rPr>
              <a:t>&lt;Error&gt;</a:t>
            </a:r>
            <a:r>
              <a:rPr lang="en-US" sz="1600" dirty="0"/>
              <a:t> message and abort.</a:t>
            </a:r>
          </a:p>
          <a:p>
            <a:pPr lvl="1"/>
            <a:r>
              <a:rPr lang="en-US" sz="1400" dirty="0"/>
              <a:t>Default is </a:t>
            </a:r>
            <a:r>
              <a:rPr lang="en-US" sz="1400" dirty="0" err="1">
                <a:latin typeface="Courier New" panose="02070309020205020404" pitchFamily="49" charset="0"/>
                <a:cs typeface="Courier New" panose="02070309020205020404" pitchFamily="49" charset="0"/>
              </a:rPr>
              <a:t>ivy_engine_set</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critical_temp","error</a:t>
            </a:r>
            <a:r>
              <a:rPr lang="en-US" sz="1400" dirty="0">
                <a:latin typeface="Courier New" panose="02070309020205020404" pitchFamily="49" charset="0"/>
                <a:cs typeface="Courier New" panose="02070309020205020404" pitchFamily="49" charset="0"/>
              </a:rPr>
              <a:t>") </a:t>
            </a:r>
          </a:p>
          <a:p>
            <a:pPr lvl="1"/>
            <a:r>
              <a:rPr lang="en-US" sz="1400" dirty="0"/>
              <a:t>Alternative is </a:t>
            </a:r>
            <a:r>
              <a:rPr lang="en-US" sz="1400" dirty="0" err="1">
                <a:latin typeface="Courier New" panose="02070309020205020404" pitchFamily="49" charset="0"/>
                <a:cs typeface="Courier New" panose="02070309020205020404" pitchFamily="49" charset="0"/>
              </a:rPr>
              <a:t>ivy_engine_set</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critical_temp","warn</a:t>
            </a:r>
            <a:r>
              <a:rPr lang="en-US" sz="1400" dirty="0">
                <a:latin typeface="Courier New" panose="02070309020205020404" pitchFamily="49" charset="0"/>
                <a:cs typeface="Courier New" panose="02070309020205020404" pitchFamily="49" charset="0"/>
              </a:rPr>
              <a:t>")</a:t>
            </a:r>
          </a:p>
          <a:p>
            <a:pPr marL="280987" lvl="1" indent="0">
              <a:spcAft>
                <a:spcPts val="0"/>
              </a:spcAft>
              <a:buNone/>
            </a:pPr>
            <a:r>
              <a:rPr lang="en-US" sz="1400" dirty="0">
                <a:cs typeface="Courier New" panose="02070309020205020404" pitchFamily="49" charset="0"/>
              </a:rPr>
              <a:t>NOTE: this </a:t>
            </a:r>
            <a:r>
              <a:rPr lang="en-US" sz="1400" dirty="0" err="1">
                <a:latin typeface="Courier New" panose="02070309020205020404" pitchFamily="49" charset="0"/>
                <a:cs typeface="Courier New" panose="02070309020205020404" pitchFamily="49" charset="0"/>
              </a:rPr>
              <a:t>ivy_engine_set</a:t>
            </a:r>
            <a:r>
              <a:rPr lang="en-US" sz="1400" dirty="0">
                <a:cs typeface="Courier New" panose="02070309020205020404" pitchFamily="49" charset="0"/>
              </a:rPr>
              <a:t> must come before the </a:t>
            </a:r>
            <a:r>
              <a:rPr lang="en-US" sz="1400" dirty="0">
                <a:latin typeface="Courier New" panose="02070309020205020404" pitchFamily="49" charset="0"/>
                <a:cs typeface="Courier New" panose="02070309020205020404" pitchFamily="49" charset="0"/>
              </a:rPr>
              <a:t>[hosts]</a:t>
            </a:r>
            <a:r>
              <a:rPr lang="en-US" sz="1400" dirty="0">
                <a:cs typeface="Courier New" panose="02070309020205020404" pitchFamily="49" charset="0"/>
              </a:rPr>
              <a:t> statement to be effective.</a:t>
            </a:r>
          </a:p>
          <a:p>
            <a:r>
              <a:rPr lang="en-US" sz="1600" dirty="0">
                <a:cs typeface="Courier New" panose="02070309020205020404" pitchFamily="49" charset="0"/>
              </a:rPr>
              <a:t>With </a:t>
            </a:r>
            <a:r>
              <a:rPr lang="en-US" sz="1600" dirty="0">
                <a:latin typeface="Courier New" panose="02070309020205020404" pitchFamily="49" charset="0"/>
                <a:cs typeface="Courier New" panose="02070309020205020404" pitchFamily="49" charset="0"/>
              </a:rPr>
              <a:t>"warn"</a:t>
            </a:r>
            <a:r>
              <a:rPr lang="en-US" sz="1600" dirty="0">
                <a:cs typeface="Courier New" panose="02070309020205020404" pitchFamily="49" charset="0"/>
              </a:rPr>
              <a:t>, if the CPU stops for several seconds, you may need to run with a longer </a:t>
            </a:r>
            <a:r>
              <a:rPr lang="en-US" sz="1600" dirty="0" err="1">
                <a:latin typeface="Courier New" panose="02070309020205020404" pitchFamily="49" charset="0"/>
                <a:cs typeface="Courier New" panose="02070309020205020404" pitchFamily="49" charset="0"/>
              </a:rPr>
              <a:t>subinterval_seconds</a:t>
            </a:r>
            <a:r>
              <a:rPr lang="en-US" sz="1600" dirty="0">
                <a:cs typeface="Courier New" panose="02070309020205020404" pitchFamily="49" charset="0"/>
              </a:rPr>
              <a:t> on the </a:t>
            </a:r>
            <a:r>
              <a:rPr lang="en-US" sz="1600" dirty="0">
                <a:latin typeface="Courier New" panose="02070309020205020404" pitchFamily="49" charset="0"/>
                <a:cs typeface="Courier New" panose="02070309020205020404" pitchFamily="49" charset="0"/>
              </a:rPr>
              <a:t>[go]</a:t>
            </a:r>
            <a:r>
              <a:rPr lang="en-US" sz="1600" dirty="0">
                <a:cs typeface="Courier New" panose="02070309020205020404" pitchFamily="49" charset="0"/>
              </a:rPr>
              <a:t> statement.</a:t>
            </a:r>
          </a:p>
        </p:txBody>
      </p:sp>
      <p:sp>
        <p:nvSpPr>
          <p:cNvPr id="3" name="Title 2">
            <a:extLst>
              <a:ext uri="{FF2B5EF4-FFF2-40B4-BE49-F238E27FC236}">
                <a16:creationId xmlns:a16="http://schemas.microsoft.com/office/drawing/2014/main" id="{31E143D7-250F-4763-B635-2A360F702FF7}"/>
              </a:ext>
            </a:extLst>
          </p:cNvPr>
          <p:cNvSpPr>
            <a:spLocks noGrp="1"/>
          </p:cNvSpPr>
          <p:nvPr>
            <p:ph type="title"/>
          </p:nvPr>
        </p:nvSpPr>
        <p:spPr/>
        <p:txBody>
          <a:bodyPr/>
          <a:lstStyle/>
          <a:p>
            <a:r>
              <a:rPr lang="en-US" dirty="0"/>
              <a:t>When a test host gets too hot</a:t>
            </a:r>
          </a:p>
        </p:txBody>
      </p:sp>
    </p:spTree>
    <p:extLst>
      <p:ext uri="{BB962C8B-B14F-4D97-AF65-F5344CB8AC3E}">
        <p14:creationId xmlns:p14="http://schemas.microsoft.com/office/powerpoint/2010/main" val="23182330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37A8AD0-6FCA-4B17-B829-34C734122DCE}"/>
              </a:ext>
            </a:extLst>
          </p:cNvPr>
          <p:cNvSpPr>
            <a:spLocks noGrp="1"/>
          </p:cNvSpPr>
          <p:nvPr>
            <p:ph idx="1"/>
          </p:nvPr>
        </p:nvSpPr>
        <p:spPr>
          <a:xfrm>
            <a:off x="264160" y="967575"/>
            <a:ext cx="8584006" cy="3433376"/>
          </a:xfrm>
        </p:spPr>
        <p:txBody>
          <a:bodyPr/>
          <a:lstStyle/>
          <a:p>
            <a:r>
              <a:rPr lang="en-US" sz="1400" dirty="0">
                <a:latin typeface="Courier New" panose="02070309020205020404" pitchFamily="49" charset="0"/>
                <a:cs typeface="Courier New" panose="02070309020205020404" pitchFamily="49" charset="0"/>
              </a:rPr>
              <a:t>ivy</a:t>
            </a:r>
            <a:r>
              <a:rPr lang="en-US" sz="1400" dirty="0"/>
              <a:t> uses the Linux kernel native Asynchronous I/O (AIO) interface.  This interface lets one process thread to issue multiple I/</a:t>
            </a:r>
            <a:r>
              <a:rPr lang="en-US" sz="1400" dirty="0" err="1"/>
              <a:t>Os</a:t>
            </a:r>
            <a:r>
              <a:rPr lang="en-US" sz="1400" dirty="0"/>
              <a:t> without waiting for the I/</a:t>
            </a:r>
            <a:r>
              <a:rPr lang="en-US" sz="1400" dirty="0" err="1"/>
              <a:t>Os</a:t>
            </a:r>
            <a:r>
              <a:rPr lang="en-US" sz="1400" dirty="0"/>
              <a:t> to complete.  Normally, the AIO </a:t>
            </a:r>
            <a:r>
              <a:rPr lang="en-US" sz="1400" dirty="0" err="1">
                <a:latin typeface="Courier New" panose="02070309020205020404" pitchFamily="49" charset="0"/>
                <a:cs typeface="Courier New" panose="02070309020205020404" pitchFamily="49" charset="0"/>
              </a:rPr>
              <a:t>io_submit</a:t>
            </a:r>
            <a:r>
              <a:rPr lang="en-US" sz="1400" dirty="0">
                <a:latin typeface="Courier New" panose="02070309020205020404" pitchFamily="49" charset="0"/>
                <a:cs typeface="Courier New" panose="02070309020205020404" pitchFamily="49" charset="0"/>
              </a:rPr>
              <a:t>()</a:t>
            </a:r>
            <a:r>
              <a:rPr lang="en-US" sz="1400" dirty="0"/>
              <a:t> call to launch I/</a:t>
            </a:r>
            <a:r>
              <a:rPr lang="en-US" sz="1400" dirty="0" err="1"/>
              <a:t>Os</a:t>
            </a:r>
            <a:r>
              <a:rPr lang="en-US" sz="1400" dirty="0"/>
              <a:t> is non-blocking, meaning it returns right away while the I/</a:t>
            </a:r>
            <a:r>
              <a:rPr lang="en-US" sz="1400" dirty="0" err="1"/>
              <a:t>Os</a:t>
            </a:r>
            <a:r>
              <a:rPr lang="en-US" sz="1400" dirty="0"/>
              <a:t> are running.  But sometimes it can block or wait for the duration of an I/O.</a:t>
            </a:r>
          </a:p>
          <a:p>
            <a:pPr lvl="1"/>
            <a:r>
              <a:rPr lang="en-US" sz="1200" dirty="0"/>
              <a:t>In ivy the "service time" is from immediately before the submit call until immediately after harvesting the I/O completion event using the </a:t>
            </a:r>
            <a:r>
              <a:rPr lang="en-US" sz="1200" dirty="0" err="1">
                <a:latin typeface="Courier New" panose="02070309020205020404" pitchFamily="49" charset="0"/>
                <a:cs typeface="Courier New" panose="02070309020205020404" pitchFamily="49" charset="0"/>
              </a:rPr>
              <a:t>io_getevents</a:t>
            </a:r>
            <a:r>
              <a:rPr lang="en-US" sz="1200" dirty="0">
                <a:latin typeface="Courier New" panose="02070309020205020404" pitchFamily="49" charset="0"/>
                <a:cs typeface="Courier New" panose="02070309020205020404" pitchFamily="49" charset="0"/>
              </a:rPr>
              <a:t>()</a:t>
            </a:r>
            <a:r>
              <a:rPr lang="en-US" sz="1200" dirty="0"/>
              <a:t> call.  </a:t>
            </a:r>
          </a:p>
          <a:p>
            <a:pPr lvl="1"/>
            <a:r>
              <a:rPr lang="en-US" sz="1200" dirty="0"/>
              <a:t>The "response time" in ivy is from the scheduled starting time for the I/O, which may be some time before an AIO "slot" becomes available to start the I/O, until immediately after the completion event has been harvested. </a:t>
            </a:r>
          </a:p>
          <a:p>
            <a:r>
              <a:rPr lang="en-US" sz="1400" dirty="0"/>
              <a:t>The "submit time" is from immediately before the submit call until immediately after the submit call.</a:t>
            </a:r>
          </a:p>
          <a:p>
            <a:r>
              <a:rPr lang="en-US" sz="1400" dirty="0"/>
              <a:t>The default is to not measure this, thus saving some CPU cycles.</a:t>
            </a:r>
          </a:p>
          <a:p>
            <a:pPr lvl="1"/>
            <a:r>
              <a:rPr lang="en-US" sz="1200" dirty="0"/>
              <a:t>Default is </a:t>
            </a:r>
            <a:r>
              <a:rPr lang="en-US" sz="1200" dirty="0" err="1">
                <a:latin typeface="Courier New" panose="02070309020205020404" pitchFamily="49" charset="0"/>
                <a:cs typeface="Courier New" panose="02070309020205020404" pitchFamily="49" charset="0"/>
              </a:rPr>
              <a:t>ivy_engine_set</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measure_submit_time</a:t>
            </a:r>
            <a:r>
              <a:rPr lang="en-US" sz="1200" dirty="0">
                <a:latin typeface="Courier New" panose="02070309020205020404" pitchFamily="49" charset="0"/>
                <a:cs typeface="Courier New" panose="02070309020205020404" pitchFamily="49" charset="0"/>
              </a:rPr>
              <a:t>", "false")</a:t>
            </a:r>
          </a:p>
          <a:p>
            <a:pPr lvl="1"/>
            <a:r>
              <a:rPr lang="en-US" sz="1200" dirty="0">
                <a:cs typeface="Courier New" panose="02070309020205020404" pitchFamily="49" charset="0"/>
              </a:rPr>
              <a:t>Alternative is </a:t>
            </a:r>
            <a:r>
              <a:rPr lang="en-US" sz="1200" dirty="0" err="1">
                <a:latin typeface="Courier New" panose="02070309020205020404" pitchFamily="49" charset="0"/>
                <a:cs typeface="Courier New" panose="02070309020205020404" pitchFamily="49" charset="0"/>
              </a:rPr>
              <a:t>ivy_engine_set</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measure_submit_time</a:t>
            </a:r>
            <a:r>
              <a:rPr lang="en-US" sz="1200" dirty="0">
                <a:latin typeface="Courier New" panose="02070309020205020404" pitchFamily="49" charset="0"/>
                <a:cs typeface="Courier New" panose="02070309020205020404" pitchFamily="49" charset="0"/>
              </a:rPr>
              <a:t>", "true")</a:t>
            </a:r>
          </a:p>
        </p:txBody>
      </p:sp>
      <p:sp>
        <p:nvSpPr>
          <p:cNvPr id="3" name="Title 2">
            <a:extLst>
              <a:ext uri="{FF2B5EF4-FFF2-40B4-BE49-F238E27FC236}">
                <a16:creationId xmlns:a16="http://schemas.microsoft.com/office/drawing/2014/main" id="{2BFE450F-0936-4493-B196-8CC9B88DB076}"/>
              </a:ext>
            </a:extLst>
          </p:cNvPr>
          <p:cNvSpPr>
            <a:spLocks noGrp="1"/>
          </p:cNvSpPr>
          <p:nvPr>
            <p:ph type="title"/>
          </p:nvPr>
        </p:nvSpPr>
        <p:spPr/>
        <p:txBody>
          <a:bodyPr/>
          <a:lstStyle/>
          <a:p>
            <a:r>
              <a:rPr lang="en-US" dirty="0"/>
              <a:t>Measuring submit times</a:t>
            </a:r>
          </a:p>
        </p:txBody>
      </p:sp>
    </p:spTree>
    <p:extLst>
      <p:ext uri="{BB962C8B-B14F-4D97-AF65-F5344CB8AC3E}">
        <p14:creationId xmlns:p14="http://schemas.microsoft.com/office/powerpoint/2010/main" val="3443218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4C936E7-DF3B-4DA2-8D11-815914FC2DA7}"/>
              </a:ext>
            </a:extLst>
          </p:cNvPr>
          <p:cNvSpPr>
            <a:spLocks noGrp="1"/>
          </p:cNvSpPr>
          <p:nvPr>
            <p:ph idx="1"/>
          </p:nvPr>
        </p:nvSpPr>
        <p:spPr>
          <a:xfrm>
            <a:off x="264160" y="995348"/>
            <a:ext cx="8584006" cy="3994940"/>
          </a:xfrm>
        </p:spPr>
        <p:txBody>
          <a:bodyPr/>
          <a:lstStyle/>
          <a:p>
            <a:r>
              <a:rPr lang="en-US" sz="1400" dirty="0">
                <a:cs typeface="Courier New" panose="02070309020205020404" pitchFamily="49" charset="0"/>
              </a:rPr>
              <a:t>If IOPS is limited by saturated test host CPU % busy, then we may not be measuring the full IOPS capability of the attached storage, and thus the measurement is considered to be invalid.</a:t>
            </a:r>
          </a:p>
          <a:p>
            <a:r>
              <a:rPr lang="en-US" sz="1400" dirty="0">
                <a:cs typeface="Courier New" panose="02070309020205020404" pitchFamily="49" charset="0"/>
              </a:rPr>
              <a:t>What is an ivy test host "active core"?</a:t>
            </a:r>
          </a:p>
          <a:p>
            <a:pPr lvl="1"/>
            <a:r>
              <a:rPr lang="en-US" sz="1200" dirty="0">
                <a:latin typeface="Courier New" panose="02070309020205020404" pitchFamily="49" charset="0"/>
                <a:cs typeface="Courier New" panose="02070309020205020404" pitchFamily="49" charset="0"/>
              </a:rPr>
              <a:t>ivydriver</a:t>
            </a:r>
            <a:r>
              <a:rPr lang="en-US" sz="1200" dirty="0"/>
              <a:t> on each test host starts an I/O driving thread bound to each core </a:t>
            </a:r>
            <a:r>
              <a:rPr lang="en-US" sz="1200" dirty="0" err="1"/>
              <a:t>hyperthread</a:t>
            </a:r>
            <a:r>
              <a:rPr lang="en-US" sz="1200" dirty="0"/>
              <a:t> other than the first two hyperthreads on physical core 0.</a:t>
            </a:r>
          </a:p>
          <a:p>
            <a:pPr lvl="1"/>
            <a:r>
              <a:rPr lang="en-US" sz="1200">
                <a:cs typeface="Courier New" panose="02070309020205020404" pitchFamily="49" charset="0"/>
              </a:rPr>
              <a:t>(The </a:t>
            </a:r>
            <a:r>
              <a:rPr lang="en-US" sz="1200" dirty="0">
                <a:cs typeface="Courier New" panose="02070309020205020404" pitchFamily="49" charset="0"/>
              </a:rPr>
              <a:t>first two hyperthreads on core 0 are left free to allow for running the </a:t>
            </a:r>
            <a:r>
              <a:rPr lang="en-US" sz="1200" dirty="0">
                <a:latin typeface="Courier New" panose="02070309020205020404" pitchFamily="49" charset="0"/>
                <a:cs typeface="Courier New" panose="02070309020205020404" pitchFamily="49" charset="0"/>
              </a:rPr>
              <a:t>ivydriver</a:t>
            </a:r>
            <a:r>
              <a:rPr lang="en-US" sz="1200" dirty="0">
                <a:cs typeface="Courier New" panose="02070309020205020404" pitchFamily="49" charset="0"/>
              </a:rPr>
              <a:t> main thread, and possibly the ivy master host threads, if ivy master is being run on one of the test </a:t>
            </a:r>
            <a:r>
              <a:rPr lang="en-US" sz="1200">
                <a:cs typeface="Courier New" panose="02070309020205020404" pitchFamily="49" charset="0"/>
              </a:rPr>
              <a:t>hosts.)</a:t>
            </a:r>
            <a:endParaRPr lang="en-US" sz="1200" dirty="0"/>
          </a:p>
          <a:p>
            <a:pPr lvl="1"/>
            <a:r>
              <a:rPr lang="en-US" sz="1200" dirty="0">
                <a:cs typeface="Courier New" panose="02070309020205020404" pitchFamily="49" charset="0"/>
              </a:rPr>
              <a:t>Only the cores (core hyperthreads) whose I/O driving threads have been assigned at least one LUN with attached running workloads are considered to be "active" cores.</a:t>
            </a:r>
            <a:endParaRPr lang="en-US" sz="1000" dirty="0">
              <a:cs typeface="Courier New" panose="02070309020205020404" pitchFamily="49" charset="0"/>
            </a:endParaRPr>
          </a:p>
          <a:p>
            <a:r>
              <a:rPr lang="en-US" sz="1400" dirty="0"/>
              <a:t>If average active core % busy is above "</a:t>
            </a:r>
            <a:r>
              <a:rPr lang="en-US" sz="1400" dirty="0" err="1">
                <a:latin typeface="Courier New" panose="02070309020205020404" pitchFamily="49" charset="0"/>
                <a:cs typeface="Courier New" panose="02070309020205020404" pitchFamily="49" charset="0"/>
              </a:rPr>
              <a:t>max_active_core_busy</a:t>
            </a:r>
            <a:r>
              <a:rPr lang="en-US" sz="1400" dirty="0"/>
              <a:t>" then "</a:t>
            </a:r>
            <a:r>
              <a:rPr lang="en-US" sz="1400" dirty="0">
                <a:latin typeface="Courier New" panose="02070309020205020404" pitchFamily="49" charset="0"/>
                <a:cs typeface="Courier New" panose="02070309020205020404" pitchFamily="49" charset="0"/>
              </a:rPr>
              <a:t>invalid</a:t>
            </a:r>
            <a:r>
              <a:rPr lang="en-US" sz="1400" dirty="0"/>
              <a:t>" is shown the in the "</a:t>
            </a:r>
            <a:r>
              <a:rPr lang="en-US" sz="1400" dirty="0">
                <a:latin typeface="Courier New" panose="02070309020205020404" pitchFamily="49" charset="0"/>
                <a:cs typeface="Courier New" panose="02070309020205020404" pitchFamily="49" charset="0"/>
              </a:rPr>
              <a:t>valid or invalid</a:t>
            </a:r>
            <a:r>
              <a:rPr lang="en-US" sz="1400" dirty="0"/>
              <a:t>" column in the summary csv file.</a:t>
            </a:r>
          </a:p>
          <a:p>
            <a:pPr lvl="1"/>
            <a:r>
              <a:rPr lang="en-US" sz="1200" dirty="0"/>
              <a:t>You may need to use more test hosts to reach the full IOPS capability of the storage.</a:t>
            </a:r>
          </a:p>
          <a:p>
            <a:r>
              <a:rPr lang="en-US" sz="1400" dirty="0"/>
              <a:t>The default max is 95% busy. </a:t>
            </a:r>
            <a:r>
              <a:rPr lang="en-US" sz="1400" dirty="0">
                <a:cs typeface="Courier New" panose="02070309020205020404" pitchFamily="49" charset="0"/>
              </a:rPr>
              <a:t>To change:  </a:t>
            </a:r>
            <a:r>
              <a:rPr lang="en-US" sz="1400" dirty="0" err="1">
                <a:latin typeface="Courier New" panose="02070309020205020404" pitchFamily="49" charset="0"/>
                <a:cs typeface="Courier New" panose="02070309020205020404" pitchFamily="49" charset="0"/>
              </a:rPr>
              <a:t>ivy_engine_set</a:t>
            </a:r>
            <a:r>
              <a:rPr lang="en-US" sz="1400" dirty="0">
                <a:latin typeface="Courier New" panose="02070309020205020404" pitchFamily="49" charset="0"/>
                <a:cs typeface="Courier New" panose="02070309020205020404" pitchFamily="49" charset="0"/>
              </a:rPr>
              <a:t>("max_active_core_busy","95%");</a:t>
            </a:r>
          </a:p>
        </p:txBody>
      </p:sp>
      <p:sp>
        <p:nvSpPr>
          <p:cNvPr id="3" name="Title 2">
            <a:extLst>
              <a:ext uri="{FF2B5EF4-FFF2-40B4-BE49-F238E27FC236}">
                <a16:creationId xmlns:a16="http://schemas.microsoft.com/office/drawing/2014/main" id="{BA931CDD-1A6D-4AD6-9C14-5EE984AE58C3}"/>
              </a:ext>
            </a:extLst>
          </p:cNvPr>
          <p:cNvSpPr>
            <a:spLocks noGrp="1"/>
          </p:cNvSpPr>
          <p:nvPr>
            <p:ph type="title"/>
          </p:nvPr>
        </p:nvSpPr>
        <p:spPr>
          <a:xfrm>
            <a:off x="264160" y="53113"/>
            <a:ext cx="7254240" cy="732441"/>
          </a:xfrm>
        </p:spPr>
        <p:txBody>
          <a:bodyPr/>
          <a:lstStyle/>
          <a:p>
            <a:r>
              <a:rPr lang="en-US" dirty="0"/>
              <a:t>When IOPS is limited by test host CPU % busy</a:t>
            </a:r>
          </a:p>
        </p:txBody>
      </p:sp>
    </p:spTree>
    <p:extLst>
      <p:ext uri="{BB962C8B-B14F-4D97-AF65-F5344CB8AC3E}">
        <p14:creationId xmlns:p14="http://schemas.microsoft.com/office/powerpoint/2010/main" val="32880413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A3EA676-74E3-4B0B-AE66-734B90418C16}"/>
              </a:ext>
            </a:extLst>
          </p:cNvPr>
          <p:cNvSpPr>
            <a:spLocks noGrp="1"/>
          </p:cNvSpPr>
          <p:nvPr>
            <p:ph type="ctrTitle"/>
          </p:nvPr>
        </p:nvSpPr>
        <p:spPr/>
        <p:txBody>
          <a:bodyPr/>
          <a:lstStyle/>
          <a:p>
            <a:r>
              <a:rPr lang="en-US" dirty="0"/>
              <a:t>Advanced topics</a:t>
            </a:r>
          </a:p>
        </p:txBody>
      </p:sp>
    </p:spTree>
    <p:extLst>
      <p:ext uri="{BB962C8B-B14F-4D97-AF65-F5344CB8AC3E}">
        <p14:creationId xmlns:p14="http://schemas.microsoft.com/office/powerpoint/2010/main" val="39119747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949799"/>
          </a:xfrm>
        </p:spPr>
        <p:txBody>
          <a:bodyPr/>
          <a:lstStyle/>
          <a:p>
            <a:r>
              <a:rPr lang="en-US" sz="1800" dirty="0">
                <a:latin typeface="Courier New" pitchFamily="49" charset="0"/>
                <a:cs typeface="Courier New" pitchFamily="49" charset="0"/>
              </a:rPr>
              <a:t>source = workload</a:t>
            </a:r>
          </a:p>
          <a:p>
            <a:pPr lvl="1"/>
            <a:r>
              <a:rPr lang="en-US" sz="1600" dirty="0"/>
              <a:t>Specifies that we are selecting a focus metric from data collected by ivy workload threads on test hosts.</a:t>
            </a:r>
          </a:p>
          <a:p>
            <a:pPr lvl="1"/>
            <a:r>
              <a:rPr lang="en-US" sz="1600" dirty="0"/>
              <a:t>We always have rollup data from test host workload threads (</a:t>
            </a:r>
            <a:r>
              <a:rPr lang="en-US" sz="1600" i="1" dirty="0"/>
              <a:t>more next page</a:t>
            </a:r>
            <a:r>
              <a:rPr lang="en-US" sz="1600" dirty="0"/>
              <a:t>)</a:t>
            </a:r>
          </a:p>
          <a:p>
            <a:r>
              <a:rPr lang="en-US" sz="1800" dirty="0">
                <a:latin typeface="Courier New" pitchFamily="49" charset="0"/>
                <a:cs typeface="Courier New" pitchFamily="49" charset="0"/>
              </a:rPr>
              <a:t>source = </a:t>
            </a:r>
            <a:r>
              <a:rPr lang="en-US" sz="1800" dirty="0" err="1">
                <a:latin typeface="Courier New" pitchFamily="49" charset="0"/>
                <a:cs typeface="Courier New" pitchFamily="49" charset="0"/>
              </a:rPr>
              <a:t>RAID_subsystem</a:t>
            </a:r>
            <a:endParaRPr lang="en-US" sz="1800" dirty="0">
              <a:latin typeface="Courier New" pitchFamily="49" charset="0"/>
              <a:cs typeface="Courier New" pitchFamily="49" charset="0"/>
            </a:endParaRPr>
          </a:p>
          <a:p>
            <a:pPr lvl="1"/>
            <a:r>
              <a:rPr lang="en-US" sz="1600" dirty="0"/>
              <a:t>Requires the proprietary command device connector that is not part of the ivy open source project.</a:t>
            </a:r>
          </a:p>
          <a:p>
            <a:pPr lvl="1"/>
            <a:r>
              <a:rPr lang="en-US" sz="1600" dirty="0"/>
              <a:t>Specifies that we are selecting the focus metric from real time performance data collected from a command device.</a:t>
            </a:r>
          </a:p>
          <a:p>
            <a:pPr lvl="1"/>
            <a:r>
              <a:rPr lang="en-US" sz="1600" dirty="0"/>
              <a:t>There's a small list of subsystem metrics specified in an ivy source code table that are filtered and rolled up from the raw bulk RMLIB data by rollup instance, and from which you select the focus metric. (</a:t>
            </a:r>
            <a:r>
              <a:rPr lang="en-US" sz="1600" i="1" dirty="0"/>
              <a:t>more even later after we explain </a:t>
            </a:r>
            <a:r>
              <a:rPr lang="en-US" sz="1600" i="1" dirty="0">
                <a:latin typeface="Courier New" pitchFamily="49" charset="0"/>
                <a:cs typeface="Courier New" pitchFamily="49" charset="0"/>
              </a:rPr>
              <a:t>source=workload</a:t>
            </a:r>
            <a:r>
              <a:rPr lang="en-US" sz="1600" dirty="0"/>
              <a:t>)</a:t>
            </a:r>
          </a:p>
        </p:txBody>
      </p:sp>
      <p:sp>
        <p:nvSpPr>
          <p:cNvPr id="3" name="Title 2"/>
          <p:cNvSpPr>
            <a:spLocks noGrp="1"/>
          </p:cNvSpPr>
          <p:nvPr>
            <p:ph type="title"/>
          </p:nvPr>
        </p:nvSpPr>
        <p:spPr/>
        <p:txBody>
          <a:bodyPr/>
          <a:lstStyle/>
          <a:p>
            <a:r>
              <a:rPr lang="en-US" b="0" dirty="0">
                <a:latin typeface="Courier New" pitchFamily="49" charset="0"/>
                <a:cs typeface="Courier New" pitchFamily="49" charset="0"/>
              </a:rPr>
              <a:t>source</a:t>
            </a:r>
            <a:r>
              <a:rPr lang="en-US" dirty="0"/>
              <a:t> of the </a:t>
            </a:r>
            <a:r>
              <a:rPr lang="en-US" b="0" dirty="0" err="1">
                <a:latin typeface="Courier New" pitchFamily="49" charset="0"/>
                <a:cs typeface="Courier New" pitchFamily="49" charset="0"/>
              </a:rPr>
              <a:t>focus_metric</a:t>
            </a:r>
            <a:r>
              <a:rPr lang="en-US" dirty="0">
                <a:latin typeface="Courier New" pitchFamily="49" charset="0"/>
                <a:cs typeface="Courier New" pitchFamily="49" charset="0"/>
              </a:rPr>
              <a:t> </a:t>
            </a:r>
            <a:r>
              <a:rPr lang="en-US" sz="2000" dirty="0">
                <a:latin typeface="+mn-lt"/>
                <a:cs typeface="Courier New" pitchFamily="49" charset="0"/>
              </a:rPr>
              <a:t>(without shorthand)</a:t>
            </a:r>
            <a:endParaRPr lang="en-US" dirty="0">
              <a:latin typeface="+mn-lt"/>
              <a:cs typeface="Courier New" pitchFamily="49" charset="0"/>
            </a:endParaRPr>
          </a:p>
        </p:txBody>
      </p:sp>
    </p:spTree>
    <p:extLst>
      <p:ext uri="{BB962C8B-B14F-4D97-AF65-F5344CB8AC3E}">
        <p14:creationId xmlns:p14="http://schemas.microsoft.com/office/powerpoint/2010/main" val="16561345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1800" dirty="0">
                <a:latin typeface="Courier New" pitchFamily="49" charset="0"/>
                <a:cs typeface="Courier New" pitchFamily="49" charset="0"/>
              </a:rPr>
              <a:t>category = </a:t>
            </a:r>
          </a:p>
          <a:p>
            <a:pPr lvl="1"/>
            <a:r>
              <a:rPr lang="en-US" sz="1600" dirty="0">
                <a:latin typeface="Courier New" pitchFamily="49" charset="0"/>
                <a:cs typeface="Courier New" pitchFamily="49" charset="0"/>
              </a:rPr>
              <a:t>overall, read, write, random, sequential, </a:t>
            </a:r>
            <a:br>
              <a:rPr lang="en-US" sz="1600" dirty="0">
                <a:latin typeface="Courier New" pitchFamily="49" charset="0"/>
                <a:cs typeface="Courier New" pitchFamily="49" charset="0"/>
              </a:rPr>
            </a:br>
            <a:r>
              <a:rPr lang="en-US" sz="1600" dirty="0" err="1">
                <a:latin typeface="Courier New" pitchFamily="49" charset="0"/>
                <a:cs typeface="Courier New" pitchFamily="49" charset="0"/>
              </a:rPr>
              <a:t>random_read</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random_write</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sequential_read</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sequential_write</a:t>
            </a:r>
            <a:endParaRPr lang="en-US" sz="1600" dirty="0">
              <a:latin typeface="Courier New" pitchFamily="49" charset="0"/>
              <a:cs typeface="Courier New" pitchFamily="49" charset="0"/>
            </a:endParaRPr>
          </a:p>
          <a:p>
            <a:r>
              <a:rPr lang="en-US" sz="1800" dirty="0" err="1">
                <a:latin typeface="Courier New" pitchFamily="49" charset="0"/>
                <a:cs typeface="Courier New" pitchFamily="49" charset="0"/>
              </a:rPr>
              <a:t>accumulator_type</a:t>
            </a:r>
            <a:r>
              <a:rPr lang="en-US" sz="1800" dirty="0">
                <a:latin typeface="Courier New" pitchFamily="49" charset="0"/>
                <a:cs typeface="Courier New" pitchFamily="49" charset="0"/>
              </a:rPr>
              <a:t> = </a:t>
            </a:r>
          </a:p>
          <a:p>
            <a:pPr lvl="1"/>
            <a:r>
              <a:rPr lang="en-US" sz="1600" dirty="0" err="1">
                <a:latin typeface="Courier New" pitchFamily="49" charset="0"/>
                <a:cs typeface="Courier New" pitchFamily="49" charset="0"/>
              </a:rPr>
              <a:t>bytes_transferred</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service_time</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response_time</a:t>
            </a:r>
            <a:r>
              <a:rPr lang="en-US" sz="1600" dirty="0">
                <a:latin typeface="Courier New" pitchFamily="49" charset="0"/>
                <a:cs typeface="Courier New" pitchFamily="49" charset="0"/>
              </a:rPr>
              <a:t> </a:t>
            </a:r>
          </a:p>
          <a:p>
            <a:r>
              <a:rPr lang="en-US" sz="1800" dirty="0" err="1">
                <a:latin typeface="Courier New" pitchFamily="49" charset="0"/>
                <a:cs typeface="Courier New" pitchFamily="49" charset="0"/>
              </a:rPr>
              <a:t>accessor</a:t>
            </a:r>
            <a:r>
              <a:rPr lang="en-US" sz="1800" dirty="0">
                <a:latin typeface="Courier New" pitchFamily="49" charset="0"/>
                <a:cs typeface="Courier New" pitchFamily="49" charset="0"/>
              </a:rPr>
              <a:t> = </a:t>
            </a:r>
          </a:p>
          <a:p>
            <a:pPr lvl="1"/>
            <a:r>
              <a:rPr lang="en-US" sz="1600" dirty="0" err="1">
                <a:latin typeface="Courier New" pitchFamily="49" charset="0"/>
                <a:cs typeface="Courier New" pitchFamily="49" charset="0"/>
              </a:rPr>
              <a:t>avg</a:t>
            </a:r>
            <a:r>
              <a:rPr lang="en-US" sz="1600" dirty="0">
                <a:latin typeface="Courier New" pitchFamily="49" charset="0"/>
                <a:cs typeface="Courier New" pitchFamily="49" charset="0"/>
              </a:rPr>
              <a:t>, count, min, max, sum, variance, </a:t>
            </a:r>
            <a:r>
              <a:rPr lang="en-US" sz="1600" dirty="0" err="1">
                <a:latin typeface="Courier New" pitchFamily="49" charset="0"/>
                <a:cs typeface="Courier New" pitchFamily="49" charset="0"/>
              </a:rPr>
              <a:t>standardDeviation</a:t>
            </a:r>
            <a:r>
              <a:rPr lang="en-US" sz="1600" dirty="0">
                <a:latin typeface="Courier New" pitchFamily="49" charset="0"/>
                <a:cs typeface="Courier New" pitchFamily="49" charset="0"/>
              </a:rPr>
              <a:t> </a:t>
            </a:r>
          </a:p>
          <a:p>
            <a:r>
              <a:rPr lang="en-US" sz="1800" dirty="0"/>
              <a:t>It will be easier to explain first  </a:t>
            </a:r>
            <a:r>
              <a:rPr lang="en-US" sz="1800" dirty="0" err="1">
                <a:latin typeface="Courier New" pitchFamily="49" charset="0"/>
                <a:cs typeface="Courier New" pitchFamily="49" charset="0"/>
              </a:rPr>
              <a:t>accessor</a:t>
            </a:r>
            <a:r>
              <a:rPr lang="en-US" sz="1800" dirty="0">
                <a:latin typeface="Courier New" pitchFamily="49" charset="0"/>
                <a:cs typeface="Courier New" pitchFamily="49" charset="0"/>
              </a:rPr>
              <a:t> </a:t>
            </a:r>
            <a:r>
              <a:rPr lang="en-US" sz="1800" dirty="0"/>
              <a:t>then </a:t>
            </a:r>
            <a:r>
              <a:rPr lang="en-US" sz="1800" dirty="0">
                <a:latin typeface="Courier New" pitchFamily="49" charset="0"/>
                <a:cs typeface="Courier New" pitchFamily="49" charset="0"/>
              </a:rPr>
              <a:t>category</a:t>
            </a:r>
            <a:r>
              <a:rPr lang="en-US" sz="1800" dirty="0"/>
              <a:t>,  then </a:t>
            </a:r>
            <a:r>
              <a:rPr lang="en-US" sz="1800" dirty="0" err="1">
                <a:latin typeface="Courier New" pitchFamily="49" charset="0"/>
                <a:cs typeface="Courier New" pitchFamily="49" charset="0"/>
              </a:rPr>
              <a:t>accumulator_type</a:t>
            </a:r>
            <a:endParaRPr lang="en-US" sz="1800" dirty="0">
              <a:latin typeface="Courier New" pitchFamily="49" charset="0"/>
              <a:cs typeface="Courier New" pitchFamily="49" charset="0"/>
            </a:endParaRPr>
          </a:p>
        </p:txBody>
      </p:sp>
      <p:sp>
        <p:nvSpPr>
          <p:cNvPr id="3" name="Title 2"/>
          <p:cNvSpPr>
            <a:spLocks noGrp="1"/>
          </p:cNvSpPr>
          <p:nvPr>
            <p:ph type="title"/>
          </p:nvPr>
        </p:nvSpPr>
        <p:spPr/>
        <p:txBody>
          <a:bodyPr/>
          <a:lstStyle/>
          <a:p>
            <a:r>
              <a:rPr lang="en-US" dirty="0"/>
              <a:t>Selecting a "</a:t>
            </a:r>
            <a:r>
              <a:rPr lang="en-US" b="0" dirty="0">
                <a:latin typeface="Courier New" pitchFamily="49" charset="0"/>
                <a:cs typeface="Courier New" pitchFamily="49" charset="0"/>
              </a:rPr>
              <a:t>source=workload</a:t>
            </a:r>
            <a:r>
              <a:rPr lang="en-US" dirty="0"/>
              <a:t>" metric</a:t>
            </a:r>
          </a:p>
        </p:txBody>
      </p:sp>
    </p:spTree>
    <p:extLst>
      <p:ext uri="{BB962C8B-B14F-4D97-AF65-F5344CB8AC3E}">
        <p14:creationId xmlns:p14="http://schemas.microsoft.com/office/powerpoint/2010/main" val="956502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1600" dirty="0"/>
              <a:t>An accumulator is an object that you push numbers into in order to be able to compute summary values. </a:t>
            </a:r>
          </a:p>
          <a:p>
            <a:r>
              <a:rPr lang="en-US" sz="1600" dirty="0"/>
              <a:t>Every time that an I/O completes, ivy posts the service time into one accumulator, the bytes transferred into another accumulator, and if we are not running IOPS=max, it posts the response time into another accumulator.</a:t>
            </a:r>
          </a:p>
          <a:p>
            <a:r>
              <a:rPr lang="en-US" sz="1600" dirty="0"/>
              <a:t>The selectable values for "</a:t>
            </a:r>
            <a:r>
              <a:rPr lang="en-US" sz="1600" dirty="0" err="1">
                <a:latin typeface="Courier New" pitchFamily="49" charset="0"/>
                <a:cs typeface="Courier New" pitchFamily="49" charset="0"/>
              </a:rPr>
              <a:t>accessor</a:t>
            </a:r>
            <a:r>
              <a:rPr lang="en-US" sz="1600" dirty="0"/>
              <a:t>" are the names of the methods that you can use to retrieve something from an accumulator</a:t>
            </a:r>
          </a:p>
          <a:p>
            <a:pPr lvl="1"/>
            <a:r>
              <a:rPr lang="en-US" sz="1400" dirty="0" err="1">
                <a:latin typeface="Courier New" pitchFamily="49" charset="0"/>
                <a:cs typeface="Courier New" pitchFamily="49" charset="0"/>
              </a:rPr>
              <a:t>avg</a:t>
            </a:r>
            <a:r>
              <a:rPr lang="en-US" sz="1400" dirty="0">
                <a:latin typeface="Courier New" pitchFamily="49" charset="0"/>
                <a:cs typeface="Courier New" pitchFamily="49" charset="0"/>
              </a:rPr>
              <a:t>, count, min, max, sum, variance, </a:t>
            </a:r>
            <a:r>
              <a:rPr lang="en-US" sz="1400" dirty="0" err="1">
                <a:latin typeface="Courier New" pitchFamily="49" charset="0"/>
                <a:cs typeface="Courier New" pitchFamily="49" charset="0"/>
              </a:rPr>
              <a:t>standardDeviation</a:t>
            </a:r>
            <a:endParaRPr lang="en-US" sz="1400" dirty="0"/>
          </a:p>
          <a:p>
            <a:pPr lvl="1"/>
            <a:r>
              <a:rPr lang="en-US" sz="1400" dirty="0" err="1">
                <a:latin typeface="Courier New" pitchFamily="49" charset="0"/>
                <a:cs typeface="Courier New" pitchFamily="49" charset="0"/>
              </a:rPr>
              <a:t>avg</a:t>
            </a:r>
            <a:r>
              <a:rPr lang="en-US" sz="1400" dirty="0">
                <a:latin typeface="Courier New" pitchFamily="49" charset="0"/>
                <a:cs typeface="Courier New" pitchFamily="49" charset="0"/>
              </a:rPr>
              <a:t> </a:t>
            </a:r>
            <a:r>
              <a:rPr lang="en-US" sz="1400" dirty="0">
                <a:cs typeface="Courier New" pitchFamily="49" charset="0"/>
              </a:rPr>
              <a:t>gives you the average of the numbers that were pushed in the accumulator</a:t>
            </a:r>
          </a:p>
          <a:p>
            <a:pPr lvl="1"/>
            <a:r>
              <a:rPr lang="en-US" sz="1400" dirty="0">
                <a:latin typeface="Courier New" pitchFamily="49" charset="0"/>
                <a:cs typeface="Courier New" pitchFamily="49" charset="0"/>
              </a:rPr>
              <a:t>count </a:t>
            </a:r>
            <a:r>
              <a:rPr lang="en-US" sz="1400" dirty="0">
                <a:cs typeface="Courier New" pitchFamily="49" charset="0"/>
              </a:rPr>
              <a:t>gives you how many numbers were pushed in.</a:t>
            </a:r>
          </a:p>
          <a:p>
            <a:pPr lvl="1"/>
            <a:r>
              <a:rPr lang="en-US" sz="1400" dirty="0">
                <a:cs typeface="Courier New" pitchFamily="49" charset="0"/>
              </a:rPr>
              <a:t>Et cetera</a:t>
            </a:r>
            <a:r>
              <a:rPr lang="en-US" sz="1400" dirty="0">
                <a:latin typeface="Courier New" pitchFamily="49" charset="0"/>
                <a:cs typeface="Courier New" pitchFamily="49" charset="0"/>
              </a:rPr>
              <a:t>.</a:t>
            </a:r>
          </a:p>
        </p:txBody>
      </p:sp>
      <p:sp>
        <p:nvSpPr>
          <p:cNvPr id="3" name="Title 2"/>
          <p:cNvSpPr>
            <a:spLocks noGrp="1"/>
          </p:cNvSpPr>
          <p:nvPr>
            <p:ph type="title"/>
          </p:nvPr>
        </p:nvSpPr>
        <p:spPr/>
        <p:txBody>
          <a:bodyPr/>
          <a:lstStyle/>
          <a:p>
            <a:r>
              <a:rPr lang="en-US" dirty="0"/>
              <a:t>Accumulators and "</a:t>
            </a:r>
            <a:r>
              <a:rPr lang="en-US" b="0" dirty="0">
                <a:latin typeface="Courier New" pitchFamily="49" charset="0"/>
                <a:cs typeface="Courier New" pitchFamily="49" charset="0"/>
              </a:rPr>
              <a:t>accessor</a:t>
            </a:r>
            <a:r>
              <a:rPr lang="en-US" dirty="0"/>
              <a:t>"</a:t>
            </a:r>
            <a:r>
              <a:rPr lang="en-US" sz="1800" dirty="0">
                <a:latin typeface="Courier New" pitchFamily="49" charset="0"/>
                <a:cs typeface="Courier New" pitchFamily="49" charset="0"/>
              </a:rPr>
              <a:t> </a:t>
            </a:r>
            <a:r>
              <a:rPr lang="en-US" sz="1800" dirty="0">
                <a:cs typeface="Courier New" pitchFamily="49" charset="0"/>
              </a:rPr>
              <a:t>(without shorthand)</a:t>
            </a:r>
            <a:endParaRPr lang="en-US" dirty="0"/>
          </a:p>
        </p:txBody>
      </p:sp>
    </p:spTree>
    <p:extLst>
      <p:ext uri="{BB962C8B-B14F-4D97-AF65-F5344CB8AC3E}">
        <p14:creationId xmlns:p14="http://schemas.microsoft.com/office/powerpoint/2010/main" val="28636036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9"/>
</p:tagLst>
</file>

<file path=ppt/theme/theme1.xml><?xml version="1.0" encoding="utf-8"?>
<a:theme xmlns:a="http://schemas.openxmlformats.org/drawingml/2006/main" name="hitachi-corporate-powerpoint-template-2015">
  <a:themeElements>
    <a:clrScheme name="HDS Final">
      <a:dk1>
        <a:srgbClr val="414141"/>
      </a:dk1>
      <a:lt1>
        <a:sysClr val="window" lastClr="FFFFFF"/>
      </a:lt1>
      <a:dk2>
        <a:srgbClr val="00A499"/>
      </a:dk2>
      <a:lt2>
        <a:srgbClr val="999999"/>
      </a:lt2>
      <a:accent1>
        <a:srgbClr val="CC0000"/>
      </a:accent1>
      <a:accent2>
        <a:srgbClr val="CC0000"/>
      </a:accent2>
      <a:accent3>
        <a:srgbClr val="55951B"/>
      </a:accent3>
      <a:accent4>
        <a:srgbClr val="008EAA"/>
      </a:accent4>
      <a:accent5>
        <a:srgbClr val="FFC600"/>
      </a:accent5>
      <a:accent6>
        <a:srgbClr val="F78E1E"/>
      </a:accent6>
      <a:hlink>
        <a:srgbClr val="00C8DC"/>
      </a:hlink>
      <a:folHlink>
        <a:srgbClr val="008EAA"/>
      </a:folHlink>
    </a:clrScheme>
    <a:fontScheme name="HDS 201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12700">
          <a:solidFill>
            <a:srgbClr val="0070C0"/>
          </a:solidFill>
        </a:ln>
      </a:spPr>
      <a:bodyPr rtlCol="0" anchor="ctr"/>
      <a:lstStyle>
        <a:defPPr algn="ctr">
          <a:defRPr sz="1600" dirty="0" smtClean="0">
            <a:solidFill>
              <a:srgbClr val="FF0000"/>
            </a:solidFill>
            <a:latin typeface="+mj-lt"/>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HDS 2011">
      <a:dk1>
        <a:sysClr val="windowText" lastClr="000000"/>
      </a:dk1>
      <a:lt1>
        <a:sysClr val="window" lastClr="FFFFFF"/>
      </a:lt1>
      <a:dk2>
        <a:srgbClr val="14AF9F"/>
      </a:dk2>
      <a:lt2>
        <a:srgbClr val="6D6E71"/>
      </a:lt2>
      <a:accent1>
        <a:srgbClr val="FD0014"/>
      </a:accent1>
      <a:accent2>
        <a:srgbClr val="C20014"/>
      </a:accent2>
      <a:accent3>
        <a:srgbClr val="009933"/>
      </a:accent3>
      <a:accent4>
        <a:srgbClr val="0073B2"/>
      </a:accent4>
      <a:accent5>
        <a:srgbClr val="DEB408"/>
      </a:accent5>
      <a:accent6>
        <a:srgbClr val="DC7400"/>
      </a:accent6>
      <a:hlink>
        <a:srgbClr val="FD0014"/>
      </a:hlink>
      <a:folHlink>
        <a:srgbClr val="C20014"/>
      </a:folHlink>
    </a:clrScheme>
    <a:fontScheme name="HDS 201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HDS 2011">
      <a:dk1>
        <a:sysClr val="windowText" lastClr="000000"/>
      </a:dk1>
      <a:lt1>
        <a:sysClr val="window" lastClr="FFFFFF"/>
      </a:lt1>
      <a:dk2>
        <a:srgbClr val="14AF9F"/>
      </a:dk2>
      <a:lt2>
        <a:srgbClr val="6D6E71"/>
      </a:lt2>
      <a:accent1>
        <a:srgbClr val="FD0014"/>
      </a:accent1>
      <a:accent2>
        <a:srgbClr val="C20014"/>
      </a:accent2>
      <a:accent3>
        <a:srgbClr val="009933"/>
      </a:accent3>
      <a:accent4>
        <a:srgbClr val="0073B2"/>
      </a:accent4>
      <a:accent5>
        <a:srgbClr val="DEB408"/>
      </a:accent5>
      <a:accent6>
        <a:srgbClr val="DC7400"/>
      </a:accent6>
      <a:hlink>
        <a:srgbClr val="FD0014"/>
      </a:hlink>
      <a:folHlink>
        <a:srgbClr val="C20014"/>
      </a:folHlink>
    </a:clrScheme>
    <a:fontScheme name="HDS 201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hitachi-corporate-powerpoint-template-2015</Template>
  <TotalTime>8917</TotalTime>
  <Words>12916</Words>
  <Application>Microsoft Office PowerPoint</Application>
  <PresentationFormat>On-screen Show (16:9)</PresentationFormat>
  <Paragraphs>981</Paragraphs>
  <Slides>119</Slides>
  <Notes>10</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119</vt:i4>
      </vt:variant>
    </vt:vector>
  </HeadingPairs>
  <TitlesOfParts>
    <vt:vector size="126" baseType="lpstr">
      <vt:lpstr>HelveticaNeueLT Std</vt:lpstr>
      <vt:lpstr>Arial</vt:lpstr>
      <vt:lpstr>Cambria Math</vt:lpstr>
      <vt:lpstr>Courier New</vt:lpstr>
      <vt:lpstr>Wingdings</vt:lpstr>
      <vt:lpstr>hitachi-corporate-powerpoint-template-2015</vt:lpstr>
      <vt:lpstr>Packager Shell Object</vt:lpstr>
      <vt:lpstr>Programming the ivy engine</vt:lpstr>
      <vt:lpstr>This is a "reference" that describes all features</vt:lpstr>
      <vt:lpstr>The ivyscript wrapper and the ivy engine</vt:lpstr>
      <vt:lpstr>Invoking ivy on the Linux command line</vt:lpstr>
      <vt:lpstr>ivyscript engine control statements </vt:lpstr>
      <vt:lpstr>ivy engine startup – specify test host names, select LUNs</vt:lpstr>
      <vt:lpstr>ivy engine startup - the "test name"</vt:lpstr>
      <vt:lpstr>"test name" – used in output filename prefixes</vt:lpstr>
      <vt:lpstr>"step name" and "step number"</vt:lpstr>
      <vt:lpstr>Statements – [OutputFolderRoot]</vt:lpstr>
      <vt:lpstr>Specifying host names</vt:lpstr>
      <vt:lpstr>Vendor-independent LUN attribute discovery</vt:lpstr>
      <vt:lpstr>Sample attribute values from LUN lister tool</vt:lpstr>
      <vt:lpstr>LUN attribute matching </vt:lpstr>
      <vt:lpstr>LUN attribute [Select] uses JSON syntax</vt:lpstr>
      <vt:lpstr>ivy supports a “relaxed” JSON syntax</vt:lpstr>
      <vt:lpstr>[Select] LDEV</vt:lpstr>
      <vt:lpstr>[Select] PG</vt:lpstr>
      <vt:lpstr>[hosts] – use of command devices is automatic</vt:lpstr>
      <vt:lpstr>Real time subsystem data filtered by rollup instance</vt:lpstr>
      <vt:lpstr>Statements - [SetIosequencerTemplate] </vt:lpstr>
      <vt:lpstr>[iosequencer] some common [parameters]</vt:lpstr>
      <vt:lpstr>[iosequencer] random – two types</vt:lpstr>
      <vt:lpstr>[iosequencer] "sequential"</vt:lpstr>
      <vt:lpstr>Workload placement in part of the LUN</vt:lpstr>
      <vt:lpstr>Start a sequential thread at a point SeqStartPoint </vt:lpstr>
      <vt:lpstr>Sequential – mixing read threads &amp; write threads</vt:lpstr>
      <vt:lpstr>Sequential workloads and maxTags</vt:lpstr>
      <vt:lpstr>Statements – [CreateWorkload]</vt:lpstr>
      <vt:lpstr>.ivyscript dedupe syntax</vt:lpstr>
      <vt:lpstr>dedupe_method</vt:lpstr>
      <vt:lpstr>dedupe_method</vt:lpstr>
      <vt:lpstr>dedupe_method</vt:lpstr>
      <vt:lpstr>.ivyscript compressibility syntax</vt:lpstr>
      <vt:lpstr>.ivyscript pattern parameter</vt:lpstr>
      <vt:lpstr>pattern=random</vt:lpstr>
      <vt:lpstr>pattern=trailing_blanks,compressibility=33%,blocksize="1 KiB"</vt:lpstr>
      <vt:lpstr>pattern=ascii</vt:lpstr>
      <vt:lpstr>pattern=gobbledegook</vt:lpstr>
      <vt:lpstr>Random workload "hot zone" – induce specified hit rate</vt:lpstr>
      <vt:lpstr>"hot zone" notes</vt:lpstr>
      <vt:lpstr>Statements - [DeleteWorkload]</vt:lpstr>
      <vt:lpstr>Workload parameter – “skew” or “skew_weight”</vt:lpstr>
      <vt:lpstr>Skew example with Edit Rollup &amp; total_IOPS</vt:lpstr>
      <vt:lpstr>Skew example with IOPS=max</vt:lpstr>
      <vt:lpstr>What is an ivy "rollup"?</vt:lpstr>
      <vt:lpstr>Rollups are key to how the ivy engine works</vt:lpstr>
      <vt:lpstr>You make rollups for four reasons</vt:lpstr>
      <vt:lpstr>Statements – [CreateRollup]</vt:lpstr>
      <vt:lpstr>The "all" rollup</vt:lpstr>
      <vt:lpstr>[CreateRollup] combines LUN attribute names</vt:lpstr>
      <vt:lpstr>[DeleteRollup]</vt:lpstr>
      <vt:lpstr>[EditRollup]</vt:lpstr>
      <vt:lpstr>[EditRollup]</vt:lpstr>
      <vt:lpstr>[EditRollup] attributes names containing spaces</vt:lpstr>
      <vt:lpstr>Statement – [Go]</vt:lpstr>
      <vt:lpstr>Test step = warmup, measure, cooldown</vt:lpstr>
      <vt:lpstr>MM:SS or HH:MM:SS are OK</vt:lpstr>
      <vt:lpstr>Sequential fill</vt:lpstr>
      <vt:lpstr>For each test step (for each [go]) you get:</vt:lpstr>
      <vt:lpstr>Provisional by-subinterval csv files</vt:lpstr>
      <vt:lpstr>Looping within a [Go] statement</vt:lpstr>
      <vt:lpstr>Looping within a [Go] statement – IOPS_curve</vt:lpstr>
      <vt:lpstr>cooldown_seconds</vt:lpstr>
      <vt:lpstr>cooldown_by_wp &amp; cooldown_by_MP_busy</vt:lpstr>
      <vt:lpstr>no_perf = on</vt:lpstr>
      <vt:lpstr>skip_LDEV = on</vt:lpstr>
      <vt:lpstr>check_failed_component = on / off</vt:lpstr>
      <vt:lpstr>The default [Go] statement</vt:lpstr>
      <vt:lpstr>stepname</vt:lpstr>
      <vt:lpstr>measure shorthand</vt:lpstr>
      <vt:lpstr>measure shorthand – with command device</vt:lpstr>
      <vt:lpstr>[Go]  "focus metric"</vt:lpstr>
      <vt:lpstr>Granularity of the "focus metric"</vt:lpstr>
      <vt:lpstr>Subsystem data filtered by rollup instance</vt:lpstr>
      <vt:lpstr>Subsystem data by rollup instance – csv columns</vt:lpstr>
      <vt:lpstr>RMLIB API candidates flagged to display</vt:lpstr>
      <vt:lpstr>Examples of data for each rollup – drive / PG type</vt:lpstr>
      <vt:lpstr>Now that we know how to specify the focus metric</vt:lpstr>
      <vt:lpstr>measure = on</vt:lpstr>
      <vt:lpstr>measure Write Pending-based stability criteria</vt:lpstr>
      <vt:lpstr>dfc=pid   dynamically adjusts total IOPS</vt:lpstr>
      <vt:lpstr>DFC = IOPS_staircase</vt:lpstr>
      <vt:lpstr>DFC = IOPS_staircase</vt:lpstr>
      <vt:lpstr>DFC = IOPS_staircase</vt:lpstr>
      <vt:lpstr>DFC = IOPS_staircase</vt:lpstr>
      <vt:lpstr>DFC = IOPS_staircase</vt:lpstr>
      <vt:lpstr>DFC=IOPS_staircase and testing to saturation</vt:lpstr>
      <vt:lpstr>achieved_IOPS_tolerance</vt:lpstr>
      <vt:lpstr>[Go] parameter summary with defaults 1/2</vt:lpstr>
      <vt:lpstr>[Go] parameter summary with defaults 2/2</vt:lpstr>
      <vt:lpstr>A general note on ivy parameter names</vt:lpstr>
      <vt:lpstr>When a test host gets too hot</vt:lpstr>
      <vt:lpstr>Measuring submit times</vt:lpstr>
      <vt:lpstr>When IOPS is limited by test host CPU % busy</vt:lpstr>
      <vt:lpstr>Advanced topics</vt:lpstr>
      <vt:lpstr>source of the focus_metric (without shorthand)</vt:lpstr>
      <vt:lpstr>Selecting a "source=workload" metric</vt:lpstr>
      <vt:lpstr>Accumulators and "accessor" (without shorthand)</vt:lpstr>
      <vt:lpstr>Attributes of individual I/Os:</vt:lpstr>
      <vt:lpstr>How ivy posts results of each I/O</vt:lpstr>
      <vt:lpstr>Other category breakdowns could be defined</vt:lpstr>
      <vt:lpstr>During rollups, the categories are preserved</vt:lpstr>
      <vt:lpstr>source=workload available category values</vt:lpstr>
      <vt:lpstr>source=workload - selecting accumulator</vt:lpstr>
      <vt:lpstr>Summary: source=workload</vt:lpstr>
      <vt:lpstr>source = RAID_subsystem</vt:lpstr>
      <vt:lpstr>Subsystem metrics by rollup instance</vt:lpstr>
      <vt:lpstr>The remainer of this presentation is a draft section describing dedupe=target_spread</vt:lpstr>
      <vt:lpstr>Original serpentine dedupe method</vt:lpstr>
      <vt:lpstr>serpentine method, continued</vt:lpstr>
      <vt:lpstr>target_spread method</vt:lpstr>
      <vt:lpstr>Pattern generation at the “dedupe unit” size</vt:lpstr>
      <vt:lpstr>target_spread (continued)</vt:lpstr>
      <vt:lpstr>Pattern sequence generation algorithm</vt:lpstr>
      <vt:lpstr>Pattern reuse in random writes</vt:lpstr>
      <vt:lpstr>pattern_number_reuse_threshold heuristics</vt:lpstr>
      <vt:lpstr>target_spread dedupe method implementation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Programming ivy</dc:title>
  <dc:creator>Ian</dc:creator>
  <cp:lastModifiedBy>Ian Vogelesang</cp:lastModifiedBy>
  <cp:revision>576</cp:revision>
  <dcterms:created xsi:type="dcterms:W3CDTF">2015-10-27T23:46:57Z</dcterms:created>
  <dcterms:modified xsi:type="dcterms:W3CDTF">2019-11-19T19:49:05Z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2a41c4f-ebae-49a5-b534-eba27c352384_Enabled">
    <vt:lpwstr>True</vt:lpwstr>
  </property>
  <property fmtid="{D5CDD505-2E9C-101B-9397-08002B2CF9AE}" pid="3" name="MSIP_Label_d2a41c4f-ebae-49a5-b534-eba27c352384_SiteId">
    <vt:lpwstr>18791e17-6159-4f52-a8d4-de814ca8284a</vt:lpwstr>
  </property>
  <property fmtid="{D5CDD505-2E9C-101B-9397-08002B2CF9AE}" pid="4" name="MSIP_Label_d2a41c4f-ebae-49a5-b534-eba27c352384_Ref">
    <vt:lpwstr>https://api.informationprotection.azure.com/api/18791e17-6159-4f52-a8d4-de814ca8284a</vt:lpwstr>
  </property>
  <property fmtid="{D5CDD505-2E9C-101B-9397-08002B2CF9AE}" pid="5" name="MSIP_Label_d2a41c4f-ebae-49a5-b534-eba27c352384_Owner">
    <vt:lpwstr>ian.vogelesang@hitachivantara.com</vt:lpwstr>
  </property>
  <property fmtid="{D5CDD505-2E9C-101B-9397-08002B2CF9AE}" pid="6" name="MSIP_Label_d2a41c4f-ebae-49a5-b534-eba27c352384_SetDate">
    <vt:lpwstr>2018-11-16T12:41:58.8454173-08:00</vt:lpwstr>
  </property>
  <property fmtid="{D5CDD505-2E9C-101B-9397-08002B2CF9AE}" pid="7" name="MSIP_Label_d2a41c4f-ebae-49a5-b534-eba27c352384_Name">
    <vt:lpwstr>Hitachi Vantara General - Unprotected</vt:lpwstr>
  </property>
  <property fmtid="{D5CDD505-2E9C-101B-9397-08002B2CF9AE}" pid="8" name="MSIP_Label_d2a41c4f-ebae-49a5-b534-eba27c352384_Application">
    <vt:lpwstr>Microsoft Azure Information Protection</vt:lpwstr>
  </property>
  <property fmtid="{D5CDD505-2E9C-101B-9397-08002B2CF9AE}" pid="9" name="MSIP_Label_d2a41c4f-ebae-49a5-b534-eba27c352384_Extended_MSFT_Method">
    <vt:lpwstr>Automatic</vt:lpwstr>
  </property>
  <property fmtid="{D5CDD505-2E9C-101B-9397-08002B2CF9AE}" pid="10" name="Sensitivity">
    <vt:lpwstr>Hitachi Vantara General - Unprotected</vt:lpwstr>
  </property>
</Properties>
</file>