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5" r:id="rId2"/>
    <p:sldId id="362" r:id="rId3"/>
    <p:sldId id="347" r:id="rId4"/>
    <p:sldId id="348" r:id="rId5"/>
    <p:sldId id="349" r:id="rId6"/>
    <p:sldId id="355" r:id="rId7"/>
    <p:sldId id="365" r:id="rId8"/>
    <p:sldId id="352" r:id="rId9"/>
    <p:sldId id="353" r:id="rId10"/>
    <p:sldId id="354" r:id="rId11"/>
    <p:sldId id="350" r:id="rId12"/>
    <p:sldId id="356" r:id="rId13"/>
    <p:sldId id="359" r:id="rId14"/>
    <p:sldId id="360" r:id="rId15"/>
    <p:sldId id="361" r:id="rId16"/>
    <p:sldId id="363" r:id="rId17"/>
    <p:sldId id="364" r:id="rId18"/>
    <p:sldId id="346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93872" autoAdjust="0"/>
  </p:normalViewPr>
  <p:slideViewPr>
    <p:cSldViewPr snapToGrid="0" snapToObjects="1" showGuides="1">
      <p:cViewPr>
        <p:scale>
          <a:sx n="97" d="100"/>
          <a:sy n="97" d="100"/>
        </p:scale>
        <p:origin x="-1086" y="-384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2017.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d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tachi-Data-Systems/ivy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232939" y="2408350"/>
            <a:ext cx="7653702" cy="739516"/>
          </a:xfrm>
        </p:spPr>
        <p:txBody>
          <a:bodyPr/>
          <a:lstStyle/>
          <a:p>
            <a:r>
              <a:rPr lang="en-US" dirty="0" smtClean="0"/>
              <a:t>Using ivy csv file utilities </a:t>
            </a:r>
            <a:br>
              <a:rPr lang="en-US" dirty="0" smtClean="0"/>
            </a:br>
            <a:r>
              <a:rPr lang="en-US" dirty="0" smtClean="0"/>
              <a:t>to program workflows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2017-01-13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861" y="4130729"/>
            <a:ext cx="4929603" cy="461665"/>
          </a:xfrm>
        </p:spPr>
        <p:txBody>
          <a:bodyPr/>
          <a:lstStyle/>
          <a:p>
            <a:r>
              <a:rPr lang="en-US" dirty="0" smtClean="0"/>
              <a:t>Allart Ian Vogelesang    </a:t>
            </a:r>
            <a:r>
              <a:rPr lang="en-US" dirty="0" smtClean="0">
                <a:hlinkClick r:id="rId2"/>
              </a:rPr>
              <a:t>ian.vogelesang@hds.com</a:t>
            </a:r>
            <a:r>
              <a:rPr lang="en-US" dirty="0" smtClean="0"/>
              <a:t>    +1 408 396 6511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50661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csvfile_column_header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 you the text of the column header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</a:t>
            </a:r>
            <a:r>
              <a:rPr lang="en-US" sz="1200" dirty="0">
                <a:cs typeface="Courier New" pitchFamily="49" charset="0"/>
              </a:rPr>
              <a:t>you a </a:t>
            </a:r>
            <a:r>
              <a:rPr lang="en-US" sz="1200" dirty="0" smtClean="0">
                <a:cs typeface="Courier New" pitchFamily="49" charset="0"/>
              </a:rPr>
              <a:t>"column slice" </a:t>
            </a:r>
            <a:r>
              <a:rPr lang="en-US" sz="1200" dirty="0">
                <a:cs typeface="Courier New" pitchFamily="49" charset="0"/>
              </a:rPr>
              <a:t>of the spreadsheet showing </a:t>
            </a:r>
            <a:r>
              <a:rPr lang="en-US" sz="1200" dirty="0" smtClean="0">
                <a:cs typeface="Courier New" pitchFamily="49" charset="0"/>
              </a:rPr>
              <a:t>"raw" values</a:t>
            </a:r>
            <a:r>
              <a:rPr lang="en-US" sz="1400" dirty="0">
                <a:cs typeface="Courier New" pitchFamily="49" charset="0"/>
              </a:rPr>
              <a:t>.</a:t>
            </a:r>
            <a:endParaRPr lang="en-US" sz="14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 dirty="0">
                <a:cs typeface="Courier New" pitchFamily="49" charset="0"/>
              </a:rPr>
              <a:t>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Demo number </a:t>
            </a:r>
            <a:r>
              <a:rPr lang="en-US" sz="1200" dirty="0" smtClean="0">
                <a:cs typeface="Courier New" pitchFamily="49" charset="0"/>
              </a:rPr>
              <a:t>9 </a:t>
            </a:r>
            <a:r>
              <a:rPr lang="en-US" sz="1200" dirty="0" smtClean="0">
                <a:cs typeface="Courier New" pitchFamily="49" charset="0"/>
              </a:rPr>
              <a:t>shows iterating through the column slices to write out the transpose of a csv file.</a:t>
            </a:r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",="4 KiB",32,2601.7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.ivyscript csv file builtin functions 3/3 – headers &amp; slices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6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7819"/>
          </a:xfrm>
        </p:spPr>
        <p:txBody>
          <a:bodyPr/>
          <a:lstStyle/>
          <a:p>
            <a:r>
              <a:rPr lang="en-US" sz="2000" dirty="0" smtClean="0"/>
              <a:t>To make it easy to navigate ivy output csv files from other scripting or programming languages, the .ivyscript csv utilities are also provided in the form of standalone command line executables.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Note: when you specify command line arguments, it can be a pain with bash if you are dynamically generating commands to be executed if any of the command line arguments have spaces in them.</a:t>
            </a:r>
          </a:p>
          <a:p>
            <a:pPr lvl="1"/>
            <a:r>
              <a:rPr lang="en-US" sz="1800" dirty="0" smtClean="0"/>
              <a:t>Fortunately, ivy treats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"Overall IOPS"</a:t>
            </a:r>
            <a:r>
              <a:rPr lang="en-US" sz="1800" dirty="0" smtClean="0"/>
              <a:t> as equivalent to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overall_iops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08356" cy="732441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ommand line executables – ivy csv file utilities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6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sz="1800" dirty="0" smtClean="0"/>
              <a:t>In order to prevent Excel from interpreting a cell according to its value, for example to prevent Excel from storing the cell value as the date January 1st when the csv file says "1-1", ivy uses the trick to show a character string as a formula, as in ="1-1".</a:t>
            </a:r>
          </a:p>
          <a:p>
            <a:r>
              <a:rPr lang="en-US" sz="1800" dirty="0" smtClean="0"/>
              <a:t>In these utility functions, when you retrieve using "</a:t>
            </a:r>
            <a:r>
              <a:rPr lang="en-US" sz="1800" dirty="0" err="1" smtClean="0"/>
              <a:t>csv_cell_value</a:t>
            </a:r>
            <a:r>
              <a:rPr lang="en-US" sz="1800" dirty="0" smtClean="0"/>
              <a:t>", any ivy formula wrapper is removed, and quoted strings are unpacked, meaning the quotes are removed and escaped characters are rehydrated.  </a:t>
            </a:r>
          </a:p>
          <a:p>
            <a:r>
              <a:rPr lang="en-US" sz="1800" dirty="0" smtClean="0"/>
              <a:t>The "</a:t>
            </a:r>
            <a:r>
              <a:rPr lang="en-US" sz="1800" dirty="0" err="1" smtClean="0"/>
              <a:t>csv_raw_cell_value</a:t>
            </a:r>
            <a:r>
              <a:rPr lang="en-US" sz="1800" dirty="0" smtClean="0"/>
              <a:t>" executable gives you the exact original text between the commas in the csv file.</a:t>
            </a:r>
          </a:p>
          <a:p>
            <a:r>
              <a:rPr lang="en-US" sz="1800" dirty="0" smtClean="0"/>
              <a:t>If something goes wrong, each of the ivy csv utility executables will say something starting with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&lt;Error&gt;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ivy's use of Excel formula format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11813"/>
          </a:xfrm>
        </p:spPr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csv_lookup_column</a:t>
            </a:r>
            <a:r>
              <a:rPr lang="en-US" sz="1800" dirty="0"/>
              <a:t> filename </a:t>
            </a:r>
            <a:r>
              <a:rPr lang="en-US" sz="1800" dirty="0" err="1" smtClean="0"/>
              <a:t>column_header</a:t>
            </a:r>
            <a:endParaRPr lang="en-US" sz="1800" dirty="0" smtClean="0"/>
          </a:p>
          <a:p>
            <a:pPr lvl="1"/>
            <a:r>
              <a:rPr lang="en-US" sz="1400" dirty="0" smtClean="0"/>
              <a:t>returns </a:t>
            </a:r>
            <a:r>
              <a:rPr lang="en-US" sz="1400" dirty="0"/>
              <a:t>the column number for the specified column title (column header</a:t>
            </a:r>
            <a:r>
              <a:rPr lang="en-US" sz="1400" dirty="0" smtClean="0"/>
              <a:t>).</a:t>
            </a:r>
          </a:p>
          <a:p>
            <a:pPr lvl="1"/>
            <a:r>
              <a:rPr lang="en-US" sz="1400" dirty="0"/>
              <a:t>e.g.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csv_lookup_column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"Overall IOPS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dirty="0" smtClean="0"/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csv_column_header</a:t>
            </a:r>
            <a:r>
              <a:rPr lang="en-US" sz="1800" dirty="0" smtClean="0"/>
              <a:t> </a:t>
            </a:r>
            <a:r>
              <a:rPr lang="en-US" sz="1800" dirty="0"/>
              <a:t>filename </a:t>
            </a:r>
            <a:r>
              <a:rPr lang="en-US" sz="1800" dirty="0" err="1" smtClean="0"/>
              <a:t>column_number</a:t>
            </a:r>
            <a:endParaRPr lang="en-US" sz="1800" dirty="0" smtClean="0"/>
          </a:p>
          <a:p>
            <a:pPr lvl="1"/>
            <a:r>
              <a:rPr lang="en-US" sz="1400" dirty="0" smtClean="0"/>
              <a:t>prints </a:t>
            </a:r>
            <a:r>
              <a:rPr lang="en-US" sz="1400" dirty="0"/>
              <a:t>the column header for the specified column </a:t>
            </a:r>
            <a:r>
              <a:rPr lang="en-US" sz="1400" dirty="0" smtClean="0"/>
              <a:t>number</a:t>
            </a:r>
          </a:p>
          <a:p>
            <a:pPr lvl="1"/>
            <a:r>
              <a:rPr lang="en-US" sz="1400" dirty="0"/>
              <a:t>e.g.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csv_column_header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csv_rows</a:t>
            </a:r>
            <a:r>
              <a:rPr lang="en-US" sz="1800" dirty="0" smtClean="0"/>
              <a:t> filename</a:t>
            </a:r>
          </a:p>
          <a:p>
            <a:pPr lvl="1"/>
            <a:r>
              <a:rPr lang="en-US" sz="1400" dirty="0" smtClean="0"/>
              <a:t>prints </a:t>
            </a:r>
            <a:r>
              <a:rPr lang="en-US" sz="1400" dirty="0"/>
              <a:t>the number of data rows following the header </a:t>
            </a:r>
            <a:r>
              <a:rPr lang="en-US" sz="1400" dirty="0" smtClean="0"/>
              <a:t>row.</a:t>
            </a:r>
          </a:p>
          <a:p>
            <a:pPr lvl="1"/>
            <a:r>
              <a:rPr lang="en-US" sz="1400" dirty="0" smtClean="0"/>
              <a:t>prints </a:t>
            </a:r>
            <a:r>
              <a:rPr lang="en-US" sz="1400" dirty="0"/>
              <a:t>0 if there is only a header row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e.g.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x.csv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ivy csv file utilities 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43131"/>
          </a:xfrm>
        </p:spPr>
        <p:txBody>
          <a:bodyPr/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csv_header_columns</a:t>
            </a:r>
            <a:r>
              <a:rPr lang="en-US" sz="1800" dirty="0" smtClean="0"/>
              <a:t> filename</a:t>
            </a:r>
          </a:p>
          <a:p>
            <a:pPr lvl="1"/>
            <a:r>
              <a:rPr lang="en-US" sz="1400" dirty="0" smtClean="0"/>
              <a:t>prints </a:t>
            </a:r>
            <a:r>
              <a:rPr lang="en-US" sz="1400" dirty="0"/>
              <a:t>the number of columns (number of </a:t>
            </a:r>
            <a:r>
              <a:rPr lang="en-US" sz="1400" dirty="0" smtClean="0"/>
              <a:t>un-quoted commas </a:t>
            </a:r>
            <a:r>
              <a:rPr lang="en-US" sz="1400" dirty="0"/>
              <a:t>plus one) in the header </a:t>
            </a:r>
            <a:r>
              <a:rPr lang="en-US" sz="1400" dirty="0" smtClean="0"/>
              <a:t>row</a:t>
            </a:r>
          </a:p>
          <a:p>
            <a:pPr lvl="1"/>
            <a:r>
              <a:rPr lang="en-US" sz="1400" dirty="0"/>
              <a:t>e.g.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csv_header_columns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home/user/Desktop/a.csv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csv_columns_in_row</a:t>
            </a:r>
            <a:r>
              <a:rPr lang="en-US" sz="1800" dirty="0" smtClean="0"/>
              <a:t> filename </a:t>
            </a:r>
            <a:r>
              <a:rPr lang="en-US" sz="1800" dirty="0" err="1" smtClean="0"/>
              <a:t>row_number</a:t>
            </a:r>
            <a:endParaRPr lang="en-US" sz="1800" dirty="0" smtClean="0"/>
          </a:p>
          <a:p>
            <a:pPr lvl="1"/>
            <a:r>
              <a:rPr lang="en-US" sz="1400" dirty="0" smtClean="0"/>
              <a:t>prints </a:t>
            </a:r>
            <a:r>
              <a:rPr lang="en-US" sz="1400" dirty="0"/>
              <a:t>the number of columns (number of </a:t>
            </a:r>
            <a:r>
              <a:rPr lang="en-US" sz="1400" dirty="0" smtClean="0"/>
              <a:t>un-quoted commas </a:t>
            </a:r>
            <a:r>
              <a:rPr lang="en-US" sz="1400" dirty="0"/>
              <a:t>plus one) in the specified </a:t>
            </a:r>
            <a:r>
              <a:rPr lang="en-US" sz="1400" dirty="0" smtClean="0"/>
              <a:t>row</a:t>
            </a:r>
          </a:p>
          <a:p>
            <a:pPr lvl="1"/>
            <a:r>
              <a:rPr lang="en-US" sz="1400" dirty="0"/>
              <a:t>e.g.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csv_columns_in_row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 smtClean="0"/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csv_raw_cell_value</a:t>
            </a:r>
            <a:r>
              <a:rPr lang="en-US" sz="1800" dirty="0" smtClean="0"/>
              <a:t> </a:t>
            </a:r>
            <a:r>
              <a:rPr lang="en-US" sz="1800" dirty="0"/>
              <a:t>filename </a:t>
            </a:r>
            <a:r>
              <a:rPr lang="en-US" sz="1800" dirty="0" err="1"/>
              <a:t>row_number</a:t>
            </a:r>
            <a:r>
              <a:rPr lang="en-US" sz="1800" dirty="0"/>
              <a:t> </a:t>
            </a:r>
            <a:r>
              <a:rPr lang="en-US" sz="1800" dirty="0" err="1" smtClean="0"/>
              <a:t>column_number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csv_raw_cell_value</a:t>
            </a:r>
            <a:r>
              <a:rPr lang="en-US" sz="1800" dirty="0" smtClean="0"/>
              <a:t> </a:t>
            </a:r>
            <a:r>
              <a:rPr lang="en-US" sz="1800" dirty="0"/>
              <a:t>filename </a:t>
            </a:r>
            <a:r>
              <a:rPr lang="en-US" sz="1800" dirty="0" err="1"/>
              <a:t>row_number</a:t>
            </a:r>
            <a:r>
              <a:rPr lang="en-US" sz="1800" dirty="0"/>
              <a:t> </a:t>
            </a:r>
            <a:r>
              <a:rPr lang="en-US" sz="1800" dirty="0" err="1" smtClean="0"/>
              <a:t>column_header</a:t>
            </a:r>
            <a:endParaRPr lang="en-US" sz="1800" dirty="0" smtClean="0"/>
          </a:p>
          <a:p>
            <a:pPr lvl="1"/>
            <a:r>
              <a:rPr lang="en-US" sz="1400" dirty="0"/>
              <a:t>prints the exact characters found between commas in the csv </a:t>
            </a:r>
            <a:r>
              <a:rPr lang="en-US" sz="1400" dirty="0" smtClean="0"/>
              <a:t>file</a:t>
            </a:r>
          </a:p>
          <a:p>
            <a:pPr lvl="1"/>
            <a:r>
              <a:rPr lang="en-US" sz="1400" dirty="0"/>
              <a:t>e.g.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csv_raw_cell_value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4 5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/>
              <a:t>e.g.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csv_raw_cell_value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4 "Overall IOPS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ivy csv file utilities </a:t>
            </a:r>
            <a:r>
              <a:rPr lang="en-US" dirty="0" smtClean="0"/>
              <a:t>2/4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65400"/>
          </a:xfrm>
        </p:spPr>
        <p:txBody>
          <a:bodyPr/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csv_cell_value</a:t>
            </a:r>
            <a:r>
              <a:rPr lang="en-US" sz="1800" dirty="0" smtClean="0"/>
              <a:t> </a:t>
            </a:r>
            <a:r>
              <a:rPr lang="en-US" sz="1800" dirty="0"/>
              <a:t>filename </a:t>
            </a:r>
            <a:r>
              <a:rPr lang="en-US" sz="1800" dirty="0" err="1"/>
              <a:t>row_number</a:t>
            </a:r>
            <a:r>
              <a:rPr lang="en-US" sz="1800" dirty="0"/>
              <a:t> </a:t>
            </a:r>
            <a:r>
              <a:rPr lang="en-US" sz="1800" dirty="0" err="1" smtClean="0"/>
              <a:t>column_number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csv_cell_value</a:t>
            </a:r>
            <a:r>
              <a:rPr lang="en-US" sz="1800" dirty="0" smtClean="0"/>
              <a:t> </a:t>
            </a:r>
            <a:r>
              <a:rPr lang="en-US" sz="1800" dirty="0"/>
              <a:t>filename </a:t>
            </a:r>
            <a:r>
              <a:rPr lang="en-US" sz="1800" dirty="0" err="1"/>
              <a:t>row_number</a:t>
            </a:r>
            <a:r>
              <a:rPr lang="en-US" sz="1800" dirty="0"/>
              <a:t> </a:t>
            </a:r>
            <a:r>
              <a:rPr lang="en-US" sz="1800" dirty="0" err="1" smtClean="0"/>
              <a:t>column_header</a:t>
            </a:r>
            <a:endParaRPr lang="en-US" sz="1800" dirty="0" smtClean="0"/>
          </a:p>
          <a:p>
            <a:pPr lvl="1"/>
            <a:r>
              <a:rPr lang="en-US" sz="1600" dirty="0" smtClean="0"/>
              <a:t>e.g</a:t>
            </a:r>
            <a:r>
              <a:rPr lang="en-US" sz="1600" dirty="0"/>
              <a:t>.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csv_cell_value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x.csv 4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/>
              <a:t>e.g</a:t>
            </a:r>
            <a:r>
              <a:rPr lang="en-US" sz="1600" dirty="0"/>
              <a:t>.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csv_cell_value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x.csv 4 "Overall IOPS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"unwraps" the raw cell value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First </a:t>
            </a:r>
            <a:r>
              <a:rPr lang="en-US" sz="1600" dirty="0"/>
              <a:t>if it starts with =" and ends with ", we just clip those off and return the rest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Otherwise</a:t>
            </a:r>
            <a:r>
              <a:rPr lang="en-US" sz="1600" dirty="0"/>
              <a:t>, an unwrapped CSV column value first has leading/trailing whitespace removed and then if what remains is a </a:t>
            </a:r>
            <a:r>
              <a:rPr lang="en-US" sz="1600" dirty="0" smtClean="0"/>
              <a:t>quoted </a:t>
            </a:r>
            <a:r>
              <a:rPr lang="en-US" sz="1600" dirty="0"/>
              <a:t>string, </a:t>
            </a:r>
            <a:r>
              <a:rPr lang="en-US" sz="1600" dirty="0" smtClean="0"/>
              <a:t>the </a:t>
            </a:r>
            <a:r>
              <a:rPr lang="en-US" sz="1600" dirty="0"/>
              <a:t>quotes are removed and any internal "escaped" quotes have their escaping backslashes </a:t>
            </a:r>
            <a:r>
              <a:rPr lang="en-US" sz="1600" dirty="0" smtClean="0"/>
              <a:t>removed.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ivy csv file utilities </a:t>
            </a:r>
            <a:r>
              <a:rPr lang="en-US" dirty="0" smtClean="0"/>
              <a:t>3/4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92614"/>
          </a:xfrm>
        </p:spPr>
        <p:txBody>
          <a:bodyPr/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csv_row</a:t>
            </a:r>
            <a:r>
              <a:rPr lang="en-US" sz="1600" dirty="0" smtClean="0"/>
              <a:t> </a:t>
            </a:r>
            <a:r>
              <a:rPr lang="en-US" sz="1600" dirty="0"/>
              <a:t>filename </a:t>
            </a:r>
            <a:r>
              <a:rPr lang="en-US" sz="1600" dirty="0" err="1" smtClean="0"/>
              <a:t>row_number</a:t>
            </a:r>
            <a:endParaRPr lang="en-US" sz="1400" dirty="0" smtClean="0"/>
          </a:p>
          <a:p>
            <a:pPr lvl="1"/>
            <a:r>
              <a:rPr lang="en-US" sz="1400" dirty="0" smtClean="0"/>
              <a:t>prints </a:t>
            </a:r>
            <a:r>
              <a:rPr lang="en-US" sz="1400" dirty="0"/>
              <a:t>the entire </a:t>
            </a:r>
            <a:r>
              <a:rPr lang="en-US" sz="1400" dirty="0" smtClean="0"/>
              <a:t>row</a:t>
            </a:r>
          </a:p>
          <a:p>
            <a:pPr lvl="1"/>
            <a:r>
              <a:rPr lang="en-US" sz="1400" dirty="0" err="1"/>
              <a:t>e.g</a:t>
            </a:r>
            <a:r>
              <a:rPr lang="en-US" sz="1400" dirty="0"/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2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csv_column</a:t>
            </a:r>
            <a:r>
              <a:rPr lang="en-US" sz="1600" dirty="0" smtClean="0"/>
              <a:t> </a:t>
            </a:r>
            <a:r>
              <a:rPr lang="en-US" sz="1600" dirty="0"/>
              <a:t>filename </a:t>
            </a:r>
            <a:r>
              <a:rPr lang="en-US" sz="1600" dirty="0" err="1" smtClean="0"/>
              <a:t>column_number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csv_column</a:t>
            </a:r>
            <a:r>
              <a:rPr lang="en-US" sz="1600" dirty="0" smtClean="0"/>
              <a:t> </a:t>
            </a:r>
            <a:r>
              <a:rPr lang="en-US" sz="1600" dirty="0"/>
              <a:t>filename </a:t>
            </a:r>
            <a:r>
              <a:rPr lang="en-US" sz="1600" dirty="0" err="1" smtClean="0"/>
              <a:t>column_header</a:t>
            </a:r>
            <a:endParaRPr lang="en-US" sz="1600" dirty="0" smtClean="0"/>
          </a:p>
          <a:p>
            <a:pPr lvl="1"/>
            <a:r>
              <a:rPr lang="en-US" sz="1400" dirty="0"/>
              <a:t>prints column </a:t>
            </a:r>
            <a:r>
              <a:rPr lang="en-US" sz="1400" dirty="0" smtClean="0"/>
              <a:t>slice</a:t>
            </a:r>
          </a:p>
          <a:p>
            <a:pPr lvl="1"/>
            <a:r>
              <a:rPr lang="en-US" sz="1400" dirty="0" smtClean="0"/>
              <a:t>e.g</a:t>
            </a:r>
            <a:r>
              <a:rPr lang="en-US" sz="1400" dirty="0"/>
              <a:t>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/>
              <a:t>e.g</a:t>
            </a:r>
            <a:r>
              <a:rPr lang="en-US" sz="1400" dirty="0"/>
              <a:t>.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x.csv "Overall IOPS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ivy csv file utilities </a:t>
            </a:r>
            <a:r>
              <a:rPr lang="en-US" dirty="0" smtClean="0"/>
              <a:t>4/4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107996"/>
          </a:xfrm>
        </p:spPr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test_csv.csv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test_csv.sh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test_csv.sh.output.txt</a:t>
            </a:r>
            <a:r>
              <a:rPr lang="en-US" dirty="0" smtClean="0"/>
              <a:t> </a:t>
            </a:r>
            <a:r>
              <a:rPr lang="en-US" dirty="0" smtClean="0"/>
              <a:t>in the doc subfolder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github.com/Hitachi-Data-Systems/ivy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csv file with retrieval script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13810"/>
          </a:xfrm>
        </p:spPr>
        <p:txBody>
          <a:bodyPr/>
          <a:lstStyle/>
          <a:p>
            <a:r>
              <a:rPr lang="en-US" sz="2000" dirty="0" smtClean="0"/>
              <a:t>An ivy workflow is when you perform a test step using the ivy engine and then you examine what happened and decide what to do next.</a:t>
            </a:r>
          </a:p>
          <a:p>
            <a:r>
              <a:rPr lang="en-US" sz="2000" dirty="0" smtClean="0"/>
              <a:t>.ivyscript is the ivy workflow programming language</a:t>
            </a:r>
          </a:p>
          <a:p>
            <a:r>
              <a:rPr lang="en-US" sz="2000" dirty="0" smtClean="0"/>
              <a:t>.ivyscript itself looks a lot like C/C++, but it also has</a:t>
            </a:r>
          </a:p>
          <a:p>
            <a:pPr lvl="1"/>
            <a:r>
              <a:rPr lang="en-US" sz="1800" dirty="0" smtClean="0"/>
              <a:t>Ivy engine control statements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"port" [quantity] 16;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Builtin functions to access a csv file with a column title header row as if it were a spreadsheet by row and column.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These builtin csv file access utilities are also provided in the form of standalone command line executables for use outside ivy.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ivy workflow?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287806"/>
          </a:xfrm>
        </p:spPr>
        <p:txBody>
          <a:bodyPr/>
          <a:lstStyle/>
          <a:p>
            <a:r>
              <a:rPr lang="en-US" dirty="0" smtClean="0"/>
              <a:t>The only code that has access to ivy in-memory data structures while a subinterval sequence or "test step" is running is the dynamic feedback control mechanism.</a:t>
            </a:r>
          </a:p>
          <a:p>
            <a:pPr lvl="1"/>
            <a:r>
              <a:rPr lang="en-US" dirty="0" smtClean="0"/>
              <a:t>Runs at end of subinterval after all test host and subsystem data is in</a:t>
            </a:r>
          </a:p>
          <a:p>
            <a:pPr lvl="1"/>
            <a:r>
              <a:rPr lang="en-US" dirty="0" smtClean="0"/>
              <a:t>Can send out real-time workload parameter updates to rollup instances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access to ivy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4367"/>
          </a:xfrm>
        </p:spPr>
        <p:txBody>
          <a:bodyPr/>
          <a:lstStyle/>
          <a:p>
            <a:r>
              <a:rPr lang="en-US" sz="2000" dirty="0" smtClean="0"/>
              <a:t>Provide the maximum flexibility for scripting ivy workflows with a modest investment of programming time</a:t>
            </a:r>
          </a:p>
          <a:p>
            <a:r>
              <a:rPr lang="en-US" sz="2000" dirty="0" smtClean="0"/>
              <a:t>Combination of two parts</a:t>
            </a:r>
          </a:p>
          <a:p>
            <a:pPr lvl="1"/>
            <a:r>
              <a:rPr lang="en-US" sz="1800" dirty="0" smtClean="0"/>
              <a:t>Write out all ivy data structures as csv files with a column title (header) row</a:t>
            </a:r>
          </a:p>
          <a:p>
            <a:pPr lvl="1"/>
            <a:r>
              <a:rPr lang="en-US" sz="1800" dirty="0" smtClean="0"/>
              <a:t>Provide the scripting language with</a:t>
            </a:r>
          </a:p>
          <a:p>
            <a:pPr lvl="2"/>
            <a:r>
              <a:rPr lang="en-US" sz="1600" dirty="0" smtClean="0"/>
              <a:t>Scripting interpreter built-in functions to retrieve handy things to build csv file name, things like overall test folder names, or the name of the folder for the most recent test step</a:t>
            </a:r>
            <a:r>
              <a:rPr lang="en-US" sz="1600" baseline="30000" dirty="0" smtClean="0"/>
              <a:t>*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"spreadsheet-type" accessor functions that can also use column titles ("Overall IOPS") to select the column</a:t>
            </a:r>
          </a:p>
          <a:p>
            <a:pPr marL="574675" lvl="2" indent="0" algn="r">
              <a:buNone/>
            </a:pPr>
            <a:r>
              <a:rPr lang="en-US" sz="1400" dirty="0" smtClean="0"/>
              <a:t>* corresponding "get" and "set" methods to be added to ivy C++ API</a:t>
            </a:r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+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8762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/>
              <a:t> statement – default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/>
              <a:t>"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part of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file without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400" dirty="0" smtClean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you can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subfolder for most recent [go] within </a:t>
            </a:r>
            <a:r>
              <a:rPr lang="en-US" sz="1400" dirty="0" err="1" smtClean="0"/>
              <a:t>testFolder</a:t>
            </a:r>
            <a:r>
              <a:rPr lang="en-US" sz="1400" dirty="0" smtClean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/>
              <a:t>for most recent [Go], returns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400" dirty="0"/>
              <a:t>" or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400" dirty="0"/>
              <a:t>"</a:t>
            </a:r>
            <a:endParaRPr lang="en-US" sz="1600" dirty="0"/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shows type / instance / workload thread hierarchy.</a:t>
            </a:r>
          </a:p>
          <a:p>
            <a:pPr marL="0" lvl="2" indent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None/>
              <a:tabLst>
                <a:tab pos="4114800" algn="l"/>
              </a:tabLst>
            </a:pPr>
            <a:r>
              <a:rPr lang="en-US" sz="1200" dirty="0" smtClean="0"/>
              <a:t>Corresponding </a:t>
            </a:r>
            <a:r>
              <a:rPr lang="en-US" sz="1200" dirty="0"/>
              <a:t>"get" and "set" methods to be added to ivy C++ </a:t>
            </a:r>
            <a:r>
              <a:rPr lang="en-US" sz="1200" dirty="0" smtClean="0"/>
              <a:t>API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.ivyscript builtin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0938" y="915912"/>
            <a:ext cx="8450374" cy="399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vy csv file numbering – the header row is -1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44145"/>
              <a:gd name="adj2" fmla="val 104739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 smtClean="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  <p:extLst>
      <p:ext uri="{BB962C8B-B14F-4D97-AF65-F5344CB8AC3E}">
        <p14:creationId xmlns:p14="http://schemas.microsoft.com/office/powerpoint/2010/main" val="21372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80522"/>
          </a:xfrm>
        </p:spPr>
        <p:txBody>
          <a:bodyPr/>
          <a:lstStyle/>
          <a:p>
            <a:r>
              <a:rPr lang="en-US" dirty="0" smtClean="0"/>
              <a:t>The .ivyscript interpreter has a </a:t>
            </a:r>
            <a:r>
              <a:rPr lang="en-US" dirty="0" err="1" smtClean="0"/>
              <a:t>csvfile</a:t>
            </a:r>
            <a:r>
              <a:rPr lang="en-US" dirty="0" smtClean="0"/>
              <a:t> object type, and gives you functions to load a csv file into the set of currently-loaded csv files, examine the most recently set </a:t>
            </a:r>
            <a:r>
              <a:rPr lang="en-US" dirty="0" err="1" smtClean="0"/>
              <a:t>csvfile</a:t>
            </a:r>
            <a:r>
              <a:rPr lang="en-US" dirty="0" smtClean="0"/>
              <a:t> and to drop a csv file when you are finished with it, if it takes a lot of memory and it matters.</a:t>
            </a:r>
          </a:p>
          <a:p>
            <a:pPr lvl="1"/>
            <a:r>
              <a:rPr lang="en-US" dirty="0" smtClean="0"/>
              <a:t>This optimizes for low overhead of making multiple accesses to a single csv file.</a:t>
            </a:r>
          </a:p>
          <a:p>
            <a:r>
              <a:rPr lang="en-US" dirty="0" smtClean="0"/>
              <a:t>The standalone command line utilities on each invocation load a csv file object with the target csv file in order to extract what was asked for.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.ivyscript </a:t>
            </a:r>
            <a:r>
              <a:rPr lang="en-US" dirty="0" err="1" smtClean="0"/>
              <a:t>builtins</a:t>
            </a:r>
            <a:r>
              <a:rPr lang="en-US" dirty="0" smtClean="0"/>
              <a:t> vs. command line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set_csvfile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Loads </a:t>
            </a:r>
            <a:r>
              <a:rPr lang="en-US" sz="1200" dirty="0">
                <a:cs typeface="Courier New" pitchFamily="49" charset="0"/>
              </a:rPr>
              <a:t>csv file into a kind of spreadsheet object, if it's not already loaded into memory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load multiple csv files and switch back and </a:t>
            </a:r>
            <a:r>
              <a:rPr lang="en-US" sz="1200" dirty="0" smtClean="0">
                <a:cs typeface="Courier New" pitchFamily="49" charset="0"/>
              </a:rPr>
              <a:t>forth.  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All </a:t>
            </a:r>
            <a:r>
              <a:rPr lang="en-US" sz="1200" dirty="0">
                <a:cs typeface="Courier New" pitchFamily="49" charset="0"/>
              </a:rPr>
              <a:t>subsequent </a:t>
            </a:r>
            <a:r>
              <a:rPr lang="en-US" sz="1200" dirty="0" err="1">
                <a:cs typeface="Courier New" pitchFamily="49" charset="0"/>
              </a:rPr>
              <a:t>csvfile</a:t>
            </a:r>
            <a:r>
              <a:rPr lang="en-US" sz="1200" dirty="0">
                <a:cs typeface="Courier New" pitchFamily="49" charset="0"/>
              </a:rPr>
              <a:t> calls refer to the currently set </a:t>
            </a:r>
            <a:r>
              <a:rPr lang="en-US" sz="1200" dirty="0" err="1" smtClean="0">
                <a:cs typeface="Courier New" pitchFamily="49" charset="0"/>
              </a:rPr>
              <a:t>csvfile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drop_csvfile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If </a:t>
            </a:r>
            <a:r>
              <a:rPr lang="en-US" sz="1200" dirty="0">
                <a:cs typeface="Courier New" pitchFamily="49" charset="0"/>
              </a:rPr>
              <a:t>you are done with it and you would like to release the space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Number </a:t>
            </a:r>
            <a:r>
              <a:rPr lang="en-US" sz="1200" dirty="0">
                <a:cs typeface="Courier New" pitchFamily="49" charset="0"/>
              </a:rPr>
              <a:t>of rows following the header row. </a:t>
            </a:r>
            <a:endParaRPr lang="en-US" sz="12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Returns </a:t>
            </a:r>
            <a:r>
              <a:rPr lang="en-US" sz="1200" dirty="0">
                <a:cs typeface="Courier New" pitchFamily="49" charset="0"/>
              </a:rPr>
              <a:t>-1 if </a:t>
            </a:r>
            <a:r>
              <a:rPr lang="en-US" sz="1200" dirty="0" smtClean="0">
                <a:cs typeface="Courier New" pitchFamily="49" charset="0"/>
              </a:rPr>
              <a:t>invalid </a:t>
            </a:r>
            <a:r>
              <a:rPr lang="en-US" sz="1200" dirty="0">
                <a:cs typeface="Courier New" pitchFamily="49" charset="0"/>
              </a:rPr>
              <a:t>file or file </a:t>
            </a:r>
            <a:r>
              <a:rPr lang="en-US" sz="1200" dirty="0" smtClean="0">
                <a:cs typeface="Courier New" pitchFamily="49" charset="0"/>
              </a:rPr>
              <a:t>empty.  Returns 0 if there was only a header row.</a:t>
            </a:r>
            <a:endParaRPr lang="en-US" sz="1200" dirty="0">
              <a:cs typeface="Courier New" pitchFamily="49" charset="0"/>
            </a:endParaRP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csvfile_header_columns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dirty="0" smtClean="0">
                <a:cs typeface="Courier New" pitchFamily="49" charset="0"/>
              </a:rPr>
              <a:t>same as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csvfile_columns_in_row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.ivyscript csv file builtin functions 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 You </a:t>
            </a:r>
            <a:r>
              <a:rPr lang="en-US" sz="1200" dirty="0">
                <a:cs typeface="Courier New" pitchFamily="49" charset="0"/>
              </a:rPr>
              <a:t>can refer to a column using a string, the column header </a:t>
            </a:r>
            <a:r>
              <a:rPr lang="en-US" sz="1200" dirty="0" smtClean="0">
                <a:cs typeface="Courier New" pitchFamily="49" charset="0"/>
              </a:rPr>
              <a:t>text.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</a:t>
            </a:r>
            <a:r>
              <a:rPr lang="en-US" sz="1200" dirty="0" smtClean="0">
                <a:cs typeface="Courier New" pitchFamily="49" charset="0"/>
              </a:rPr>
              <a:t>vy "wraps" text fields as a formula with a string constant, 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 smtClean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 smtClean="0">
                <a:cs typeface="Courier New" pitchFamily="49" charset="0"/>
              </a:rPr>
              <a:t>st</a:t>
            </a:r>
            <a:r>
              <a:rPr lang="en-US" sz="1100" dirty="0" smtClean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The csv file functions normally "unwrap" </a:t>
            </a:r>
            <a:r>
              <a:rPr lang="en-US" sz="1200" dirty="0">
                <a:cs typeface="Courier New" pitchFamily="49" charset="0"/>
              </a:rPr>
              <a:t>csv column values, </a:t>
            </a:r>
            <a:r>
              <a:rPr lang="en-US" sz="1200" dirty="0" smtClean="0">
                <a:cs typeface="Courier New" pitchFamily="49" charset="0"/>
              </a:rPr>
              <a:t>removing this kind of wrapper or removing simple double quotes surrounding a value, to treat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 smtClean="0">
                <a:cs typeface="Courier New" pitchFamily="49" charset="0"/>
              </a:rPr>
              <a:t> 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 smtClean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Retrieving the </a:t>
            </a:r>
            <a:r>
              <a:rPr lang="en-US" sz="1200" dirty="0">
                <a:cs typeface="Courier New" pitchFamily="49" charset="0"/>
              </a:rPr>
              <a:t>raw value </a:t>
            </a:r>
            <a:r>
              <a:rPr lang="en-US" sz="1200" dirty="0" smtClean="0">
                <a:cs typeface="Courier New" pitchFamily="49" charset="0"/>
              </a:rPr>
              <a:t>give you exactly </a:t>
            </a:r>
            <a:r>
              <a:rPr lang="en-US" sz="1200" dirty="0">
                <a:cs typeface="Courier New" pitchFamily="49" charset="0"/>
              </a:rPr>
              <a:t>what was between the commas in the csv 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.ivyscript csv file builtin functions 2/3 – individual cells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3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DS_2016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8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HDS_2016</Template>
  <TotalTime>0</TotalTime>
  <Words>1036</Words>
  <Application>Microsoft Office PowerPoint</Application>
  <PresentationFormat>On-screen Show (16:9)</PresentationFormat>
  <Paragraphs>118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HDS_2016</vt:lpstr>
      <vt:lpstr>Using ivy csv file utilities  to program workflows</vt:lpstr>
      <vt:lpstr>What is an ivy workflow?</vt:lpstr>
      <vt:lpstr>Live access to ivy data structures</vt:lpstr>
      <vt:lpstr>Flexibility + Simplicity</vt:lpstr>
      <vt:lpstr>.ivyscript builtin functions</vt:lpstr>
      <vt:lpstr>ivy csv file numbering – the header row is -1</vt:lpstr>
      <vt:lpstr>.ivyscript builtins vs. command line utilities</vt:lpstr>
      <vt:lpstr>.ivyscript csv file builtin functions 1/3</vt:lpstr>
      <vt:lpstr>.ivyscript csv file builtin functions 2/3 – individual cells</vt:lpstr>
      <vt:lpstr>.ivyscript csv file builtin functions 3/3 – headers &amp; slices</vt:lpstr>
      <vt:lpstr>Command line executables – ivy csv file utilities</vt:lpstr>
      <vt:lpstr>ivy's use of Excel formula format values</vt:lpstr>
      <vt:lpstr>Command line ivy csv file utilities 1/4</vt:lpstr>
      <vt:lpstr>Command line ivy csv file utilities 2/4</vt:lpstr>
      <vt:lpstr>Command line ivy csv file utilities 3/4</vt:lpstr>
      <vt:lpstr>Command line ivy csv file utilities 4/4</vt:lpstr>
      <vt:lpstr>Demo csv file with retrieval script provided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Ian</dc:creator>
  <cp:lastModifiedBy>Hitachi Data Systems</cp:lastModifiedBy>
  <cp:revision>103</cp:revision>
  <dcterms:created xsi:type="dcterms:W3CDTF">2016-01-21T20:27:11Z</dcterms:created>
  <dcterms:modified xsi:type="dcterms:W3CDTF">2017-01-13T17:10:22Z</dcterms:modified>
</cp:coreProperties>
</file>