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  <p:embeddedFont>
      <p:font typeface="Roboto Mono Medium" panose="00000009000000000000" pitchFamily="49" charset="0"/>
      <p:regular r:id="rId25"/>
      <p:bold r:id="rId26"/>
      <p:italic r:id="rId27"/>
      <p:boldItalic r:id="rId28"/>
    </p:embeddedFont>
    <p:embeddedFont>
      <p:font typeface="Roboto Mono SemiBold" panose="020B0604020202020204" charset="0"/>
      <p:regular r:id="rId29"/>
      <p:bold r:id="rId30"/>
      <p:italic r:id="rId31"/>
      <p:boldItalic r:id="rId32"/>
    </p:embeddedFont>
    <p:embeddedFont>
      <p:font typeface="Source Sans Pro" panose="020F0502020204030204" pitchFamily="34" charset="0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815007-5F04-415E-93A6-F530AB9BF227}">
  <a:tblStyle styleId="{02815007-5F04-415E-93A6-F530AB9BF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40" y="64"/>
      </p:cViewPr>
      <p:guideLst>
        <p:guide orient="horz" pos="1620"/>
        <p:guide pos="2880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microsoft.com/office/2016/11/relationships/changesInfo" Target="changesInfos/changesInfo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aishi Joshi" userId="7586443bb68cc1db" providerId="LiveId" clId="{F3B53666-28B5-4166-B663-564A7D47503A}"/>
    <pc:docChg chg="modSld">
      <pc:chgData name="Hitaishi Joshi" userId="7586443bb68cc1db" providerId="LiveId" clId="{F3B53666-28B5-4166-B663-564A7D47503A}" dt="2024-03-11T20:12:50.748" v="1" actId="1076"/>
      <pc:docMkLst>
        <pc:docMk/>
      </pc:docMkLst>
      <pc:sldChg chg="modSp mod">
        <pc:chgData name="Hitaishi Joshi" userId="7586443bb68cc1db" providerId="LiveId" clId="{F3B53666-28B5-4166-B663-564A7D47503A}" dt="2024-03-11T20:12:50.748" v="1" actId="1076"/>
        <pc:sldMkLst>
          <pc:docMk/>
          <pc:sldMk cId="0" sldId="258"/>
        </pc:sldMkLst>
        <pc:graphicFrameChg chg="mod">
          <ac:chgData name="Hitaishi Joshi" userId="7586443bb68cc1db" providerId="LiveId" clId="{F3B53666-28B5-4166-B663-564A7D47503A}" dt="2024-03-11T20:12:50.748" v="1" actId="1076"/>
          <ac:graphicFrameMkLst>
            <pc:docMk/>
            <pc:sldMk cId="0" sldId="258"/>
            <ac:graphicFrameMk id="20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1775a5b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c1775a5b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1775a5b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c1775a5b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19e2e79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19e2e79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1775a5b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c1775a5b5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1775a5b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c1775a5b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1775a5b5b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c1775a5b5b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 i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4_1_1_2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-1796500" y="-959226"/>
            <a:ext cx="3940412" cy="4188043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</p:sp>
      <p:cxnSp>
        <p:nvCxnSpPr>
          <p:cNvPr id="93" name="Google Shape;93;p11"/>
          <p:cNvCxnSpPr/>
          <p:nvPr/>
        </p:nvCxnSpPr>
        <p:spPr>
          <a:xfrm>
            <a:off x="8427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" name="Google Shape;94;p11"/>
          <p:cNvCxnSpPr/>
          <p:nvPr/>
        </p:nvCxnSpPr>
        <p:spPr>
          <a:xfrm>
            <a:off x="34806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95;p11"/>
          <p:cNvCxnSpPr/>
          <p:nvPr/>
        </p:nvCxnSpPr>
        <p:spPr>
          <a:xfrm>
            <a:off x="60960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" name="Google Shape;96;p11"/>
          <p:cNvCxnSpPr/>
          <p:nvPr/>
        </p:nvCxnSpPr>
        <p:spPr>
          <a:xfrm rot="10800000">
            <a:off x="21381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47760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>
            <a:off x="73914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9" name="Google Shape;99;p11"/>
          <p:cNvSpPr/>
          <p:nvPr/>
        </p:nvSpPr>
        <p:spPr>
          <a:xfrm>
            <a:off x="633375" y="2467925"/>
            <a:ext cx="1349100" cy="3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951889" y="2467925"/>
            <a:ext cx="1349100" cy="38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270403" y="2467925"/>
            <a:ext cx="1349100" cy="38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588917" y="2467925"/>
            <a:ext cx="1349100" cy="384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907431" y="2467925"/>
            <a:ext cx="1349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225945" y="2467925"/>
            <a:ext cx="13491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2"/>
          </p:nvPr>
        </p:nvSpPr>
        <p:spPr>
          <a:xfrm>
            <a:off x="2097875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3"/>
          </p:nvPr>
        </p:nvSpPr>
        <p:spPr>
          <a:xfrm>
            <a:off x="4724700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4"/>
          </p:nvPr>
        </p:nvSpPr>
        <p:spPr>
          <a:xfrm>
            <a:off x="7351525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5"/>
          </p:nvPr>
        </p:nvSpPr>
        <p:spPr>
          <a:xfrm>
            <a:off x="805725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6"/>
          </p:nvPr>
        </p:nvSpPr>
        <p:spPr>
          <a:xfrm>
            <a:off x="3432550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7"/>
          </p:nvPr>
        </p:nvSpPr>
        <p:spPr>
          <a:xfrm>
            <a:off x="6059375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left rule">
  <p:cSld name="TITLE_4_1_1_2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115" name="Google Shape;115;p12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2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2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5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7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+ photo">
  <p:cSld name="MAIN_POINT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>
            <a:spLocks noGrp="1"/>
          </p:cNvSpPr>
          <p:nvPr>
            <p:ph type="pic" idx="2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rgbClr val="000000">
                <a:alpha val="12941"/>
              </a:srgbClr>
            </a:outerShdw>
          </a:effectLst>
        </p:spPr>
      </p:sp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3 1">
  <p:cSld name="MAIN_POINT_2_2_1_1_1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>
            <a:spLocks noGrp="1"/>
          </p:cNvSpPr>
          <p:nvPr>
            <p:ph type="pic" idx="2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Blank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2">
  <p:cSld name="MAIN_POINT_2_2_1"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>
            <a:spLocks noGrp="1"/>
          </p:cNvSpPr>
          <p:nvPr>
            <p:ph type="pic" idx="2"/>
          </p:nvPr>
        </p:nvSpPr>
        <p:spPr>
          <a:xfrm>
            <a:off x="2582350" y="-118525"/>
            <a:ext cx="7450800" cy="53805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">
  <p:cSld name="MAIN_POINT_2_2_2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>
            <a:spLocks noGrp="1"/>
          </p:cNvSpPr>
          <p:nvPr>
            <p:ph type="pic" idx="2"/>
          </p:nvPr>
        </p:nvSpPr>
        <p:spPr>
          <a:xfrm>
            <a:off x="2072600" y="-1085850"/>
            <a:ext cx="10098000" cy="73152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  <p:sp>
        <p:nvSpPr>
          <p:cNvPr id="152" name="Google Shape;152;p17"/>
          <p:cNvSpPr>
            <a:spLocks noGrp="1"/>
          </p:cNvSpPr>
          <p:nvPr>
            <p:ph type="pic" idx="3"/>
          </p:nvPr>
        </p:nvSpPr>
        <p:spPr>
          <a:xfrm>
            <a:off x="-3748850" y="-1085850"/>
            <a:ext cx="10098000" cy="73152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SECTION_HEADER_1_1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CUSTOM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Boxes">
  <p:cSld name="TITLE_ONLY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2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">
  <p:cSld name="MAIN_POINT_2_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>
            <a:spLocks noGrp="1"/>
          </p:cNvSpPr>
          <p:nvPr>
            <p:ph type="pic" idx="2"/>
          </p:nvPr>
        </p:nvSpPr>
        <p:spPr>
          <a:xfrm>
            <a:off x="2633150" y="-127000"/>
            <a:ext cx="7450800" cy="53976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3">
  <p:cSld name="MAIN_POINT_2_2_1_1">
    <p:bg>
      <p:bgPr>
        <a:solidFill>
          <a:srgbClr val="00000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>
            <a:spLocks noGrp="1"/>
          </p:cNvSpPr>
          <p:nvPr>
            <p:ph type="pic" idx="2"/>
          </p:nvPr>
        </p:nvSpPr>
        <p:spPr>
          <a:xfrm>
            <a:off x="2582350" y="-118525"/>
            <a:ext cx="7450800" cy="53805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308" r="298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4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ITLE_4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3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s">
  <p:cSld name="TITLE_4_1_1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8"/>
          <p:cNvSpPr>
            <a:spLocks noGrp="1"/>
          </p:cNvSpPr>
          <p:nvPr>
            <p:ph type="pic" idx="3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8"/>
          <p:cNvSpPr>
            <a:spLocks noGrp="1"/>
          </p:cNvSpPr>
          <p:nvPr>
            <p:ph type="pic" idx="4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 idx="5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TITLE_4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elements">
  <p:cSld name="TITLE_4_1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80998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>
            <a:off x="26795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4367573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subTitle" idx="2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164125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601980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 idx="3" hasCustomPrompt="1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4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 idx="5" hasCustomPrompt="1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6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 idx="7" hasCustomPrompt="1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8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 idx="9" hasCustomPrompt="1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3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14" hasCustomPrompt="1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194625" y="1215950"/>
            <a:ext cx="64104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" sz="5900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Movie Analysis</a:t>
            </a:r>
            <a:endParaRPr sz="59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447725" y="3378250"/>
            <a:ext cx="5015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14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Jainam Chhadwa</a:t>
            </a:r>
            <a:endParaRPr sz="14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	Krupa Shah</a:t>
            </a:r>
            <a:endParaRPr sz="14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 	Hitaishi Joshi</a:t>
            </a:r>
            <a:endParaRPr sz="14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body" idx="4294967295"/>
          </p:nvPr>
        </p:nvSpPr>
        <p:spPr>
          <a:xfrm>
            <a:off x="2116750" y="1817825"/>
            <a:ext cx="52314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6800">
                <a:latin typeface="Roboto Mono SemiBold"/>
                <a:ea typeface="Roboto Mono SemiBold"/>
                <a:cs typeface="Roboto Mono SemiBold"/>
                <a:sym typeface="Roboto Mono SemiBold"/>
              </a:rPr>
              <a:t>Thank You!</a:t>
            </a:r>
            <a:endParaRPr sz="6800">
              <a:solidFill>
                <a:schemeClr val="dk2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2599750" y="404350"/>
            <a:ext cx="4711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900"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sz="4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3048000" y="1383900"/>
            <a:ext cx="5706900" cy="3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 Medium"/>
              <a:buChar char="❏"/>
            </a:pPr>
            <a:r>
              <a:rPr lang="en" sz="14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Our project employs PySpark for an in-depth analysis of movie data, with the goal of predicting movie success on IMDB and extracting actionable insights for the film industry.</a:t>
            </a:r>
            <a:endParaRPr sz="14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 Medium"/>
              <a:buChar char="❏"/>
            </a:pPr>
            <a:r>
              <a:rPr lang="en" sz="14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By leveraging advanced machine learning techniques and graph analysis, our findings aim to benefit a wide range of stakeholders, including filmmakers, producers, distributors, and industry analysts.</a:t>
            </a:r>
            <a:endParaRPr sz="14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ctrTitle"/>
          </p:nvPr>
        </p:nvSpPr>
        <p:spPr>
          <a:xfrm>
            <a:off x="3048000" y="0"/>
            <a:ext cx="5404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400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Data Description</a:t>
            </a:r>
            <a:endParaRPr sz="44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1"/>
          </p:nvPr>
        </p:nvSpPr>
        <p:spPr>
          <a:xfrm>
            <a:off x="2744100" y="899875"/>
            <a:ext cx="6164100" cy="4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Mono Medium"/>
              <a:buChar char="❏"/>
            </a:pPr>
            <a:r>
              <a:rPr lang="en" sz="1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Dataset is sourced from Kaggle with 3598 records and 28 variables covering diverse aspects of the movie-making process.</a:t>
            </a:r>
            <a:endParaRPr sz="1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Mono Medium"/>
              <a:buChar char="❏"/>
            </a:pPr>
            <a:r>
              <a:rPr lang="en" sz="1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Key Variables include</a:t>
            </a:r>
            <a:endParaRPr sz="1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205" name="Google Shape;205;p26"/>
          <p:cNvGraphicFramePr/>
          <p:nvPr>
            <p:extLst>
              <p:ext uri="{D42A27DB-BD31-4B8C-83A1-F6EECF244321}">
                <p14:modId xmlns:p14="http://schemas.microsoft.com/office/powerpoint/2010/main" val="2823681896"/>
              </p:ext>
            </p:extLst>
          </p:nvPr>
        </p:nvGraphicFramePr>
        <p:xfrm>
          <a:off x="3325256" y="1631608"/>
          <a:ext cx="5472825" cy="3433342"/>
        </p:xfrm>
        <a:graphic>
          <a:graphicData uri="http://schemas.openxmlformats.org/drawingml/2006/table">
            <a:tbl>
              <a:tblPr>
                <a:noFill/>
                <a:tableStyleId>{02815007-5F04-415E-93A6-F530AB9BF227}</a:tableStyleId>
              </a:tblPr>
              <a:tblGrid>
                <a:gridCol w="187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Columns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Color, Genres, Language, Country, Content Rating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Critic reviews, Duration, Facebook likes (director, actors), Gross revenue, Budget, Year, IMDb metrics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 and Cast Influence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 and actor Facebook likes.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 Elements and Plot Keywords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Facenumber_in_poster, aspect_ratio, plot_keywords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Temporal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title_year</a:t>
                      </a:r>
                      <a:endParaRPr sz="1200" dirty="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ctrTitle"/>
          </p:nvPr>
        </p:nvSpPr>
        <p:spPr>
          <a:xfrm>
            <a:off x="2518500" y="181425"/>
            <a:ext cx="6625500" cy="1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900" b="0">
                <a:latin typeface="Roboto Mono Medium"/>
                <a:ea typeface="Roboto Mono Medium"/>
                <a:cs typeface="Roboto Mono Medium"/>
                <a:sym typeface="Roboto Mono Medium"/>
              </a:rPr>
              <a:t>Data Cleaning and Preprocessing</a:t>
            </a:r>
            <a:endParaRPr sz="4900" b="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11" name="Google Shape;211;p27"/>
          <p:cNvGrpSpPr/>
          <p:nvPr/>
        </p:nvGrpSpPr>
        <p:grpSpPr>
          <a:xfrm>
            <a:off x="3222387" y="1871425"/>
            <a:ext cx="1622755" cy="2346570"/>
            <a:chOff x="532863" y="1997583"/>
            <a:chExt cx="1524000" cy="1292663"/>
          </a:xfrm>
        </p:grpSpPr>
        <p:sp>
          <p:nvSpPr>
            <p:cNvPr id="212" name="Google Shape;212;p27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grpSp>
          <p:nvGrpSpPr>
            <p:cNvPr id="214" name="Google Shape;214;p27"/>
            <p:cNvGrpSpPr/>
            <p:nvPr/>
          </p:nvGrpSpPr>
          <p:grpSpPr>
            <a:xfrm>
              <a:off x="532863" y="1997583"/>
              <a:ext cx="1524000" cy="1292663"/>
              <a:chOff x="1127821" y="1997583"/>
              <a:chExt cx="1524000" cy="1292663"/>
            </a:xfrm>
          </p:grpSpPr>
          <p:sp>
            <p:nvSpPr>
              <p:cNvPr id="215" name="Google Shape;215;p27"/>
              <p:cNvSpPr txBox="1"/>
              <p:nvPr/>
            </p:nvSpPr>
            <p:spPr>
              <a:xfrm>
                <a:off x="1213765" y="1997583"/>
                <a:ext cx="1385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rPr>
                  <a:t>  Initializing target variable field</a:t>
                </a:r>
                <a:endParaRPr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endParaRPr>
              </a:p>
            </p:txBody>
          </p:sp>
          <p:sp>
            <p:nvSpPr>
              <p:cNvPr id="216" name="Google Shape;216;p27"/>
              <p:cNvSpPr txBox="1"/>
              <p:nvPr/>
            </p:nvSpPr>
            <p:spPr>
              <a:xfrm>
                <a:off x="1127821" y="2603845"/>
                <a:ext cx="1524000" cy="6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D3D3D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rPr>
                  <a:t>Creating a column named  IMDB_High with values YES where IMDB score &gt; 7.0</a:t>
                </a:r>
                <a:endParaRPr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endParaRPr>
              </a:p>
            </p:txBody>
          </p:sp>
        </p:grpSp>
      </p:grpSp>
      <p:grpSp>
        <p:nvGrpSpPr>
          <p:cNvPr id="217" name="Google Shape;217;p27"/>
          <p:cNvGrpSpPr/>
          <p:nvPr/>
        </p:nvGrpSpPr>
        <p:grpSpPr>
          <a:xfrm>
            <a:off x="4696372" y="1795461"/>
            <a:ext cx="1510384" cy="2308029"/>
            <a:chOff x="1917073" y="1957541"/>
            <a:chExt cx="1418334" cy="1271431"/>
          </a:xfrm>
        </p:grpSpPr>
        <p:sp>
          <p:nvSpPr>
            <p:cNvPr id="218" name="Google Shape;218;p27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>
              <a:off x="2041829" y="1957541"/>
              <a:ext cx="11673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Cleaning</a:t>
              </a:r>
              <a:endParaRPr sz="1100">
                <a:solidFill>
                  <a:srgbClr val="3D3D3D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2041829" y="2614272"/>
              <a:ext cx="1261200" cy="6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Deleting null values in target variable</a:t>
              </a:r>
              <a:endParaRPr sz="1100">
                <a:solidFill>
                  <a:srgbClr val="3D3D3D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6077596" y="2429153"/>
            <a:ext cx="1510384" cy="1785430"/>
            <a:chOff x="3214118" y="2306625"/>
            <a:chExt cx="1418334" cy="983546"/>
          </a:xfrm>
        </p:grpSpPr>
        <p:sp>
          <p:nvSpPr>
            <p:cNvPr id="223" name="Google Shape;223;p2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5" name="Google Shape;225;p27"/>
            <p:cNvSpPr txBox="1"/>
            <p:nvPr/>
          </p:nvSpPr>
          <p:spPr>
            <a:xfrm>
              <a:off x="3286869" y="2614271"/>
              <a:ext cx="12726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Inserted missing values for independent variables</a:t>
              </a:r>
              <a:endParaRPr sz="1100">
                <a:solidFill>
                  <a:srgbClr val="85858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26" name="Google Shape;226;p27"/>
          <p:cNvGrpSpPr/>
          <p:nvPr/>
        </p:nvGrpSpPr>
        <p:grpSpPr>
          <a:xfrm>
            <a:off x="7410077" y="1681410"/>
            <a:ext cx="1342891" cy="2615960"/>
            <a:chOff x="4511385" y="1894709"/>
            <a:chExt cx="1418496" cy="1441062"/>
          </a:xfrm>
        </p:grpSpPr>
        <p:sp>
          <p:nvSpPr>
            <p:cNvPr id="227" name="Google Shape;227;p27"/>
            <p:cNvSpPr/>
            <p:nvPr/>
          </p:nvSpPr>
          <p:spPr>
            <a:xfrm flipH="1">
              <a:off x="4511782" y="2294582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4563104" y="1894709"/>
              <a:ext cx="11673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Feature Engineering</a:t>
              </a:r>
              <a:endParaRPr sz="1100">
                <a:solidFill>
                  <a:srgbClr val="85858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  <p:sp>
          <p:nvSpPr>
            <p:cNvPr id="230" name="Google Shape;230;p27"/>
            <p:cNvSpPr txBox="1"/>
            <p:nvPr/>
          </p:nvSpPr>
          <p:spPr>
            <a:xfrm>
              <a:off x="4511385" y="2614272"/>
              <a:ext cx="14184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Min-Max Scaling, String Indexer, One Hot Encoder, Vector Assembler</a:t>
              </a:r>
              <a:endParaRPr sz="1100">
                <a:solidFill>
                  <a:srgbClr val="85858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31" name="Google Shape;231;p27"/>
          <p:cNvSpPr txBox="1"/>
          <p:nvPr/>
        </p:nvSpPr>
        <p:spPr>
          <a:xfrm>
            <a:off x="6311062" y="1643904"/>
            <a:ext cx="10437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3D3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Imputing</a:t>
            </a:r>
            <a:endParaRPr sz="1100">
              <a:solidFill>
                <a:srgbClr val="3D3D3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ctrTitle"/>
          </p:nvPr>
        </p:nvSpPr>
        <p:spPr>
          <a:xfrm>
            <a:off x="3091500" y="213150"/>
            <a:ext cx="43173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Spark SQL</a:t>
            </a:r>
            <a:endParaRPr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627525" y="1801500"/>
            <a:ext cx="40860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How can we leverage genre combinations in movie content to maximize audience engagement and IMDB ratings?</a:t>
            </a:r>
            <a:endParaRPr sz="2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250"/>
            <a:ext cx="2987008" cy="3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3547250" y="1899350"/>
            <a:ext cx="483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Optimizing director selection for movie projects based on their genre expertise to enhance success and effectively target audience segments.</a:t>
            </a:r>
            <a:endParaRPr sz="2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/>
          </p:nvPr>
        </p:nvSpPr>
        <p:spPr>
          <a:xfrm>
            <a:off x="3134975" y="278400"/>
            <a:ext cx="44262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Spark SQL</a:t>
            </a:r>
            <a:endParaRPr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6525" y="1482500"/>
            <a:ext cx="3541500" cy="33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ctrTitle"/>
          </p:nvPr>
        </p:nvSpPr>
        <p:spPr>
          <a:xfrm>
            <a:off x="2134950" y="-163325"/>
            <a:ext cx="75456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500">
                <a:latin typeface="Roboto Mono"/>
                <a:ea typeface="Roboto Mono"/>
                <a:cs typeface="Roboto Mono"/>
                <a:sym typeface="Roboto Mono"/>
              </a:rPr>
              <a:t>Supervised Learning</a:t>
            </a:r>
            <a:endParaRPr sz="4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63" y="1552825"/>
            <a:ext cx="5113413" cy="35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2450325" y="858850"/>
            <a:ext cx="6629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Determine if a movie is classified as good or bad as per IMDB score.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ctrTitle"/>
          </p:nvPr>
        </p:nvSpPr>
        <p:spPr>
          <a:xfrm>
            <a:off x="1976525" y="51050"/>
            <a:ext cx="7111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400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Unsupervised Learning</a:t>
            </a:r>
            <a:endParaRPr sz="44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446900"/>
            <a:ext cx="2783575" cy="35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825" y="1446900"/>
            <a:ext cx="2533450" cy="35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750" y="1446900"/>
            <a:ext cx="2783575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2286000" y="939650"/>
            <a:ext cx="68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Determine which movies fall under the same category</a:t>
            </a:r>
            <a:endParaRPr sz="17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ctrTitle"/>
          </p:nvPr>
        </p:nvSpPr>
        <p:spPr>
          <a:xfrm>
            <a:off x="2286000" y="244475"/>
            <a:ext cx="54708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4900">
                <a:solidFill>
                  <a:srgbClr val="282828"/>
                </a:solidFill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sz="4900">
              <a:solidFill>
                <a:srgbClr val="28282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3048000" y="1196625"/>
            <a:ext cx="5690400" cy="3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 Medium"/>
              <a:buChar char="❏"/>
            </a:pP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Achieved 72.44% predictive accuracy using PySpark-powered supervised learning models for discerning high or low IMDB ratings, empowering industry decisions.</a:t>
            </a:r>
            <a:endParaRPr sz="15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 Medium"/>
              <a:buChar char="❏"/>
            </a:pPr>
            <a:r>
              <a:rPr lang="en" sz="1500">
                <a:latin typeface="Roboto Mono Medium"/>
                <a:ea typeface="Roboto Mono Medium"/>
                <a:cs typeface="Roboto Mono Medium"/>
                <a:sym typeface="Roboto Mono Medium"/>
              </a:rPr>
              <a:t>Unveiled collaborative patterns, genre dynamics, and stakeholder interconnectedness, providing actionable insights for filmmakers to optimize production strategies and maximize movie success.</a:t>
            </a:r>
            <a:endParaRPr sz="1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Roboto Mono SemiBold</vt:lpstr>
      <vt:lpstr>Lato</vt:lpstr>
      <vt:lpstr>Roboto Mono</vt:lpstr>
      <vt:lpstr>Roboto</vt:lpstr>
      <vt:lpstr>Source Sans Pro</vt:lpstr>
      <vt:lpstr>Roboto Mono Medium</vt:lpstr>
      <vt:lpstr>Fearlessly Forward / LIGHT</vt:lpstr>
      <vt:lpstr>Movie Analysis</vt:lpstr>
      <vt:lpstr>Introduction</vt:lpstr>
      <vt:lpstr>Data Description</vt:lpstr>
      <vt:lpstr>Data Cleaning and Preprocessing</vt:lpstr>
      <vt:lpstr>Spark SQL</vt:lpstr>
      <vt:lpstr>Spark SQL</vt:lpstr>
      <vt:lpstr>Supervised Learning</vt:lpstr>
      <vt:lpstr>Unsupervised Learning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cp:lastModifiedBy>Hitaishi Joshi</cp:lastModifiedBy>
  <cp:revision>1</cp:revision>
  <dcterms:modified xsi:type="dcterms:W3CDTF">2024-03-11T20:12:51Z</dcterms:modified>
</cp:coreProperties>
</file>