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9" r:id="rId11"/>
    <p:sldId id="265" r:id="rId12"/>
    <p:sldId id="266" r:id="rId13"/>
    <p:sldId id="267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98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40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0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671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364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45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71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57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35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50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3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16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0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2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18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90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6A0C-3934-4E10-AC3C-481A20C9A34D}" type="datetimeFigureOut">
              <a:rPr lang="ru-RU" smtClean="0"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F45C-0C6F-4B48-B275-546B08AFB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458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D6A73A1D-5E69-49D9-9F14-18E186F537F3}"/>
              </a:ext>
            </a:extLst>
          </p:cNvPr>
          <p:cNvSpPr txBox="1">
            <a:spLocks/>
          </p:cNvSpPr>
          <p:nvPr/>
        </p:nvSpPr>
        <p:spPr>
          <a:xfrm>
            <a:off x="2306192" y="110693"/>
            <a:ext cx="75796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</a:t>
            </a:r>
            <a:r>
              <a:rPr lang="ru-RU" sz="1800" cap="none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бюджетное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профессиональное</a:t>
            </a:r>
            <a:r>
              <a:rPr lang="ru-RU" sz="18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</a:t>
            </a:r>
            <a:r>
              <a:rPr lang="ru-RU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ru-RU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Прокопьевский</a:t>
            </a:r>
            <a:r>
              <a:rPr lang="ru-RU" sz="1800" cap="none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горнотехнический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техникум</a:t>
            </a:r>
            <a:r>
              <a:rPr lang="ru-RU" sz="1800" cap="none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</a:t>
            </a:r>
            <a:r>
              <a:rPr lang="ru-RU" sz="1800" cap="none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В.П.</a:t>
            </a:r>
            <a:r>
              <a:rPr lang="ru-RU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Романова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A444490-9D70-4E82-AE74-830E16811CD9}"/>
              </a:ext>
            </a:extLst>
          </p:cNvPr>
          <p:cNvSpPr txBox="1"/>
          <p:nvPr/>
        </p:nvSpPr>
        <p:spPr>
          <a:xfrm>
            <a:off x="2439034" y="2283681"/>
            <a:ext cx="731329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Мобильное приложение для образовательной организации «</a:t>
            </a:r>
            <a:r>
              <a:rPr lang="en-US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lang="ru-RU" sz="3600" spc="5" dirty="0" err="1">
                <a:solidFill>
                  <a:srgbClr val="FFFFFF"/>
                </a:solidFill>
                <a:latin typeface="Times New Roman"/>
                <a:cs typeface="Times New Roman"/>
              </a:rPr>
              <a:t>ачётка</a:t>
            </a: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!»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C4FB0AA-FC5E-4DD6-8C65-AC0E19549222}"/>
              </a:ext>
            </a:extLst>
          </p:cNvPr>
          <p:cNvSpPr txBox="1"/>
          <p:nvPr/>
        </p:nvSpPr>
        <p:spPr>
          <a:xfrm>
            <a:off x="7726261" y="5084521"/>
            <a:ext cx="367160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Выполнил: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студент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 err="1">
                <a:solidFill>
                  <a:srgbClr val="FFFFFF"/>
                </a:solidFill>
                <a:latin typeface="Times New Roman"/>
                <a:cs typeface="Times New Roman"/>
              </a:rPr>
              <a:t>группы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ИСП-19</a:t>
            </a:r>
            <a:r>
              <a:rPr lang="ru-RU" sz="18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Мартель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Д.А.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25BCB50B-3CEB-4F37-9BC1-1F3F09DDC6AE}"/>
              </a:ext>
            </a:extLst>
          </p:cNvPr>
          <p:cNvSpPr txBox="1"/>
          <p:nvPr/>
        </p:nvSpPr>
        <p:spPr>
          <a:xfrm>
            <a:off x="5168265" y="6428638"/>
            <a:ext cx="185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Прокопьевск,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202</a:t>
            </a:r>
            <a:r>
              <a:rPr lang="ru-RU"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462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5A1CF446-C93D-48E4-8663-570B6B44F764}"/>
              </a:ext>
            </a:extLst>
          </p:cNvPr>
          <p:cNvSpPr txBox="1"/>
          <p:nvPr/>
        </p:nvSpPr>
        <p:spPr>
          <a:xfrm>
            <a:off x="2439352" y="289608"/>
            <a:ext cx="7313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Тестирование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C5E656AF-C1CE-4B4B-AE00-2016CDAA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-3161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45A7E-F1CC-4B02-8B63-E8A92744EF5C}"/>
              </a:ext>
            </a:extLst>
          </p:cNvPr>
          <p:cNvSpPr txBox="1"/>
          <p:nvPr/>
        </p:nvSpPr>
        <p:spPr>
          <a:xfrm>
            <a:off x="3410971" y="5255477"/>
            <a:ext cx="5370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функции перехода по активностям</a:t>
            </a:r>
          </a:p>
        </p:txBody>
      </p:sp>
      <p:pic>
        <p:nvPicPr>
          <p:cNvPr id="3" name="2023-06-16 16-02-57">
            <a:hlinkClick r:id="" action="ppaction://media"/>
            <a:extLst>
              <a:ext uri="{FF2B5EF4-FFF2-40B4-BE49-F238E27FC236}">
                <a16:creationId xmlns:a16="http://schemas.microsoft.com/office/drawing/2014/main" id="{CD122BF2-4845-0D24-9223-D6D9B69AE2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2662" y="1864680"/>
            <a:ext cx="5562027" cy="3128640"/>
          </a:xfrm>
          <a:prstGeom prst="rect">
            <a:avLst/>
          </a:prstGeom>
          <a:ln w="19050">
            <a:solidFill>
              <a:srgbClr val="A7C8F7"/>
            </a:solidFill>
          </a:ln>
        </p:spPr>
      </p:pic>
      <p:pic>
        <p:nvPicPr>
          <p:cNvPr id="4" name="2023-06-16 16-02-28">
            <a:hlinkClick r:id="" action="ppaction://media"/>
            <a:extLst>
              <a:ext uri="{FF2B5EF4-FFF2-40B4-BE49-F238E27FC236}">
                <a16:creationId xmlns:a16="http://schemas.microsoft.com/office/drawing/2014/main" id="{084505C5-1E80-3B36-7779-BDB059B35C4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87311" y="1864680"/>
            <a:ext cx="5562027" cy="3128640"/>
          </a:xfrm>
          <a:prstGeom prst="rect">
            <a:avLst/>
          </a:prstGeom>
          <a:ln w="19050">
            <a:solidFill>
              <a:srgbClr val="A7C8F7"/>
            </a:solidFill>
          </a:ln>
        </p:spPr>
      </p:pic>
    </p:spTree>
    <p:extLst>
      <p:ext uri="{BB962C8B-B14F-4D97-AF65-F5344CB8AC3E}">
        <p14:creationId xmlns:p14="http://schemas.microsoft.com/office/powerpoint/2010/main" val="258691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5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5A1CF446-C93D-48E4-8663-570B6B44F764}"/>
              </a:ext>
            </a:extLst>
          </p:cNvPr>
          <p:cNvSpPr txBox="1"/>
          <p:nvPr/>
        </p:nvSpPr>
        <p:spPr>
          <a:xfrm>
            <a:off x="0" y="289608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Краткие характеристики АРМ пользователей</a:t>
            </a:r>
            <a:endParaRPr lang="ru-RU" sz="3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13DE43B-F6AD-4F0E-A7DD-E065C9F2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74814"/>
              </p:ext>
            </p:extLst>
          </p:nvPr>
        </p:nvGraphicFramePr>
        <p:xfrm>
          <a:off x="1804988" y="1800225"/>
          <a:ext cx="8582024" cy="3257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0553">
                  <a:extLst>
                    <a:ext uri="{9D8B030D-6E8A-4147-A177-3AD203B41FA5}">
                      <a16:colId xmlns:a16="http://schemas.microsoft.com/office/drawing/2014/main" val="2253428839"/>
                    </a:ext>
                  </a:extLst>
                </a:gridCol>
                <a:gridCol w="4291471">
                  <a:extLst>
                    <a:ext uri="{9D8B030D-6E8A-4147-A177-3AD203B41FA5}">
                      <a16:colId xmlns:a16="http://schemas.microsoft.com/office/drawing/2014/main" val="10976660"/>
                    </a:ext>
                  </a:extLst>
                </a:gridCol>
              </a:tblGrid>
              <a:tr h="6515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Требования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2131951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Процессор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4-х ядерный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5387040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Операционная система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Lollipop 5.0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7872223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Оперативная память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ГБ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268090"/>
                  </a:ext>
                </a:extLst>
              </a:tr>
              <a:tr h="65151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на диске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ГБ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4696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02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5A1CF446-C93D-48E4-8663-570B6B44F764}"/>
              </a:ext>
            </a:extLst>
          </p:cNvPr>
          <p:cNvSpPr txBox="1"/>
          <p:nvPr/>
        </p:nvSpPr>
        <p:spPr>
          <a:xfrm>
            <a:off x="2439352" y="289608"/>
            <a:ext cx="7313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Описание работы приложения</a:t>
            </a:r>
            <a:endParaRPr lang="ru-RU" sz="3600" dirty="0">
              <a:latin typeface="Times New Roman"/>
              <a:cs typeface="Times New Roman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4DA0889-306D-419D-AE29-3EE0669BAF7A}"/>
              </a:ext>
            </a:extLst>
          </p:cNvPr>
          <p:cNvGrpSpPr/>
          <p:nvPr/>
        </p:nvGrpSpPr>
        <p:grpSpPr>
          <a:xfrm>
            <a:off x="3442692" y="1641643"/>
            <a:ext cx="5306613" cy="3574713"/>
            <a:chOff x="3442691" y="1555948"/>
            <a:chExt cx="5306613" cy="3574713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8E463752-7A38-4339-881B-1E5B668D0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697" y="1555948"/>
              <a:ext cx="3174603" cy="317460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0B7BFF-1A91-48B8-8046-BE6FA7EE2698}"/>
                </a:ext>
              </a:extLst>
            </p:cNvPr>
            <p:cNvSpPr txBox="1"/>
            <p:nvPr/>
          </p:nvSpPr>
          <p:spPr>
            <a:xfrm>
              <a:off x="3442691" y="4730551"/>
              <a:ext cx="53066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Логотип мобильного приложения «</a:t>
              </a:r>
              <a:r>
                <a: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Z</a:t>
              </a:r>
              <a:r>
                <a:rPr lang="ru-RU" sz="2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ачётка</a:t>
              </a:r>
              <a:r>
                <a: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!»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99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5A1CF446-C93D-48E4-8663-570B6B44F764}"/>
              </a:ext>
            </a:extLst>
          </p:cNvPr>
          <p:cNvSpPr txBox="1"/>
          <p:nvPr/>
        </p:nvSpPr>
        <p:spPr>
          <a:xfrm>
            <a:off x="0" y="289608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Внедрение разработки на предприятие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0C86F-9709-40FB-BB92-919A42E98D47}"/>
              </a:ext>
            </a:extLst>
          </p:cNvPr>
          <p:cNvSpPr txBox="1"/>
          <p:nvPr/>
        </p:nvSpPr>
        <p:spPr>
          <a:xfrm>
            <a:off x="893843" y="1684884"/>
            <a:ext cx="6332707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Процесс внедрения ИС включает в себя следующие этапы:</a:t>
            </a:r>
            <a:endParaRPr lang="ru-RU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1) определение цели внедрения;</a:t>
            </a:r>
            <a:endParaRPr lang="ru-RU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2) изучение бизнес-процессов компании;</a:t>
            </a:r>
            <a:endParaRPr lang="ru-RU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3) составление проекта, технического задания и регламента;</a:t>
            </a:r>
            <a:endParaRPr lang="ru-RU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4) подготовка специалистов к работе с ИС;</a:t>
            </a:r>
            <a:endParaRPr lang="ru-RU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5) настройка информационной системы в соответствии со спецификой предприятия: разграничение прав на функционал системы для сотрудников, начальное заполнение данных и настройка алгоритмов расчетов, создание необходимых отчетов;</a:t>
            </a:r>
            <a:endParaRPr lang="ru-RU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6) тестирование системы.</a:t>
            </a: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585F12-B328-4F24-2F04-BE56454A3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746" y="1537969"/>
            <a:ext cx="4031747" cy="40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2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D6A73A1D-5E69-49D9-9F14-18E186F537F3}"/>
              </a:ext>
            </a:extLst>
          </p:cNvPr>
          <p:cNvSpPr txBox="1">
            <a:spLocks/>
          </p:cNvSpPr>
          <p:nvPr/>
        </p:nvSpPr>
        <p:spPr>
          <a:xfrm>
            <a:off x="2306192" y="110693"/>
            <a:ext cx="75796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1800" cap="none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</a:t>
            </a:r>
            <a:r>
              <a:rPr lang="ru-RU" sz="1800" cap="none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бюджетное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профессиональное</a:t>
            </a:r>
            <a:r>
              <a:rPr lang="ru-RU" sz="1800" cap="none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</a:t>
            </a:r>
            <a:r>
              <a:rPr lang="ru-RU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</a:t>
            </a: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ru-RU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Прокопьевский</a:t>
            </a:r>
            <a:r>
              <a:rPr lang="ru-RU" sz="1800" cap="none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горнотехнический</a:t>
            </a:r>
            <a:r>
              <a:rPr lang="ru-RU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техникум</a:t>
            </a:r>
            <a:r>
              <a:rPr lang="ru-RU" sz="1800" cap="none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</a:t>
            </a:r>
            <a:r>
              <a:rPr lang="ru-RU" sz="1800" cap="none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cap="non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В.П.</a:t>
            </a:r>
            <a:r>
              <a:rPr lang="ru-RU" sz="1800" cap="none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Романова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A444490-9D70-4E82-AE74-830E16811CD9}"/>
              </a:ext>
            </a:extLst>
          </p:cNvPr>
          <p:cNvSpPr txBox="1"/>
          <p:nvPr/>
        </p:nvSpPr>
        <p:spPr>
          <a:xfrm>
            <a:off x="2439034" y="2283681"/>
            <a:ext cx="731329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Мобильное приложение для образовательной организации «</a:t>
            </a:r>
            <a:r>
              <a:rPr lang="en-US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lang="ru-RU" sz="3600" spc="5" dirty="0" err="1">
                <a:solidFill>
                  <a:srgbClr val="FFFFFF"/>
                </a:solidFill>
                <a:latin typeface="Times New Roman"/>
                <a:cs typeface="Times New Roman"/>
              </a:rPr>
              <a:t>ачётка</a:t>
            </a: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!»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C4FB0AA-FC5E-4DD6-8C65-AC0E19549222}"/>
              </a:ext>
            </a:extLst>
          </p:cNvPr>
          <p:cNvSpPr txBox="1"/>
          <p:nvPr/>
        </p:nvSpPr>
        <p:spPr>
          <a:xfrm>
            <a:off x="7726261" y="5084521"/>
            <a:ext cx="367160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Выполнил: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студент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 err="1">
                <a:solidFill>
                  <a:srgbClr val="FFFFFF"/>
                </a:solidFill>
                <a:latin typeface="Times New Roman"/>
                <a:cs typeface="Times New Roman"/>
              </a:rPr>
              <a:t>группы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ИСП-19</a:t>
            </a:r>
            <a:r>
              <a:rPr lang="ru-RU" sz="1800" dirty="0">
                <a:solidFill>
                  <a:srgbClr val="FFFFFF"/>
                </a:solidFill>
                <a:latin typeface="Times New Roman"/>
                <a:cs typeface="Times New Roman"/>
              </a:rPr>
              <a:t>-2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Мартель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Д.А.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25BCB50B-3CEB-4F37-9BC1-1F3F09DDC6AE}"/>
              </a:ext>
            </a:extLst>
          </p:cNvPr>
          <p:cNvSpPr txBox="1"/>
          <p:nvPr/>
        </p:nvSpPr>
        <p:spPr>
          <a:xfrm>
            <a:off x="5168265" y="6428638"/>
            <a:ext cx="185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Прокопьевск,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202</a:t>
            </a:r>
            <a:r>
              <a:rPr lang="ru-RU"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346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5A1CF446-C93D-48E4-8663-570B6B44F764}"/>
              </a:ext>
            </a:extLst>
          </p:cNvPr>
          <p:cNvSpPr txBox="1"/>
          <p:nvPr/>
        </p:nvSpPr>
        <p:spPr>
          <a:xfrm>
            <a:off x="2439352" y="289608"/>
            <a:ext cx="7313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Проблема или противоречие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8CDBC-3FBA-4DFC-A3E5-1A8C8DA8B0C9}"/>
              </a:ext>
            </a:extLst>
          </p:cNvPr>
          <p:cNvSpPr txBox="1"/>
          <p:nvPr/>
        </p:nvSpPr>
        <p:spPr>
          <a:xfrm>
            <a:off x="836802" y="2274837"/>
            <a:ext cx="6102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Проблемой работы является то, как составить оптимальную модель программного продукта, позволяющего автоматизировать процесс уведомления обучающихся и их законных представителей об успеваемости и посещаемости занятий.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628E52A-54A6-45F8-BB5F-2C2A2EE3B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18" y="1617764"/>
            <a:ext cx="4829961" cy="36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5A1CF446-C93D-48E4-8663-570B6B44F764}"/>
              </a:ext>
            </a:extLst>
          </p:cNvPr>
          <p:cNvSpPr txBox="1"/>
          <p:nvPr/>
        </p:nvSpPr>
        <p:spPr>
          <a:xfrm>
            <a:off x="2439352" y="289608"/>
            <a:ext cx="7313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Задачи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05140-71EE-46EC-9901-D5F3F51C80EC}"/>
              </a:ext>
            </a:extLst>
          </p:cNvPr>
          <p:cNvSpPr txBox="1"/>
          <p:nvPr/>
        </p:nvSpPr>
        <p:spPr>
          <a:xfrm>
            <a:off x="881160" y="1592664"/>
            <a:ext cx="610299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систему требований к разрабатываемому ПО;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основных лиц, взаимодействующих с приложением;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диаграмму прецедентов;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процесс взаимодействия пользователей с информационной системой;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среды и языки разработки, обосновать этот выбор;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перечень технико-экономического обеспечения разработки;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 с помощью диаграммы «сущность - связь»;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структуру программного продукта;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тестовые сценарии для проверки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работоспособности реализованного функционала;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аппаратное – программное оснащение рабочих мест пользователей ИС;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сопутствующую техническую документацию</a:t>
            </a:r>
            <a:r>
              <a:rPr lang="ru-RU" sz="1600" dirty="0"/>
              <a:t>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25AA7D5-5B17-46C2-91AF-11A119CD9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346" y="1839286"/>
            <a:ext cx="2986602" cy="317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20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5A1CF446-C93D-48E4-8663-570B6B44F764}"/>
              </a:ext>
            </a:extLst>
          </p:cNvPr>
          <p:cNvSpPr txBox="1"/>
          <p:nvPr/>
        </p:nvSpPr>
        <p:spPr>
          <a:xfrm>
            <a:off x="2439352" y="289608"/>
            <a:ext cx="7313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UML </a:t>
            </a: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– проектирование</a:t>
            </a:r>
            <a:endParaRPr lang="ru-RU" sz="3600" dirty="0">
              <a:latin typeface="Times New Roman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E4EC65-C87B-4ACA-A84E-A549859735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14" y="1342054"/>
            <a:ext cx="8857971" cy="4173891"/>
          </a:xfrm>
          <a:prstGeom prst="rect">
            <a:avLst/>
          </a:prstGeom>
          <a:ln w="19050">
            <a:solidFill>
              <a:srgbClr val="A7C8F7"/>
            </a:solidFill>
          </a:ln>
        </p:spPr>
      </p:pic>
    </p:spTree>
    <p:extLst>
      <p:ext uri="{BB962C8B-B14F-4D97-AF65-F5344CB8AC3E}">
        <p14:creationId xmlns:p14="http://schemas.microsoft.com/office/powerpoint/2010/main" val="67656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5A1CF446-C93D-48E4-8663-570B6B44F764}"/>
              </a:ext>
            </a:extLst>
          </p:cNvPr>
          <p:cNvSpPr txBox="1"/>
          <p:nvPr/>
        </p:nvSpPr>
        <p:spPr>
          <a:xfrm>
            <a:off x="2439352" y="289608"/>
            <a:ext cx="7313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Выбор средств автоматизации</a:t>
            </a:r>
            <a:endParaRPr lang="ru-RU" sz="3600" dirty="0">
              <a:latin typeface="Times New Roman"/>
              <a:cs typeface="Times New Rom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6CF8D0-0E23-4E54-84CB-275DD4AB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6" y="1171113"/>
            <a:ext cx="4503385" cy="450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A642B5-50FC-47A5-BD08-800312A1C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60" y="918732"/>
            <a:ext cx="5020535" cy="5020535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CDB9620D-CD97-4BFA-950F-B64086720574}"/>
              </a:ext>
            </a:extLst>
          </p:cNvPr>
          <p:cNvSpPr txBox="1"/>
          <p:nvPr/>
        </p:nvSpPr>
        <p:spPr>
          <a:xfrm>
            <a:off x="-1286740" y="5255062"/>
            <a:ext cx="73132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Kotlin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D633AFCF-58D8-4C20-B010-38FA61E77E49}"/>
              </a:ext>
            </a:extLst>
          </p:cNvPr>
          <p:cNvSpPr txBox="1"/>
          <p:nvPr/>
        </p:nvSpPr>
        <p:spPr>
          <a:xfrm>
            <a:off x="2273979" y="5255062"/>
            <a:ext cx="73132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Android Studio IDE</a:t>
            </a:r>
            <a:endParaRPr lang="ru-RU" sz="2800" dirty="0">
              <a:latin typeface="Times New Roman"/>
              <a:cs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500A41-FF33-2D4B-D5EE-FDCB5493C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005" y="1847978"/>
            <a:ext cx="3152537" cy="315253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360B726D-1063-7959-BB46-1F46A6277A3F}"/>
              </a:ext>
            </a:extLst>
          </p:cNvPr>
          <p:cNvSpPr txBox="1"/>
          <p:nvPr/>
        </p:nvSpPr>
        <p:spPr>
          <a:xfrm>
            <a:off x="8363022" y="5255062"/>
            <a:ext cx="244850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SQLite</a:t>
            </a:r>
            <a:endParaRPr lang="ru-RU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399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5A1CF446-C93D-48E4-8663-570B6B44F764}"/>
              </a:ext>
            </a:extLst>
          </p:cNvPr>
          <p:cNvSpPr txBox="1"/>
          <p:nvPr/>
        </p:nvSpPr>
        <p:spPr>
          <a:xfrm>
            <a:off x="0" y="289608"/>
            <a:ext cx="12192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Аналоги программного продукта</a:t>
            </a:r>
            <a:endParaRPr lang="ru-RU" sz="3600" dirty="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7DEB9F-DB49-44B7-9075-0FCA3F032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009" y="1964642"/>
            <a:ext cx="2745467" cy="274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D7AACD-DD82-44B0-9DDB-DAC2A5BEF5CD}"/>
              </a:ext>
            </a:extLst>
          </p:cNvPr>
          <p:cNvSpPr txBox="1"/>
          <p:nvPr/>
        </p:nvSpPr>
        <p:spPr>
          <a:xfrm>
            <a:off x="342247" y="4853138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Дневник.ру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162BB6-61A9-492E-913F-2F6875960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588" y="1996051"/>
            <a:ext cx="3592710" cy="27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0B7C93-9D86-45E0-98D8-5D16B5F527FE}"/>
              </a:ext>
            </a:extLst>
          </p:cNvPr>
          <p:cNvSpPr txBox="1"/>
          <p:nvPr/>
        </p:nvSpPr>
        <p:spPr>
          <a:xfrm>
            <a:off x="5746133" y="4853138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Сетевой Город. Образование</a:t>
            </a:r>
          </a:p>
        </p:txBody>
      </p:sp>
    </p:spTree>
    <p:extLst>
      <p:ext uri="{BB962C8B-B14F-4D97-AF65-F5344CB8AC3E}">
        <p14:creationId xmlns:p14="http://schemas.microsoft.com/office/powerpoint/2010/main" val="90811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5A1CF446-C93D-48E4-8663-570B6B44F764}"/>
              </a:ext>
            </a:extLst>
          </p:cNvPr>
          <p:cNvSpPr txBox="1"/>
          <p:nvPr/>
        </p:nvSpPr>
        <p:spPr>
          <a:xfrm>
            <a:off x="1121328" y="289608"/>
            <a:ext cx="994934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Аппаратные и программные характеристики ПК</a:t>
            </a:r>
            <a:endParaRPr lang="ru-RU" sz="3600" dirty="0">
              <a:latin typeface="Times New Roman"/>
              <a:cs typeface="Times New Roman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6FF0B23-F05B-49F3-87ED-BB156A613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5134"/>
              </p:ext>
            </p:extLst>
          </p:nvPr>
        </p:nvGraphicFramePr>
        <p:xfrm>
          <a:off x="1314450" y="1994952"/>
          <a:ext cx="9563100" cy="28680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7593">
                  <a:extLst>
                    <a:ext uri="{9D8B030D-6E8A-4147-A177-3AD203B41FA5}">
                      <a16:colId xmlns:a16="http://schemas.microsoft.com/office/drawing/2014/main" val="1598722538"/>
                    </a:ext>
                  </a:extLst>
                </a:gridCol>
                <a:gridCol w="5235507">
                  <a:extLst>
                    <a:ext uri="{9D8B030D-6E8A-4147-A177-3AD203B41FA5}">
                      <a16:colId xmlns:a16="http://schemas.microsoft.com/office/drawing/2014/main" val="1412681811"/>
                    </a:ext>
                  </a:extLst>
                </a:gridCol>
              </a:tblGrid>
              <a:tr h="58552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Компонент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18" marR="34618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</a:p>
                  </a:txBody>
                  <a:tcPr marL="34618" marR="34618" marT="0" marB="0"/>
                </a:tc>
                <a:extLst>
                  <a:ext uri="{0D108BD9-81ED-4DB2-BD59-A6C34878D82A}">
                    <a16:rowId xmlns:a16="http://schemas.microsoft.com/office/drawing/2014/main" val="985376316"/>
                  </a:ext>
                </a:extLst>
              </a:tr>
              <a:tr h="94997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Версия ОС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18" marR="34618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10/(64-bit)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18" marR="34618" marT="0" marB="0" anchor="ctr"/>
                </a:tc>
                <a:extLst>
                  <a:ext uri="{0D108BD9-81ED-4DB2-BD59-A6C34878D82A}">
                    <a16:rowId xmlns:a16="http://schemas.microsoft.com/office/drawing/2014/main" val="3982457583"/>
                  </a:ext>
                </a:extLst>
              </a:tr>
              <a:tr h="465324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Процессор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18" marR="34618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AMD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RYZEN X8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18" marR="34618" marT="0" marB="0" anchor="ctr"/>
                </a:tc>
                <a:extLst>
                  <a:ext uri="{0D108BD9-81ED-4DB2-BD59-A6C34878D82A}">
                    <a16:rowId xmlns:a16="http://schemas.microsoft.com/office/drawing/2014/main" val="2333776124"/>
                  </a:ext>
                </a:extLst>
              </a:tr>
              <a:tr h="30377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Оперативная память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18" marR="34618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ГБ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18" marR="34618" marT="0" marB="0" anchor="ctr"/>
                </a:tc>
                <a:extLst>
                  <a:ext uri="{0D108BD9-81ED-4DB2-BD59-A6C34878D82A}">
                    <a16:rowId xmlns:a16="http://schemas.microsoft.com/office/drawing/2014/main" val="222143052"/>
                  </a:ext>
                </a:extLst>
              </a:tr>
              <a:tr h="14222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Версия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JDK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18" marR="34618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18" marR="34618" marT="0" marB="0" anchor="ctr"/>
                </a:tc>
                <a:extLst>
                  <a:ext uri="{0D108BD9-81ED-4DB2-BD59-A6C34878D82A}">
                    <a16:rowId xmlns:a16="http://schemas.microsoft.com/office/drawing/2014/main" val="3652585315"/>
                  </a:ext>
                </a:extLst>
              </a:tr>
              <a:tr h="201958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Разрешение экрана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18" marR="34618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1920 x 1080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618" marR="34618" marT="0" marB="0" anchor="ctr"/>
                </a:tc>
                <a:extLst>
                  <a:ext uri="{0D108BD9-81ED-4DB2-BD59-A6C34878D82A}">
                    <a16:rowId xmlns:a16="http://schemas.microsoft.com/office/drawing/2014/main" val="104004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07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5A1CF446-C93D-48E4-8663-570B6B44F764}"/>
              </a:ext>
            </a:extLst>
          </p:cNvPr>
          <p:cNvSpPr txBox="1"/>
          <p:nvPr/>
        </p:nvSpPr>
        <p:spPr>
          <a:xfrm>
            <a:off x="2439352" y="289608"/>
            <a:ext cx="7313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ER-</a:t>
            </a: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диаграмма</a:t>
            </a:r>
            <a:endParaRPr lang="ru-RU" sz="3600" dirty="0">
              <a:latin typeface="Times New Roman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37A13B-87D5-459A-BD8D-8CBF2ECED1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7199" y="1264058"/>
            <a:ext cx="9777601" cy="4801184"/>
          </a:xfrm>
          <a:prstGeom prst="rect">
            <a:avLst/>
          </a:prstGeom>
          <a:ln w="19050">
            <a:solidFill>
              <a:srgbClr val="A7C8F7"/>
            </a:solidFill>
          </a:ln>
        </p:spPr>
      </p:pic>
    </p:spTree>
    <p:extLst>
      <p:ext uri="{BB962C8B-B14F-4D97-AF65-F5344CB8AC3E}">
        <p14:creationId xmlns:p14="http://schemas.microsoft.com/office/powerpoint/2010/main" val="265447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5A1CF446-C93D-48E4-8663-570B6B44F764}"/>
              </a:ext>
            </a:extLst>
          </p:cNvPr>
          <p:cNvSpPr txBox="1"/>
          <p:nvPr/>
        </p:nvSpPr>
        <p:spPr>
          <a:xfrm>
            <a:off x="2439352" y="289608"/>
            <a:ext cx="7313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Тестирование</a:t>
            </a:r>
            <a:endParaRPr lang="ru-RU" sz="3600" dirty="0">
              <a:latin typeface="Times New Roman"/>
              <a:cs typeface="Times New Roman"/>
            </a:endParaRPr>
          </a:p>
        </p:txBody>
      </p:sp>
      <p:pic>
        <p:nvPicPr>
          <p:cNvPr id="6157" name="Рисунок 4">
            <a:extLst>
              <a:ext uri="{FF2B5EF4-FFF2-40B4-BE49-F238E27FC236}">
                <a16:creationId xmlns:a16="http://schemas.microsoft.com/office/drawing/2014/main" id="{DAA42741-2D0A-4D81-BA37-823A7F3E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02" y="1407368"/>
            <a:ext cx="2010398" cy="4043259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Рисунок 17">
            <a:extLst>
              <a:ext uri="{FF2B5EF4-FFF2-40B4-BE49-F238E27FC236}">
                <a16:creationId xmlns:a16="http://schemas.microsoft.com/office/drawing/2014/main" id="{5A65A129-1568-4CE4-B506-54E6FDE19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7259307" y="647775"/>
            <a:ext cx="2571884" cy="556244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4">
            <a:extLst>
              <a:ext uri="{FF2B5EF4-FFF2-40B4-BE49-F238E27FC236}">
                <a16:creationId xmlns:a16="http://schemas.microsoft.com/office/drawing/2014/main" id="{C5E656AF-C1CE-4B4B-AE00-2016CDAA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-3161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4636E1-7728-4A05-BBB2-E93CC5BCE3FA}"/>
              </a:ext>
            </a:extLst>
          </p:cNvPr>
          <p:cNvSpPr txBox="1"/>
          <p:nvPr/>
        </p:nvSpPr>
        <p:spPr>
          <a:xfrm>
            <a:off x="908135" y="5632233"/>
            <a:ext cx="4326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Переход на форму зачетной книжки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45A7E-F1CC-4B02-8B63-E8A92744EF5C}"/>
              </a:ext>
            </a:extLst>
          </p:cNvPr>
          <p:cNvSpPr txBox="1"/>
          <p:nvPr/>
        </p:nvSpPr>
        <p:spPr>
          <a:xfrm>
            <a:off x="6381883" y="5624154"/>
            <a:ext cx="4326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«Зачетная книжка»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66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313</TotalTime>
  <Words>381</Words>
  <Application>Microsoft Macintosh PowerPoint</Application>
  <PresentationFormat>Широкоэкранный</PresentationFormat>
  <Paragraphs>74</Paragraphs>
  <Slides>14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 Мартель</dc:creator>
  <cp:lastModifiedBy>Microsoft Office User</cp:lastModifiedBy>
  <cp:revision>24</cp:revision>
  <dcterms:created xsi:type="dcterms:W3CDTF">2023-06-13T15:51:54Z</dcterms:created>
  <dcterms:modified xsi:type="dcterms:W3CDTF">2023-06-16T09:06:36Z</dcterms:modified>
</cp:coreProperties>
</file>