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220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Hitalo de Araujo  / Orientador: Prof. Dr. Pedro A. Oliveira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3920" cy="2586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72144" dist="31608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SISTEMA INTEGRADO DE GESTÃO E OPERAÇÃO – SIGO – INDTEXTBR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20" name="Table 5"/>
          <p:cNvGraphicFramePr/>
          <p:nvPr/>
        </p:nvGraphicFramePr>
        <p:xfrm>
          <a:off x="403920" y="2013120"/>
          <a:ext cx="8538120" cy="3947760"/>
        </p:xfrm>
        <a:graphic>
          <a:graphicData uri="http://schemas.openxmlformats.org/drawingml/2006/table">
            <a:tbl>
              <a:tblPr/>
              <a:tblGrid>
                <a:gridCol w="2846160"/>
                <a:gridCol w="2846160"/>
                <a:gridCol w="2846160"/>
              </a:tblGrid>
              <a:tr h="79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Análise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Design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</a:t>
                      </a:r>
                      <a:endParaRPr b="0" lang="pt-BR" sz="2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Implementação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Devops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Plataforma de Devops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Azure Devops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Integração com módulos desenvolvidos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JSON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API’s REST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Implantação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Container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Docker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CI/CD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Pipeline de integração e entrega contínua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Azure Pipelines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Testes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Testes automatizados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xUnit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Compilação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Geração de artefatos de backend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MSBuild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25" name="Table 5"/>
          <p:cNvGraphicFramePr/>
          <p:nvPr/>
        </p:nvGraphicFramePr>
        <p:xfrm>
          <a:off x="403920" y="2013120"/>
          <a:ext cx="8537760" cy="3733200"/>
        </p:xfrm>
        <a:graphic>
          <a:graphicData uri="http://schemas.openxmlformats.org/drawingml/2006/table">
            <a:tbl>
              <a:tblPr/>
              <a:tblGrid>
                <a:gridCol w="2846160"/>
                <a:gridCol w="3200040"/>
                <a:gridCol w="2491920"/>
              </a:tblGrid>
              <a:tr h="79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Análise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Design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</a:t>
                      </a:r>
                      <a:endParaRPr b="0" lang="pt-BR" sz="2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Implementação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Transpilação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Geração de artefatos de frontend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Webpack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ESB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Mensageria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RabbitMQ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2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API Gateway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Integração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Ocelot para .NET Core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Descrição de API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Descrição, consumo e visualização de API’s RESTful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Swagger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30" name="Table 5"/>
          <p:cNvGraphicFramePr/>
          <p:nvPr/>
        </p:nvGraphicFramePr>
        <p:xfrm>
          <a:off x="403920" y="2013120"/>
          <a:ext cx="8537760" cy="2590200"/>
        </p:xfrm>
        <a:graphic>
          <a:graphicData uri="http://schemas.openxmlformats.org/drawingml/2006/table">
            <a:tbl>
              <a:tblPr/>
              <a:tblGrid>
                <a:gridCol w="2846160"/>
                <a:gridCol w="3200040"/>
                <a:gridCol w="2491920"/>
              </a:tblGrid>
              <a:tr h="79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Análise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Design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</a:t>
                      </a:r>
                      <a:endParaRPr b="0" lang="pt-BR" sz="2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Implementação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6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Comunicação entre clientes web e servidores em tempo real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SignalR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3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Tarefas em segundo plano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Gerenciados de tarefas recorrentes em segundo plano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HangFire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1" descr=""/>
          <p:cNvPicPr/>
          <p:nvPr/>
        </p:nvPicPr>
        <p:blipFill>
          <a:blip r:embed="rId1"/>
          <a:stretch/>
        </p:blipFill>
        <p:spPr>
          <a:xfrm>
            <a:off x="0" y="1752120"/>
            <a:ext cx="9142200" cy="49852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09560" y="1835640"/>
            <a:ext cx="2072520" cy="974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1862640" y="4397760"/>
            <a:ext cx="6089400" cy="223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576000" y="1872000"/>
            <a:ext cx="2374560" cy="100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3312000" y="2448000"/>
            <a:ext cx="4318560" cy="1870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2016000" y="4397760"/>
            <a:ext cx="5974560" cy="2152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43" name="Imagem 2" descr=""/>
          <p:cNvPicPr/>
          <p:nvPr/>
        </p:nvPicPr>
        <p:blipFill>
          <a:blip r:embed="rId1"/>
          <a:stretch/>
        </p:blipFill>
        <p:spPr>
          <a:xfrm>
            <a:off x="0" y="1001880"/>
            <a:ext cx="9142200" cy="63518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144000" y="1296000"/>
            <a:ext cx="4534560" cy="280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4752000" y="1100160"/>
            <a:ext cx="4246560" cy="3146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3384000" y="4608000"/>
            <a:ext cx="4606560" cy="20865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restart="whenNotActive" nodeType="interactiveSeq" fill="hold">
                <p:childTnLst>
                  <p:par>
                    <p:cTn id="31" fill="hold"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Foram avaliados os RNFs de: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Segurança;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Interoperabilidade;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Usabilidade;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Acessibilidade;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Integração contínua e entrega contínua.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206280" y="1838520"/>
          <a:ext cx="8735400" cy="741240"/>
        </p:xfrm>
        <a:graphic>
          <a:graphicData uri="http://schemas.openxmlformats.org/drawingml/2006/table">
            <a:tbl>
              <a:tblPr/>
              <a:tblGrid>
                <a:gridCol w="2183760"/>
                <a:gridCol w="2183760"/>
                <a:gridCol w="2183760"/>
                <a:gridCol w="2184480"/>
              </a:tblGrid>
              <a:tr h="38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Categoria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Cenários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Importância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Complexidade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Segurança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1 – Acesso a recursos privados com autenticação.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011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Interoperabilidade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 – O sistema deve prover comunicação entre módulos e sistemas legados.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24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Usabilidade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3 – O sistema deve apresentar funcionalidades simples e objetivas e navegação intuitiva.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Média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61" name="Table 4"/>
          <p:cNvGraphicFramePr/>
          <p:nvPr/>
        </p:nvGraphicFramePr>
        <p:xfrm>
          <a:off x="206280" y="1838520"/>
          <a:ext cx="8735400" cy="370440"/>
        </p:xfrm>
        <a:graphic>
          <a:graphicData uri="http://schemas.openxmlformats.org/drawingml/2006/table">
            <a:tbl>
              <a:tblPr/>
              <a:tblGrid>
                <a:gridCol w="2183760"/>
                <a:gridCol w="2183760"/>
                <a:gridCol w="2183760"/>
                <a:gridCol w="2184480"/>
              </a:tblGrid>
              <a:tr h="38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Categoria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Cenários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Importância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Complexidade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Acessibilidade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 – O sistema deve funcionar de forma consistente em diferentes telas, resoluções, sistemas operacionais e navegadores.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Média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Calibri"/>
                        </a:rPr>
                        <a:t>Alta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Esteira CI/CD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 – O sistema deve possuir esteira de CI/CD configurada.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Média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Média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Este trabalho apresentou o projeto de uma arquitetura completa para o projeto de transformação digital da IndTexBr.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Para validar a arquitetura proposta foi desenvolvida uma prova de conceito envolvendo os requisitos críticos do sistema.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Diferentes abordagens possuem vantagens e desvantagens.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Projeto arquitetural e POC;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IndTextBr;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SIGO - Sistema Integrado de Gestão e Operação.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Espera-se avaliar alguns pontos durante a utilização do SIGO, como: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Kubernates; 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EF Core /Dapper;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Confirmação manual de publicação.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m 1" descr=""/>
          <p:cNvPicPr/>
          <p:nvPr/>
        </p:nvPicPr>
        <p:blipFill>
          <a:blip r:embed="rId1"/>
          <a:stretch/>
        </p:blipFill>
        <p:spPr>
          <a:xfrm>
            <a:off x="0" y="-57960"/>
            <a:ext cx="9142200" cy="629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m 2" descr=""/>
          <p:cNvPicPr/>
          <p:nvPr/>
        </p:nvPicPr>
        <p:blipFill>
          <a:blip r:embed="rId1"/>
          <a:stretch/>
        </p:blipFill>
        <p:spPr>
          <a:xfrm>
            <a:off x="0" y="1721160"/>
            <a:ext cx="9142200" cy="341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m 1" descr=""/>
          <p:cNvPicPr/>
          <p:nvPr/>
        </p:nvPicPr>
        <p:blipFill>
          <a:blip r:embed="rId1"/>
          <a:stretch/>
        </p:blipFill>
        <p:spPr>
          <a:xfrm>
            <a:off x="0" y="1616760"/>
            <a:ext cx="9142200" cy="36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09840" y="1107000"/>
            <a:ext cx="7740720" cy="4939560"/>
          </a:xfrm>
          <a:prstGeom prst="rect">
            <a:avLst/>
          </a:prstGeom>
          <a:ln>
            <a:solidFill>
              <a:srgbClr val="3465a4">
                <a:alpha val="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28480" y="1152000"/>
            <a:ext cx="8038080" cy="4750560"/>
          </a:xfrm>
          <a:prstGeom prst="rect">
            <a:avLst/>
          </a:prstGeom>
          <a:ln>
            <a:solidFill>
              <a:srgbClr val="3465a4">
                <a:alpha val="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76000" y="1284840"/>
            <a:ext cx="7989840" cy="4617720"/>
          </a:xfrm>
          <a:prstGeom prst="rect">
            <a:avLst/>
          </a:prstGeom>
          <a:ln>
            <a:solidFill>
              <a:srgbClr val="3465a4">
                <a:alpha val="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Imagem 1" descr=""/>
          <p:cNvPicPr/>
          <p:nvPr/>
        </p:nvPicPr>
        <p:blipFill>
          <a:blip r:embed="rId1"/>
          <a:stretch/>
        </p:blipFill>
        <p:spPr>
          <a:xfrm>
            <a:off x="1527120" y="1770120"/>
            <a:ext cx="6303960" cy="41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1" name="Imagem 1" descr=""/>
          <p:cNvPicPr/>
          <p:nvPr/>
        </p:nvPicPr>
        <p:blipFill>
          <a:blip r:embed="rId1"/>
          <a:stretch/>
        </p:blipFill>
        <p:spPr>
          <a:xfrm>
            <a:off x="1715400" y="1770120"/>
            <a:ext cx="5927400" cy="41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6" name="Imagem 1" descr=""/>
          <p:cNvPicPr/>
          <p:nvPr/>
        </p:nvPicPr>
        <p:blipFill>
          <a:blip r:embed="rId1"/>
          <a:stretch/>
        </p:blipFill>
        <p:spPr>
          <a:xfrm>
            <a:off x="1909440" y="1770120"/>
            <a:ext cx="5539320" cy="41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492000" y="1872000"/>
            <a:ext cx="3347280" cy="42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Confiabilidade;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Interoperabilidade;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Segurança;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Disponibilidade;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CI/CD</a:t>
            </a: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79280" y="1856160"/>
            <a:ext cx="3347280" cy="42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RNFs: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Usabilidade;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Acessibilidade;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Desempenho;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Manutenibilidade;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Testabilidade;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.NET Core;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Angular;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interfaces devem ser responsivas;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Deve ser modular e implantável por módulos;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Abertura, portabilidade e uso extensivo de recursos de rede;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Microsserviços;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Nuvem híbrida;</a:t>
            </a:r>
            <a:endParaRPr b="0" lang="pt-BR" sz="2300" spc="-1" strike="noStrike">
              <a:latin typeface="Arial"/>
            </a:endParaRPr>
          </a:p>
          <a:p>
            <a:pPr marL="343080" indent="-341280"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  <a:buClr>
                <a:srgbClr val="404040"/>
              </a:buClr>
              <a:buFont typeface="Arial"/>
              <a:buChar char="•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Single Page Application.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10" name="Table 5"/>
          <p:cNvGraphicFramePr/>
          <p:nvPr/>
        </p:nvGraphicFramePr>
        <p:xfrm>
          <a:off x="403920" y="2013120"/>
          <a:ext cx="8538120" cy="3733200"/>
        </p:xfrm>
        <a:graphic>
          <a:graphicData uri="http://schemas.openxmlformats.org/drawingml/2006/table">
            <a:tbl>
              <a:tblPr/>
              <a:tblGrid>
                <a:gridCol w="2846160"/>
                <a:gridCol w="2846160"/>
                <a:gridCol w="2846160"/>
              </a:tblGrid>
              <a:tr h="79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Análise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Design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</a:t>
                      </a:r>
                      <a:endParaRPr b="0" lang="pt-BR" sz="2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Implementação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24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Linguagem e plataforma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Linguagem de programação</a:t>
                      </a:r>
                      <a:endParaRPr b="0" lang="pt-BR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 plataforma de</a:t>
                      </a:r>
                      <a:endParaRPr b="0" lang="pt-BR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desenvolvimento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C#, .NET Core 3.1 e .NET</a:t>
                      </a:r>
                      <a:endParaRPr b="0" lang="pt-BR" sz="19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2.1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Persistência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Banco de dados relacional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MySQL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Persistência 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ORM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Entity Framework Core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Persistência 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 ORM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Dapper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API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Microsserviços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REST/RESTful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1001880"/>
            <a:ext cx="9142200" cy="66348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06280" y="1100160"/>
            <a:ext cx="8734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79280" y="1770120"/>
            <a:ext cx="88261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0" y="204120"/>
            <a:ext cx="9142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INTEGRADO DE GESTÃO E OPERAÇÃO – SIGO –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INDTEXTBR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403920" y="1839600"/>
          <a:ext cx="8538120" cy="3351960"/>
        </p:xfrm>
        <a:graphic>
          <a:graphicData uri="http://schemas.openxmlformats.org/drawingml/2006/table">
            <a:tbl>
              <a:tblPr/>
              <a:tblGrid>
                <a:gridCol w="2846160"/>
                <a:gridCol w="2846160"/>
                <a:gridCol w="2846160"/>
              </a:tblGrid>
              <a:tr h="79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Análise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 Design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Mecanismo de</a:t>
                      </a:r>
                      <a:endParaRPr b="0" lang="pt-BR" sz="2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Implementação</a:t>
                      </a:r>
                      <a:endParaRPr b="0" lang="pt-BR" sz="2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7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Frontend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 homem máquina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Angular 10 e Bootstrap 4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Segurança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Autenticação e autorização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SWT e Microsoft AspNetCore Identity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Repositório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Repositório do código fonte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GitHub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7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Repositório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Repositório de imagens de containers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Registros de container do Azure</a:t>
                      </a:r>
                      <a:endParaRPr b="0" lang="pt-BR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Application>LibreOffice/6.1.2.1$Windows_X86_64 LibreOffice_project/65905a128db06ba48db947242809d14d3f9a93fe</Application>
  <Words>689</Words>
  <Paragraphs>207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2020-12-11T10:27:04Z</dcterms:modified>
  <cp:revision>50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  <property fmtid="{D5CDD505-2E9C-101B-9397-08002B2CF9AE}" pid="13" name="category">
    <vt:lpwstr>Educação</vt:lpwstr>
  </property>
</Properties>
</file>