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89" r:id="rId7"/>
    <p:sldId id="260" r:id="rId8"/>
    <p:sldId id="298" r:id="rId9"/>
    <p:sldId id="261" r:id="rId10"/>
    <p:sldId id="286" r:id="rId11"/>
    <p:sldId id="293" r:id="rId12"/>
    <p:sldId id="290" r:id="rId13"/>
    <p:sldId id="291" r:id="rId14"/>
    <p:sldId id="292" r:id="rId15"/>
    <p:sldId id="294" r:id="rId16"/>
    <p:sldId id="297" r:id="rId17"/>
    <p:sldId id="258" r:id="rId18"/>
    <p:sldId id="29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353" autoAdjust="0"/>
  </p:normalViewPr>
  <p:slideViewPr>
    <p:cSldViewPr snapToGrid="0">
      <p:cViewPr varScale="1">
        <p:scale>
          <a:sx n="73" d="100"/>
          <a:sy n="73" d="100"/>
        </p:scale>
        <p:origin x="534"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4/12/2024</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b="0" i="1" dirty="0" smtClean="0"/>
              <a:t>ONLINE</a:t>
            </a:r>
            <a:r>
              <a:rPr lang="en-US" i="1" dirty="0" smtClean="0"/>
              <a:t> LEARNING PLATFORM</a:t>
            </a:r>
            <a:endParaRPr lang="en-US" i="1" dirty="0"/>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122389" y="4882193"/>
            <a:ext cx="87220" cy="182176"/>
          </a:xfrm>
        </p:spPr>
        <p:txBody>
          <a:bodyPr>
            <a:normAutofit fontScale="40000" lnSpcReduction="20000"/>
          </a:bodyPr>
          <a:lstStyle/>
          <a:p>
            <a:pPr marL="0" indent="0">
              <a:buNone/>
            </a:pPr>
            <a:r>
              <a:rPr lang="en-US" dirty="0" smtClean="0"/>
              <a:t>h</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3944620" cy="535531"/>
          </a:xfrm>
        </p:spPr>
        <p:txBody>
          <a:bodyPr/>
          <a:lstStyle/>
          <a:p>
            <a:r>
              <a:rPr lang="en-IN" dirty="0" smtClean="0"/>
              <a:t>Enrollments Tables:</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349848587"/>
              </p:ext>
            </p:extLst>
          </p:nvPr>
        </p:nvGraphicFramePr>
        <p:xfrm>
          <a:off x="1606730" y="2034543"/>
          <a:ext cx="8474530" cy="4069076"/>
        </p:xfrm>
        <a:graphic>
          <a:graphicData uri="http://schemas.openxmlformats.org/drawingml/2006/table">
            <a:tbl>
              <a:tblPr firstRow="1" bandRow="1">
                <a:tableStyleId>{073A0DAA-6AF3-43AB-8588-CEC1D06C72B9}</a:tableStyleId>
              </a:tblPr>
              <a:tblGrid>
                <a:gridCol w="2675942"/>
                <a:gridCol w="923290"/>
                <a:gridCol w="1191408"/>
                <a:gridCol w="1281383"/>
                <a:gridCol w="1325495"/>
                <a:gridCol w="1077012"/>
              </a:tblGrid>
              <a:tr h="561840">
                <a:tc>
                  <a:txBody>
                    <a:bodyPr/>
                    <a:lstStyle/>
                    <a:p>
                      <a:r>
                        <a:rPr lang="en-IN" dirty="0" smtClean="0"/>
                        <a:t>Field</a:t>
                      </a:r>
                      <a:endParaRPr lang="en-IN" dirty="0"/>
                    </a:p>
                  </a:txBody>
                  <a:tcPr/>
                </a:tc>
                <a:tc>
                  <a:txBody>
                    <a:bodyPr/>
                    <a:lstStyle/>
                    <a:p>
                      <a:r>
                        <a:rPr lang="en-IN" dirty="0" smtClean="0"/>
                        <a:t>Type</a:t>
                      </a:r>
                      <a:endParaRPr lang="en-IN" dirty="0"/>
                    </a:p>
                  </a:txBody>
                  <a:tcPr/>
                </a:tc>
                <a:tc>
                  <a:txBody>
                    <a:bodyPr/>
                    <a:lstStyle/>
                    <a:p>
                      <a:r>
                        <a:rPr lang="en-IN" dirty="0" smtClean="0"/>
                        <a:t>NULL</a:t>
                      </a:r>
                      <a:endParaRPr lang="en-IN" dirty="0"/>
                    </a:p>
                  </a:txBody>
                  <a:tcPr/>
                </a:tc>
                <a:tc>
                  <a:txBody>
                    <a:bodyPr/>
                    <a:lstStyle/>
                    <a:p>
                      <a:r>
                        <a:rPr lang="en-IN" dirty="0" smtClean="0"/>
                        <a:t>KEY</a:t>
                      </a:r>
                      <a:endParaRPr lang="en-IN" dirty="0"/>
                    </a:p>
                  </a:txBody>
                  <a:tcPr/>
                </a:tc>
                <a:tc>
                  <a:txBody>
                    <a:bodyPr/>
                    <a:lstStyle/>
                    <a:p>
                      <a:r>
                        <a:rPr lang="en-IN" dirty="0" smtClean="0"/>
                        <a:t>Default</a:t>
                      </a:r>
                      <a:endParaRPr lang="en-IN" dirty="0"/>
                    </a:p>
                  </a:txBody>
                  <a:tcPr/>
                </a:tc>
                <a:tc>
                  <a:txBody>
                    <a:bodyPr/>
                    <a:lstStyle/>
                    <a:p>
                      <a:r>
                        <a:rPr lang="en-IN" dirty="0" smtClean="0"/>
                        <a:t>extra</a:t>
                      </a:r>
                      <a:endParaRPr lang="en-IN" dirty="0"/>
                    </a:p>
                  </a:txBody>
                  <a:tcPr/>
                </a:tc>
              </a:tr>
              <a:tr h="876809">
                <a:tc>
                  <a:txBody>
                    <a:bodyPr/>
                    <a:lstStyle/>
                    <a:p>
                      <a:pPr algn="l"/>
                      <a:r>
                        <a:rPr lang="en-IN" dirty="0" smtClean="0"/>
                        <a:t>Enrollment_id</a:t>
                      </a:r>
                      <a:endParaRPr lang="en-IN" dirty="0"/>
                    </a:p>
                  </a:txBody>
                  <a:tcPr/>
                </a:tc>
                <a:tc>
                  <a:txBody>
                    <a:bodyPr/>
                    <a:lstStyle/>
                    <a:p>
                      <a:pPr algn="ctr"/>
                      <a:r>
                        <a:rPr lang="en-IN" dirty="0" smtClean="0"/>
                        <a:t>int</a:t>
                      </a:r>
                      <a:endParaRPr lang="en-IN" dirty="0"/>
                    </a:p>
                  </a:txBody>
                  <a:tcPr/>
                </a:tc>
                <a:tc>
                  <a:txBody>
                    <a:bodyPr/>
                    <a:lstStyle/>
                    <a:p>
                      <a:pPr algn="ctr"/>
                      <a:r>
                        <a:rPr lang="en-IN" dirty="0" smtClean="0"/>
                        <a:t>NO</a:t>
                      </a:r>
                      <a:endParaRPr lang="en-IN" dirty="0"/>
                    </a:p>
                  </a:txBody>
                  <a:tcPr/>
                </a:tc>
                <a:tc>
                  <a:txBody>
                    <a:bodyPr/>
                    <a:lstStyle/>
                    <a:p>
                      <a:pPr algn="ctr"/>
                      <a:r>
                        <a:rPr lang="en-IN" dirty="0" smtClean="0"/>
                        <a:t>PRI</a:t>
                      </a:r>
                      <a:endParaRPr lang="en-IN" dirty="0"/>
                    </a:p>
                  </a:txBody>
                  <a:tcPr/>
                </a:tc>
                <a:tc>
                  <a:txBody>
                    <a:bodyPr/>
                    <a:lstStyle/>
                    <a:p>
                      <a:pPr algn="ctr"/>
                      <a:r>
                        <a:rPr lang="en-IN" dirty="0" smtClean="0"/>
                        <a:t>NULL</a:t>
                      </a:r>
                      <a:endParaRPr lang="en-IN" dirty="0"/>
                    </a:p>
                  </a:txBody>
                  <a:tcPr/>
                </a:tc>
                <a:tc>
                  <a:txBody>
                    <a:bodyPr/>
                    <a:lstStyle/>
                    <a:p>
                      <a:pPr algn="ctr"/>
                      <a:endParaRPr lang="en-IN" dirty="0"/>
                    </a:p>
                  </a:txBody>
                  <a:tcPr/>
                </a:tc>
              </a:tr>
              <a:tr h="876809">
                <a:tc>
                  <a:txBody>
                    <a:bodyPr/>
                    <a:lstStyle/>
                    <a:p>
                      <a:pPr algn="l"/>
                      <a:r>
                        <a:rPr lang="en-IN" dirty="0" smtClean="0"/>
                        <a:t>Course_id</a:t>
                      </a:r>
                      <a:endParaRPr lang="en-IN" dirty="0"/>
                    </a:p>
                  </a:txBody>
                  <a:tcPr/>
                </a:tc>
                <a:tc>
                  <a:txBody>
                    <a:bodyPr/>
                    <a:lstStyle/>
                    <a:p>
                      <a:pPr algn="ctr"/>
                      <a:r>
                        <a:rPr lang="en-IN" dirty="0" smtClean="0"/>
                        <a:t>int</a:t>
                      </a:r>
                      <a:endParaRPr lang="en-IN" dirty="0"/>
                    </a:p>
                  </a:txBody>
                  <a:tcPr/>
                </a:tc>
                <a:tc>
                  <a:txBody>
                    <a:bodyPr/>
                    <a:lstStyle/>
                    <a:p>
                      <a:pPr algn="ctr"/>
                      <a:r>
                        <a:rPr lang="en-IN" dirty="0" smtClean="0"/>
                        <a:t>YES</a:t>
                      </a:r>
                      <a:endParaRPr lang="en-IN" dirty="0"/>
                    </a:p>
                  </a:txBody>
                  <a:tcPr/>
                </a:tc>
                <a:tc>
                  <a:txBody>
                    <a:bodyPr/>
                    <a:lstStyle/>
                    <a:p>
                      <a:pPr algn="ctr"/>
                      <a:r>
                        <a:rPr lang="en-IN" dirty="0" smtClean="0"/>
                        <a:t>MUL</a:t>
                      </a:r>
                      <a:endParaRPr lang="en-IN" dirty="0"/>
                    </a:p>
                  </a:txBody>
                  <a:tcPr/>
                </a:tc>
                <a:tc>
                  <a:txBody>
                    <a:bodyPr/>
                    <a:lstStyle/>
                    <a:p>
                      <a:pPr algn="ctr"/>
                      <a:r>
                        <a:rPr lang="en-IN" dirty="0" smtClean="0"/>
                        <a:t>NULL</a:t>
                      </a:r>
                      <a:endParaRPr lang="en-IN" dirty="0"/>
                    </a:p>
                  </a:txBody>
                  <a:tcPr/>
                </a:tc>
                <a:tc>
                  <a:txBody>
                    <a:bodyPr/>
                    <a:lstStyle/>
                    <a:p>
                      <a:pPr algn="ctr"/>
                      <a:endParaRPr lang="en-IN" dirty="0"/>
                    </a:p>
                  </a:txBody>
                  <a:tcPr/>
                </a:tc>
              </a:tr>
              <a:tr h="876809">
                <a:tc>
                  <a:txBody>
                    <a:bodyPr/>
                    <a:lstStyle/>
                    <a:p>
                      <a:pPr algn="l"/>
                      <a:r>
                        <a:rPr lang="en-IN" dirty="0" smtClean="0"/>
                        <a:t>Student_id</a:t>
                      </a:r>
                      <a:endParaRPr lang="en-IN" dirty="0"/>
                    </a:p>
                  </a:txBody>
                  <a:tcPr/>
                </a:tc>
                <a:tc>
                  <a:txBody>
                    <a:bodyPr/>
                    <a:lstStyle/>
                    <a:p>
                      <a:pPr algn="ctr"/>
                      <a:r>
                        <a:rPr lang="en-IN" dirty="0" smtClean="0"/>
                        <a:t>int</a:t>
                      </a:r>
                      <a:endParaRPr lang="en-IN" dirty="0"/>
                    </a:p>
                  </a:txBody>
                  <a:tcPr/>
                </a:tc>
                <a:tc>
                  <a:txBody>
                    <a:bodyPr/>
                    <a:lstStyle/>
                    <a:p>
                      <a:pPr algn="ctr"/>
                      <a:r>
                        <a:rPr lang="en-IN" dirty="0" smtClean="0"/>
                        <a:t>YES</a:t>
                      </a:r>
                      <a:endParaRPr lang="en-IN" dirty="0"/>
                    </a:p>
                  </a:txBody>
                  <a:tcPr/>
                </a:tc>
                <a:tc>
                  <a:txBody>
                    <a:bodyPr/>
                    <a:lstStyle/>
                    <a:p>
                      <a:pPr algn="ctr"/>
                      <a:r>
                        <a:rPr lang="en-IN" dirty="0" smtClean="0"/>
                        <a:t>MUL</a:t>
                      </a:r>
                      <a:endParaRPr lang="en-IN" dirty="0"/>
                    </a:p>
                  </a:txBody>
                  <a:tcPr/>
                </a:tc>
                <a:tc>
                  <a:txBody>
                    <a:bodyPr/>
                    <a:lstStyle/>
                    <a:p>
                      <a:pPr algn="ctr"/>
                      <a:r>
                        <a:rPr lang="en-IN" dirty="0" smtClean="0"/>
                        <a:t>NULL</a:t>
                      </a:r>
                      <a:endParaRPr lang="en-IN" dirty="0"/>
                    </a:p>
                  </a:txBody>
                  <a:tcPr/>
                </a:tc>
                <a:tc>
                  <a:txBody>
                    <a:bodyPr/>
                    <a:lstStyle/>
                    <a:p>
                      <a:pPr algn="ctr"/>
                      <a:endParaRPr lang="en-IN" dirty="0"/>
                    </a:p>
                  </a:txBody>
                  <a:tcPr/>
                </a:tc>
              </a:tr>
              <a:tr h="876809">
                <a:tc>
                  <a:txBody>
                    <a:bodyPr/>
                    <a:lstStyle/>
                    <a:p>
                      <a:pPr algn="l"/>
                      <a:r>
                        <a:rPr lang="en-IN" dirty="0" smtClean="0"/>
                        <a:t>enrollment_date</a:t>
                      </a:r>
                      <a:endParaRPr lang="en-IN" dirty="0"/>
                    </a:p>
                  </a:txBody>
                  <a:tcPr/>
                </a:tc>
                <a:tc>
                  <a:txBody>
                    <a:bodyPr/>
                    <a:lstStyle/>
                    <a:p>
                      <a:pPr algn="ctr"/>
                      <a:r>
                        <a:rPr lang="en-IN" dirty="0" smtClean="0"/>
                        <a:t>date</a:t>
                      </a:r>
                      <a:endParaRPr lang="en-IN" dirty="0"/>
                    </a:p>
                  </a:txBody>
                  <a:tcPr/>
                </a:tc>
                <a:tc>
                  <a:txBody>
                    <a:bodyPr/>
                    <a:lstStyle/>
                    <a:p>
                      <a:pPr algn="ctr"/>
                      <a:r>
                        <a:rPr lang="en-IN" dirty="0" smtClean="0"/>
                        <a:t>YES</a:t>
                      </a:r>
                      <a:endParaRPr lang="en-IN" dirty="0"/>
                    </a:p>
                  </a:txBody>
                  <a:tcPr/>
                </a:tc>
                <a:tc>
                  <a:txBody>
                    <a:bodyPr/>
                    <a:lstStyle/>
                    <a:p>
                      <a:pPr algn="ctr"/>
                      <a:endParaRPr lang="en-IN" dirty="0"/>
                    </a:p>
                  </a:txBody>
                  <a:tcPr/>
                </a:tc>
                <a:tc>
                  <a:txBody>
                    <a:bodyPr/>
                    <a:lstStyle/>
                    <a:p>
                      <a:pPr algn="ctr"/>
                      <a:r>
                        <a:rPr lang="en-IN" dirty="0" smtClean="0"/>
                        <a:t>NULL</a:t>
                      </a: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203283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3134723" cy="535531"/>
          </a:xfrm>
        </p:spPr>
        <p:txBody>
          <a:bodyPr/>
          <a:lstStyle/>
          <a:p>
            <a:r>
              <a:rPr lang="en-IN" dirty="0" smtClean="0"/>
              <a:t>Materials Table:</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2335227039"/>
              </p:ext>
            </p:extLst>
          </p:nvPr>
        </p:nvGraphicFramePr>
        <p:xfrm>
          <a:off x="1418037" y="2205566"/>
          <a:ext cx="7961094" cy="3568218"/>
        </p:xfrm>
        <a:graphic>
          <a:graphicData uri="http://schemas.openxmlformats.org/drawingml/2006/table">
            <a:tbl>
              <a:tblPr firstRow="1" bandRow="1">
                <a:tableStyleId>{5C22544A-7EE6-4342-B048-85BDC9FD1C3A}</a:tableStyleId>
              </a:tblPr>
              <a:tblGrid>
                <a:gridCol w="1427307"/>
                <a:gridCol w="1955256"/>
                <a:gridCol w="966981"/>
                <a:gridCol w="776910"/>
                <a:gridCol w="1515292"/>
                <a:gridCol w="1319348"/>
              </a:tblGrid>
              <a:tr h="368615">
                <a:tc>
                  <a:txBody>
                    <a:bodyPr/>
                    <a:lstStyle/>
                    <a:p>
                      <a:r>
                        <a:rPr lang="en-IN" dirty="0" smtClean="0"/>
                        <a:t>Field</a:t>
                      </a:r>
                      <a:endParaRPr lang="en-IN" dirty="0"/>
                    </a:p>
                  </a:txBody>
                  <a:tcPr/>
                </a:tc>
                <a:tc>
                  <a:txBody>
                    <a:bodyPr/>
                    <a:lstStyle/>
                    <a:p>
                      <a:r>
                        <a:rPr lang="en-IN" dirty="0" smtClean="0"/>
                        <a:t>Type</a:t>
                      </a:r>
                      <a:endParaRPr lang="en-IN" dirty="0"/>
                    </a:p>
                  </a:txBody>
                  <a:tcPr/>
                </a:tc>
                <a:tc>
                  <a:txBody>
                    <a:bodyPr/>
                    <a:lstStyle/>
                    <a:p>
                      <a:r>
                        <a:rPr lang="en-IN" dirty="0" smtClean="0"/>
                        <a:t>Null</a:t>
                      </a:r>
                      <a:endParaRPr lang="en-IN" dirty="0"/>
                    </a:p>
                  </a:txBody>
                  <a:tcPr/>
                </a:tc>
                <a:tc>
                  <a:txBody>
                    <a:bodyPr/>
                    <a:lstStyle/>
                    <a:p>
                      <a:r>
                        <a:rPr lang="en-IN" dirty="0" smtClean="0"/>
                        <a:t>KEY</a:t>
                      </a:r>
                      <a:endParaRPr lang="en-IN" dirty="0"/>
                    </a:p>
                  </a:txBody>
                  <a:tcPr/>
                </a:tc>
                <a:tc>
                  <a:txBody>
                    <a:bodyPr/>
                    <a:lstStyle/>
                    <a:p>
                      <a:r>
                        <a:rPr lang="en-IN" dirty="0" smtClean="0"/>
                        <a:t>DEFAULT</a:t>
                      </a:r>
                      <a:endParaRPr lang="en-IN" dirty="0"/>
                    </a:p>
                  </a:txBody>
                  <a:tcPr/>
                </a:tc>
                <a:tc>
                  <a:txBody>
                    <a:bodyPr/>
                    <a:lstStyle/>
                    <a:p>
                      <a:r>
                        <a:rPr lang="en-IN" dirty="0" smtClean="0"/>
                        <a:t>EXTRA</a:t>
                      </a:r>
                      <a:endParaRPr lang="en-IN" dirty="0"/>
                    </a:p>
                  </a:txBody>
                  <a:tcPr/>
                </a:tc>
              </a:tr>
              <a:tr h="671045">
                <a:tc>
                  <a:txBody>
                    <a:bodyPr/>
                    <a:lstStyle/>
                    <a:p>
                      <a:pPr algn="ctr"/>
                      <a:r>
                        <a:rPr lang="en-IN" dirty="0" smtClean="0"/>
                        <a:t>Material_id</a:t>
                      </a:r>
                      <a:endParaRPr lang="en-IN" dirty="0"/>
                    </a:p>
                  </a:txBody>
                  <a:tcPr/>
                </a:tc>
                <a:tc>
                  <a:txBody>
                    <a:bodyPr/>
                    <a:lstStyle/>
                    <a:p>
                      <a:pPr algn="ctr"/>
                      <a:r>
                        <a:rPr lang="en-IN" dirty="0" smtClean="0"/>
                        <a:t>Int</a:t>
                      </a:r>
                      <a:endParaRPr lang="en-IN" dirty="0"/>
                    </a:p>
                  </a:txBody>
                  <a:tcPr/>
                </a:tc>
                <a:tc>
                  <a:txBody>
                    <a:bodyPr/>
                    <a:lstStyle/>
                    <a:p>
                      <a:r>
                        <a:rPr lang="en-IN" sz="1400" dirty="0" smtClean="0"/>
                        <a:t>NO</a:t>
                      </a:r>
                      <a:endParaRPr lang="en-IN" sz="1400" dirty="0"/>
                    </a:p>
                  </a:txBody>
                  <a:tcPr/>
                </a:tc>
                <a:tc>
                  <a:txBody>
                    <a:bodyPr/>
                    <a:lstStyle/>
                    <a:p>
                      <a:r>
                        <a:rPr lang="en-IN" sz="1600" dirty="0" smtClean="0"/>
                        <a:t>PRI</a:t>
                      </a:r>
                      <a:endParaRPr lang="en-IN" sz="1600" dirty="0"/>
                    </a:p>
                  </a:txBody>
                  <a:tcPr/>
                </a:tc>
                <a:tc>
                  <a:txBody>
                    <a:bodyPr/>
                    <a:lstStyle/>
                    <a:p>
                      <a:pPr algn="ctr"/>
                      <a:r>
                        <a:rPr lang="en-IN" sz="1600" dirty="0" smtClean="0"/>
                        <a:t>NULL</a:t>
                      </a:r>
                      <a:endParaRPr lang="en-IN" sz="1600" dirty="0"/>
                    </a:p>
                  </a:txBody>
                  <a:tcPr/>
                </a:tc>
                <a:tc>
                  <a:txBody>
                    <a:bodyPr/>
                    <a:lstStyle/>
                    <a:p>
                      <a:pPr algn="ctr"/>
                      <a:endParaRPr lang="en-IN" sz="1600" dirty="0"/>
                    </a:p>
                  </a:txBody>
                  <a:tcPr/>
                </a:tc>
              </a:tr>
              <a:tr h="575416">
                <a:tc>
                  <a:txBody>
                    <a:bodyPr/>
                    <a:lstStyle/>
                    <a:p>
                      <a:pPr algn="ctr"/>
                      <a:r>
                        <a:rPr lang="en-IN" dirty="0" smtClean="0"/>
                        <a:t>Course_id</a:t>
                      </a:r>
                      <a:endParaRPr lang="en-IN" dirty="0"/>
                    </a:p>
                  </a:txBody>
                  <a:tcPr/>
                </a:tc>
                <a:tc>
                  <a:txBody>
                    <a:bodyPr/>
                    <a:lstStyle/>
                    <a:p>
                      <a:pPr algn="ctr"/>
                      <a:r>
                        <a:rPr lang="en-IN" dirty="0" smtClean="0"/>
                        <a:t>Int</a:t>
                      </a:r>
                      <a:endParaRPr lang="en-IN" dirty="0"/>
                    </a:p>
                  </a:txBody>
                  <a:tcPr/>
                </a:tc>
                <a:tc>
                  <a:txBody>
                    <a:bodyPr/>
                    <a:lstStyle/>
                    <a:p>
                      <a:r>
                        <a:rPr lang="en-IN" sz="1600" dirty="0" smtClean="0"/>
                        <a:t>YES</a:t>
                      </a:r>
                      <a:endParaRPr lang="en-IN" sz="1600" dirty="0"/>
                    </a:p>
                  </a:txBody>
                  <a:tcPr/>
                </a:tc>
                <a:tc>
                  <a:txBody>
                    <a:bodyPr/>
                    <a:lstStyle/>
                    <a:p>
                      <a:r>
                        <a:rPr lang="en-IN" sz="1400" dirty="0" smtClean="0"/>
                        <a:t>MUL</a:t>
                      </a:r>
                      <a:endParaRPr lang="en-IN" sz="1400" dirty="0"/>
                    </a:p>
                  </a:txBody>
                  <a:tcPr/>
                </a:tc>
                <a:tc>
                  <a:txBody>
                    <a:bodyPr/>
                    <a:lstStyle/>
                    <a:p>
                      <a:pPr algn="ctr"/>
                      <a:r>
                        <a:rPr lang="en-IN" sz="1600" dirty="0" smtClean="0"/>
                        <a:t>NULL</a:t>
                      </a:r>
                      <a:endParaRPr lang="en-IN" sz="1600" dirty="0"/>
                    </a:p>
                  </a:txBody>
                  <a:tcPr/>
                </a:tc>
                <a:tc>
                  <a:txBody>
                    <a:bodyPr/>
                    <a:lstStyle/>
                    <a:p>
                      <a:pPr algn="ctr"/>
                      <a:endParaRPr lang="en-IN" sz="1600" dirty="0"/>
                    </a:p>
                  </a:txBody>
                  <a:tcPr/>
                </a:tc>
              </a:tr>
              <a:tr h="724090">
                <a:tc>
                  <a:txBody>
                    <a:bodyPr/>
                    <a:lstStyle/>
                    <a:p>
                      <a:pPr algn="ctr"/>
                      <a:r>
                        <a:rPr lang="en-IN" dirty="0" smtClean="0"/>
                        <a:t>Title</a:t>
                      </a:r>
                      <a:endParaRPr lang="en-IN" dirty="0"/>
                    </a:p>
                  </a:txBody>
                  <a:tcPr/>
                </a:tc>
                <a:tc>
                  <a:txBody>
                    <a:bodyPr/>
                    <a:lstStyle/>
                    <a:p>
                      <a:pPr algn="ctr"/>
                      <a:r>
                        <a:rPr lang="en-IN" dirty="0" smtClean="0"/>
                        <a:t>Varchar(100)</a:t>
                      </a:r>
                      <a:endParaRPr lang="en-IN" dirty="0"/>
                    </a:p>
                  </a:txBody>
                  <a:tcPr/>
                </a:tc>
                <a:tc>
                  <a:txBody>
                    <a:bodyPr/>
                    <a:lstStyle/>
                    <a:p>
                      <a:r>
                        <a:rPr lang="en-IN" sz="1400" dirty="0" smtClean="0"/>
                        <a:t>YES</a:t>
                      </a:r>
                      <a:endParaRPr lang="en-IN" sz="1400" dirty="0"/>
                    </a:p>
                  </a:txBody>
                  <a:tcPr/>
                </a:tc>
                <a:tc>
                  <a:txBody>
                    <a:bodyPr/>
                    <a:lstStyle/>
                    <a:p>
                      <a:endParaRPr lang="en-IN" sz="1400" dirty="0"/>
                    </a:p>
                  </a:txBody>
                  <a:tcPr/>
                </a:tc>
                <a:tc>
                  <a:txBody>
                    <a:bodyPr/>
                    <a:lstStyle/>
                    <a:p>
                      <a:pPr algn="ctr"/>
                      <a:r>
                        <a:rPr lang="en-IN" dirty="0" smtClean="0"/>
                        <a:t>NULL</a:t>
                      </a:r>
                      <a:endParaRPr lang="en-IN" dirty="0"/>
                    </a:p>
                  </a:txBody>
                  <a:tcPr/>
                </a:tc>
                <a:tc>
                  <a:txBody>
                    <a:bodyPr/>
                    <a:lstStyle/>
                    <a:p>
                      <a:pPr algn="ctr"/>
                      <a:endParaRPr lang="en-IN" dirty="0"/>
                    </a:p>
                  </a:txBody>
                  <a:tcPr/>
                </a:tc>
              </a:tr>
              <a:tr h="614526">
                <a:tc>
                  <a:txBody>
                    <a:bodyPr/>
                    <a:lstStyle/>
                    <a:p>
                      <a:pPr algn="ctr"/>
                      <a:r>
                        <a:rPr lang="en-IN" dirty="0" smtClean="0"/>
                        <a:t>Type</a:t>
                      </a:r>
                      <a:endParaRPr lang="en-IN" dirty="0"/>
                    </a:p>
                  </a:txBody>
                  <a:tcPr/>
                </a:tc>
                <a:tc>
                  <a:txBody>
                    <a:bodyPr/>
                    <a:lstStyle/>
                    <a:p>
                      <a:pPr algn="ctr"/>
                      <a:r>
                        <a:rPr lang="en-IN" dirty="0" smtClean="0"/>
                        <a:t>Varchar(20)</a:t>
                      </a:r>
                      <a:endParaRPr lang="en-IN" dirty="0"/>
                    </a:p>
                  </a:txBody>
                  <a:tcPr/>
                </a:tc>
                <a:tc>
                  <a:txBody>
                    <a:bodyPr/>
                    <a:lstStyle/>
                    <a:p>
                      <a:r>
                        <a:rPr lang="en-IN" sz="1400" dirty="0" smtClean="0"/>
                        <a:t>YES</a:t>
                      </a:r>
                      <a:endParaRPr lang="en-IN" sz="1400" dirty="0"/>
                    </a:p>
                  </a:txBody>
                  <a:tcPr/>
                </a:tc>
                <a:tc>
                  <a:txBody>
                    <a:bodyPr/>
                    <a:lstStyle/>
                    <a:p>
                      <a:endParaRPr lang="en-IN" sz="1600" dirty="0"/>
                    </a:p>
                  </a:txBody>
                  <a:tcPr/>
                </a:tc>
                <a:tc>
                  <a:txBody>
                    <a:bodyPr/>
                    <a:lstStyle/>
                    <a:p>
                      <a:pPr algn="ctr"/>
                      <a:r>
                        <a:rPr lang="en-IN" sz="1600" dirty="0" smtClean="0"/>
                        <a:t>NULL</a:t>
                      </a:r>
                      <a:endParaRPr lang="en-IN" sz="1600" dirty="0"/>
                    </a:p>
                  </a:txBody>
                  <a:tcPr/>
                </a:tc>
                <a:tc>
                  <a:txBody>
                    <a:bodyPr/>
                    <a:lstStyle/>
                    <a:p>
                      <a:pPr algn="ctr"/>
                      <a:endParaRPr lang="en-IN" sz="1600" dirty="0"/>
                    </a:p>
                  </a:txBody>
                  <a:tcPr/>
                </a:tc>
              </a:tr>
              <a:tr h="614526">
                <a:tc>
                  <a:txBody>
                    <a:bodyPr/>
                    <a:lstStyle/>
                    <a:p>
                      <a:pPr algn="ctr"/>
                      <a:r>
                        <a:rPr lang="en-IN" dirty="0" smtClean="0"/>
                        <a:t>File_path</a:t>
                      </a:r>
                      <a:endParaRPr lang="en-IN" dirty="0"/>
                    </a:p>
                  </a:txBody>
                  <a:tcPr/>
                </a:tc>
                <a:tc>
                  <a:txBody>
                    <a:bodyPr/>
                    <a:lstStyle/>
                    <a:p>
                      <a:pPr algn="ctr"/>
                      <a:r>
                        <a:rPr lang="en-IN" dirty="0" smtClean="0"/>
                        <a:t>Varchar(255)</a:t>
                      </a:r>
                      <a:endParaRPr lang="en-IN" dirty="0"/>
                    </a:p>
                  </a:txBody>
                  <a:tcPr/>
                </a:tc>
                <a:tc>
                  <a:txBody>
                    <a:bodyPr/>
                    <a:lstStyle/>
                    <a:p>
                      <a:r>
                        <a:rPr lang="en-IN" sz="1400" dirty="0" smtClean="0"/>
                        <a:t>YES</a:t>
                      </a:r>
                      <a:endParaRPr lang="en-IN" sz="1400" dirty="0"/>
                    </a:p>
                  </a:txBody>
                  <a:tcPr/>
                </a:tc>
                <a:tc>
                  <a:txBody>
                    <a:bodyPr/>
                    <a:lstStyle/>
                    <a:p>
                      <a:endParaRPr lang="en-IN" sz="1600" dirty="0"/>
                    </a:p>
                  </a:txBody>
                  <a:tcPr/>
                </a:tc>
                <a:tc>
                  <a:txBody>
                    <a:bodyPr/>
                    <a:lstStyle/>
                    <a:p>
                      <a:pPr algn="ctr"/>
                      <a:r>
                        <a:rPr lang="en-IN" sz="1600" dirty="0" smtClean="0"/>
                        <a:t>NULL</a:t>
                      </a:r>
                      <a:endParaRPr lang="en-IN" sz="1600" dirty="0"/>
                    </a:p>
                  </a:txBody>
                  <a:tcPr/>
                </a:tc>
                <a:tc>
                  <a:txBody>
                    <a:bodyPr/>
                    <a:lstStyle/>
                    <a:p>
                      <a:pPr algn="ctr"/>
                      <a:endParaRPr lang="en-IN" sz="1600" dirty="0"/>
                    </a:p>
                  </a:txBody>
                  <a:tcPr/>
                </a:tc>
              </a:tr>
            </a:tbl>
          </a:graphicData>
        </a:graphic>
      </p:graphicFrame>
    </p:spTree>
    <p:extLst>
      <p:ext uri="{BB962C8B-B14F-4D97-AF65-F5344CB8AC3E}">
        <p14:creationId xmlns:p14="http://schemas.microsoft.com/office/powerpoint/2010/main" val="3249661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2977969" cy="535531"/>
          </a:xfrm>
        </p:spPr>
        <p:txBody>
          <a:bodyPr/>
          <a:lstStyle/>
          <a:p>
            <a:r>
              <a:rPr lang="en-IN" dirty="0" smtClean="0"/>
              <a:t>ER-Diagram:</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a:xfrm>
            <a:off x="821871" y="2312126"/>
            <a:ext cx="9372600" cy="3448594"/>
          </a:xfrm>
        </p:spPr>
        <p:txBody>
          <a:bodyPr>
            <a:normAutofit fontScale="25000" lnSpcReduction="20000"/>
          </a:bodyPr>
          <a:lstStyle/>
          <a:p>
            <a:pPr algn="l"/>
            <a:r>
              <a:rPr lang="en-US" sz="9600" b="1" dirty="0">
                <a:latin typeface="Arial Narrow" panose="020B0606020202030204" pitchFamily="34" charset="0"/>
              </a:rPr>
              <a:t>An entity relationship is a way of describing how different things are connected or related to each other in a system or database</a:t>
            </a:r>
            <a:r>
              <a:rPr lang="en-US" sz="9600" b="1" dirty="0" smtClean="0">
                <a:latin typeface="Arial Narrow" panose="020B0606020202030204" pitchFamily="34" charset="0"/>
              </a:rPr>
              <a:t>.</a:t>
            </a:r>
          </a:p>
          <a:p>
            <a:endParaRPr lang="en-US" sz="2800" b="1" dirty="0">
              <a:latin typeface="Arial Narrow" panose="020B0606020202030204" pitchFamily="34" charset="0"/>
            </a:endParaRPr>
          </a:p>
          <a:p>
            <a:pPr algn="l"/>
            <a:r>
              <a:rPr lang="en-US" sz="9600" dirty="0">
                <a:latin typeface="Arial Narrow" panose="020B0606020202030204" pitchFamily="34" charset="0"/>
                <a:cs typeface="Arial" panose="020B0604020202020204" pitchFamily="34" charset="0"/>
              </a:rPr>
              <a:t>Think of it like this: in real life, you have different things or objects (which we call entities), like people, cars, books, etc. These entities often have relationships with each other. For example, a person can own a car, a book can be written by an author, and so on</a:t>
            </a:r>
            <a:r>
              <a:rPr lang="en-US" sz="9600" dirty="0" smtClean="0">
                <a:latin typeface="Arial Narrow" panose="020B0606020202030204" pitchFamily="34" charset="0"/>
                <a:cs typeface="Arial" panose="020B0604020202020204" pitchFamily="34" charset="0"/>
              </a:rPr>
              <a:t>.</a:t>
            </a:r>
          </a:p>
          <a:p>
            <a:endParaRPr lang="en-US" sz="3800" dirty="0">
              <a:latin typeface="Arial Narrow" panose="020B0606020202030204" pitchFamily="34" charset="0"/>
              <a:cs typeface="Arial" panose="020B0604020202020204" pitchFamily="34" charset="0"/>
            </a:endParaRPr>
          </a:p>
          <a:p>
            <a:endParaRPr lang="en-US" sz="3800" dirty="0" smtClean="0">
              <a:latin typeface="Arial Narrow" panose="020B0606020202030204" pitchFamily="34" charset="0"/>
              <a:cs typeface="Arial" panose="020B0604020202020204" pitchFamily="34" charset="0"/>
            </a:endParaRPr>
          </a:p>
          <a:p>
            <a:pPr algn="l"/>
            <a:r>
              <a:rPr lang="en-US" sz="9600" dirty="0"/>
              <a:t>In a database or system, we represent these entities and their relationships using diagrams. We use different symbols and lines to show how they are connected.</a:t>
            </a:r>
          </a:p>
          <a:p>
            <a:r>
              <a:rPr lang="en-US" sz="2000" dirty="0"/>
              <a:t/>
            </a:r>
            <a:br>
              <a:rPr lang="en-US" sz="2000" dirty="0"/>
            </a:br>
            <a:endParaRPr lang="en-US" sz="2800" dirty="0">
              <a:latin typeface="Arial Narrow" panose="020B0606020202030204" pitchFamily="34" charset="0"/>
              <a:cs typeface="Arial" panose="020B0604020202020204" pitchFamily="34" charset="0"/>
            </a:endParaRPr>
          </a:p>
          <a:p>
            <a:r>
              <a:rPr lang="en-US" sz="2800" dirty="0"/>
              <a:t/>
            </a:r>
            <a:br>
              <a:rPr lang="en-US" sz="2800" dirty="0"/>
            </a:br>
            <a:r>
              <a:rPr lang="en-US" sz="2800" dirty="0"/>
              <a:t/>
            </a:r>
            <a:br>
              <a:rPr lang="en-US" sz="2800" dirty="0"/>
            </a:br>
            <a:endParaRPr lang="en-IN" sz="2800" dirty="0"/>
          </a:p>
        </p:txBody>
      </p:sp>
    </p:spTree>
    <p:extLst>
      <p:ext uri="{BB962C8B-B14F-4D97-AF65-F5344CB8AC3E}">
        <p14:creationId xmlns:p14="http://schemas.microsoft.com/office/powerpoint/2010/main" val="1845753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  Diagram - </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p:cNvSpPr>
            <a:spLocks noGrp="1"/>
          </p:cNvSpPr>
          <p:nvPr>
            <p:ph type="body" sz="quarter" idx="13"/>
          </p:nvPr>
        </p:nvSpPr>
        <p:spPr>
          <a:xfrm>
            <a:off x="1409700" y="1749570"/>
            <a:ext cx="4625340" cy="1058944"/>
          </a:xfrm>
        </p:spPr>
        <p:txBody>
          <a:bodyPr/>
          <a:lstStyle/>
          <a:p>
            <a:r>
              <a:rPr lang="en-IN" dirty="0" err="1" smtClean="0"/>
              <a:t>hh</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514275"/>
            <a:ext cx="9021464" cy="5343725"/>
          </a:xfrm>
          <a:prstGeom prst="rect">
            <a:avLst/>
          </a:prstGeom>
        </p:spPr>
      </p:pic>
    </p:spTree>
    <p:extLst>
      <p:ext uri="{BB962C8B-B14F-4D97-AF65-F5344CB8AC3E}">
        <p14:creationId xmlns:p14="http://schemas.microsoft.com/office/powerpoint/2010/main" val="1339663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241300" y="908182"/>
            <a:ext cx="11214100" cy="596958"/>
          </a:xfrm>
        </p:spPr>
        <p:txBody>
          <a:bodyPr/>
          <a:lstStyle/>
          <a:p>
            <a:r>
              <a:rPr lang="en-US" sz="3600" dirty="0" smtClean="0">
                <a:latin typeface="Bell MT" panose="02020503060305020303" pitchFamily="18" charset="0"/>
              </a:rPr>
              <a:t> Requirements</a:t>
            </a:r>
            <a:r>
              <a:rPr lang="en-US" sz="3600" dirty="0">
                <a:latin typeface="Bell MT" panose="02020503060305020303" pitchFamily="18" charset="0"/>
              </a:rPr>
              <a:t> </a:t>
            </a:r>
            <a:r>
              <a:rPr lang="en-US" sz="3600" dirty="0" smtClean="0">
                <a:latin typeface="Bell MT" panose="02020503060305020303" pitchFamily="18" charset="0"/>
              </a:rPr>
              <a:t>of this Project</a:t>
            </a:r>
            <a:endParaRPr lang="en-US" sz="3600" dirty="0">
              <a:latin typeface="Bell MT" panose="02020503060305020303" pitchFamily="18" charset="0"/>
            </a:endParaRP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588191" y="2157641"/>
            <a:ext cx="7398238" cy="4616905"/>
          </a:xfrm>
        </p:spPr>
        <p:txBody>
          <a:bodyPr/>
          <a:lstStyle/>
          <a:p>
            <a:r>
              <a:rPr lang="en-US" sz="1400" b="1" dirty="0"/>
              <a:t>User Authentication and Management:</a:t>
            </a:r>
            <a:r>
              <a:rPr lang="en-US" sz="1400" dirty="0"/>
              <a:t> Develop functionalities to securely store user information such as usernames, passwords, and email addresses. Implement role-based access control to differentiate between students and instructors.</a:t>
            </a:r>
          </a:p>
          <a:p>
            <a:r>
              <a:rPr lang="en-US" sz="1400" b="1" dirty="0"/>
              <a:t>Course Creation and Management:</a:t>
            </a:r>
            <a:r>
              <a:rPr lang="en-US" sz="1400" dirty="0"/>
              <a:t> Enable instructors to create courses by providing functionalities to input course title, description, and status (published/unpublished). Ensure that each course is associated with the respective instructor.</a:t>
            </a:r>
          </a:p>
          <a:p>
            <a:r>
              <a:rPr lang="en-US" sz="1400" b="1" dirty="0"/>
              <a:t>Enrollment Management:</a:t>
            </a:r>
            <a:r>
              <a:rPr lang="en-US" sz="1400" dirty="0"/>
              <a:t> Implement mechanisms for students to enroll in courses. Utilize foreign keys </a:t>
            </a:r>
            <a:r>
              <a:rPr lang="en-US" sz="1400" dirty="0" smtClean="0"/>
              <a:t>tonal </a:t>
            </a:r>
            <a:r>
              <a:rPr lang="en-US" sz="1400" dirty="0"/>
              <a:t>resources. Utilize foreign keys to associate materials with their corresponding courses.</a:t>
            </a:r>
          </a:p>
          <a:p>
            <a:r>
              <a:rPr lang="en-US" sz="1400" b="1" dirty="0"/>
              <a:t>Material Management:</a:t>
            </a:r>
            <a:r>
              <a:rPr lang="en-US" sz="1400" dirty="0"/>
              <a:t> Create a system for uploading and managing course materials such as lecture videos, assignments, and additional resources. Utilize foreign keys to associate materials with their corresponding courses.</a:t>
            </a:r>
          </a:p>
          <a:p>
            <a:r>
              <a:rPr lang="en-US" sz="1400" b="1" dirty="0" smtClean="0"/>
              <a:t>Data </a:t>
            </a:r>
            <a:r>
              <a:rPr lang="en-US" sz="1400" b="1" dirty="0"/>
              <a:t>Integrity and Consistency:</a:t>
            </a:r>
            <a:r>
              <a:rPr lang="en-US" sz="1400" dirty="0"/>
              <a:t> Ensure that database constraints are in place to maintain data integrity. Implement primary and foreign keys to establish relationships between tables and enforce referential integrity</a:t>
            </a:r>
            <a:r>
              <a:rPr lang="en-US" sz="1400" dirty="0" smtClean="0"/>
              <a:t>.</a:t>
            </a:r>
            <a:r>
              <a:rPr lang="en-US" sz="2400" dirty="0"/>
              <a:t/>
            </a:r>
            <a:br>
              <a:rPr lang="en-US" sz="2400" dirty="0"/>
            </a:br>
            <a:endParaRPr lang="en-US" sz="2400"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655" y="542925"/>
            <a:ext cx="2716711" cy="535531"/>
          </a:xfrm>
        </p:spPr>
        <p:txBody>
          <a:bodyPr/>
          <a:lstStyle/>
          <a:p>
            <a:r>
              <a:rPr lang="en-IN" dirty="0" smtClean="0"/>
              <a:t>CONCLUSION:</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874124" y="1750423"/>
            <a:ext cx="9372600" cy="4349931"/>
          </a:xfrm>
        </p:spPr>
        <p:txBody>
          <a:bodyPr>
            <a:normAutofit fontScale="70000" lnSpcReduction="20000"/>
          </a:bodyPr>
          <a:lstStyle/>
          <a:p>
            <a:r>
              <a:rPr lang="en-IN" sz="3600" dirty="0" smtClean="0">
                <a:latin typeface="Bahnschrift SemiBold" panose="020B0502040204020203" pitchFamily="34" charset="0"/>
              </a:rPr>
              <a:t>In conclusion, the online learning platform presented in this project serves as a versatile tool catering to the needs of both students and instructors in the realm of distance education. By offering a wide array of courses spanning various subjects , the platform facilitates seamless enrolment, access to course materials, assignments submissions, and interactive communication between students and instructors. Furthermore, instructors are empowered with features enabling them to effortlessly create courses, upload lecture videos, manage assignments, and maintain effective communications channels with their students. This project underscores the significance of technological solutions in enhancing the  accessibility and efficacy of education in todays digital age.</a:t>
            </a:r>
            <a:endParaRPr lang="en-IN" sz="3600" dirty="0">
              <a:latin typeface="Bahnschrift SemiBold" panose="020B0502040204020203" pitchFamily="34" charset="0"/>
            </a:endParaRPr>
          </a:p>
        </p:txBody>
      </p:sp>
    </p:spTree>
    <p:extLst>
      <p:ext uri="{BB962C8B-B14F-4D97-AF65-F5344CB8AC3E}">
        <p14:creationId xmlns:p14="http://schemas.microsoft.com/office/powerpoint/2010/main" val="1741687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5749636" y="2092036"/>
            <a:ext cx="4730275" cy="3629891"/>
          </a:xfrm>
        </p:spPr>
        <p:txBody>
          <a:bodyPr/>
          <a:lstStyle/>
          <a:p>
            <a:r>
              <a:rPr lang="en-US" sz="2400" b="0" dirty="0">
                <a:latin typeface="Goudy Old Style" panose="02020502050305020303" pitchFamily="18" charset="0"/>
              </a:rPr>
              <a:t>I would like to extend my heartfelt gratitude to each and every one of you for taking the time to attend my project presentation today. Your presence, attention, and insightful questions mean a great deal to me.</a:t>
            </a:r>
            <a:br>
              <a:rPr lang="en-US" sz="2400" b="0" dirty="0">
                <a:latin typeface="Goudy Old Style" panose="02020502050305020303" pitchFamily="18" charset="0"/>
              </a:rPr>
            </a:br>
            <a:r>
              <a:rPr lang="en-US" sz="2400" dirty="0">
                <a:latin typeface="Goudy Old Style" panose="02020502050305020303" pitchFamily="18" charset="0"/>
              </a:rPr>
              <a:t/>
            </a:r>
            <a:br>
              <a:rPr lang="en-US" sz="2400" dirty="0">
                <a:latin typeface="Goudy Old Style" panose="02020502050305020303" pitchFamily="18" charset="0"/>
              </a:rPr>
            </a:br>
            <a:r>
              <a:rPr lang="en-US" sz="2400" dirty="0" smtClean="0">
                <a:latin typeface="Goudy Old Style" panose="02020502050305020303" pitchFamily="18" charset="0"/>
              </a:rPr>
              <a:t>                              THANK YOU….</a:t>
            </a:r>
            <a:endParaRPr lang="en-GB" sz="2400" dirty="0">
              <a:latin typeface="Goudy Old Style" panose="02020502050305020303" pitchFamily="18" charset="0"/>
            </a:endParaRPr>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747190" y="1828800"/>
            <a:ext cx="7500092" cy="2705440"/>
          </a:xfrm>
        </p:spPr>
        <p:txBody>
          <a:bodyPr>
            <a:normAutofit fontScale="90000"/>
          </a:bodyPr>
          <a:lstStyle/>
          <a:p>
            <a:r>
              <a:rPr lang="en-US" dirty="0">
                <a:latin typeface="Bradley Hand ITC" panose="03070402050302030203" pitchFamily="66" charset="0"/>
              </a:rPr>
              <a:t>REPHRASE</a:t>
            </a:r>
            <a:r>
              <a:rPr lang="en-US" dirty="0" smtClean="0">
                <a:latin typeface="Bradley Hand ITC" panose="03070402050302030203" pitchFamily="66" charset="0"/>
              </a:rPr>
              <a:t>:</a:t>
            </a:r>
            <a:br>
              <a:rPr lang="en-US" dirty="0" smtClean="0">
                <a:latin typeface="Bradley Hand ITC" panose="03070402050302030203" pitchFamily="66" charset="0"/>
              </a:rPr>
            </a:br>
            <a:r>
              <a:rPr lang="en-US" dirty="0" smtClean="0">
                <a:latin typeface="Bradley Hand ITC" panose="03070402050302030203" pitchFamily="66" charset="0"/>
              </a:rPr>
              <a:t>SQL </a:t>
            </a:r>
            <a:r>
              <a:rPr lang="en-US" dirty="0">
                <a:latin typeface="Bradley Hand ITC" panose="03070402050302030203" pitchFamily="66" charset="0"/>
              </a:rPr>
              <a:t>project featured on an online learning platform by Hitanshi Upadhyay.</a:t>
            </a:r>
            <a:endParaRPr lang="en-US" sz="4800" dirty="0">
              <a:latin typeface="Bradley Hand ITC" panose="03070402050302030203" pitchFamily="66" charset="0"/>
            </a:endParaRP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8950" y="640080"/>
            <a:ext cx="5977565" cy="666206"/>
          </a:xfrm>
        </p:spPr>
        <p:txBody>
          <a:bodyPr/>
          <a:lstStyle/>
          <a:p>
            <a:r>
              <a:rPr lang="en-IN" sz="4000" dirty="0" smtClean="0"/>
              <a:t>TABLE OF CONTENT:</a:t>
            </a:r>
            <a:endParaRPr lang="en-IN" sz="4000" dirty="0"/>
          </a:p>
        </p:txBody>
      </p:sp>
      <p:sp>
        <p:nvSpPr>
          <p:cNvPr id="3" name="Subtitle 2"/>
          <p:cNvSpPr>
            <a:spLocks noGrp="1"/>
          </p:cNvSpPr>
          <p:nvPr>
            <p:ph type="subTitle" idx="1"/>
          </p:nvPr>
        </p:nvSpPr>
        <p:spPr>
          <a:xfrm>
            <a:off x="3323190" y="1985554"/>
            <a:ext cx="7249887" cy="3344090"/>
          </a:xfrm>
        </p:spPr>
        <p:txBody>
          <a:bodyPr>
            <a:normAutofit fontScale="92500" lnSpcReduction="20000"/>
          </a:bodyPr>
          <a:lstStyle/>
          <a:p>
            <a:pPr marL="342900" indent="-342900">
              <a:buFont typeface="Wingdings" panose="05000000000000000000" pitchFamily="2" charset="2"/>
              <a:buChar char="Ø"/>
            </a:pPr>
            <a:r>
              <a:rPr lang="en-IN" sz="2400" dirty="0" smtClean="0"/>
              <a:t>Introduction</a:t>
            </a:r>
            <a:r>
              <a:rPr lang="en-IN" sz="2400" dirty="0" smtClean="0"/>
              <a:t>:</a:t>
            </a:r>
          </a:p>
          <a:p>
            <a:pPr marL="342900" indent="-342900">
              <a:buFont typeface="Wingdings" panose="05000000000000000000" pitchFamily="2" charset="2"/>
              <a:buChar char="Ø"/>
            </a:pPr>
            <a:r>
              <a:rPr lang="en-IN" sz="2400" dirty="0" smtClean="0"/>
              <a:t>Technology used:</a:t>
            </a:r>
            <a:endParaRPr lang="en-IN" sz="2400" dirty="0" smtClean="0"/>
          </a:p>
          <a:p>
            <a:pPr marL="342900" indent="-342900">
              <a:buFont typeface="Wingdings" panose="05000000000000000000" pitchFamily="2" charset="2"/>
              <a:buChar char="Ø"/>
            </a:pPr>
            <a:r>
              <a:rPr lang="en-IN" sz="2400" dirty="0" smtClean="0"/>
              <a:t>Tables:</a:t>
            </a:r>
          </a:p>
          <a:p>
            <a:pPr marL="342900" indent="-342900">
              <a:buFont typeface="Wingdings" panose="05000000000000000000" pitchFamily="2" charset="2"/>
              <a:buChar char="Ø"/>
            </a:pPr>
            <a:r>
              <a:rPr lang="en-IN" sz="2400" dirty="0" smtClean="0"/>
              <a:t>Tables Overview:</a:t>
            </a:r>
          </a:p>
          <a:p>
            <a:pPr marL="342900" indent="-342900">
              <a:buFont typeface="Wingdings" panose="05000000000000000000" pitchFamily="2" charset="2"/>
              <a:buChar char="Ø"/>
            </a:pPr>
            <a:r>
              <a:rPr lang="en-IN" sz="2400" dirty="0" smtClean="0"/>
              <a:t>Describing Tables:</a:t>
            </a:r>
          </a:p>
          <a:p>
            <a:pPr marL="342900" indent="-342900">
              <a:buFont typeface="Wingdings" panose="05000000000000000000" pitchFamily="2" charset="2"/>
              <a:buChar char="Ø"/>
            </a:pPr>
            <a:r>
              <a:rPr lang="en-IN" sz="2400" dirty="0" smtClean="0"/>
              <a:t>ER Diagram:</a:t>
            </a:r>
          </a:p>
          <a:p>
            <a:pPr marL="342900" indent="-342900">
              <a:buFont typeface="Wingdings" panose="05000000000000000000" pitchFamily="2" charset="2"/>
              <a:buChar char="Ø"/>
            </a:pPr>
            <a:r>
              <a:rPr lang="en-IN" sz="2400" dirty="0" smtClean="0"/>
              <a:t>ER Diagram Description:</a:t>
            </a:r>
          </a:p>
          <a:p>
            <a:pPr marL="342900" indent="-342900">
              <a:buFont typeface="Wingdings" panose="05000000000000000000" pitchFamily="2" charset="2"/>
              <a:buChar char="Ø"/>
            </a:pPr>
            <a:r>
              <a:rPr lang="en-IN" sz="2400" dirty="0" smtClean="0"/>
              <a:t>Requirements of this Project:</a:t>
            </a:r>
          </a:p>
          <a:p>
            <a:pPr marL="342900" indent="-342900">
              <a:buFont typeface="Wingdings" panose="05000000000000000000" pitchFamily="2" charset="2"/>
              <a:buChar char="Ø"/>
            </a:pPr>
            <a:r>
              <a:rPr lang="en-IN" sz="2400" dirty="0" smtClean="0"/>
              <a:t>Conclusion:</a:t>
            </a:r>
            <a:endParaRPr lang="en-IN" sz="2400" dirty="0"/>
          </a:p>
        </p:txBody>
      </p:sp>
    </p:spTree>
    <p:extLst>
      <p:ext uri="{BB962C8B-B14F-4D97-AF65-F5344CB8AC3E}">
        <p14:creationId xmlns:p14="http://schemas.microsoft.com/office/powerpoint/2010/main" val="3595820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342646" y="615462"/>
            <a:ext cx="7957292" cy="1543929"/>
          </a:xfrm>
        </p:spPr>
        <p:txBody>
          <a:bodyPr>
            <a:normAutofit fontScale="90000"/>
          </a:bodyPr>
          <a:lstStyle/>
          <a:p>
            <a:r>
              <a:rPr lang="en-US" dirty="0"/>
              <a:t>Begin with an introductory section.</a:t>
            </a:r>
          </a:p>
        </p:txBody>
      </p:sp>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a:xfrm>
            <a:off x="849434" y="2644725"/>
            <a:ext cx="8470412" cy="3105443"/>
          </a:xfrm>
        </p:spPr>
        <p:txBody>
          <a:bodyPr>
            <a:noAutofit/>
          </a:bodyPr>
          <a:lstStyle/>
          <a:p>
            <a:r>
              <a:rPr lang="en-US" sz="2400" b="1" dirty="0" smtClean="0">
                <a:latin typeface="Cambria" panose="02040503050406030204" pitchFamily="18" charset="0"/>
                <a:ea typeface="Cambria" panose="02040503050406030204" pitchFamily="18" charset="0"/>
              </a:rPr>
              <a:t>The </a:t>
            </a:r>
            <a:r>
              <a:rPr lang="en-US" sz="2400" b="1" dirty="0">
                <a:latin typeface="Cambria" panose="02040503050406030204" pitchFamily="18" charset="0"/>
                <a:ea typeface="Cambria" panose="02040503050406030204" pitchFamily="18" charset="0"/>
              </a:rPr>
              <a:t>online learning platform aims to provide a </a:t>
            </a:r>
            <a:r>
              <a:rPr lang="en-US" sz="2800" b="1" dirty="0">
                <a:latin typeface="Cambria" panose="02040503050406030204" pitchFamily="18" charset="0"/>
                <a:ea typeface="Cambria" panose="02040503050406030204" pitchFamily="18" charset="0"/>
              </a:rPr>
              <a:t>comprehensive</a:t>
            </a:r>
            <a:r>
              <a:rPr lang="en-US" sz="2400" b="1" dirty="0">
                <a:latin typeface="Cambria" panose="02040503050406030204" pitchFamily="18" charset="0"/>
                <a:ea typeface="Cambria" panose="02040503050406030204" pitchFamily="18" charset="0"/>
              </a:rPr>
              <a:t> solution for both students and instructors to engage in distance education. It will offer various courses across different subjects, allowing students to enroll, access course materials, submit assignments, and interact with instructors. Instructors can create courses, upload lecture videos, manage assignments, and communicate with </a:t>
            </a:r>
            <a:r>
              <a:rPr lang="en-US" sz="2400" b="1" dirty="0" smtClean="0">
                <a:latin typeface="Cambria" panose="02040503050406030204" pitchFamily="18" charset="0"/>
                <a:ea typeface="Cambria" panose="02040503050406030204" pitchFamily="18" charset="0"/>
              </a:rPr>
              <a:t>students.</a:t>
            </a:r>
            <a:endParaRPr lang="en-US" sz="2400" b="1"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780" y="503736"/>
            <a:ext cx="5505631" cy="535531"/>
          </a:xfrm>
        </p:spPr>
        <p:txBody>
          <a:bodyPr/>
          <a:lstStyle/>
          <a:p>
            <a:r>
              <a:rPr lang="en-IN" dirty="0" smtClean="0"/>
              <a:t>Technology Platform Used:</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a:xfrm>
            <a:off x="1383573" y="1489166"/>
            <a:ext cx="9589227" cy="4363847"/>
          </a:xfrm>
        </p:spPr>
        <p:txBody>
          <a:bodyPr>
            <a:normAutofit fontScale="85000" lnSpcReduction="20000"/>
          </a:bodyPr>
          <a:lstStyle/>
          <a:p>
            <a:r>
              <a:rPr lang="en-IN" sz="4000" dirty="0"/>
              <a:t>Technologies I have used:</a:t>
            </a:r>
          </a:p>
          <a:p>
            <a:r>
              <a:rPr lang="en-IN" sz="3200" dirty="0"/>
              <a:t>MYSQL, FIGMA, (MS) POWERPOINT</a:t>
            </a:r>
          </a:p>
          <a:p>
            <a:pPr algn="l"/>
            <a:endParaRPr lang="en-IN" sz="4000" dirty="0"/>
          </a:p>
          <a:p>
            <a:pPr algn="l"/>
            <a:r>
              <a:rPr lang="en-IN" sz="4400" dirty="0"/>
              <a:t>MYSQL:</a:t>
            </a:r>
            <a:r>
              <a:rPr lang="en-IN" sz="3600" dirty="0"/>
              <a:t> </a:t>
            </a:r>
          </a:p>
          <a:p>
            <a:pPr algn="l"/>
            <a:r>
              <a:rPr lang="en-IN" sz="3600" dirty="0"/>
              <a:t>  FOR CREATING DATABASE</a:t>
            </a:r>
          </a:p>
          <a:p>
            <a:pPr algn="l"/>
            <a:r>
              <a:rPr lang="en-IN" sz="4000" dirty="0"/>
              <a:t>FIGMA: </a:t>
            </a:r>
          </a:p>
          <a:p>
            <a:pPr algn="l"/>
            <a:r>
              <a:rPr lang="en-IN" sz="3200" dirty="0"/>
              <a:t>  FOR DESIGNING ER DIAGRAM</a:t>
            </a:r>
          </a:p>
          <a:p>
            <a:pPr algn="l"/>
            <a:r>
              <a:rPr lang="en-IN" sz="4000" dirty="0"/>
              <a:t>POWERPOINT:</a:t>
            </a:r>
          </a:p>
          <a:p>
            <a:pPr algn="l"/>
            <a:r>
              <a:rPr lang="en-IN" sz="3200" dirty="0"/>
              <a:t> FOR CREATING </a:t>
            </a:r>
            <a:r>
              <a:rPr lang="en-IN" sz="3200" dirty="0" smtClean="0"/>
              <a:t>PRESENTATION</a:t>
            </a:r>
            <a:endParaRPr lang="en-IN" sz="3200" dirty="0"/>
          </a:p>
        </p:txBody>
      </p:sp>
    </p:spTree>
    <p:extLst>
      <p:ext uri="{BB962C8B-B14F-4D97-AF65-F5344CB8AC3E}">
        <p14:creationId xmlns:p14="http://schemas.microsoft.com/office/powerpoint/2010/main" val="390333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6" name="Text Placeholder 5">
            <a:extLst>
              <a:ext uri="{FF2B5EF4-FFF2-40B4-BE49-F238E27FC236}">
                <a16:creationId xmlns="" xmlns:a16="http://schemas.microsoft.com/office/drawing/2014/main" id="{000A9570-5EF6-4AFB-9FCA-7C8998E3FEB1}"/>
              </a:ext>
            </a:extLst>
          </p:cNvPr>
          <p:cNvSpPr>
            <a:spLocks noGrp="1"/>
          </p:cNvSpPr>
          <p:nvPr>
            <p:ph type="body" sz="quarter" idx="4"/>
          </p:nvPr>
        </p:nvSpPr>
        <p:spPr>
          <a:xfrm>
            <a:off x="4354004" y="2725370"/>
            <a:ext cx="6454204" cy="2766745"/>
          </a:xfrm>
        </p:spPr>
        <p:txBody>
          <a:bodyPr>
            <a:normAutofit/>
          </a:bodyPr>
          <a:lstStyle/>
          <a:p>
            <a:pPr>
              <a:buFont typeface="Wingdings" panose="05000000000000000000" pitchFamily="2" charset="2"/>
              <a:buChar char="v"/>
            </a:pPr>
            <a:r>
              <a:rPr lang="en-US" sz="3200" dirty="0">
                <a:latin typeface="Bahnschrift SemiBold" panose="020B0502040204020203" pitchFamily="34" charset="0"/>
              </a:rPr>
              <a:t>USERS</a:t>
            </a:r>
          </a:p>
          <a:p>
            <a:pPr>
              <a:buFont typeface="Wingdings" panose="05000000000000000000" pitchFamily="2" charset="2"/>
              <a:buChar char="v"/>
            </a:pPr>
            <a:r>
              <a:rPr lang="en-US" sz="3200" dirty="0">
                <a:latin typeface="Bahnschrift SemiBold" panose="020B0502040204020203" pitchFamily="34" charset="0"/>
              </a:rPr>
              <a:t>COURSES</a:t>
            </a:r>
          </a:p>
          <a:p>
            <a:pPr>
              <a:buFont typeface="Wingdings" panose="05000000000000000000" pitchFamily="2" charset="2"/>
              <a:buChar char="v"/>
            </a:pPr>
            <a:r>
              <a:rPr lang="en-US" sz="3200" dirty="0">
                <a:latin typeface="Bahnschrift SemiBold" panose="020B0502040204020203" pitchFamily="34" charset="0"/>
              </a:rPr>
              <a:t>ENROLLMENTS</a:t>
            </a:r>
          </a:p>
          <a:p>
            <a:pPr>
              <a:buFont typeface="Wingdings" panose="05000000000000000000" pitchFamily="2" charset="2"/>
              <a:buChar char="v"/>
            </a:pPr>
            <a:r>
              <a:rPr lang="en-US" sz="3200" dirty="0">
                <a:latin typeface="Bahnschrift SemiBold" panose="020B0502040204020203" pitchFamily="34" charset="0"/>
              </a:rPr>
              <a:t>MATERIALS</a:t>
            </a:r>
          </a:p>
        </p:txBody>
      </p:sp>
      <p:sp>
        <p:nvSpPr>
          <p:cNvPr id="3" name="Title 2"/>
          <p:cNvSpPr>
            <a:spLocks noGrp="1"/>
          </p:cNvSpPr>
          <p:nvPr>
            <p:ph type="title"/>
          </p:nvPr>
        </p:nvSpPr>
        <p:spPr>
          <a:xfrm>
            <a:off x="1974056" y="1855799"/>
            <a:ext cx="11214100" cy="535531"/>
          </a:xfrm>
        </p:spPr>
        <p:txBody>
          <a:bodyPr/>
          <a:lstStyle/>
          <a:p>
            <a:r>
              <a:rPr lang="en-US" dirty="0"/>
              <a:t>Rephrase: Tables developed for my project.</a:t>
            </a:r>
            <a:endParaRPr lang="en-IN"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 a detailed overview of all tables included.</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p:cNvSpPr>
            <a:spLocks noGrp="1"/>
          </p:cNvSpPr>
          <p:nvPr>
            <p:ph type="body" sz="quarter" idx="13"/>
          </p:nvPr>
        </p:nvSpPr>
        <p:spPr>
          <a:xfrm>
            <a:off x="1365250" y="1432179"/>
            <a:ext cx="9372600" cy="4919472"/>
          </a:xfrm>
        </p:spPr>
        <p:txBody>
          <a:bodyPr>
            <a:normAutofit/>
          </a:bodyPr>
          <a:lstStyle/>
          <a:p>
            <a:r>
              <a:rPr lang="en-IN" sz="2000" dirty="0" smtClean="0"/>
              <a:t>Users: Columns</a:t>
            </a:r>
            <a:r>
              <a:rPr lang="en-IN" sz="2000" dirty="0"/>
              <a:t>: user_id (Primary Key), username, password, email, role (student/instructor</a:t>
            </a:r>
            <a:r>
              <a:rPr lang="en-IN" sz="2000" dirty="0" smtClean="0"/>
              <a:t>)</a:t>
            </a:r>
            <a:endParaRPr lang="en-IN" sz="2000" dirty="0"/>
          </a:p>
          <a:p>
            <a:r>
              <a:rPr lang="en-IN" sz="2000" dirty="0" smtClean="0"/>
              <a:t>Courses: Columns</a:t>
            </a:r>
            <a:r>
              <a:rPr lang="en-IN" sz="2000" dirty="0"/>
              <a:t>: course_id (Primary Key), title, description, instructor_id (Foreign Key referencing Users), status (published/unpublished) </a:t>
            </a:r>
            <a:endParaRPr lang="en-IN" sz="2000" dirty="0" smtClean="0"/>
          </a:p>
          <a:p>
            <a:endParaRPr lang="en-IN" sz="2000" dirty="0"/>
          </a:p>
          <a:p>
            <a:r>
              <a:rPr lang="en-IN" sz="2000" dirty="0" smtClean="0"/>
              <a:t>Enrollments: Columns</a:t>
            </a:r>
            <a:r>
              <a:rPr lang="en-IN" sz="2000" dirty="0"/>
              <a:t>: enrollment_id (Primary Key), course_id (Foreign Key referencing Courses), student_id (Foreign Key referencing Users), enrollment_date </a:t>
            </a:r>
            <a:endParaRPr lang="en-IN" sz="2000" dirty="0" smtClean="0"/>
          </a:p>
          <a:p>
            <a:r>
              <a:rPr lang="en-IN" sz="2000" dirty="0" smtClean="0"/>
              <a:t>Materials: Columns</a:t>
            </a:r>
            <a:r>
              <a:rPr lang="en-IN" sz="2000" dirty="0"/>
              <a:t>: material_id (Primary Key), course_id (Foreign Key referencing Courses), title, type (video/assignment/resource), file_path</a:t>
            </a:r>
          </a:p>
        </p:txBody>
      </p:sp>
    </p:spTree>
    <p:extLst>
      <p:ext uri="{BB962C8B-B14F-4D97-AF65-F5344CB8AC3E}">
        <p14:creationId xmlns:p14="http://schemas.microsoft.com/office/powerpoint/2010/main" val="1082017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3213100" cy="535531"/>
          </a:xfrm>
        </p:spPr>
        <p:txBody>
          <a:bodyPr/>
          <a:lstStyle/>
          <a:p>
            <a:r>
              <a:rPr lang="en-IN" dirty="0" smtClean="0"/>
              <a:t>Users Table:</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3163861927"/>
              </p:ext>
            </p:extLst>
          </p:nvPr>
        </p:nvGraphicFramePr>
        <p:xfrm>
          <a:off x="1397905" y="1830009"/>
          <a:ext cx="8882562" cy="4126656"/>
        </p:xfrm>
        <a:graphic>
          <a:graphicData uri="http://schemas.openxmlformats.org/drawingml/2006/table">
            <a:tbl>
              <a:tblPr firstRow="1" bandRow="1">
                <a:tableStyleId>{5C22544A-7EE6-4342-B048-85BDC9FD1C3A}</a:tableStyleId>
              </a:tblPr>
              <a:tblGrid>
                <a:gridCol w="1480427"/>
                <a:gridCol w="1480427"/>
                <a:gridCol w="1480427"/>
                <a:gridCol w="1480427"/>
                <a:gridCol w="1480427"/>
                <a:gridCol w="1480427"/>
              </a:tblGrid>
              <a:tr h="687776">
                <a:tc>
                  <a:txBody>
                    <a:bodyPr/>
                    <a:lstStyle/>
                    <a:p>
                      <a:r>
                        <a:rPr lang="en-IN" dirty="0" smtClean="0"/>
                        <a:t>Field</a:t>
                      </a:r>
                      <a:endParaRPr lang="en-IN" dirty="0"/>
                    </a:p>
                  </a:txBody>
                  <a:tcPr/>
                </a:tc>
                <a:tc>
                  <a:txBody>
                    <a:bodyPr/>
                    <a:lstStyle/>
                    <a:p>
                      <a:r>
                        <a:rPr lang="en-IN" dirty="0" smtClean="0"/>
                        <a:t>Type</a:t>
                      </a:r>
                      <a:endParaRPr lang="en-IN" dirty="0"/>
                    </a:p>
                  </a:txBody>
                  <a:tcPr/>
                </a:tc>
                <a:tc>
                  <a:txBody>
                    <a:bodyPr/>
                    <a:lstStyle/>
                    <a:p>
                      <a:r>
                        <a:rPr lang="en-IN" dirty="0" smtClean="0"/>
                        <a:t>Null</a:t>
                      </a:r>
                      <a:endParaRPr lang="en-IN" dirty="0"/>
                    </a:p>
                  </a:txBody>
                  <a:tcPr/>
                </a:tc>
                <a:tc>
                  <a:txBody>
                    <a:bodyPr/>
                    <a:lstStyle/>
                    <a:p>
                      <a:r>
                        <a:rPr lang="en-IN" dirty="0" smtClean="0"/>
                        <a:t>Key</a:t>
                      </a:r>
                      <a:endParaRPr lang="en-IN" dirty="0"/>
                    </a:p>
                  </a:txBody>
                  <a:tcPr/>
                </a:tc>
                <a:tc>
                  <a:txBody>
                    <a:bodyPr/>
                    <a:lstStyle/>
                    <a:p>
                      <a:r>
                        <a:rPr lang="en-IN" dirty="0" smtClean="0"/>
                        <a:t>Default</a:t>
                      </a:r>
                      <a:endParaRPr lang="en-IN" dirty="0"/>
                    </a:p>
                  </a:txBody>
                  <a:tcPr/>
                </a:tc>
                <a:tc>
                  <a:txBody>
                    <a:bodyPr/>
                    <a:lstStyle/>
                    <a:p>
                      <a:r>
                        <a:rPr lang="en-IN" dirty="0" smtClean="0"/>
                        <a:t>Extra</a:t>
                      </a:r>
                      <a:endParaRPr lang="en-IN" dirty="0"/>
                    </a:p>
                  </a:txBody>
                  <a:tcPr/>
                </a:tc>
              </a:tr>
              <a:tr h="687776">
                <a:tc>
                  <a:txBody>
                    <a:bodyPr/>
                    <a:lstStyle/>
                    <a:p>
                      <a:r>
                        <a:rPr lang="en-IN" dirty="0" smtClean="0"/>
                        <a:t>user_id</a:t>
                      </a:r>
                      <a:endParaRPr lang="en-IN" dirty="0"/>
                    </a:p>
                  </a:txBody>
                  <a:tcPr/>
                </a:tc>
                <a:tc>
                  <a:txBody>
                    <a:bodyPr/>
                    <a:lstStyle/>
                    <a:p>
                      <a:r>
                        <a:rPr lang="en-IN" dirty="0" smtClean="0"/>
                        <a:t>int</a:t>
                      </a:r>
                      <a:endParaRPr lang="en-IN" dirty="0"/>
                    </a:p>
                  </a:txBody>
                  <a:tcPr/>
                </a:tc>
                <a:tc>
                  <a:txBody>
                    <a:bodyPr/>
                    <a:lstStyle/>
                    <a:p>
                      <a:r>
                        <a:rPr lang="en-IN" dirty="0" smtClean="0"/>
                        <a:t>No</a:t>
                      </a:r>
                      <a:endParaRPr lang="en-IN" dirty="0"/>
                    </a:p>
                  </a:txBody>
                  <a:tcPr/>
                </a:tc>
                <a:tc>
                  <a:txBody>
                    <a:bodyPr/>
                    <a:lstStyle/>
                    <a:p>
                      <a:r>
                        <a:rPr lang="en-IN" dirty="0" smtClean="0"/>
                        <a:t>PRI</a:t>
                      </a:r>
                      <a:endParaRPr lang="en-IN" dirty="0"/>
                    </a:p>
                  </a:txBody>
                  <a:tcPr/>
                </a:tc>
                <a:tc>
                  <a:txBody>
                    <a:bodyPr/>
                    <a:lstStyle/>
                    <a:p>
                      <a:r>
                        <a:rPr lang="en-IN" dirty="0" smtClean="0"/>
                        <a:t>NULL</a:t>
                      </a:r>
                      <a:endParaRPr lang="en-IN" dirty="0"/>
                    </a:p>
                  </a:txBody>
                  <a:tcPr/>
                </a:tc>
                <a:tc>
                  <a:txBody>
                    <a:bodyPr/>
                    <a:lstStyle/>
                    <a:p>
                      <a:endParaRPr lang="en-IN" dirty="0"/>
                    </a:p>
                  </a:txBody>
                  <a:tcPr/>
                </a:tc>
              </a:tr>
              <a:tr h="687776">
                <a:tc>
                  <a:txBody>
                    <a:bodyPr/>
                    <a:lstStyle/>
                    <a:p>
                      <a:r>
                        <a:rPr lang="en-IN" dirty="0" smtClean="0"/>
                        <a:t>username</a:t>
                      </a:r>
                      <a:endParaRPr lang="en-IN" dirty="0"/>
                    </a:p>
                  </a:txBody>
                  <a:tcPr/>
                </a:tc>
                <a:tc>
                  <a:txBody>
                    <a:bodyPr/>
                    <a:lstStyle/>
                    <a:p>
                      <a:r>
                        <a:rPr lang="en-IN" dirty="0" smtClean="0"/>
                        <a:t>varchar(50)</a:t>
                      </a:r>
                      <a:endParaRPr lang="en-IN" dirty="0"/>
                    </a:p>
                  </a:txBody>
                  <a:tcPr/>
                </a:tc>
                <a:tc>
                  <a:txBody>
                    <a:bodyPr/>
                    <a:lstStyle/>
                    <a:p>
                      <a:r>
                        <a:rPr lang="en-IN" dirty="0" smtClean="0"/>
                        <a:t>Yes</a:t>
                      </a:r>
                      <a:endParaRPr lang="en-IN" dirty="0"/>
                    </a:p>
                  </a:txBody>
                  <a:tcPr/>
                </a:tc>
                <a:tc>
                  <a:txBody>
                    <a:bodyPr/>
                    <a:lstStyle/>
                    <a:p>
                      <a:endParaRPr lang="en-IN"/>
                    </a:p>
                  </a:txBody>
                  <a:tcPr/>
                </a:tc>
                <a:tc>
                  <a:txBody>
                    <a:bodyPr/>
                    <a:lstStyle/>
                    <a:p>
                      <a:r>
                        <a:rPr lang="en-IN" dirty="0" smtClean="0"/>
                        <a:t>NULL</a:t>
                      </a:r>
                      <a:endParaRPr lang="en-IN" dirty="0"/>
                    </a:p>
                  </a:txBody>
                  <a:tcPr/>
                </a:tc>
                <a:tc>
                  <a:txBody>
                    <a:bodyPr/>
                    <a:lstStyle/>
                    <a:p>
                      <a:endParaRPr lang="en-IN"/>
                    </a:p>
                  </a:txBody>
                  <a:tcPr/>
                </a:tc>
              </a:tr>
              <a:tr h="687776">
                <a:tc>
                  <a:txBody>
                    <a:bodyPr/>
                    <a:lstStyle/>
                    <a:p>
                      <a:r>
                        <a:rPr lang="en-IN" dirty="0" smtClean="0"/>
                        <a:t>password</a:t>
                      </a:r>
                      <a:endParaRPr lang="en-IN" dirty="0"/>
                    </a:p>
                  </a:txBody>
                  <a:tcPr/>
                </a:tc>
                <a:tc>
                  <a:txBody>
                    <a:bodyPr/>
                    <a:lstStyle/>
                    <a:p>
                      <a:r>
                        <a:rPr lang="en-IN" dirty="0" smtClean="0"/>
                        <a:t>varchar(50)</a:t>
                      </a:r>
                      <a:endParaRPr lang="en-IN" dirty="0"/>
                    </a:p>
                  </a:txBody>
                  <a:tcPr/>
                </a:tc>
                <a:tc>
                  <a:txBody>
                    <a:bodyPr/>
                    <a:lstStyle/>
                    <a:p>
                      <a:r>
                        <a:rPr lang="en-IN" dirty="0" smtClean="0"/>
                        <a:t>Yes</a:t>
                      </a:r>
                      <a:endParaRPr lang="en-IN" dirty="0"/>
                    </a:p>
                  </a:txBody>
                  <a:tcPr/>
                </a:tc>
                <a:tc>
                  <a:txBody>
                    <a:bodyPr/>
                    <a:lstStyle/>
                    <a:p>
                      <a:endParaRPr lang="en-IN"/>
                    </a:p>
                  </a:txBody>
                  <a:tcPr/>
                </a:tc>
                <a:tc>
                  <a:txBody>
                    <a:bodyPr/>
                    <a:lstStyle/>
                    <a:p>
                      <a:r>
                        <a:rPr lang="en-IN" dirty="0" smtClean="0"/>
                        <a:t>NULL</a:t>
                      </a:r>
                      <a:endParaRPr lang="en-IN" dirty="0"/>
                    </a:p>
                  </a:txBody>
                  <a:tcPr/>
                </a:tc>
                <a:tc>
                  <a:txBody>
                    <a:bodyPr/>
                    <a:lstStyle/>
                    <a:p>
                      <a:endParaRPr lang="en-IN"/>
                    </a:p>
                  </a:txBody>
                  <a:tcPr/>
                </a:tc>
              </a:tr>
              <a:tr h="687776">
                <a:tc>
                  <a:txBody>
                    <a:bodyPr/>
                    <a:lstStyle/>
                    <a:p>
                      <a:r>
                        <a:rPr lang="en-IN" dirty="0" smtClean="0"/>
                        <a:t>email</a:t>
                      </a:r>
                      <a:endParaRPr lang="en-IN" dirty="0"/>
                    </a:p>
                  </a:txBody>
                  <a:tcPr/>
                </a:tc>
                <a:tc>
                  <a:txBody>
                    <a:bodyPr/>
                    <a:lstStyle/>
                    <a:p>
                      <a:r>
                        <a:rPr lang="en-IN" dirty="0" smtClean="0"/>
                        <a:t>varchar(100)</a:t>
                      </a:r>
                      <a:endParaRPr lang="en-IN" dirty="0"/>
                    </a:p>
                  </a:txBody>
                  <a:tcPr/>
                </a:tc>
                <a:tc>
                  <a:txBody>
                    <a:bodyPr/>
                    <a:lstStyle/>
                    <a:p>
                      <a:r>
                        <a:rPr lang="en-IN" dirty="0" smtClean="0"/>
                        <a:t>Yes</a:t>
                      </a:r>
                      <a:endParaRPr lang="en-IN" dirty="0"/>
                    </a:p>
                  </a:txBody>
                  <a:tcPr/>
                </a:tc>
                <a:tc>
                  <a:txBody>
                    <a:bodyPr/>
                    <a:lstStyle/>
                    <a:p>
                      <a:endParaRPr lang="en-IN"/>
                    </a:p>
                  </a:txBody>
                  <a:tcPr/>
                </a:tc>
                <a:tc>
                  <a:txBody>
                    <a:bodyPr/>
                    <a:lstStyle/>
                    <a:p>
                      <a:r>
                        <a:rPr lang="en-IN" dirty="0" smtClean="0"/>
                        <a:t>NULL</a:t>
                      </a:r>
                      <a:endParaRPr lang="en-IN" dirty="0"/>
                    </a:p>
                  </a:txBody>
                  <a:tcPr/>
                </a:tc>
                <a:tc>
                  <a:txBody>
                    <a:bodyPr/>
                    <a:lstStyle/>
                    <a:p>
                      <a:endParaRPr lang="en-IN"/>
                    </a:p>
                  </a:txBody>
                  <a:tcPr/>
                </a:tc>
              </a:tr>
              <a:tr h="687776">
                <a:tc>
                  <a:txBody>
                    <a:bodyPr/>
                    <a:lstStyle/>
                    <a:p>
                      <a:r>
                        <a:rPr lang="en-IN" dirty="0" smtClean="0"/>
                        <a:t>role</a:t>
                      </a:r>
                      <a:endParaRPr lang="en-IN" dirty="0"/>
                    </a:p>
                  </a:txBody>
                  <a:tcPr/>
                </a:tc>
                <a:tc>
                  <a:txBody>
                    <a:bodyPr/>
                    <a:lstStyle/>
                    <a:p>
                      <a:r>
                        <a:rPr lang="en-IN" dirty="0" smtClean="0"/>
                        <a:t>varchar(20)</a:t>
                      </a:r>
                      <a:endParaRPr lang="en-IN" dirty="0"/>
                    </a:p>
                  </a:txBody>
                  <a:tcPr/>
                </a:tc>
                <a:tc>
                  <a:txBody>
                    <a:bodyPr/>
                    <a:lstStyle/>
                    <a:p>
                      <a:r>
                        <a:rPr lang="en-IN" dirty="0" smtClean="0"/>
                        <a:t>Yes</a:t>
                      </a:r>
                      <a:endParaRPr lang="en-IN" dirty="0"/>
                    </a:p>
                  </a:txBody>
                  <a:tcPr/>
                </a:tc>
                <a:tc>
                  <a:txBody>
                    <a:bodyPr/>
                    <a:lstStyle/>
                    <a:p>
                      <a:endParaRPr lang="en-IN"/>
                    </a:p>
                  </a:txBody>
                  <a:tcPr/>
                </a:tc>
                <a:tc>
                  <a:txBody>
                    <a:bodyPr/>
                    <a:lstStyle/>
                    <a:p>
                      <a:r>
                        <a:rPr lang="en-IN" dirty="0" smtClean="0"/>
                        <a:t>NULL</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85098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Courses Table:</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3339214695"/>
              </p:ext>
            </p:extLst>
          </p:nvPr>
        </p:nvGraphicFramePr>
        <p:xfrm>
          <a:off x="797197" y="1898152"/>
          <a:ext cx="7628346" cy="3797254"/>
        </p:xfrm>
        <a:graphic>
          <a:graphicData uri="http://schemas.openxmlformats.org/drawingml/2006/table">
            <a:tbl>
              <a:tblPr firstRow="1" bandRow="1">
                <a:tableStyleId>{5C22544A-7EE6-4342-B048-85BDC9FD1C3A}</a:tableStyleId>
              </a:tblPr>
              <a:tblGrid>
                <a:gridCol w="1580243"/>
                <a:gridCol w="1358537"/>
                <a:gridCol w="809897"/>
                <a:gridCol w="1175657"/>
                <a:gridCol w="1645920"/>
                <a:gridCol w="1058092"/>
              </a:tblGrid>
              <a:tr h="534099">
                <a:tc>
                  <a:txBody>
                    <a:bodyPr/>
                    <a:lstStyle/>
                    <a:p>
                      <a:r>
                        <a:rPr lang="en-IN" sz="1600" dirty="0" smtClean="0"/>
                        <a:t>FIELD</a:t>
                      </a:r>
                      <a:endParaRPr lang="en-IN" sz="1600" dirty="0"/>
                    </a:p>
                  </a:txBody>
                  <a:tcPr/>
                </a:tc>
                <a:tc>
                  <a:txBody>
                    <a:bodyPr/>
                    <a:lstStyle/>
                    <a:p>
                      <a:pPr algn="l"/>
                      <a:r>
                        <a:rPr lang="en-IN" dirty="0" smtClean="0"/>
                        <a:t>Title</a:t>
                      </a:r>
                      <a:endParaRPr lang="en-IN" dirty="0"/>
                    </a:p>
                  </a:txBody>
                  <a:tcPr/>
                </a:tc>
                <a:tc>
                  <a:txBody>
                    <a:bodyPr/>
                    <a:lstStyle/>
                    <a:p>
                      <a:r>
                        <a:rPr lang="en-IN" dirty="0" smtClean="0"/>
                        <a:t>NULL</a:t>
                      </a:r>
                      <a:endParaRPr lang="en-IN" dirty="0"/>
                    </a:p>
                  </a:txBody>
                  <a:tcPr/>
                </a:tc>
                <a:tc>
                  <a:txBody>
                    <a:bodyPr/>
                    <a:lstStyle/>
                    <a:p>
                      <a:r>
                        <a:rPr lang="en-IN" sz="1600" dirty="0" smtClean="0"/>
                        <a:t>KEY</a:t>
                      </a:r>
                      <a:endParaRPr lang="en-IN" sz="1600" dirty="0"/>
                    </a:p>
                  </a:txBody>
                  <a:tcPr/>
                </a:tc>
                <a:tc>
                  <a:txBody>
                    <a:bodyPr/>
                    <a:lstStyle/>
                    <a:p>
                      <a:r>
                        <a:rPr lang="en-IN" dirty="0" smtClean="0"/>
                        <a:t>DEFAULT</a:t>
                      </a:r>
                      <a:endParaRPr lang="en-IN" dirty="0"/>
                    </a:p>
                  </a:txBody>
                  <a:tcPr/>
                </a:tc>
                <a:tc>
                  <a:txBody>
                    <a:bodyPr/>
                    <a:lstStyle/>
                    <a:p>
                      <a:r>
                        <a:rPr lang="en-IN" dirty="0" smtClean="0"/>
                        <a:t>EXTRA</a:t>
                      </a:r>
                      <a:endParaRPr lang="en-IN" dirty="0"/>
                    </a:p>
                  </a:txBody>
                  <a:tcPr/>
                </a:tc>
              </a:tr>
              <a:tr h="568430">
                <a:tc>
                  <a:txBody>
                    <a:bodyPr/>
                    <a:lstStyle/>
                    <a:p>
                      <a:pPr algn="ctr"/>
                      <a:r>
                        <a:rPr lang="en-IN" sz="1600" dirty="0" smtClean="0"/>
                        <a:t>Course_id</a:t>
                      </a:r>
                      <a:endParaRPr lang="en-IN" sz="1600" dirty="0"/>
                    </a:p>
                  </a:txBody>
                  <a:tcPr/>
                </a:tc>
                <a:tc>
                  <a:txBody>
                    <a:bodyPr/>
                    <a:lstStyle/>
                    <a:p>
                      <a:r>
                        <a:rPr lang="en-IN" sz="1400" dirty="0" smtClean="0"/>
                        <a:t>Int</a:t>
                      </a:r>
                      <a:endParaRPr lang="en-IN" sz="1400" dirty="0"/>
                    </a:p>
                  </a:txBody>
                  <a:tcPr/>
                </a:tc>
                <a:tc>
                  <a:txBody>
                    <a:bodyPr/>
                    <a:lstStyle/>
                    <a:p>
                      <a:r>
                        <a:rPr lang="en-IN" sz="1100" dirty="0" smtClean="0"/>
                        <a:t>NO</a:t>
                      </a:r>
                      <a:endParaRPr lang="en-IN" sz="1100" dirty="0"/>
                    </a:p>
                  </a:txBody>
                  <a:tcPr/>
                </a:tc>
                <a:tc>
                  <a:txBody>
                    <a:bodyPr/>
                    <a:lstStyle/>
                    <a:p>
                      <a:pPr algn="ctr"/>
                      <a:r>
                        <a:rPr lang="en-IN" dirty="0" smtClean="0"/>
                        <a:t>PRI</a:t>
                      </a:r>
                      <a:endParaRPr lang="en-IN" dirty="0"/>
                    </a:p>
                  </a:txBody>
                  <a:tcPr/>
                </a:tc>
                <a:tc>
                  <a:txBody>
                    <a:bodyPr/>
                    <a:lstStyle/>
                    <a:p>
                      <a:pPr algn="ctr"/>
                      <a:r>
                        <a:rPr lang="en-IN" sz="1600" dirty="0" smtClean="0"/>
                        <a:t>NULL</a:t>
                      </a:r>
                      <a:endParaRPr lang="en-IN" sz="1600" dirty="0"/>
                    </a:p>
                  </a:txBody>
                  <a:tcPr/>
                </a:tc>
                <a:tc>
                  <a:txBody>
                    <a:bodyPr/>
                    <a:lstStyle/>
                    <a:p>
                      <a:pPr algn="ctr"/>
                      <a:endParaRPr lang="en-IN" sz="1600" dirty="0"/>
                    </a:p>
                  </a:txBody>
                  <a:tcPr/>
                </a:tc>
              </a:tr>
              <a:tr h="521691">
                <a:tc>
                  <a:txBody>
                    <a:bodyPr/>
                    <a:lstStyle/>
                    <a:p>
                      <a:pPr algn="ctr"/>
                      <a:r>
                        <a:rPr lang="en-IN" sz="1600" dirty="0" smtClean="0"/>
                        <a:t>Title</a:t>
                      </a:r>
                      <a:endParaRPr lang="en-IN" sz="1600" dirty="0"/>
                    </a:p>
                  </a:txBody>
                  <a:tcPr/>
                </a:tc>
                <a:tc>
                  <a:txBody>
                    <a:bodyPr/>
                    <a:lstStyle/>
                    <a:p>
                      <a:r>
                        <a:rPr lang="en-IN" sz="1400" dirty="0" smtClean="0"/>
                        <a:t>Varchar(100)</a:t>
                      </a:r>
                      <a:endParaRPr lang="en-IN" sz="1400" dirty="0"/>
                    </a:p>
                  </a:txBody>
                  <a:tcPr/>
                </a:tc>
                <a:tc>
                  <a:txBody>
                    <a:bodyPr/>
                    <a:lstStyle/>
                    <a:p>
                      <a:r>
                        <a:rPr lang="en-IN" sz="1200" dirty="0" smtClean="0"/>
                        <a:t>YES</a:t>
                      </a:r>
                      <a:endParaRPr lang="en-IN" sz="1200" dirty="0"/>
                    </a:p>
                  </a:txBody>
                  <a:tcPr/>
                </a:tc>
                <a:tc>
                  <a:txBody>
                    <a:bodyPr/>
                    <a:lstStyle/>
                    <a:p>
                      <a:pPr algn="ctr"/>
                      <a:endParaRPr lang="en-IN" dirty="0"/>
                    </a:p>
                  </a:txBody>
                  <a:tcPr/>
                </a:tc>
                <a:tc>
                  <a:txBody>
                    <a:bodyPr/>
                    <a:lstStyle/>
                    <a:p>
                      <a:pPr algn="ctr"/>
                      <a:r>
                        <a:rPr lang="en-IN" sz="1600" dirty="0" smtClean="0"/>
                        <a:t>NULL</a:t>
                      </a:r>
                      <a:endParaRPr lang="en-IN" sz="1600" dirty="0"/>
                    </a:p>
                  </a:txBody>
                  <a:tcPr/>
                </a:tc>
                <a:tc>
                  <a:txBody>
                    <a:bodyPr/>
                    <a:lstStyle/>
                    <a:p>
                      <a:pPr algn="ctr"/>
                      <a:endParaRPr lang="en-IN" sz="1600" dirty="0"/>
                    </a:p>
                  </a:txBody>
                  <a:tcPr/>
                </a:tc>
              </a:tr>
              <a:tr h="616679">
                <a:tc>
                  <a:txBody>
                    <a:bodyPr/>
                    <a:lstStyle/>
                    <a:p>
                      <a:pPr algn="ctr"/>
                      <a:r>
                        <a:rPr lang="en-IN" sz="1600" dirty="0" smtClean="0"/>
                        <a:t>Description</a:t>
                      </a:r>
                      <a:endParaRPr lang="en-IN" sz="1600" dirty="0"/>
                    </a:p>
                  </a:txBody>
                  <a:tcPr/>
                </a:tc>
                <a:tc>
                  <a:txBody>
                    <a:bodyPr/>
                    <a:lstStyle/>
                    <a:p>
                      <a:r>
                        <a:rPr lang="en-IN" sz="1400" dirty="0" smtClean="0"/>
                        <a:t>Text</a:t>
                      </a:r>
                      <a:endParaRPr lang="en-IN" sz="1400" dirty="0"/>
                    </a:p>
                  </a:txBody>
                  <a:tcPr/>
                </a:tc>
                <a:tc>
                  <a:txBody>
                    <a:bodyPr/>
                    <a:lstStyle/>
                    <a:p>
                      <a:r>
                        <a:rPr lang="en-US" sz="1200" dirty="0" smtClean="0"/>
                        <a:t>YES</a:t>
                      </a:r>
                      <a:endParaRPr lang="en-IN" sz="1200" dirty="0"/>
                    </a:p>
                  </a:txBody>
                  <a:tcPr/>
                </a:tc>
                <a:tc>
                  <a:txBody>
                    <a:bodyPr/>
                    <a:lstStyle/>
                    <a:p>
                      <a:pPr algn="ctr"/>
                      <a:endParaRPr lang="en-IN" dirty="0"/>
                    </a:p>
                  </a:txBody>
                  <a:tcPr/>
                </a:tc>
                <a:tc>
                  <a:txBody>
                    <a:bodyPr/>
                    <a:lstStyle/>
                    <a:p>
                      <a:pPr algn="ctr"/>
                      <a:r>
                        <a:rPr lang="en-IN" sz="1600" dirty="0" smtClean="0"/>
                        <a:t>NULL</a:t>
                      </a:r>
                      <a:endParaRPr lang="en-IN" sz="1600" dirty="0"/>
                    </a:p>
                  </a:txBody>
                  <a:tcPr/>
                </a:tc>
                <a:tc>
                  <a:txBody>
                    <a:bodyPr/>
                    <a:lstStyle/>
                    <a:p>
                      <a:pPr algn="ctr"/>
                      <a:endParaRPr lang="en-IN" sz="1600" dirty="0"/>
                    </a:p>
                  </a:txBody>
                  <a:tcPr/>
                </a:tc>
              </a:tr>
              <a:tr h="701061">
                <a:tc>
                  <a:txBody>
                    <a:bodyPr/>
                    <a:lstStyle/>
                    <a:p>
                      <a:pPr algn="ctr"/>
                      <a:r>
                        <a:rPr lang="en-IN" sz="1600" dirty="0" smtClean="0"/>
                        <a:t>Instruction_id</a:t>
                      </a:r>
                      <a:endParaRPr lang="en-IN" sz="1600" dirty="0"/>
                    </a:p>
                  </a:txBody>
                  <a:tcPr/>
                </a:tc>
                <a:tc>
                  <a:txBody>
                    <a:bodyPr/>
                    <a:lstStyle/>
                    <a:p>
                      <a:r>
                        <a:rPr lang="en-IN" sz="1400" dirty="0" smtClean="0"/>
                        <a:t>Int</a:t>
                      </a:r>
                      <a:endParaRPr lang="en-IN" sz="1400" dirty="0"/>
                    </a:p>
                  </a:txBody>
                  <a:tcPr/>
                </a:tc>
                <a:tc>
                  <a:txBody>
                    <a:bodyPr/>
                    <a:lstStyle/>
                    <a:p>
                      <a:r>
                        <a:rPr lang="en-US" sz="1100" dirty="0" smtClean="0"/>
                        <a:t>YES</a:t>
                      </a:r>
                      <a:endParaRPr lang="en-IN" sz="1100" dirty="0"/>
                    </a:p>
                  </a:txBody>
                  <a:tcPr/>
                </a:tc>
                <a:tc>
                  <a:txBody>
                    <a:bodyPr/>
                    <a:lstStyle/>
                    <a:p>
                      <a:pPr algn="ctr"/>
                      <a:r>
                        <a:rPr lang="en-IN" dirty="0" smtClean="0"/>
                        <a:t>MUL</a:t>
                      </a:r>
                      <a:endParaRPr lang="en-IN" dirty="0"/>
                    </a:p>
                  </a:txBody>
                  <a:tcPr/>
                </a:tc>
                <a:tc>
                  <a:txBody>
                    <a:bodyPr/>
                    <a:lstStyle/>
                    <a:p>
                      <a:pPr algn="ctr"/>
                      <a:r>
                        <a:rPr lang="en-IN" sz="1600" dirty="0" smtClean="0"/>
                        <a:t>NULL</a:t>
                      </a:r>
                      <a:endParaRPr lang="en-IN" sz="1600" dirty="0"/>
                    </a:p>
                  </a:txBody>
                  <a:tcPr/>
                </a:tc>
                <a:tc>
                  <a:txBody>
                    <a:bodyPr/>
                    <a:lstStyle/>
                    <a:p>
                      <a:pPr algn="ctr"/>
                      <a:endParaRPr lang="en-IN" sz="1600" dirty="0"/>
                    </a:p>
                  </a:txBody>
                  <a:tcPr/>
                </a:tc>
              </a:tr>
              <a:tr h="855294">
                <a:tc>
                  <a:txBody>
                    <a:bodyPr/>
                    <a:lstStyle/>
                    <a:p>
                      <a:pPr algn="ctr"/>
                      <a:r>
                        <a:rPr lang="en-IN" dirty="0" smtClean="0"/>
                        <a:t>Status</a:t>
                      </a:r>
                      <a:endParaRPr lang="en-IN" dirty="0"/>
                    </a:p>
                  </a:txBody>
                  <a:tcPr/>
                </a:tc>
                <a:tc>
                  <a:txBody>
                    <a:bodyPr/>
                    <a:lstStyle/>
                    <a:p>
                      <a:r>
                        <a:rPr lang="en-IN" sz="1400" dirty="0" smtClean="0"/>
                        <a:t>Varchar(20)</a:t>
                      </a:r>
                      <a:endParaRPr lang="en-IN" sz="1400" dirty="0"/>
                    </a:p>
                  </a:txBody>
                  <a:tcPr/>
                </a:tc>
                <a:tc>
                  <a:txBody>
                    <a:bodyPr/>
                    <a:lstStyle/>
                    <a:p>
                      <a:r>
                        <a:rPr lang="en-IN" sz="1100" dirty="0" smtClean="0"/>
                        <a:t>YES</a:t>
                      </a:r>
                      <a:endParaRPr lang="en-IN" sz="1100" dirty="0"/>
                    </a:p>
                  </a:txBody>
                  <a:tcPr/>
                </a:tc>
                <a:tc>
                  <a:txBody>
                    <a:bodyPr/>
                    <a:lstStyle/>
                    <a:p>
                      <a:pPr algn="ctr"/>
                      <a:endParaRPr lang="en-IN" dirty="0"/>
                    </a:p>
                  </a:txBody>
                  <a:tcPr/>
                </a:tc>
                <a:tc>
                  <a:txBody>
                    <a:bodyPr/>
                    <a:lstStyle/>
                    <a:p>
                      <a:pPr algn="ctr"/>
                      <a:r>
                        <a:rPr lang="en-IN" sz="1600" dirty="0" smtClean="0"/>
                        <a:t>NULL</a:t>
                      </a:r>
                      <a:endParaRPr lang="en-IN" sz="1600" dirty="0"/>
                    </a:p>
                  </a:txBody>
                  <a:tcPr/>
                </a:tc>
                <a:tc>
                  <a:txBody>
                    <a:bodyPr/>
                    <a:lstStyle/>
                    <a:p>
                      <a:pPr algn="ctr"/>
                      <a:endParaRPr lang="en-IN" sz="1600" dirty="0"/>
                    </a:p>
                  </a:txBody>
                  <a:tcPr/>
                </a:tc>
              </a:tr>
            </a:tbl>
          </a:graphicData>
        </a:graphic>
      </p:graphicFrame>
    </p:spTree>
    <p:extLst>
      <p:ext uri="{BB962C8B-B14F-4D97-AF65-F5344CB8AC3E}">
        <p14:creationId xmlns:p14="http://schemas.microsoft.com/office/powerpoint/2010/main" val="4132102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71af3243-3dd4-4a8d-8c0d-dd76da1f02a5"/>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2006/metadata/properties"/>
    <ds:schemaRef ds:uri="http://purl.org/dc/terms/"/>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799</Words>
  <Application>Microsoft Office PowerPoint</Application>
  <PresentationFormat>Widescreen</PresentationFormat>
  <Paragraphs>181</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Arial Narrow</vt:lpstr>
      <vt:lpstr>Bahnschrift SemiBold</vt:lpstr>
      <vt:lpstr>Bell MT</vt:lpstr>
      <vt:lpstr>Bradley Hand ITC</vt:lpstr>
      <vt:lpstr>Calibri</vt:lpstr>
      <vt:lpstr>Cambria</vt:lpstr>
      <vt:lpstr>Goudy Old Style</vt:lpstr>
      <vt:lpstr>Tahoma</vt:lpstr>
      <vt:lpstr>Trade Gothic LT Pro</vt:lpstr>
      <vt:lpstr>Trebuchet MS</vt:lpstr>
      <vt:lpstr>Wingdings</vt:lpstr>
      <vt:lpstr>Office Theme</vt:lpstr>
      <vt:lpstr>ONLINE LEARNING PLATFORM</vt:lpstr>
      <vt:lpstr>REPHRASE: SQL project featured on an online learning platform by Hitanshi Upadhyay.</vt:lpstr>
      <vt:lpstr>TABLE OF CONTENT:</vt:lpstr>
      <vt:lpstr>Begin with an introductory section.</vt:lpstr>
      <vt:lpstr>Technology Platform Used:</vt:lpstr>
      <vt:lpstr>Rephrase: Tables developed for my project.</vt:lpstr>
      <vt:lpstr>Provide a detailed overview of all tables included.</vt:lpstr>
      <vt:lpstr>Users Table:</vt:lpstr>
      <vt:lpstr>Courses Table:</vt:lpstr>
      <vt:lpstr>Enrollments Tables:</vt:lpstr>
      <vt:lpstr>Materials Table:</vt:lpstr>
      <vt:lpstr>ER-Diagram:</vt:lpstr>
      <vt:lpstr>Er  Diagram - </vt:lpstr>
      <vt:lpstr> Requirements of this Project</vt:lpstr>
      <vt:lpstr>CONCLUSION:</vt:lpstr>
      <vt:lpstr>I would like to extend my heartfelt gratitude to each and every one of you for taking the time to attend my project presentation today. Your presence, attention, and insightful questions mean a great deal to me.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2024-04-09T10:03:13Z</dcterms:created>
  <dcterms:modified xsi:type="dcterms:W3CDTF">2024-04-12T14:25:28Z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