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8" r:id="rId6"/>
    <p:sldId id="263" r:id="rId7"/>
    <p:sldId id="264" r:id="rId8"/>
    <p:sldId id="269" r:id="rId9"/>
    <p:sldId id="265" r:id="rId10"/>
    <p:sldId id="270" r:id="rId11"/>
    <p:sldId id="266" r:id="rId12"/>
    <p:sldId id="267" r:id="rId13"/>
    <p:sldId id="260" r:id="rId14"/>
  </p:sldIdLst>
  <p:sldSz cx="9144000" cy="6858000" type="screen4x3"/>
  <p:notesSz cx="6858000" cy="9144000"/>
  <p:embeddedFontLst>
    <p:embeddedFont>
      <p:font typeface="Franklin Gothic" panose="020B0604020202020204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E3AC2-4B34-4947-A1DE-7A0D174AED1D}" v="62" dt="2024-06-14T17:40:27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w="508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w="22225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w="508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AlgoTrading-24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294967295"/>
          </p:nvPr>
        </p:nvSpPr>
        <p:spPr>
          <a:xfrm>
            <a:off x="948531" y="2766615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Hitarth Jain (21116044)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4294967295"/>
          </p:nvPr>
        </p:nvSpPr>
        <p:spPr>
          <a:xfrm>
            <a:off x="1069520" y="1611087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IN" sz="2000" b="1" i="1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Trading Strategy for ETH/USDT Market</a:t>
            </a:r>
            <a:endParaRPr sz="2000" b="1" i="1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7;p7">
            <a:extLst>
              <a:ext uri="{FF2B5EF4-FFF2-40B4-BE49-F238E27FC236}">
                <a16:creationId xmlns:a16="http://schemas.microsoft.com/office/drawing/2014/main" id="{18F7E95A-4ECE-79EC-0B6E-EA1E0BCA9F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8531" y="3689700"/>
            <a:ext cx="7246938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B.Tech. ECE 3</a:t>
            </a:r>
            <a:r>
              <a:rPr lang="en-IN" sz="1800" b="0" i="1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I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i="1" dirty="0"/>
              <a:t>Department of Electronics and Communication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IIT Roorkee</a:t>
            </a:r>
            <a:endParaRPr sz="18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A3027-F190-0A0F-5E71-EADA32F2B80E}"/>
              </a:ext>
            </a:extLst>
          </p:cNvPr>
          <p:cNvSpPr txBox="1"/>
          <p:nvPr/>
        </p:nvSpPr>
        <p:spPr>
          <a:xfrm>
            <a:off x="3699882" y="203445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14 June 2024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7AB5C-3287-5A2F-A965-2FDEEFA4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84150"/>
            <a:ext cx="7042150" cy="554038"/>
          </a:xfrm>
        </p:spPr>
        <p:txBody>
          <a:bodyPr/>
          <a:lstStyle/>
          <a:p>
            <a:r>
              <a:rPr lang="en-IN" dirty="0" err="1"/>
              <a:t>Backtesting</a:t>
            </a:r>
            <a:r>
              <a:rPr lang="en-IN" dirty="0"/>
              <a:t> Results(Continued)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74350-AD33-FC72-BEC2-AA54AF9CE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0975" y="1174750"/>
            <a:ext cx="8767763" cy="522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Equity Curve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showing the equity curve over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period</a:t>
            </a:r>
          </a:p>
          <a:p>
            <a:endParaRPr lang="en-IN" sz="1800" dirty="0"/>
          </a:p>
        </p:txBody>
      </p:sp>
      <p:pic>
        <p:nvPicPr>
          <p:cNvPr id="7" name="Picture 6" descr="A graph of stock market&#10;&#10;Description automatically generated">
            <a:extLst>
              <a:ext uri="{FF2B5EF4-FFF2-40B4-BE49-F238E27FC236}">
                <a16:creationId xmlns:a16="http://schemas.microsoft.com/office/drawing/2014/main" id="{EA494C75-3A2D-1445-3A0B-5C8CBC21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" y="1928991"/>
            <a:ext cx="8874535" cy="45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52F7-1379-EA41-00B5-A5825495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429672"/>
            <a:ext cx="7042080" cy="554587"/>
          </a:xfrm>
        </p:spPr>
        <p:txBody>
          <a:bodyPr/>
          <a:lstStyle/>
          <a:p>
            <a:r>
              <a:rPr lang="en-IN" b="1" dirty="0"/>
              <a:t>Risk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5F5704-2F7A-3DA5-EE8D-581DE6EAC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654" y="1257387"/>
            <a:ext cx="761632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 Sizing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 fixed percentage of total capital for each trade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Risking 2% of total capital per trade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stop loss at a fixed percentage below the entry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2% below the entry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Profit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take profit at a fixed percentage above the entry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4% above the entry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Risk/Reward Ratio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a favorable risk/reward ratio (e.g., 1:2)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8C54-FBF6-1BB7-DCB7-3553EC84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BD6C7E-413A-A388-8A6F-5A3AB1326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8977" y="977041"/>
            <a:ext cx="6515114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strategy and its effectiveness</a:t>
            </a:r>
          </a:p>
          <a:p>
            <a:pPr marL="762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Strategy Overview: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moving average crossover strategy combined with the Relative Strength Index (RSI) indicator.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optimized for the SMA (Simple Moving Average) and RSI to maximize returns and minimize risks.</a:t>
            </a:r>
          </a:p>
          <a:p>
            <a:pPr marL="762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Effectiveness: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indicate promising performance with an average trade return of 13.14%.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demonstrates the ability to capture profitable trading opportunities in the Ethereum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2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4A33C1-5083-FEE7-6263-91AC09BDE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654" y="757577"/>
            <a:ext cx="404774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Strategy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Rationale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Backtesting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D076-8430-A983-38FF-C5B82D00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2D04E3-DBB8-1856-0842-025305656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654" y="974058"/>
            <a:ext cx="74983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Brief overview of ETH/USDT market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Liquidity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quick trades with minimal slippage.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Presents both high-risk and high-reward opportunities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Importance of having a structured trading strategy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minimizing losses and protecting capital.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strategies can be adjusted based on market analysis and trends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Objectives of the strategy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market opportunities to achieve the highest possible returns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risk management techniques to protect investments.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9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796C-9304-78A3-F891-974947BA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3" y="171258"/>
            <a:ext cx="7042080" cy="55458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691D86-EC4A-34F8-916B-4443D7D57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653" y="3080509"/>
            <a:ext cx="2648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23DFE-4DD2-8585-EED5-B82655C213D5}"/>
              </a:ext>
            </a:extLst>
          </p:cNvPr>
          <p:cNvSpPr txBox="1"/>
          <p:nvPr/>
        </p:nvSpPr>
        <p:spPr>
          <a:xfrm>
            <a:off x="309716" y="1042220"/>
            <a:ext cx="852456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capture potential trends in the market using moving average crossovers while incorporating the Relative Strength Index (RSI) for additional confirmation and risk management.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Averages (SMA):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two Simple Moving Averages (SMAs) with periods of 140 and 150 to identify long-term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 potential trend reversal when the shorter SMA crosses above or below the longer SMA.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Strength Index (RSI):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RSI with a period of 150 to assess the momentum of price movements.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RSI values below 20 indicate oversold conditions, suggesting a potential buying opportunity.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RSI values above 70 indicate overbought conditions, signaling a potential selling opportunity.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7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B84D2-67BB-32D2-A223-298462C51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Rules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Signal: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buy order when the shorter SMA crosses above the longer SMA and the RSI is below 20, indicating oversold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Signal: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sell order when the shorter SMA crosses below the longer SMA and the RSI is above 70, indicating overbought conditions.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manage risk by incorporating RSI levels to avoid entering trades during extreme market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are entered and exited based on the intersection of moving averages, providing clear entry and exit points.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aims to capitalize on potential trends in the market while incorporating risk management techniques to protect capital and enhance overall performance.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F806D4-8211-0131-281B-02AF2BC0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03200"/>
            <a:ext cx="7042150" cy="5540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Overview(continued)</a:t>
            </a:r>
          </a:p>
        </p:txBody>
      </p:sp>
    </p:spTree>
    <p:extLst>
      <p:ext uri="{BB962C8B-B14F-4D97-AF65-F5344CB8AC3E}">
        <p14:creationId xmlns:p14="http://schemas.microsoft.com/office/powerpoint/2010/main" val="367497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3D1C-F1E2-7814-A4E4-AB285301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5123E-89F7-D439-4A59-FDD34094E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Identification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SMAs to identify the direction of the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SMA reacts faster to price changes, while long-term SMA provides a stable trend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 Confirmation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RSI helps in confirming the strength of the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trend and momentum provides a robust entry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ETH/USDT Specifics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ETH/USDT market is highly volatile, making it suitable for trend-following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crossover can capture significant price movements in such a market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1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1539-C833-8C2A-7408-CBD6FA0F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E50DA-06AF-BD9E-E1FD-56938A83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653" y="1173983"/>
            <a:ext cx="8768137" cy="6416519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Selection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market data for Ethereum (ETH) obtained from Yahoo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frame: January 1, 2021, to December 31, 2023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Trading Strategy: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moving average crossover strategy combined with RSI (Relative Strength Index) indicator.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SMA (Simple Moving Average): 140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SMA: 150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RSI: 150 periods</a:t>
            </a:r>
          </a:p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 used for analysis.</a:t>
            </a:r>
          </a:p>
          <a:p>
            <a:pPr marL="7620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9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CEFB-154E-50DE-CC8B-22E7AC67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Backtrader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used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trading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framework for evaluating trading ideas using historical data.</a:t>
            </a:r>
          </a:p>
          <a:p>
            <a:pPr marL="762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Simulation Settings: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capital: $100,000.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commission: 0.1% per trade.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orders enabled to prevent simultaneous buy and sell actions.</a:t>
            </a:r>
          </a:p>
          <a:p>
            <a:pPr marL="762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Performance Metrics: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metrics assessed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drawdown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factor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859FE0-CB80-3F28-CD48-DA81C5DE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03200"/>
            <a:ext cx="7042150" cy="554038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Setup(continued)</a:t>
            </a:r>
          </a:p>
        </p:txBody>
      </p:sp>
    </p:spTree>
    <p:extLst>
      <p:ext uri="{BB962C8B-B14F-4D97-AF65-F5344CB8AC3E}">
        <p14:creationId xmlns:p14="http://schemas.microsoft.com/office/powerpoint/2010/main" val="226511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B62D-4BF5-9629-90FE-58FA8D59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Backtesting</a:t>
            </a:r>
            <a:r>
              <a:rPr lang="en-IN" dirty="0"/>
              <a:t>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C371BA-A312-A69A-0B9E-A8FFA12F4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654" y="1230073"/>
            <a:ext cx="564004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Return: 108.8%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Annualized Return: 27.8%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Drawdown: -44.3%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Sharpe Ratio: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trades: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per trade: 13.13%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66.6%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10147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841</Words>
  <Application>Microsoft Office PowerPoint</Application>
  <PresentationFormat>On-screen Show (4:3)</PresentationFormat>
  <Paragraphs>128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Franklin Gothic</vt:lpstr>
      <vt:lpstr>Calibri</vt:lpstr>
      <vt:lpstr>Arial</vt:lpstr>
      <vt:lpstr>IITR_PPT_Template</vt:lpstr>
      <vt:lpstr>AlgoTrading-24</vt:lpstr>
      <vt:lpstr>Agenda</vt:lpstr>
      <vt:lpstr>Introduction</vt:lpstr>
      <vt:lpstr>Strategy Overview</vt:lpstr>
      <vt:lpstr>Strategy Overview(continued)</vt:lpstr>
      <vt:lpstr>Rationale</vt:lpstr>
      <vt:lpstr>Backtesting Setup</vt:lpstr>
      <vt:lpstr>Backtesting Setup(continued)</vt:lpstr>
      <vt:lpstr>Backtesting Results</vt:lpstr>
      <vt:lpstr>Backtesting Results(Continued)</vt:lpstr>
      <vt:lpstr>Risk Management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HITARTH JAIN</cp:lastModifiedBy>
  <cp:revision>2</cp:revision>
  <dcterms:modified xsi:type="dcterms:W3CDTF">2024-06-14T17:41:28Z</dcterms:modified>
</cp:coreProperties>
</file>