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7" r:id="rId2"/>
    <p:sldId id="256" r:id="rId3"/>
    <p:sldId id="257" r:id="rId4"/>
    <p:sldId id="258" r:id="rId5"/>
    <p:sldId id="259" r:id="rId6"/>
    <p:sldId id="260" r:id="rId7"/>
    <p:sldId id="261" r:id="rId8"/>
    <p:sldId id="262" r:id="rId9"/>
    <p:sldId id="263" r:id="rId10"/>
    <p:sldId id="279"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423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215298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5305" y="7264554"/>
            <a:ext cx="14635704" cy="52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32" name="Rectangle 31"/>
          <p:cNvSpPr/>
          <p:nvPr/>
        </p:nvSpPr>
        <p:spPr>
          <a:xfrm>
            <a:off x="362637" y="7082383"/>
            <a:ext cx="54863" cy="7366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44" name="Slide Number Placeholder 2"/>
          <p:cNvSpPr txBox="1">
            <a:spLocks/>
          </p:cNvSpPr>
          <p:nvPr/>
        </p:nvSpPr>
        <p:spPr>
          <a:xfrm>
            <a:off x="10515600" y="7810501"/>
            <a:ext cx="3291840" cy="438150"/>
          </a:xfrm>
          <a:prstGeom prst="rect">
            <a:avLst/>
          </a:prstGeom>
        </p:spPr>
        <p:txBody>
          <a:bodyPr vert="horz" lIns="109728" tIns="54864" rIns="109728" bIns="5486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4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11408229" y="7127856"/>
            <a:ext cx="1550126" cy="1389127"/>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1097280">
              <a:defRPr/>
            </a:pPr>
            <a:endParaRPr lang="en-ID" sz="2160" kern="0">
              <a:solidFill>
                <a:srgbClr val="FFFFFF"/>
              </a:solidFill>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8454525" y="-77952"/>
            <a:ext cx="6175874" cy="7022928"/>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1097280">
              <a:defRPr/>
            </a:pPr>
            <a:endParaRPr lang="en-ID" sz="2160" kern="0">
              <a:solidFill>
                <a:srgbClr val="FFFFFF"/>
              </a:solidFill>
              <a:latin typeface="Calibri" panose="020F0502020204030204"/>
            </a:endParaRPr>
          </a:p>
        </p:txBody>
      </p:sp>
      <p:sp>
        <p:nvSpPr>
          <p:cNvPr id="45" name="Rectangle 44"/>
          <p:cNvSpPr/>
          <p:nvPr/>
        </p:nvSpPr>
        <p:spPr>
          <a:xfrm>
            <a:off x="3028732" y="2250206"/>
            <a:ext cx="8195310" cy="256910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80" i="1" dirty="0">
                <a:solidFill>
                  <a:srgbClr val="000000"/>
                </a:solidFill>
              </a:rPr>
              <a:t>Submitted in the partial fulfillment for the award of the degree of</a:t>
            </a:r>
          </a:p>
          <a:p>
            <a:pPr algn="ctr">
              <a:lnSpc>
                <a:spcPct val="150000"/>
              </a:lnSpc>
            </a:pPr>
            <a:r>
              <a:rPr lang="en-US" sz="2800" dirty="0">
                <a:solidFill>
                  <a:schemeClr val="tx1"/>
                </a:solidFill>
              </a:rPr>
              <a:t>BACHELOR OF ENGINEERING </a:t>
            </a:r>
          </a:p>
          <a:p>
            <a:pPr algn="ctr">
              <a:lnSpc>
                <a:spcPct val="150000"/>
              </a:lnSpc>
            </a:pPr>
            <a:r>
              <a:rPr lang="en-US" sz="2200" i="1" dirty="0">
                <a:solidFill>
                  <a:schemeClr val="tx1"/>
                </a:solidFill>
              </a:rPr>
              <a:t>  IN</a:t>
            </a:r>
            <a:r>
              <a:rPr lang="en-IN" sz="2200" dirty="0">
                <a:solidFill>
                  <a:schemeClr val="tx1"/>
                </a:solidFill>
                <a:effectLst/>
                <a:ea typeface="Times New Roman" panose="02020603050405020304" pitchFamily="18" charset="0"/>
              </a:rPr>
              <a:t> </a:t>
            </a:r>
          </a:p>
          <a:p>
            <a:pPr algn="ctr">
              <a:lnSpc>
                <a:spcPct val="150000"/>
              </a:lnSpc>
            </a:pPr>
            <a:r>
              <a:rPr lang="en-IN" sz="2200" dirty="0">
                <a:solidFill>
                  <a:schemeClr val="tx1"/>
                </a:solidFill>
                <a:effectLst/>
                <a:ea typeface="Times New Roman" panose="02020603050405020304" pitchFamily="18" charset="0"/>
              </a:rPr>
              <a:t>COMPUTER SCIENCE WITH SPECIALIZATION IN</a:t>
            </a:r>
          </a:p>
          <a:p>
            <a:pPr marL="114300" algn="ctr">
              <a:lnSpc>
                <a:spcPct val="115000"/>
              </a:lnSpc>
              <a:spcAft>
                <a:spcPts val="600"/>
              </a:spcAft>
            </a:pPr>
            <a:r>
              <a:rPr lang="en-IN" sz="2200" dirty="0">
                <a:solidFill>
                  <a:schemeClr val="tx1"/>
                </a:solidFill>
                <a:ea typeface="Arial" panose="020B0604020202020204" pitchFamily="34" charset="0"/>
              </a:rPr>
              <a:t>DevOps</a:t>
            </a:r>
            <a:endParaRPr lang="en-IN" sz="2200" dirty="0">
              <a:solidFill>
                <a:schemeClr val="tx1"/>
              </a:solidFill>
              <a:effectLst/>
              <a:ea typeface="Arial" panose="020B0604020202020204" pitchFamily="34" charset="0"/>
            </a:endParaRPr>
          </a:p>
          <a:p>
            <a:pPr marL="114300" algn="ctr">
              <a:lnSpc>
                <a:spcPct val="115000"/>
              </a:lnSpc>
              <a:spcAft>
                <a:spcPts val="600"/>
              </a:spcAft>
            </a:pPr>
            <a:r>
              <a:rPr lang="en-IN" sz="2000" b="1" dirty="0">
                <a:effectLst/>
                <a:ea typeface="Times New Roman" panose="02020603050405020304" pitchFamily="18" charset="0"/>
              </a:rPr>
              <a:t>DevOps</a:t>
            </a:r>
            <a:endParaRPr lang="en-IN" sz="2000" dirty="0">
              <a:effectLst/>
              <a:ea typeface="Arial" panose="020B0604020202020204" pitchFamily="34" charset="0"/>
            </a:endParaRPr>
          </a:p>
        </p:txBody>
      </p:sp>
      <p:sp>
        <p:nvSpPr>
          <p:cNvPr id="43" name="Right Triangle 42"/>
          <p:cNvSpPr/>
          <p:nvPr/>
        </p:nvSpPr>
        <p:spPr>
          <a:xfrm rot="10800000" flipV="1">
            <a:off x="11795757" y="6400800"/>
            <a:ext cx="2839948" cy="192024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36" name="TextBox 35"/>
          <p:cNvSpPr txBox="1">
            <a:spLocks noChangeArrowheads="1"/>
          </p:cNvSpPr>
          <p:nvPr/>
        </p:nvSpPr>
        <p:spPr bwMode="auto">
          <a:xfrm>
            <a:off x="8257631" y="7223472"/>
            <a:ext cx="5914330" cy="757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4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400" b="1" dirty="0">
                <a:solidFill>
                  <a:srgbClr val="C00000"/>
                </a:solidFill>
                <a:latin typeface="Casper" panose="02000506000000020004" pitchFamily="2" charset="0"/>
                <a:ea typeface="Karla" pitchFamily="2" charset="0"/>
                <a:cs typeface="Karla" pitchFamily="2" charset="0"/>
              </a:rPr>
              <a:t>LEARN</a:t>
            </a:r>
            <a:r>
              <a:rPr lang="en-US" sz="24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440" b="1" dirty="0">
              <a:solidFill>
                <a:prstClr val="black"/>
              </a:solidFill>
              <a:latin typeface="Casper" panose="02000506000000020004" pitchFamily="2" charset="0"/>
            </a:endParaRPr>
          </a:p>
          <a:p>
            <a:pPr eaLnBrk="1" hangingPunct="1"/>
            <a:endParaRPr lang="en-US" sz="1920" b="1" dirty="0">
              <a:latin typeface="Casper" panose="02000506000000020004" pitchFamily="2" charset="0"/>
            </a:endParaRPr>
          </a:p>
        </p:txBody>
      </p:sp>
      <p:sp>
        <p:nvSpPr>
          <p:cNvPr id="52" name="Rectangle 51"/>
          <p:cNvSpPr/>
          <p:nvPr/>
        </p:nvSpPr>
        <p:spPr>
          <a:xfrm>
            <a:off x="8262937" y="7252375"/>
            <a:ext cx="54863" cy="4447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53" name="TextBox 52"/>
          <p:cNvSpPr txBox="1">
            <a:spLocks noChangeArrowheads="1"/>
          </p:cNvSpPr>
          <p:nvPr/>
        </p:nvSpPr>
        <p:spPr bwMode="auto">
          <a:xfrm>
            <a:off x="532015" y="7216988"/>
            <a:ext cx="7059131" cy="49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746760">
              <a:lnSpc>
                <a:spcPct val="90000"/>
              </a:lnSpc>
              <a:spcBef>
                <a:spcPct val="0"/>
              </a:spcBef>
              <a:spcAft>
                <a:spcPct val="35000"/>
              </a:spcAft>
            </a:pPr>
            <a:r>
              <a:rPr lang="en-US" sz="2880" b="1" dirty="0">
                <a:solidFill>
                  <a:srgbClr val="FF0000"/>
                </a:solidFill>
                <a:latin typeface="Times New Roman" pitchFamily="18" charset="0"/>
                <a:cs typeface="Times New Roman" pitchFamily="18" charset="0"/>
              </a:rPr>
              <a:t>Department of AIT-CSE</a:t>
            </a:r>
            <a:endParaRPr lang="en-US" sz="192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988566" y="519294"/>
            <a:ext cx="10172516" cy="1179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indent="-171450" algn="ctr">
              <a:lnSpc>
                <a:spcPct val="115000"/>
              </a:lnSpc>
            </a:pPr>
            <a:r>
              <a:rPr lang="en-IN" sz="3200" b="1" dirty="0">
                <a:effectLst/>
                <a:highlight>
                  <a:srgbClr val="FFFFFF"/>
                </a:highlight>
                <a:latin typeface="Times New Roman" panose="02020603050405020304" pitchFamily="18" charset="0"/>
                <a:ea typeface="Times New Roman" panose="02020603050405020304" pitchFamily="18" charset="0"/>
              </a:rPr>
              <a:t>Build a Cloud-based Temperature Monitoring system IOT using Spartan3an Starter Kit</a:t>
            </a:r>
            <a:endParaRPr lang="en-IN" sz="3200" dirty="0">
              <a:effectLst/>
              <a:latin typeface="Arial" panose="020B0604020202020204" pitchFamily="34" charset="0"/>
              <a:ea typeface="Arial" panose="020B0604020202020204" pitchFamily="34" charset="0"/>
            </a:endParaRPr>
          </a:p>
        </p:txBody>
      </p:sp>
      <p:sp>
        <p:nvSpPr>
          <p:cNvPr id="15" name="Slide Number Placeholder 14"/>
          <p:cNvSpPr>
            <a:spLocks noGrp="1"/>
          </p:cNvSpPr>
          <p:nvPr>
            <p:ph type="sldNum" sz="quarter" idx="12"/>
          </p:nvPr>
        </p:nvSpPr>
        <p:spPr/>
        <p:txBody>
          <a:bodyPr/>
          <a:lstStyle/>
          <a:p>
            <a:endParaRPr lang="en-US" dirty="0"/>
          </a:p>
        </p:txBody>
      </p:sp>
      <p:sp>
        <p:nvSpPr>
          <p:cNvPr id="5" name="TextBox 4"/>
          <p:cNvSpPr txBox="1"/>
          <p:nvPr/>
        </p:nvSpPr>
        <p:spPr>
          <a:xfrm>
            <a:off x="2147622" y="5538193"/>
            <a:ext cx="3382914" cy="1569660"/>
          </a:xfrm>
          <a:prstGeom prst="rect">
            <a:avLst/>
          </a:prstGeom>
          <a:noFill/>
        </p:spPr>
        <p:txBody>
          <a:bodyPr wrap="none" rtlCol="0">
            <a:spAutoFit/>
          </a:bodyPr>
          <a:lstStyle/>
          <a:p>
            <a:r>
              <a:rPr lang="en-US" sz="2400" b="1" dirty="0"/>
              <a:t>Submitted by: </a:t>
            </a:r>
          </a:p>
          <a:p>
            <a:r>
              <a:rPr lang="en-US" sz="2400" dirty="0" err="1"/>
              <a:t>Hitashi</a:t>
            </a:r>
            <a:r>
              <a:rPr lang="en-US" sz="2400" dirty="0"/>
              <a:t>(22BDO10039)</a:t>
            </a:r>
          </a:p>
          <a:p>
            <a:r>
              <a:rPr lang="en-US" sz="2400" dirty="0"/>
              <a:t>Km Ayushi(22BDO10055) </a:t>
            </a:r>
          </a:p>
          <a:p>
            <a:endParaRPr lang="en-US" sz="2400" dirty="0"/>
          </a:p>
        </p:txBody>
      </p:sp>
      <p:sp>
        <p:nvSpPr>
          <p:cNvPr id="6" name="TextBox 5"/>
          <p:cNvSpPr txBox="1"/>
          <p:nvPr/>
        </p:nvSpPr>
        <p:spPr>
          <a:xfrm>
            <a:off x="9217501" y="5670787"/>
            <a:ext cx="3248903" cy="769441"/>
          </a:xfrm>
          <a:prstGeom prst="rect">
            <a:avLst/>
          </a:prstGeom>
          <a:noFill/>
        </p:spPr>
        <p:txBody>
          <a:bodyPr wrap="none" rtlCol="0">
            <a:spAutoFit/>
          </a:bodyPr>
          <a:lstStyle/>
          <a:p>
            <a:r>
              <a:rPr lang="en-US" sz="2200" b="1" dirty="0"/>
              <a:t>Under the Supervision of: </a:t>
            </a:r>
          </a:p>
          <a:p>
            <a:r>
              <a:rPr lang="en-IN" sz="2200" dirty="0">
                <a:effectLst/>
                <a:ea typeface="Times New Roman" panose="02020603050405020304" pitchFamily="18" charset="0"/>
              </a:rPr>
              <a:t>Ms Geetanjali Pandey</a:t>
            </a:r>
            <a:endParaRPr lang="en-IN" sz="2200" dirty="0">
              <a:effectLst/>
              <a:ea typeface="Arial" panose="020B0604020202020204" pitchFamily="34"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931069"/>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References</a:t>
            </a:r>
            <a:endParaRPr lang="en-US" sz="4374" dirty="0"/>
          </a:p>
        </p:txBody>
      </p:sp>
      <p:sp>
        <p:nvSpPr>
          <p:cNvPr id="5" name="Shape 3"/>
          <p:cNvSpPr/>
          <p:nvPr/>
        </p:nvSpPr>
        <p:spPr>
          <a:xfrm>
            <a:off x="2037993" y="2243376"/>
            <a:ext cx="499943" cy="499943"/>
          </a:xfrm>
          <a:prstGeom prst="roundRect">
            <a:avLst>
              <a:gd name="adj" fmla="val 26667"/>
            </a:avLst>
          </a:prstGeom>
          <a:solidFill>
            <a:srgbClr val="DEE7F7"/>
          </a:solidFill>
          <a:ln/>
        </p:spPr>
      </p:sp>
      <p:sp>
        <p:nvSpPr>
          <p:cNvPr id="6" name="Text 4"/>
          <p:cNvSpPr/>
          <p:nvPr/>
        </p:nvSpPr>
        <p:spPr>
          <a:xfrm>
            <a:off x="2219206" y="2285048"/>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7" name="Text 5"/>
          <p:cNvSpPr/>
          <p:nvPr/>
        </p:nvSpPr>
        <p:spPr>
          <a:xfrm>
            <a:off x="2760107" y="2319695"/>
            <a:ext cx="264795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Rupani, Ajay</a:t>
            </a:r>
            <a:endParaRPr lang="en-US" sz="2187" dirty="0"/>
          </a:p>
        </p:txBody>
      </p:sp>
      <p:sp>
        <p:nvSpPr>
          <p:cNvPr id="8" name="Text 6"/>
          <p:cNvSpPr/>
          <p:nvPr/>
        </p:nvSpPr>
        <p:spPr>
          <a:xfrm>
            <a:off x="2760107" y="2800112"/>
            <a:ext cx="2647950"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"A Review of FPGA Implementation of Internet of Things." Journal of Analog and Digital Devices, vol. 4, no. 3, 2019, pp. 7-10.</a:t>
            </a:r>
            <a:endParaRPr lang="en-US" sz="1750" dirty="0"/>
          </a:p>
        </p:txBody>
      </p:sp>
      <p:sp>
        <p:nvSpPr>
          <p:cNvPr id="9" name="Shape 7"/>
          <p:cNvSpPr/>
          <p:nvPr/>
        </p:nvSpPr>
        <p:spPr>
          <a:xfrm>
            <a:off x="5630228" y="2243376"/>
            <a:ext cx="499943" cy="499943"/>
          </a:xfrm>
          <a:prstGeom prst="roundRect">
            <a:avLst>
              <a:gd name="adj" fmla="val 26667"/>
            </a:avLst>
          </a:prstGeom>
          <a:solidFill>
            <a:srgbClr val="DEE7F7"/>
          </a:solidFill>
          <a:ln/>
        </p:spPr>
      </p:sp>
      <p:sp>
        <p:nvSpPr>
          <p:cNvPr id="10" name="Text 8"/>
          <p:cNvSpPr/>
          <p:nvPr/>
        </p:nvSpPr>
        <p:spPr>
          <a:xfrm>
            <a:off x="5788104" y="2285048"/>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1" name="Text 9"/>
          <p:cNvSpPr/>
          <p:nvPr/>
        </p:nvSpPr>
        <p:spPr>
          <a:xfrm>
            <a:off x="6352342" y="2319695"/>
            <a:ext cx="264795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Kiruba, M.</a:t>
            </a:r>
            <a:endParaRPr lang="en-US" sz="2187" dirty="0"/>
          </a:p>
        </p:txBody>
      </p:sp>
      <p:sp>
        <p:nvSpPr>
          <p:cNvPr id="12" name="Text 10"/>
          <p:cNvSpPr/>
          <p:nvPr/>
        </p:nvSpPr>
        <p:spPr>
          <a:xfrm>
            <a:off x="6352342" y="2800112"/>
            <a:ext cx="2647950"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"FPGA Implementation of Automatic Industrial Monitoring System." Journal of Analog and Digital Devices, vol. 4, no. 3, 2019, pp. 7-10.</a:t>
            </a:r>
            <a:endParaRPr lang="en-US" sz="1750" dirty="0"/>
          </a:p>
        </p:txBody>
      </p:sp>
      <p:sp>
        <p:nvSpPr>
          <p:cNvPr id="13" name="Shape 11"/>
          <p:cNvSpPr/>
          <p:nvPr/>
        </p:nvSpPr>
        <p:spPr>
          <a:xfrm>
            <a:off x="9222462" y="2243376"/>
            <a:ext cx="499943" cy="499943"/>
          </a:xfrm>
          <a:prstGeom prst="roundRect">
            <a:avLst>
              <a:gd name="adj" fmla="val 26667"/>
            </a:avLst>
          </a:prstGeom>
          <a:solidFill>
            <a:srgbClr val="DEE7F7"/>
          </a:solidFill>
          <a:ln/>
        </p:spPr>
      </p:sp>
      <p:sp>
        <p:nvSpPr>
          <p:cNvPr id="14" name="Text 12"/>
          <p:cNvSpPr/>
          <p:nvPr/>
        </p:nvSpPr>
        <p:spPr>
          <a:xfrm>
            <a:off x="9382363" y="2285048"/>
            <a:ext cx="180023"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5" name="Text 13"/>
          <p:cNvSpPr/>
          <p:nvPr/>
        </p:nvSpPr>
        <p:spPr>
          <a:xfrm>
            <a:off x="9944576" y="2319695"/>
            <a:ext cx="2647950"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Johnson, A., &amp; Smith, B.</a:t>
            </a:r>
            <a:endParaRPr lang="en-US" sz="2187" dirty="0"/>
          </a:p>
        </p:txBody>
      </p:sp>
      <p:sp>
        <p:nvSpPr>
          <p:cNvPr id="16" name="Text 14"/>
          <p:cNvSpPr/>
          <p:nvPr/>
        </p:nvSpPr>
        <p:spPr>
          <a:xfrm>
            <a:off x="9944576" y="3147298"/>
            <a:ext cx="2647950" cy="2132409"/>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"Cloud-Based IoT Temperature Monitoring Systems: A Comprehensive Review." Journal of IoT Research, 12(3), 45-62.</a:t>
            </a:r>
            <a:endParaRPr lang="en-US" sz="1750" dirty="0"/>
          </a:p>
        </p:txBody>
      </p:sp>
      <p:sp>
        <p:nvSpPr>
          <p:cNvPr id="17" name="Shape 15"/>
          <p:cNvSpPr/>
          <p:nvPr/>
        </p:nvSpPr>
        <p:spPr>
          <a:xfrm>
            <a:off x="2037993" y="5675471"/>
            <a:ext cx="499943" cy="499943"/>
          </a:xfrm>
          <a:prstGeom prst="roundRect">
            <a:avLst>
              <a:gd name="adj" fmla="val 26667"/>
            </a:avLst>
          </a:prstGeom>
          <a:solidFill>
            <a:srgbClr val="DEE7F7"/>
          </a:solidFill>
          <a:ln/>
        </p:spPr>
      </p:sp>
      <p:sp>
        <p:nvSpPr>
          <p:cNvPr id="18" name="Text 16"/>
          <p:cNvSpPr/>
          <p:nvPr/>
        </p:nvSpPr>
        <p:spPr>
          <a:xfrm>
            <a:off x="2191345" y="5717143"/>
            <a:ext cx="19323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4</a:t>
            </a:r>
            <a:endParaRPr lang="en-US" sz="2624" dirty="0"/>
          </a:p>
        </p:txBody>
      </p:sp>
      <p:sp>
        <p:nvSpPr>
          <p:cNvPr id="19" name="Text 17"/>
          <p:cNvSpPr/>
          <p:nvPr/>
        </p:nvSpPr>
        <p:spPr>
          <a:xfrm>
            <a:off x="2760107" y="5751790"/>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Chen, C., et al.</a:t>
            </a:r>
            <a:endParaRPr lang="en-US" sz="2187" dirty="0"/>
          </a:p>
        </p:txBody>
      </p:sp>
      <p:sp>
        <p:nvSpPr>
          <p:cNvPr id="20" name="Text 18"/>
          <p:cNvSpPr/>
          <p:nvPr/>
        </p:nvSpPr>
        <p:spPr>
          <a:xfrm>
            <a:off x="2760107" y="6232208"/>
            <a:ext cx="4444008"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"FPGA-based IoT Solutions: Advancements and Challenges." IEEE Transactions on Emerging Technologies, 24(2), 78-91.</a:t>
            </a:r>
            <a:endParaRPr lang="en-US" sz="1750" dirty="0"/>
          </a:p>
        </p:txBody>
      </p:sp>
      <p:sp>
        <p:nvSpPr>
          <p:cNvPr id="21" name="Shape 19"/>
          <p:cNvSpPr/>
          <p:nvPr/>
        </p:nvSpPr>
        <p:spPr>
          <a:xfrm>
            <a:off x="7426285" y="5675471"/>
            <a:ext cx="499943" cy="499943"/>
          </a:xfrm>
          <a:prstGeom prst="roundRect">
            <a:avLst>
              <a:gd name="adj" fmla="val 26667"/>
            </a:avLst>
          </a:prstGeom>
          <a:solidFill>
            <a:srgbClr val="DEE7F7"/>
          </a:solidFill>
          <a:ln/>
        </p:spPr>
      </p:sp>
      <p:sp>
        <p:nvSpPr>
          <p:cNvPr id="22" name="Text 20"/>
          <p:cNvSpPr/>
          <p:nvPr/>
        </p:nvSpPr>
        <p:spPr>
          <a:xfrm>
            <a:off x="7588210" y="5717143"/>
            <a:ext cx="175974"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5</a:t>
            </a:r>
            <a:endParaRPr lang="en-US" sz="2624" dirty="0"/>
          </a:p>
        </p:txBody>
      </p:sp>
      <p:sp>
        <p:nvSpPr>
          <p:cNvPr id="23" name="Text 21"/>
          <p:cNvSpPr/>
          <p:nvPr/>
        </p:nvSpPr>
        <p:spPr>
          <a:xfrm>
            <a:off x="8148399" y="5751790"/>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Wang, D., et al.</a:t>
            </a:r>
            <a:endParaRPr lang="en-US" sz="2187" dirty="0"/>
          </a:p>
        </p:txBody>
      </p:sp>
      <p:sp>
        <p:nvSpPr>
          <p:cNvPr id="24" name="Text 22"/>
          <p:cNvSpPr/>
          <p:nvPr/>
        </p:nvSpPr>
        <p:spPr>
          <a:xfrm>
            <a:off x="8148399" y="6232208"/>
            <a:ext cx="4444008"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"Security Mechanisms for Cloud-Based IoT Systems: A Comparative Study." Journal of Cybersecurity and Privacy, 6(4), 112-129.</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5865541" y="566023"/>
            <a:ext cx="8274205" cy="3338513"/>
          </a:xfrm>
          <a:prstGeom prst="rect">
            <a:avLst/>
          </a:prstGeom>
          <a:noFill/>
          <a:ln/>
        </p:spPr>
        <p:txBody>
          <a:bodyPr wrap="square" rtlCol="0" anchor="t"/>
          <a:lstStyle/>
          <a:p>
            <a:pPr marL="0" indent="0">
              <a:lnSpc>
                <a:spcPts val="6572"/>
              </a:lnSpc>
              <a:buNone/>
            </a:pPr>
            <a:r>
              <a:rPr lang="en-US" sz="4000" dirty="0">
                <a:solidFill>
                  <a:srgbClr val="1B1B27"/>
                </a:solidFill>
                <a:latin typeface="Corben" pitchFamily="34" charset="0"/>
                <a:ea typeface="Corben" pitchFamily="34" charset="-122"/>
                <a:cs typeface="Corben" pitchFamily="34" charset="-120"/>
              </a:rPr>
              <a:t>Cloud-based Temperature Monitoring System using Spartan3AN Starter Kit</a:t>
            </a:r>
            <a:endParaRPr lang="en-US" sz="4000" dirty="0"/>
          </a:p>
        </p:txBody>
      </p:sp>
      <p:sp>
        <p:nvSpPr>
          <p:cNvPr id="6" name="Text 2"/>
          <p:cNvSpPr/>
          <p:nvPr/>
        </p:nvSpPr>
        <p:spPr>
          <a:xfrm>
            <a:off x="6122877" y="4002827"/>
            <a:ext cx="7692628" cy="1857375"/>
          </a:xfrm>
          <a:prstGeom prst="rect">
            <a:avLst/>
          </a:prstGeom>
          <a:noFill/>
          <a:ln/>
        </p:spPr>
        <p:txBody>
          <a:bodyPr wrap="square" rtlCol="0" anchor="t"/>
          <a:lstStyle/>
          <a:p>
            <a:pPr marL="0" indent="0">
              <a:lnSpc>
                <a:spcPts val="2438"/>
              </a:lnSpc>
              <a:buNone/>
            </a:pPr>
            <a:r>
              <a:rPr lang="en-US" dirty="0">
                <a:solidFill>
                  <a:srgbClr val="404155"/>
                </a:solidFill>
                <a:latin typeface="Nobile" pitchFamily="34" charset="0"/>
                <a:ea typeface="Nobile" pitchFamily="34" charset="-122"/>
                <a:cs typeface="Nobile" pitchFamily="34" charset="-120"/>
              </a:rPr>
              <a:t>This project presents the development of a cloud-based temperature monitoring system that leverages the capabilities of the Spartan3AN FPGA starter kit and the principles of the Internet of Things (IoT). By integrating FPGA-based sensors, wireless communication, and cloud services, this system enables real-time temperature data acquisition, processing, and remote monitoring for a variety of applications.</a:t>
            </a:r>
            <a:endParaRPr lang="en-US" dirty="0"/>
          </a:p>
        </p:txBody>
      </p:sp>
      <p:sp>
        <p:nvSpPr>
          <p:cNvPr id="8" name="Text 4"/>
          <p:cNvSpPr/>
          <p:nvPr/>
        </p:nvSpPr>
        <p:spPr>
          <a:xfrm>
            <a:off x="6259473" y="7038618"/>
            <a:ext cx="214670" cy="146328"/>
          </a:xfrm>
          <a:prstGeom prst="rect">
            <a:avLst/>
          </a:prstGeom>
          <a:noFill/>
          <a:ln/>
        </p:spPr>
        <p:txBody>
          <a:bodyPr wrap="none" rtlCol="0" anchor="t"/>
          <a:lstStyle/>
          <a:p>
            <a:pPr marL="0" indent="0" algn="ctr">
              <a:lnSpc>
                <a:spcPts val="1152"/>
              </a:lnSpc>
              <a:buNone/>
            </a:pPr>
            <a:endParaRPr lang="en-US" sz="115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621506"/>
            <a:ext cx="5604748"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Problem Formulation</a:t>
            </a:r>
            <a:endParaRPr lang="en-US" sz="4374" dirty="0"/>
          </a:p>
        </p:txBody>
      </p:sp>
      <p:sp>
        <p:nvSpPr>
          <p:cNvPr id="5" name="Text 2"/>
          <p:cNvSpPr/>
          <p:nvPr/>
        </p:nvSpPr>
        <p:spPr>
          <a:xfrm>
            <a:off x="2037993" y="1871305"/>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Evaluating FPGA vs. ARM Processors</a:t>
            </a:r>
            <a:endParaRPr lang="en-US" sz="2187" dirty="0"/>
          </a:p>
        </p:txBody>
      </p:sp>
      <p:sp>
        <p:nvSpPr>
          <p:cNvPr id="6" name="Text 3"/>
          <p:cNvSpPr/>
          <p:nvPr/>
        </p:nvSpPr>
        <p:spPr>
          <a:xfrm>
            <a:off x="2037993" y="2787848"/>
            <a:ext cx="3156347" cy="4620220"/>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The project aims to compare the effectiveness and efficiency of the Spartan3AN FPGA platform against traditional ARM processors in IoT-based temperature monitoring systems. It will investigate the advantages and limitations of FPGA-based implementations in terms of scalability, compatibility, and performance.</a:t>
            </a:r>
            <a:endParaRPr lang="en-US" sz="1750" dirty="0"/>
          </a:p>
        </p:txBody>
      </p:sp>
      <p:sp>
        <p:nvSpPr>
          <p:cNvPr id="7" name="Text 4"/>
          <p:cNvSpPr/>
          <p:nvPr/>
        </p:nvSpPr>
        <p:spPr>
          <a:xfrm>
            <a:off x="5743932" y="1871305"/>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Integrating Cloud Services</a:t>
            </a:r>
            <a:endParaRPr lang="en-US" sz="2187" dirty="0"/>
          </a:p>
        </p:txBody>
      </p:sp>
      <p:sp>
        <p:nvSpPr>
          <p:cNvPr id="8" name="Text 5"/>
          <p:cNvSpPr/>
          <p:nvPr/>
        </p:nvSpPr>
        <p:spPr>
          <a:xfrm>
            <a:off x="5743932" y="2787848"/>
            <a:ext cx="3156347" cy="355401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The system will explore the integration of cloud services, such as AWS IoT and Azure IoT, for data storage, processing, and visualization. The feasibility and reliability of cloud-based solutions for real-time temperature monitoring and data analytics will be assessed.</a:t>
            </a:r>
            <a:endParaRPr lang="en-US" sz="1750" dirty="0"/>
          </a:p>
        </p:txBody>
      </p:sp>
      <p:sp>
        <p:nvSpPr>
          <p:cNvPr id="9" name="Text 6"/>
          <p:cNvSpPr/>
          <p:nvPr/>
        </p:nvSpPr>
        <p:spPr>
          <a:xfrm>
            <a:off x="9449872" y="1871305"/>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Security and Privacy Considerations</a:t>
            </a:r>
            <a:endParaRPr lang="en-US" sz="2187" dirty="0"/>
          </a:p>
        </p:txBody>
      </p:sp>
      <p:sp>
        <p:nvSpPr>
          <p:cNvPr id="10" name="Text 7"/>
          <p:cNvSpPr/>
          <p:nvPr/>
        </p:nvSpPr>
        <p:spPr>
          <a:xfrm>
            <a:off x="9449872" y="2787848"/>
            <a:ext cx="3156347" cy="3198614"/>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The project will address security concerns related to data transmission over the internet and storage in cloud environments. Encryption, authentication, and access control mechanisms will be implemented to ensure data confidentiality and integrity.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1282422"/>
            <a:ext cx="5945148"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Objectives of the Work</a:t>
            </a:r>
            <a:endParaRPr lang="en-US" sz="4374" dirty="0"/>
          </a:p>
        </p:txBody>
      </p:sp>
      <p:sp>
        <p:nvSpPr>
          <p:cNvPr id="5" name="Shape 2"/>
          <p:cNvSpPr/>
          <p:nvPr/>
        </p:nvSpPr>
        <p:spPr>
          <a:xfrm>
            <a:off x="2037993" y="2594729"/>
            <a:ext cx="499943" cy="499943"/>
          </a:xfrm>
          <a:prstGeom prst="roundRect">
            <a:avLst>
              <a:gd name="adj" fmla="val 20000"/>
            </a:avLst>
          </a:prstGeom>
          <a:solidFill>
            <a:srgbClr val="D2D9F9"/>
          </a:solidFill>
          <a:ln w="7620">
            <a:solidFill>
              <a:srgbClr val="B8BFDF"/>
            </a:solidFill>
            <a:prstDash val="solid"/>
          </a:ln>
        </p:spPr>
      </p:sp>
      <p:sp>
        <p:nvSpPr>
          <p:cNvPr id="6" name="Text 3"/>
          <p:cNvSpPr/>
          <p:nvPr/>
        </p:nvSpPr>
        <p:spPr>
          <a:xfrm>
            <a:off x="2238732" y="2636401"/>
            <a:ext cx="98465"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7" name="Text 4"/>
          <p:cNvSpPr/>
          <p:nvPr/>
        </p:nvSpPr>
        <p:spPr>
          <a:xfrm>
            <a:off x="2760107" y="2671048"/>
            <a:ext cx="4161592"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Robust Cloud-based Monitoring</a:t>
            </a:r>
            <a:endParaRPr lang="en-US" sz="2187" dirty="0"/>
          </a:p>
        </p:txBody>
      </p:sp>
      <p:sp>
        <p:nvSpPr>
          <p:cNvPr id="8" name="Text 5"/>
          <p:cNvSpPr/>
          <p:nvPr/>
        </p:nvSpPr>
        <p:spPr>
          <a:xfrm>
            <a:off x="2760107" y="3151465"/>
            <a:ext cx="4444008"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Develop a robust cloud-based temperature monitoring system leveraging the capabilities of the Spartan3AN Starter Kit for IoT applications.</a:t>
            </a:r>
            <a:endParaRPr lang="en-US" sz="1750" dirty="0"/>
          </a:p>
        </p:txBody>
      </p:sp>
      <p:sp>
        <p:nvSpPr>
          <p:cNvPr id="9" name="Shape 6"/>
          <p:cNvSpPr/>
          <p:nvPr/>
        </p:nvSpPr>
        <p:spPr>
          <a:xfrm>
            <a:off x="7426285" y="2594729"/>
            <a:ext cx="499943" cy="499943"/>
          </a:xfrm>
          <a:prstGeom prst="roundRect">
            <a:avLst>
              <a:gd name="adj" fmla="val 20000"/>
            </a:avLst>
          </a:prstGeom>
          <a:solidFill>
            <a:srgbClr val="D2D9F9"/>
          </a:solidFill>
          <a:ln w="7620">
            <a:solidFill>
              <a:srgbClr val="B8BFDF"/>
            </a:solidFill>
            <a:prstDash val="solid"/>
          </a:ln>
        </p:spPr>
      </p:sp>
      <p:sp>
        <p:nvSpPr>
          <p:cNvPr id="10" name="Text 7"/>
          <p:cNvSpPr/>
          <p:nvPr/>
        </p:nvSpPr>
        <p:spPr>
          <a:xfrm>
            <a:off x="7589282" y="2636401"/>
            <a:ext cx="173831"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1" name="Text 8"/>
          <p:cNvSpPr/>
          <p:nvPr/>
        </p:nvSpPr>
        <p:spPr>
          <a:xfrm>
            <a:off x="8148399" y="2671048"/>
            <a:ext cx="3152537"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FPGA-based Integration</a:t>
            </a:r>
            <a:endParaRPr lang="en-US" sz="2187" dirty="0"/>
          </a:p>
        </p:txBody>
      </p:sp>
      <p:sp>
        <p:nvSpPr>
          <p:cNvPr id="12" name="Text 9"/>
          <p:cNvSpPr/>
          <p:nvPr/>
        </p:nvSpPr>
        <p:spPr>
          <a:xfrm>
            <a:off x="8148399" y="3151465"/>
            <a:ext cx="4444008"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Integrate FPGA-based temperature sensors and communication interfaces for efficient data acquisition and transmission.</a:t>
            </a:r>
            <a:endParaRPr lang="en-US" sz="1750" dirty="0"/>
          </a:p>
        </p:txBody>
      </p:sp>
      <p:sp>
        <p:nvSpPr>
          <p:cNvPr id="13" name="Shape 10"/>
          <p:cNvSpPr/>
          <p:nvPr/>
        </p:nvSpPr>
        <p:spPr>
          <a:xfrm>
            <a:off x="2037993" y="5324237"/>
            <a:ext cx="499943" cy="499943"/>
          </a:xfrm>
          <a:prstGeom prst="roundRect">
            <a:avLst>
              <a:gd name="adj" fmla="val 20000"/>
            </a:avLst>
          </a:prstGeom>
          <a:solidFill>
            <a:srgbClr val="D2D9F9"/>
          </a:solidFill>
          <a:ln w="7620">
            <a:solidFill>
              <a:srgbClr val="B8BFDF"/>
            </a:solidFill>
            <a:prstDash val="solid"/>
          </a:ln>
        </p:spPr>
      </p:sp>
      <p:sp>
        <p:nvSpPr>
          <p:cNvPr id="14" name="Text 11"/>
          <p:cNvSpPr/>
          <p:nvPr/>
        </p:nvSpPr>
        <p:spPr>
          <a:xfrm>
            <a:off x="2194322" y="5365909"/>
            <a:ext cx="187166"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3</a:t>
            </a:r>
            <a:endParaRPr lang="en-US" sz="2624" dirty="0"/>
          </a:p>
        </p:txBody>
      </p:sp>
      <p:sp>
        <p:nvSpPr>
          <p:cNvPr id="15" name="Text 12"/>
          <p:cNvSpPr/>
          <p:nvPr/>
        </p:nvSpPr>
        <p:spPr>
          <a:xfrm>
            <a:off x="2760107" y="5400556"/>
            <a:ext cx="3289697"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Cloud Service Integration</a:t>
            </a:r>
            <a:endParaRPr lang="en-US" sz="2187" dirty="0"/>
          </a:p>
        </p:txBody>
      </p:sp>
      <p:sp>
        <p:nvSpPr>
          <p:cNvPr id="16" name="Text 13"/>
          <p:cNvSpPr/>
          <p:nvPr/>
        </p:nvSpPr>
        <p:spPr>
          <a:xfrm>
            <a:off x="2760107" y="5880973"/>
            <a:ext cx="4444008"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Explore the integration of cloud services such as AWS IoT or Azure IoT for data storage, processing, and visualization.</a:t>
            </a:r>
            <a:endParaRPr lang="en-US" sz="1750" dirty="0"/>
          </a:p>
        </p:txBody>
      </p:sp>
      <p:sp>
        <p:nvSpPr>
          <p:cNvPr id="17" name="Shape 14"/>
          <p:cNvSpPr/>
          <p:nvPr/>
        </p:nvSpPr>
        <p:spPr>
          <a:xfrm>
            <a:off x="7426285" y="5324237"/>
            <a:ext cx="499943" cy="499943"/>
          </a:xfrm>
          <a:prstGeom prst="roundRect">
            <a:avLst>
              <a:gd name="adj" fmla="val 20000"/>
            </a:avLst>
          </a:prstGeom>
          <a:solidFill>
            <a:srgbClr val="D2D9F9"/>
          </a:solidFill>
          <a:ln w="7620">
            <a:solidFill>
              <a:srgbClr val="B8BFDF"/>
            </a:solidFill>
            <a:prstDash val="solid"/>
          </a:ln>
        </p:spPr>
      </p:sp>
      <p:sp>
        <p:nvSpPr>
          <p:cNvPr id="18" name="Text 15"/>
          <p:cNvSpPr/>
          <p:nvPr/>
        </p:nvSpPr>
        <p:spPr>
          <a:xfrm>
            <a:off x="7591544" y="5365909"/>
            <a:ext cx="169426"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4</a:t>
            </a:r>
            <a:endParaRPr lang="en-US" sz="2624" dirty="0"/>
          </a:p>
        </p:txBody>
      </p:sp>
      <p:sp>
        <p:nvSpPr>
          <p:cNvPr id="19" name="Text 16"/>
          <p:cNvSpPr/>
          <p:nvPr/>
        </p:nvSpPr>
        <p:spPr>
          <a:xfrm>
            <a:off x="8148399" y="5400556"/>
            <a:ext cx="3430548"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Secure Data Transmission</a:t>
            </a:r>
            <a:endParaRPr lang="en-US" sz="2187" dirty="0"/>
          </a:p>
        </p:txBody>
      </p:sp>
      <p:sp>
        <p:nvSpPr>
          <p:cNvPr id="20" name="Text 17"/>
          <p:cNvSpPr/>
          <p:nvPr/>
        </p:nvSpPr>
        <p:spPr>
          <a:xfrm>
            <a:off x="8148399" y="5880973"/>
            <a:ext cx="4444008" cy="1066205"/>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Implement security mechanisms to ensure data confidentiality and integrity during transmission and storage.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pic>
        <p:nvPicPr>
          <p:cNvPr id="5" name="Image 2" descr="preencoded.png"/>
          <p:cNvPicPr>
            <a:picLocks noChangeAspect="1"/>
          </p:cNvPicPr>
          <p:nvPr/>
        </p:nvPicPr>
        <p:blipFill>
          <a:blip r:embed="rId5"/>
          <a:stretch>
            <a:fillRect/>
          </a:stretch>
        </p:blipFill>
        <p:spPr>
          <a:xfrm>
            <a:off x="227171" y="3105745"/>
            <a:ext cx="3187898" cy="2017990"/>
          </a:xfrm>
          <a:prstGeom prst="rect">
            <a:avLst/>
          </a:prstGeom>
        </p:spPr>
      </p:pic>
      <p:sp>
        <p:nvSpPr>
          <p:cNvPr id="6" name="Text 1"/>
          <p:cNvSpPr/>
          <p:nvPr/>
        </p:nvSpPr>
        <p:spPr>
          <a:xfrm>
            <a:off x="4680823" y="966907"/>
            <a:ext cx="4697968" cy="587216"/>
          </a:xfrm>
          <a:prstGeom prst="rect">
            <a:avLst/>
          </a:prstGeom>
          <a:noFill/>
          <a:ln/>
        </p:spPr>
        <p:txBody>
          <a:bodyPr wrap="none" rtlCol="0" anchor="t"/>
          <a:lstStyle/>
          <a:p>
            <a:pPr marL="0" indent="0">
              <a:lnSpc>
                <a:spcPts val="4624"/>
              </a:lnSpc>
              <a:buNone/>
            </a:pPr>
            <a:r>
              <a:rPr lang="en-US" sz="3699" dirty="0">
                <a:solidFill>
                  <a:srgbClr val="1B1B27"/>
                </a:solidFill>
                <a:latin typeface="Corben" pitchFamily="34" charset="0"/>
                <a:ea typeface="Corben" pitchFamily="34" charset="-122"/>
                <a:cs typeface="Corben" pitchFamily="34" charset="-120"/>
              </a:rPr>
              <a:t>Methodology</a:t>
            </a:r>
            <a:endParaRPr lang="en-US" sz="3699" dirty="0"/>
          </a:p>
        </p:txBody>
      </p:sp>
      <p:sp>
        <p:nvSpPr>
          <p:cNvPr id="7" name="Shape 2"/>
          <p:cNvSpPr/>
          <p:nvPr/>
        </p:nvSpPr>
        <p:spPr>
          <a:xfrm>
            <a:off x="4943951" y="1835944"/>
            <a:ext cx="37505" cy="5426750"/>
          </a:xfrm>
          <a:prstGeom prst="roundRect">
            <a:avLst>
              <a:gd name="adj" fmla="val 225475"/>
            </a:avLst>
          </a:prstGeom>
          <a:solidFill>
            <a:srgbClr val="B8BFDF"/>
          </a:solidFill>
          <a:ln/>
        </p:spPr>
      </p:sp>
      <p:sp>
        <p:nvSpPr>
          <p:cNvPr id="8" name="Shape 3"/>
          <p:cNvSpPr/>
          <p:nvPr/>
        </p:nvSpPr>
        <p:spPr>
          <a:xfrm>
            <a:off x="5174040" y="2175331"/>
            <a:ext cx="657701" cy="37505"/>
          </a:xfrm>
          <a:prstGeom prst="roundRect">
            <a:avLst>
              <a:gd name="adj" fmla="val 225475"/>
            </a:avLst>
          </a:prstGeom>
          <a:solidFill>
            <a:srgbClr val="B8BFDF"/>
          </a:solidFill>
          <a:ln/>
        </p:spPr>
      </p:sp>
      <p:sp>
        <p:nvSpPr>
          <p:cNvPr id="9" name="Shape 4"/>
          <p:cNvSpPr/>
          <p:nvPr/>
        </p:nvSpPr>
        <p:spPr>
          <a:xfrm>
            <a:off x="4751249" y="1982748"/>
            <a:ext cx="422791" cy="422791"/>
          </a:xfrm>
          <a:prstGeom prst="roundRect">
            <a:avLst>
              <a:gd name="adj" fmla="val 20001"/>
            </a:avLst>
          </a:prstGeom>
          <a:solidFill>
            <a:srgbClr val="D2D9F9"/>
          </a:solidFill>
          <a:ln w="7620">
            <a:solidFill>
              <a:srgbClr val="B8BFDF"/>
            </a:solidFill>
            <a:prstDash val="solid"/>
          </a:ln>
        </p:spPr>
      </p:sp>
      <p:sp>
        <p:nvSpPr>
          <p:cNvPr id="10" name="Text 5"/>
          <p:cNvSpPr/>
          <p:nvPr/>
        </p:nvSpPr>
        <p:spPr>
          <a:xfrm>
            <a:off x="4920913" y="2017871"/>
            <a:ext cx="83344" cy="352425"/>
          </a:xfrm>
          <a:prstGeom prst="rect">
            <a:avLst/>
          </a:prstGeom>
          <a:noFill/>
          <a:ln/>
        </p:spPr>
        <p:txBody>
          <a:bodyPr wrap="none" rtlCol="0" anchor="t"/>
          <a:lstStyle/>
          <a:p>
            <a:pPr marL="0" indent="0" algn="ctr">
              <a:lnSpc>
                <a:spcPts val="2774"/>
              </a:lnSpc>
              <a:buNone/>
            </a:pPr>
            <a:r>
              <a:rPr lang="en-US" sz="2220" dirty="0">
                <a:solidFill>
                  <a:srgbClr val="404155"/>
                </a:solidFill>
                <a:latin typeface="Corben" pitchFamily="34" charset="0"/>
                <a:ea typeface="Corben" pitchFamily="34" charset="-122"/>
                <a:cs typeface="Corben" pitchFamily="34" charset="-120"/>
              </a:rPr>
              <a:t>1</a:t>
            </a:r>
            <a:endParaRPr lang="en-US" sz="2220" dirty="0"/>
          </a:p>
        </p:txBody>
      </p:sp>
      <p:sp>
        <p:nvSpPr>
          <p:cNvPr id="11" name="Text 6"/>
          <p:cNvSpPr/>
          <p:nvPr/>
        </p:nvSpPr>
        <p:spPr>
          <a:xfrm>
            <a:off x="5996107" y="2023824"/>
            <a:ext cx="3069193" cy="293608"/>
          </a:xfrm>
          <a:prstGeom prst="rect">
            <a:avLst/>
          </a:prstGeom>
          <a:noFill/>
          <a:ln/>
        </p:spPr>
        <p:txBody>
          <a:bodyPr wrap="none" rtlCol="0" anchor="t"/>
          <a:lstStyle/>
          <a:p>
            <a:pPr marL="0" indent="0" algn="l">
              <a:lnSpc>
                <a:spcPts val="2312"/>
              </a:lnSpc>
              <a:buNone/>
            </a:pPr>
            <a:r>
              <a:rPr lang="en-US" sz="1850" dirty="0">
                <a:solidFill>
                  <a:srgbClr val="404155"/>
                </a:solidFill>
                <a:latin typeface="Corben" pitchFamily="34" charset="0"/>
                <a:ea typeface="Corben" pitchFamily="34" charset="-122"/>
                <a:cs typeface="Corben" pitchFamily="34" charset="-120"/>
              </a:rPr>
              <a:t>System Architecture Design</a:t>
            </a:r>
            <a:endParaRPr lang="en-US" sz="1850" dirty="0"/>
          </a:p>
        </p:txBody>
      </p:sp>
      <p:sp>
        <p:nvSpPr>
          <p:cNvPr id="12" name="Text 7"/>
          <p:cNvSpPr/>
          <p:nvPr/>
        </p:nvSpPr>
        <p:spPr>
          <a:xfrm>
            <a:off x="5996107" y="2430185"/>
            <a:ext cx="7610951" cy="901541"/>
          </a:xfrm>
          <a:prstGeom prst="rect">
            <a:avLst/>
          </a:prstGeom>
          <a:noFill/>
          <a:ln/>
        </p:spPr>
        <p:txBody>
          <a:bodyPr wrap="square" rtlCol="0" anchor="t"/>
          <a:lstStyle/>
          <a:p>
            <a:pPr marL="0" indent="0" algn="l">
              <a:lnSpc>
                <a:spcPts val="2368"/>
              </a:lnSpc>
              <a:buNone/>
            </a:pPr>
            <a:r>
              <a:rPr lang="en-US" sz="1480" dirty="0">
                <a:solidFill>
                  <a:srgbClr val="404155"/>
                </a:solidFill>
                <a:latin typeface="Nobile" pitchFamily="34" charset="0"/>
                <a:ea typeface="Nobile" pitchFamily="34" charset="-122"/>
                <a:cs typeface="Nobile" pitchFamily="34" charset="-120"/>
              </a:rPr>
              <a:t>Define the overall architecture of the temperature monitoring system, including the roles of the Spartan3AN FPGA, sensors, communication modules, and cloud services. Determine the data flow between different components of the system.</a:t>
            </a:r>
            <a:endParaRPr lang="en-US" sz="1480" dirty="0"/>
          </a:p>
        </p:txBody>
      </p:sp>
      <p:sp>
        <p:nvSpPr>
          <p:cNvPr id="13" name="Shape 8"/>
          <p:cNvSpPr/>
          <p:nvPr/>
        </p:nvSpPr>
        <p:spPr>
          <a:xfrm>
            <a:off x="5174040" y="4046875"/>
            <a:ext cx="657701" cy="37505"/>
          </a:xfrm>
          <a:prstGeom prst="roundRect">
            <a:avLst>
              <a:gd name="adj" fmla="val 225475"/>
            </a:avLst>
          </a:prstGeom>
          <a:solidFill>
            <a:srgbClr val="B8BFDF"/>
          </a:solidFill>
          <a:ln/>
        </p:spPr>
      </p:sp>
      <p:sp>
        <p:nvSpPr>
          <p:cNvPr id="14" name="Shape 9"/>
          <p:cNvSpPr/>
          <p:nvPr/>
        </p:nvSpPr>
        <p:spPr>
          <a:xfrm>
            <a:off x="4751249" y="3854291"/>
            <a:ext cx="422791" cy="422791"/>
          </a:xfrm>
          <a:prstGeom prst="roundRect">
            <a:avLst>
              <a:gd name="adj" fmla="val 20001"/>
            </a:avLst>
          </a:prstGeom>
          <a:solidFill>
            <a:srgbClr val="D2D9F9"/>
          </a:solidFill>
          <a:ln w="7620">
            <a:solidFill>
              <a:srgbClr val="B8BFDF"/>
            </a:solidFill>
            <a:prstDash val="solid"/>
          </a:ln>
        </p:spPr>
      </p:sp>
      <p:sp>
        <p:nvSpPr>
          <p:cNvPr id="15" name="Text 10"/>
          <p:cNvSpPr/>
          <p:nvPr/>
        </p:nvSpPr>
        <p:spPr>
          <a:xfrm>
            <a:off x="4889123" y="3889415"/>
            <a:ext cx="147042" cy="352425"/>
          </a:xfrm>
          <a:prstGeom prst="rect">
            <a:avLst/>
          </a:prstGeom>
          <a:noFill/>
          <a:ln/>
        </p:spPr>
        <p:txBody>
          <a:bodyPr wrap="none" rtlCol="0" anchor="t"/>
          <a:lstStyle/>
          <a:p>
            <a:pPr marL="0" indent="0" algn="ctr">
              <a:lnSpc>
                <a:spcPts val="2774"/>
              </a:lnSpc>
              <a:buNone/>
            </a:pPr>
            <a:r>
              <a:rPr lang="en-US" sz="2220" dirty="0">
                <a:solidFill>
                  <a:srgbClr val="404155"/>
                </a:solidFill>
                <a:latin typeface="Corben" pitchFamily="34" charset="0"/>
                <a:ea typeface="Corben" pitchFamily="34" charset="-122"/>
                <a:cs typeface="Corben" pitchFamily="34" charset="-120"/>
              </a:rPr>
              <a:t>2</a:t>
            </a:r>
            <a:endParaRPr lang="en-US" sz="2220" dirty="0"/>
          </a:p>
        </p:txBody>
      </p:sp>
      <p:sp>
        <p:nvSpPr>
          <p:cNvPr id="16" name="Text 11"/>
          <p:cNvSpPr/>
          <p:nvPr/>
        </p:nvSpPr>
        <p:spPr>
          <a:xfrm>
            <a:off x="5996107" y="3895368"/>
            <a:ext cx="2474714" cy="293608"/>
          </a:xfrm>
          <a:prstGeom prst="rect">
            <a:avLst/>
          </a:prstGeom>
          <a:noFill/>
          <a:ln/>
        </p:spPr>
        <p:txBody>
          <a:bodyPr wrap="none" rtlCol="0" anchor="t"/>
          <a:lstStyle/>
          <a:p>
            <a:pPr marL="0" indent="0" algn="l">
              <a:lnSpc>
                <a:spcPts val="2312"/>
              </a:lnSpc>
              <a:buNone/>
            </a:pPr>
            <a:r>
              <a:rPr lang="en-US" sz="1850" dirty="0">
                <a:solidFill>
                  <a:srgbClr val="404155"/>
                </a:solidFill>
                <a:latin typeface="Corben" pitchFamily="34" charset="0"/>
                <a:ea typeface="Corben" pitchFamily="34" charset="-122"/>
                <a:cs typeface="Corben" pitchFamily="34" charset="-120"/>
              </a:rPr>
              <a:t>FPGA Implementation</a:t>
            </a:r>
            <a:endParaRPr lang="en-US" sz="1850" dirty="0"/>
          </a:p>
        </p:txBody>
      </p:sp>
      <p:sp>
        <p:nvSpPr>
          <p:cNvPr id="17" name="Text 12"/>
          <p:cNvSpPr/>
          <p:nvPr/>
        </p:nvSpPr>
        <p:spPr>
          <a:xfrm>
            <a:off x="5996107" y="4301728"/>
            <a:ext cx="7610951" cy="901541"/>
          </a:xfrm>
          <a:prstGeom prst="rect">
            <a:avLst/>
          </a:prstGeom>
          <a:noFill/>
          <a:ln/>
        </p:spPr>
        <p:txBody>
          <a:bodyPr wrap="square" rtlCol="0" anchor="t"/>
          <a:lstStyle/>
          <a:p>
            <a:pPr marL="0" indent="0" algn="l">
              <a:lnSpc>
                <a:spcPts val="2368"/>
              </a:lnSpc>
              <a:buNone/>
            </a:pPr>
            <a:r>
              <a:rPr lang="en-US" sz="1480" dirty="0">
                <a:solidFill>
                  <a:srgbClr val="404155"/>
                </a:solidFill>
                <a:latin typeface="Nobile" pitchFamily="34" charset="0"/>
                <a:ea typeface="Nobile" pitchFamily="34" charset="-122"/>
                <a:cs typeface="Nobile" pitchFamily="34" charset="-120"/>
              </a:rPr>
              <a:t>Develop VHDL code to interface with the LM35 temperature sensor and ADC onboard the Spartan3AN FPGA starter kit. Implement logic for analog-to-digital conversion and processing of temperature data within the FPGA.</a:t>
            </a:r>
            <a:endParaRPr lang="en-US" sz="1480" dirty="0"/>
          </a:p>
        </p:txBody>
      </p:sp>
      <p:sp>
        <p:nvSpPr>
          <p:cNvPr id="18" name="Shape 13"/>
          <p:cNvSpPr/>
          <p:nvPr/>
        </p:nvSpPr>
        <p:spPr>
          <a:xfrm>
            <a:off x="5174040" y="5918418"/>
            <a:ext cx="657701" cy="37505"/>
          </a:xfrm>
          <a:prstGeom prst="roundRect">
            <a:avLst>
              <a:gd name="adj" fmla="val 225475"/>
            </a:avLst>
          </a:prstGeom>
          <a:solidFill>
            <a:srgbClr val="B8BFDF"/>
          </a:solidFill>
          <a:ln/>
        </p:spPr>
      </p:sp>
      <p:sp>
        <p:nvSpPr>
          <p:cNvPr id="19" name="Shape 14"/>
          <p:cNvSpPr/>
          <p:nvPr/>
        </p:nvSpPr>
        <p:spPr>
          <a:xfrm>
            <a:off x="4751249" y="5725835"/>
            <a:ext cx="422791" cy="422791"/>
          </a:xfrm>
          <a:prstGeom prst="roundRect">
            <a:avLst>
              <a:gd name="adj" fmla="val 20001"/>
            </a:avLst>
          </a:prstGeom>
          <a:solidFill>
            <a:srgbClr val="D2D9F9"/>
          </a:solidFill>
          <a:ln w="7620">
            <a:solidFill>
              <a:srgbClr val="B8BFDF"/>
            </a:solidFill>
            <a:prstDash val="solid"/>
          </a:ln>
        </p:spPr>
      </p:sp>
      <p:sp>
        <p:nvSpPr>
          <p:cNvPr id="20" name="Text 15"/>
          <p:cNvSpPr/>
          <p:nvPr/>
        </p:nvSpPr>
        <p:spPr>
          <a:xfrm>
            <a:off x="4883408" y="5760958"/>
            <a:ext cx="158353" cy="352425"/>
          </a:xfrm>
          <a:prstGeom prst="rect">
            <a:avLst/>
          </a:prstGeom>
          <a:noFill/>
          <a:ln/>
        </p:spPr>
        <p:txBody>
          <a:bodyPr wrap="none" rtlCol="0" anchor="t"/>
          <a:lstStyle/>
          <a:p>
            <a:pPr marL="0" indent="0" algn="ctr">
              <a:lnSpc>
                <a:spcPts val="2774"/>
              </a:lnSpc>
              <a:buNone/>
            </a:pPr>
            <a:r>
              <a:rPr lang="en-US" sz="2220" dirty="0">
                <a:solidFill>
                  <a:srgbClr val="404155"/>
                </a:solidFill>
                <a:latin typeface="Corben" pitchFamily="34" charset="0"/>
                <a:ea typeface="Corben" pitchFamily="34" charset="-122"/>
                <a:cs typeface="Corben" pitchFamily="34" charset="-120"/>
              </a:rPr>
              <a:t>3</a:t>
            </a:r>
            <a:endParaRPr lang="en-US" sz="2220" dirty="0"/>
          </a:p>
        </p:txBody>
      </p:sp>
      <p:sp>
        <p:nvSpPr>
          <p:cNvPr id="21" name="Text 16"/>
          <p:cNvSpPr/>
          <p:nvPr/>
        </p:nvSpPr>
        <p:spPr>
          <a:xfrm>
            <a:off x="5996107" y="5766911"/>
            <a:ext cx="2781895" cy="293608"/>
          </a:xfrm>
          <a:prstGeom prst="rect">
            <a:avLst/>
          </a:prstGeom>
          <a:noFill/>
          <a:ln/>
        </p:spPr>
        <p:txBody>
          <a:bodyPr wrap="none" rtlCol="0" anchor="t"/>
          <a:lstStyle/>
          <a:p>
            <a:pPr marL="0" indent="0" algn="l">
              <a:lnSpc>
                <a:spcPts val="2312"/>
              </a:lnSpc>
              <a:buNone/>
            </a:pPr>
            <a:r>
              <a:rPr lang="en-US" sz="1850" dirty="0">
                <a:solidFill>
                  <a:srgbClr val="404155"/>
                </a:solidFill>
                <a:latin typeface="Corben" pitchFamily="34" charset="0"/>
                <a:ea typeface="Corben" pitchFamily="34" charset="-122"/>
                <a:cs typeface="Corben" pitchFamily="34" charset="-120"/>
              </a:rPr>
              <a:t>Cloud Service Integration</a:t>
            </a:r>
            <a:endParaRPr lang="en-US" sz="1850" dirty="0"/>
          </a:p>
        </p:txBody>
      </p:sp>
      <p:sp>
        <p:nvSpPr>
          <p:cNvPr id="22" name="Text 17"/>
          <p:cNvSpPr/>
          <p:nvPr/>
        </p:nvSpPr>
        <p:spPr>
          <a:xfrm>
            <a:off x="5996107" y="6173272"/>
            <a:ext cx="7610951" cy="901541"/>
          </a:xfrm>
          <a:prstGeom prst="rect">
            <a:avLst/>
          </a:prstGeom>
          <a:noFill/>
          <a:ln/>
        </p:spPr>
        <p:txBody>
          <a:bodyPr wrap="square" rtlCol="0" anchor="t"/>
          <a:lstStyle/>
          <a:p>
            <a:pPr marL="0" indent="0" algn="l">
              <a:lnSpc>
                <a:spcPts val="2368"/>
              </a:lnSpc>
              <a:buNone/>
            </a:pPr>
            <a:r>
              <a:rPr lang="en-US" sz="1480" dirty="0">
                <a:solidFill>
                  <a:srgbClr val="404155"/>
                </a:solidFill>
                <a:latin typeface="Nobile" pitchFamily="34" charset="0"/>
                <a:ea typeface="Nobile" pitchFamily="34" charset="-122"/>
                <a:cs typeface="Nobile" pitchFamily="34" charset="-120"/>
              </a:rPr>
              <a:t>Explore and select appropriate cloud platforms such as AWS IoT or Azure IoT for data storage, processing, and visualization. Develop communication protocols to securely transmit temperature data from the FPGA to the cloud.</a:t>
            </a:r>
            <a:endParaRPr lang="en-US" sz="148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pic>
        <p:nvPicPr>
          <p:cNvPr id="5" name="Image 2" descr="preencoded.png"/>
          <p:cNvPicPr>
            <a:picLocks noChangeAspect="1"/>
          </p:cNvPicPr>
          <p:nvPr/>
        </p:nvPicPr>
        <p:blipFill>
          <a:blip r:embed="rId5"/>
          <a:stretch>
            <a:fillRect/>
          </a:stretch>
        </p:blipFill>
        <p:spPr>
          <a:xfrm>
            <a:off x="11208187" y="2808565"/>
            <a:ext cx="3201948" cy="2612350"/>
          </a:xfrm>
          <a:prstGeom prst="rect">
            <a:avLst/>
          </a:prstGeom>
        </p:spPr>
      </p:pic>
      <p:sp>
        <p:nvSpPr>
          <p:cNvPr id="6" name="Text 1"/>
          <p:cNvSpPr/>
          <p:nvPr/>
        </p:nvSpPr>
        <p:spPr>
          <a:xfrm>
            <a:off x="1158835" y="788551"/>
            <a:ext cx="4555331" cy="569357"/>
          </a:xfrm>
          <a:prstGeom prst="rect">
            <a:avLst/>
          </a:prstGeom>
          <a:noFill/>
          <a:ln/>
        </p:spPr>
        <p:txBody>
          <a:bodyPr wrap="none" rtlCol="0" anchor="t"/>
          <a:lstStyle/>
          <a:p>
            <a:pPr marL="0" indent="0">
              <a:lnSpc>
                <a:spcPts val="4484"/>
              </a:lnSpc>
              <a:buNone/>
            </a:pPr>
            <a:r>
              <a:rPr lang="en-US" sz="3587" dirty="0">
                <a:solidFill>
                  <a:srgbClr val="1B1B27"/>
                </a:solidFill>
                <a:latin typeface="Corben" pitchFamily="34" charset="0"/>
                <a:ea typeface="Corben" pitchFamily="34" charset="-122"/>
                <a:cs typeface="Corben" pitchFamily="34" charset="-120"/>
              </a:rPr>
              <a:t>Experimental Setup</a:t>
            </a:r>
            <a:endParaRPr lang="en-US" sz="3587" dirty="0"/>
          </a:p>
        </p:txBody>
      </p:sp>
      <p:sp>
        <p:nvSpPr>
          <p:cNvPr id="7" name="Shape 2"/>
          <p:cNvSpPr/>
          <p:nvPr/>
        </p:nvSpPr>
        <p:spPr>
          <a:xfrm>
            <a:off x="1158835" y="1631156"/>
            <a:ext cx="4236482" cy="3688199"/>
          </a:xfrm>
          <a:prstGeom prst="roundRect">
            <a:avLst>
              <a:gd name="adj" fmla="val 2223"/>
            </a:avLst>
          </a:prstGeom>
          <a:solidFill>
            <a:srgbClr val="D2D9F9"/>
          </a:solidFill>
          <a:ln w="7620">
            <a:solidFill>
              <a:srgbClr val="B8BFDF"/>
            </a:solidFill>
            <a:prstDash val="solid"/>
          </a:ln>
        </p:spPr>
      </p:sp>
      <p:sp>
        <p:nvSpPr>
          <p:cNvPr id="8" name="Text 3"/>
          <p:cNvSpPr/>
          <p:nvPr/>
        </p:nvSpPr>
        <p:spPr>
          <a:xfrm>
            <a:off x="1348621" y="1820942"/>
            <a:ext cx="2277666" cy="284678"/>
          </a:xfrm>
          <a:prstGeom prst="rect">
            <a:avLst/>
          </a:prstGeom>
          <a:noFill/>
          <a:ln/>
        </p:spPr>
        <p:txBody>
          <a:bodyPr wrap="none" rtlCol="0" anchor="t"/>
          <a:lstStyle/>
          <a:p>
            <a:pPr marL="0" indent="0">
              <a:lnSpc>
                <a:spcPts val="2242"/>
              </a:lnSpc>
              <a:buNone/>
            </a:pPr>
            <a:r>
              <a:rPr lang="en-US" sz="1793" dirty="0">
                <a:solidFill>
                  <a:srgbClr val="404155"/>
                </a:solidFill>
                <a:latin typeface="Corben" pitchFamily="34" charset="0"/>
                <a:ea typeface="Corben" pitchFamily="34" charset="-122"/>
                <a:cs typeface="Corben" pitchFamily="34" charset="-120"/>
              </a:rPr>
              <a:t>FPGA Architecture</a:t>
            </a:r>
            <a:endParaRPr lang="en-US" sz="1793" dirty="0"/>
          </a:p>
        </p:txBody>
      </p:sp>
      <p:sp>
        <p:nvSpPr>
          <p:cNvPr id="9" name="Text 4"/>
          <p:cNvSpPr/>
          <p:nvPr/>
        </p:nvSpPr>
        <p:spPr>
          <a:xfrm>
            <a:off x="1348621" y="2214920"/>
            <a:ext cx="3856911" cy="2040255"/>
          </a:xfrm>
          <a:prstGeom prst="rect">
            <a:avLst/>
          </a:prstGeom>
          <a:noFill/>
          <a:ln/>
        </p:spPr>
        <p:txBody>
          <a:bodyPr wrap="square" rtlCol="0" anchor="t"/>
          <a:lstStyle/>
          <a:p>
            <a:pPr marL="0" indent="0">
              <a:lnSpc>
                <a:spcPts val="2296"/>
              </a:lnSpc>
              <a:buNone/>
            </a:pPr>
            <a:r>
              <a:rPr lang="en-US" sz="1435" dirty="0">
                <a:solidFill>
                  <a:srgbClr val="404155"/>
                </a:solidFill>
                <a:latin typeface="Nobile" pitchFamily="34" charset="0"/>
                <a:ea typeface="Nobile" pitchFamily="34" charset="-122"/>
                <a:cs typeface="Nobile" pitchFamily="34" charset="-120"/>
              </a:rPr>
              <a:t>The Spartan3AN FPGA starter kit features a 2-channel ADC onboard, with one channel connected to an LM35 temperature sensor. VHDL code is used to convert analog signals to digital and read the LM35 output as digital data. A 2x16 LCD is included to display the hardware information.</a:t>
            </a:r>
            <a:endParaRPr lang="en-US" sz="1435" dirty="0"/>
          </a:p>
        </p:txBody>
      </p:sp>
      <p:sp>
        <p:nvSpPr>
          <p:cNvPr id="10" name="Shape 5"/>
          <p:cNvSpPr/>
          <p:nvPr/>
        </p:nvSpPr>
        <p:spPr>
          <a:xfrm>
            <a:off x="5577483" y="1631156"/>
            <a:ext cx="4236482" cy="3688199"/>
          </a:xfrm>
          <a:prstGeom prst="roundRect">
            <a:avLst>
              <a:gd name="adj" fmla="val 2223"/>
            </a:avLst>
          </a:prstGeom>
          <a:solidFill>
            <a:srgbClr val="D2D9F9"/>
          </a:solidFill>
          <a:ln w="7620">
            <a:solidFill>
              <a:srgbClr val="B8BFDF"/>
            </a:solidFill>
            <a:prstDash val="solid"/>
          </a:ln>
        </p:spPr>
      </p:sp>
      <p:sp>
        <p:nvSpPr>
          <p:cNvPr id="11" name="Text 6"/>
          <p:cNvSpPr/>
          <p:nvPr/>
        </p:nvSpPr>
        <p:spPr>
          <a:xfrm>
            <a:off x="5767268" y="1820942"/>
            <a:ext cx="2277666" cy="284678"/>
          </a:xfrm>
          <a:prstGeom prst="rect">
            <a:avLst/>
          </a:prstGeom>
          <a:noFill/>
          <a:ln/>
        </p:spPr>
        <p:txBody>
          <a:bodyPr wrap="none" rtlCol="0" anchor="t"/>
          <a:lstStyle/>
          <a:p>
            <a:pPr marL="0" indent="0">
              <a:lnSpc>
                <a:spcPts val="2242"/>
              </a:lnSpc>
              <a:buNone/>
            </a:pPr>
            <a:r>
              <a:rPr lang="en-US" sz="1793" dirty="0">
                <a:solidFill>
                  <a:srgbClr val="404155"/>
                </a:solidFill>
                <a:latin typeface="Corben" pitchFamily="34" charset="0"/>
                <a:ea typeface="Corben" pitchFamily="34" charset="-122"/>
                <a:cs typeface="Corben" pitchFamily="34" charset="-120"/>
              </a:rPr>
              <a:t>Temperature Sensor</a:t>
            </a:r>
            <a:endParaRPr lang="en-US" sz="1793" dirty="0"/>
          </a:p>
        </p:txBody>
      </p:sp>
      <p:sp>
        <p:nvSpPr>
          <p:cNvPr id="12" name="Text 7"/>
          <p:cNvSpPr/>
          <p:nvPr/>
        </p:nvSpPr>
        <p:spPr>
          <a:xfrm>
            <a:off x="5767268" y="2214920"/>
            <a:ext cx="3856911" cy="2914650"/>
          </a:xfrm>
          <a:prstGeom prst="rect">
            <a:avLst/>
          </a:prstGeom>
          <a:noFill/>
          <a:ln/>
        </p:spPr>
        <p:txBody>
          <a:bodyPr wrap="square" rtlCol="0" anchor="t"/>
          <a:lstStyle/>
          <a:p>
            <a:pPr marL="0" indent="0">
              <a:lnSpc>
                <a:spcPts val="2296"/>
              </a:lnSpc>
              <a:buNone/>
            </a:pPr>
            <a:r>
              <a:rPr lang="en-US" sz="1435" dirty="0">
                <a:solidFill>
                  <a:srgbClr val="404155"/>
                </a:solidFill>
                <a:latin typeface="Nobile" pitchFamily="34" charset="0"/>
                <a:ea typeface="Nobile" pitchFamily="34" charset="-122"/>
                <a:cs typeface="Nobile" pitchFamily="34" charset="-120"/>
              </a:rPr>
              <a:t>The LM35 temperature sensor is a precision integrated-circuit temperature sensor, whose output voltage is linearly proportional to the Celsius (Centigrade) temperature. It can measure temperature more accurately than a thermistor and does not require any external calibration or trimming to provide typical accuracies of ±1⁄4°C at room temperature and ±3⁄4°C over a full -55 to +150°C temperature range.</a:t>
            </a:r>
            <a:endParaRPr lang="en-US" sz="1435" dirty="0"/>
          </a:p>
        </p:txBody>
      </p:sp>
      <p:sp>
        <p:nvSpPr>
          <p:cNvPr id="13" name="Shape 8"/>
          <p:cNvSpPr/>
          <p:nvPr/>
        </p:nvSpPr>
        <p:spPr>
          <a:xfrm>
            <a:off x="1158835" y="5501521"/>
            <a:ext cx="8655129" cy="1939409"/>
          </a:xfrm>
          <a:prstGeom prst="roundRect">
            <a:avLst>
              <a:gd name="adj" fmla="val 4228"/>
            </a:avLst>
          </a:prstGeom>
          <a:solidFill>
            <a:srgbClr val="D2D9F9"/>
          </a:solidFill>
          <a:ln w="7620">
            <a:solidFill>
              <a:srgbClr val="B8BFDF"/>
            </a:solidFill>
            <a:prstDash val="solid"/>
          </a:ln>
        </p:spPr>
      </p:sp>
      <p:sp>
        <p:nvSpPr>
          <p:cNvPr id="14" name="Text 9"/>
          <p:cNvSpPr/>
          <p:nvPr/>
        </p:nvSpPr>
        <p:spPr>
          <a:xfrm>
            <a:off x="1348621" y="5691307"/>
            <a:ext cx="2277666" cy="284678"/>
          </a:xfrm>
          <a:prstGeom prst="rect">
            <a:avLst/>
          </a:prstGeom>
          <a:noFill/>
          <a:ln/>
        </p:spPr>
        <p:txBody>
          <a:bodyPr wrap="none" rtlCol="0" anchor="t"/>
          <a:lstStyle/>
          <a:p>
            <a:pPr marL="0" indent="0">
              <a:lnSpc>
                <a:spcPts val="2242"/>
              </a:lnSpc>
              <a:buNone/>
            </a:pPr>
            <a:r>
              <a:rPr lang="en-US" sz="1793" dirty="0">
                <a:solidFill>
                  <a:srgbClr val="404155"/>
                </a:solidFill>
                <a:latin typeface="Corben" pitchFamily="34" charset="0"/>
                <a:ea typeface="Corben" pitchFamily="34" charset="-122"/>
                <a:cs typeface="Corben" pitchFamily="34" charset="-120"/>
              </a:rPr>
              <a:t>Experimental Setup</a:t>
            </a:r>
            <a:endParaRPr lang="en-US" sz="1793" dirty="0"/>
          </a:p>
        </p:txBody>
      </p:sp>
      <p:sp>
        <p:nvSpPr>
          <p:cNvPr id="15" name="Text 10"/>
          <p:cNvSpPr/>
          <p:nvPr/>
        </p:nvSpPr>
        <p:spPr>
          <a:xfrm>
            <a:off x="1348621" y="6085284"/>
            <a:ext cx="8275558" cy="1165860"/>
          </a:xfrm>
          <a:prstGeom prst="rect">
            <a:avLst/>
          </a:prstGeom>
          <a:noFill/>
          <a:ln/>
        </p:spPr>
        <p:txBody>
          <a:bodyPr wrap="square" rtlCol="0" anchor="t"/>
          <a:lstStyle/>
          <a:p>
            <a:pPr marL="0" indent="0">
              <a:lnSpc>
                <a:spcPts val="2296"/>
              </a:lnSpc>
              <a:buNone/>
            </a:pPr>
            <a:r>
              <a:rPr lang="en-US" sz="1435" dirty="0">
                <a:solidFill>
                  <a:srgbClr val="404155"/>
                </a:solidFill>
                <a:latin typeface="Nobile" pitchFamily="34" charset="0"/>
                <a:ea typeface="Nobile" pitchFamily="34" charset="-122"/>
                <a:cs typeface="Nobile" pitchFamily="34" charset="-120"/>
              </a:rPr>
              <a:t>The experimental setup includes the Spartan3AN FPGA starter kit, the LM35 temperature sensor, resistors, and a power supply. The FPGA is programmed to acquire temperature data from the sensor, process it, and transmit it to the cloud platform for remote monitoring and analysis.</a:t>
            </a:r>
            <a:endParaRPr lang="en-US" sz="14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3026688" y="497086"/>
            <a:ext cx="4514136" cy="564118"/>
          </a:xfrm>
          <a:prstGeom prst="rect">
            <a:avLst/>
          </a:prstGeom>
          <a:noFill/>
          <a:ln/>
        </p:spPr>
        <p:txBody>
          <a:bodyPr wrap="none" rtlCol="0" anchor="t"/>
          <a:lstStyle/>
          <a:p>
            <a:pPr marL="0" indent="0">
              <a:lnSpc>
                <a:spcPts val="4443"/>
              </a:lnSpc>
              <a:buNone/>
            </a:pPr>
            <a:r>
              <a:rPr lang="en-US" sz="3554" dirty="0">
                <a:solidFill>
                  <a:srgbClr val="1B1B27"/>
                </a:solidFill>
                <a:latin typeface="Corben" pitchFamily="34" charset="0"/>
                <a:ea typeface="Corben" pitchFamily="34" charset="-122"/>
                <a:cs typeface="Corben" pitchFamily="34" charset="-120"/>
              </a:rPr>
              <a:t>Results and Outputs</a:t>
            </a:r>
            <a:endParaRPr lang="en-US" sz="3554" dirty="0"/>
          </a:p>
        </p:txBody>
      </p:sp>
      <p:pic>
        <p:nvPicPr>
          <p:cNvPr id="5" name="Image 1" descr="preencoded.png"/>
          <p:cNvPicPr>
            <a:picLocks noChangeAspect="1"/>
          </p:cNvPicPr>
          <p:nvPr/>
        </p:nvPicPr>
        <p:blipFill>
          <a:blip r:embed="rId4"/>
          <a:stretch>
            <a:fillRect/>
          </a:stretch>
        </p:blipFill>
        <p:spPr>
          <a:xfrm>
            <a:off x="3026687" y="1422321"/>
            <a:ext cx="3753253" cy="1655326"/>
          </a:xfrm>
          <a:prstGeom prst="rect">
            <a:avLst/>
          </a:prstGeom>
        </p:spPr>
      </p:pic>
      <p:sp>
        <p:nvSpPr>
          <p:cNvPr id="6" name="Text 2"/>
          <p:cNvSpPr/>
          <p:nvPr/>
        </p:nvSpPr>
        <p:spPr>
          <a:xfrm>
            <a:off x="3026688" y="3303270"/>
            <a:ext cx="2678430" cy="564356"/>
          </a:xfrm>
          <a:prstGeom prst="rect">
            <a:avLst/>
          </a:prstGeom>
          <a:noFill/>
          <a:ln/>
        </p:spPr>
        <p:txBody>
          <a:bodyPr wrap="square" rtlCol="0" anchor="t"/>
          <a:lstStyle/>
          <a:p>
            <a:pPr marL="0" indent="0" algn="l">
              <a:lnSpc>
                <a:spcPts val="2222"/>
              </a:lnSpc>
              <a:buNone/>
            </a:pPr>
            <a:r>
              <a:rPr lang="en-US" sz="1777" dirty="0">
                <a:solidFill>
                  <a:srgbClr val="404155"/>
                </a:solidFill>
                <a:latin typeface="Corben" pitchFamily="34" charset="0"/>
                <a:ea typeface="Corben" pitchFamily="34" charset="-122"/>
                <a:cs typeface="Corben" pitchFamily="34" charset="-120"/>
              </a:rPr>
              <a:t>Real-time Temperature Monitoring</a:t>
            </a:r>
            <a:endParaRPr lang="en-US" sz="1777" dirty="0"/>
          </a:p>
        </p:txBody>
      </p:sp>
      <p:sp>
        <p:nvSpPr>
          <p:cNvPr id="7" name="Text 3"/>
          <p:cNvSpPr/>
          <p:nvPr/>
        </p:nvSpPr>
        <p:spPr>
          <a:xfrm>
            <a:off x="3026688" y="3975854"/>
            <a:ext cx="2678430" cy="3178612"/>
          </a:xfrm>
          <a:prstGeom prst="rect">
            <a:avLst/>
          </a:prstGeom>
          <a:noFill/>
          <a:ln/>
        </p:spPr>
        <p:txBody>
          <a:bodyPr wrap="square" rtlCol="0" anchor="t"/>
          <a:lstStyle/>
          <a:p>
            <a:pPr marL="0" indent="0" algn="l">
              <a:lnSpc>
                <a:spcPts val="2275"/>
              </a:lnSpc>
              <a:buNone/>
            </a:pPr>
            <a:r>
              <a:rPr lang="en-US" sz="1422" dirty="0">
                <a:solidFill>
                  <a:srgbClr val="404155"/>
                </a:solidFill>
                <a:latin typeface="Nobile" pitchFamily="34" charset="0"/>
                <a:ea typeface="Nobile" pitchFamily="34" charset="-122"/>
                <a:cs typeface="Nobile" pitchFamily="34" charset="-120"/>
              </a:rPr>
              <a:t>The developed system successfully captures real-time temperature data using the FPGA-based sensor and transmits it to the cloud platform. The temperature data is displayed in a user-friendly dashboard, allowing for remote monitoring and analysis of the temperature trends.</a:t>
            </a:r>
            <a:endParaRPr lang="en-US" sz="1422" dirty="0"/>
          </a:p>
        </p:txBody>
      </p:sp>
      <p:pic>
        <p:nvPicPr>
          <p:cNvPr id="8" name="Image 2" descr="preencoded.png"/>
          <p:cNvPicPr>
            <a:picLocks noChangeAspect="1"/>
          </p:cNvPicPr>
          <p:nvPr/>
        </p:nvPicPr>
        <p:blipFill>
          <a:blip r:embed="rId5"/>
          <a:stretch>
            <a:fillRect/>
          </a:stretch>
        </p:blipFill>
        <p:spPr>
          <a:xfrm>
            <a:off x="7540824" y="1422321"/>
            <a:ext cx="3298161" cy="1655326"/>
          </a:xfrm>
          <a:prstGeom prst="rect">
            <a:avLst/>
          </a:prstGeom>
        </p:spPr>
      </p:pic>
      <p:sp>
        <p:nvSpPr>
          <p:cNvPr id="9" name="Text 4"/>
          <p:cNvSpPr/>
          <p:nvPr/>
        </p:nvSpPr>
        <p:spPr>
          <a:xfrm>
            <a:off x="5975866" y="3303270"/>
            <a:ext cx="2678430" cy="564356"/>
          </a:xfrm>
          <a:prstGeom prst="rect">
            <a:avLst/>
          </a:prstGeom>
          <a:noFill/>
          <a:ln/>
        </p:spPr>
        <p:txBody>
          <a:bodyPr wrap="square" rtlCol="0" anchor="t"/>
          <a:lstStyle/>
          <a:p>
            <a:pPr marL="0" indent="0" algn="l">
              <a:lnSpc>
                <a:spcPts val="2222"/>
              </a:lnSpc>
              <a:buNone/>
            </a:pPr>
            <a:r>
              <a:rPr lang="en-US" sz="1777" dirty="0">
                <a:solidFill>
                  <a:srgbClr val="404155"/>
                </a:solidFill>
                <a:latin typeface="Corben" pitchFamily="34" charset="0"/>
                <a:ea typeface="Corben" pitchFamily="34" charset="-122"/>
                <a:cs typeface="Corben" pitchFamily="34" charset="-120"/>
              </a:rPr>
              <a:t>Cloud-based Data Management</a:t>
            </a:r>
            <a:endParaRPr lang="en-US" sz="1777" dirty="0"/>
          </a:p>
        </p:txBody>
      </p:sp>
      <p:sp>
        <p:nvSpPr>
          <p:cNvPr id="10" name="Text 5"/>
          <p:cNvSpPr/>
          <p:nvPr/>
        </p:nvSpPr>
        <p:spPr>
          <a:xfrm>
            <a:off x="5975866" y="3975854"/>
            <a:ext cx="2678430" cy="3178612"/>
          </a:xfrm>
          <a:prstGeom prst="rect">
            <a:avLst/>
          </a:prstGeom>
          <a:noFill/>
          <a:ln/>
        </p:spPr>
        <p:txBody>
          <a:bodyPr wrap="square" rtlCol="0" anchor="t"/>
          <a:lstStyle/>
          <a:p>
            <a:pPr marL="0" indent="0" algn="l">
              <a:lnSpc>
                <a:spcPts val="2275"/>
              </a:lnSpc>
              <a:buNone/>
            </a:pPr>
            <a:r>
              <a:rPr lang="en-US" sz="1422" dirty="0">
                <a:solidFill>
                  <a:srgbClr val="404155"/>
                </a:solidFill>
                <a:latin typeface="Nobile" pitchFamily="34" charset="0"/>
                <a:ea typeface="Nobile" pitchFamily="34" charset="-122"/>
                <a:cs typeface="Nobile" pitchFamily="34" charset="-120"/>
              </a:rPr>
              <a:t>The integration of cloud services, such as AWS IoT or Azure IoT, enables secure storage, processing, and visualization of the temperature data. The cloud platform provides scalable infrastructure for data management and facilitates advanced analytics, alerting, and reporting capabilities.</a:t>
            </a:r>
            <a:endParaRPr lang="en-US" sz="1422" dirty="0"/>
          </a:p>
        </p:txBody>
      </p:sp>
      <p:sp>
        <p:nvSpPr>
          <p:cNvPr id="12" name="Text 6"/>
          <p:cNvSpPr/>
          <p:nvPr/>
        </p:nvSpPr>
        <p:spPr>
          <a:xfrm>
            <a:off x="8925044" y="3303389"/>
            <a:ext cx="2783736" cy="564356"/>
          </a:xfrm>
          <a:prstGeom prst="rect">
            <a:avLst/>
          </a:prstGeom>
          <a:noFill/>
          <a:ln/>
        </p:spPr>
        <p:txBody>
          <a:bodyPr wrap="square" rtlCol="0" anchor="t"/>
          <a:lstStyle/>
          <a:p>
            <a:pPr marL="0" indent="0" algn="l">
              <a:lnSpc>
                <a:spcPts val="2222"/>
              </a:lnSpc>
              <a:buNone/>
            </a:pPr>
            <a:r>
              <a:rPr lang="en-US" sz="1777" dirty="0">
                <a:solidFill>
                  <a:srgbClr val="404155"/>
                </a:solidFill>
                <a:latin typeface="Corben" pitchFamily="34" charset="0"/>
                <a:ea typeface="Corben" pitchFamily="34" charset="-122"/>
                <a:cs typeface="Corben" pitchFamily="34" charset="-120"/>
              </a:rPr>
              <a:t>FPGA Performance Evaluation</a:t>
            </a:r>
            <a:endParaRPr lang="en-US" sz="1777" dirty="0"/>
          </a:p>
        </p:txBody>
      </p:sp>
      <p:sp>
        <p:nvSpPr>
          <p:cNvPr id="13" name="Text 7"/>
          <p:cNvSpPr/>
          <p:nvPr/>
        </p:nvSpPr>
        <p:spPr>
          <a:xfrm>
            <a:off x="8925044" y="3975973"/>
            <a:ext cx="2678549" cy="3756541"/>
          </a:xfrm>
          <a:prstGeom prst="rect">
            <a:avLst/>
          </a:prstGeom>
          <a:noFill/>
          <a:ln/>
        </p:spPr>
        <p:txBody>
          <a:bodyPr wrap="square" rtlCol="0" anchor="t"/>
          <a:lstStyle/>
          <a:p>
            <a:pPr marL="0" indent="0" algn="l">
              <a:lnSpc>
                <a:spcPts val="2275"/>
              </a:lnSpc>
              <a:buNone/>
            </a:pPr>
            <a:r>
              <a:rPr lang="en-US" sz="1422" dirty="0">
                <a:solidFill>
                  <a:srgbClr val="404155"/>
                </a:solidFill>
                <a:latin typeface="Nobile" pitchFamily="34" charset="0"/>
                <a:ea typeface="Nobile" pitchFamily="34" charset="-122"/>
                <a:cs typeface="Nobile" pitchFamily="34" charset="-120"/>
              </a:rPr>
              <a:t>The Spartan3AN FPGA-based implementation has demonstrated efficient real-time data processing and reliable communication with the cloud platform. The system's performance, in terms of accuracy, power consumption, and cost-effectiveness, has been evaluated and compared to traditional ARM-based solutions.</a:t>
            </a:r>
            <a:endParaRPr lang="en-US" sz="142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961668"/>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Conclusion</a:t>
            </a:r>
            <a:endParaRPr lang="en-US" sz="4374" dirty="0"/>
          </a:p>
        </p:txBody>
      </p:sp>
      <p:pic>
        <p:nvPicPr>
          <p:cNvPr id="5" name="Image 1" descr="preencoded.png"/>
          <p:cNvPicPr>
            <a:picLocks noChangeAspect="1"/>
          </p:cNvPicPr>
          <p:nvPr/>
        </p:nvPicPr>
        <p:blipFill>
          <a:blip r:embed="rId4"/>
          <a:stretch>
            <a:fillRect/>
          </a:stretch>
        </p:blipFill>
        <p:spPr>
          <a:xfrm>
            <a:off x="2037993" y="2100382"/>
            <a:ext cx="555427" cy="555427"/>
          </a:xfrm>
          <a:prstGeom prst="rect">
            <a:avLst/>
          </a:prstGeom>
        </p:spPr>
      </p:pic>
      <p:sp>
        <p:nvSpPr>
          <p:cNvPr id="6" name="Text 2"/>
          <p:cNvSpPr/>
          <p:nvPr/>
        </p:nvSpPr>
        <p:spPr>
          <a:xfrm>
            <a:off x="2037993" y="2877979"/>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Scalable Solution</a:t>
            </a:r>
            <a:endParaRPr lang="en-US" sz="2187" dirty="0"/>
          </a:p>
        </p:txBody>
      </p:sp>
      <p:sp>
        <p:nvSpPr>
          <p:cNvPr id="7" name="Text 3"/>
          <p:cNvSpPr/>
          <p:nvPr/>
        </p:nvSpPr>
        <p:spPr>
          <a:xfrm>
            <a:off x="2037993" y="3358396"/>
            <a:ext cx="3295888" cy="3909417"/>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The developed cloud-based temperature monitoring system using the Spartan3AN FPGA starter kit provides a scalable and versatile solution for IoT applications. The integration of FPGA technology and cloud services enables efficient data processing and remote monitoring capabilities.</a:t>
            </a:r>
            <a:endParaRPr lang="en-US" sz="1750" dirty="0"/>
          </a:p>
        </p:txBody>
      </p:sp>
      <p:pic>
        <p:nvPicPr>
          <p:cNvPr id="8" name="Image 2" descr="preencoded.png"/>
          <p:cNvPicPr>
            <a:picLocks noChangeAspect="1"/>
          </p:cNvPicPr>
          <p:nvPr/>
        </p:nvPicPr>
        <p:blipFill>
          <a:blip r:embed="rId5"/>
          <a:stretch>
            <a:fillRect/>
          </a:stretch>
        </p:blipFill>
        <p:spPr>
          <a:xfrm>
            <a:off x="5667137" y="2100382"/>
            <a:ext cx="555427" cy="555427"/>
          </a:xfrm>
          <a:prstGeom prst="rect">
            <a:avLst/>
          </a:prstGeom>
        </p:spPr>
      </p:pic>
      <p:sp>
        <p:nvSpPr>
          <p:cNvPr id="9" name="Text 4"/>
          <p:cNvSpPr/>
          <p:nvPr/>
        </p:nvSpPr>
        <p:spPr>
          <a:xfrm>
            <a:off x="5667137" y="2877979"/>
            <a:ext cx="3296007" cy="694373"/>
          </a:xfrm>
          <a:prstGeom prst="rect">
            <a:avLst/>
          </a:prstGeom>
          <a:noFill/>
          <a:ln/>
        </p:spPr>
        <p:txBody>
          <a:bodyPr wrap="squar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Secure Data Transmission</a:t>
            </a:r>
            <a:endParaRPr lang="en-US" sz="2187" dirty="0"/>
          </a:p>
        </p:txBody>
      </p:sp>
      <p:sp>
        <p:nvSpPr>
          <p:cNvPr id="10" name="Text 5"/>
          <p:cNvSpPr/>
          <p:nvPr/>
        </p:nvSpPr>
        <p:spPr>
          <a:xfrm>
            <a:off x="5667137" y="3705582"/>
            <a:ext cx="3296007" cy="284321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The implementation of security mechanisms, such as encryption and authentication, ensures the confidentiality and integrity of the temperature data during transmission and storage in the cloud environment.</a:t>
            </a:r>
            <a:endParaRPr lang="en-US" sz="1750" dirty="0"/>
          </a:p>
        </p:txBody>
      </p:sp>
      <p:pic>
        <p:nvPicPr>
          <p:cNvPr id="11" name="Image 3" descr="preencoded.png"/>
          <p:cNvPicPr>
            <a:picLocks noChangeAspect="1"/>
          </p:cNvPicPr>
          <p:nvPr/>
        </p:nvPicPr>
        <p:blipFill>
          <a:blip r:embed="rId6"/>
          <a:stretch>
            <a:fillRect/>
          </a:stretch>
        </p:blipFill>
        <p:spPr>
          <a:xfrm>
            <a:off x="9296400" y="2100382"/>
            <a:ext cx="555427" cy="555427"/>
          </a:xfrm>
          <a:prstGeom prst="rect">
            <a:avLst/>
          </a:prstGeom>
        </p:spPr>
      </p:pic>
      <p:sp>
        <p:nvSpPr>
          <p:cNvPr id="12" name="Text 6"/>
          <p:cNvSpPr/>
          <p:nvPr/>
        </p:nvSpPr>
        <p:spPr>
          <a:xfrm>
            <a:off x="9296400" y="2877979"/>
            <a:ext cx="3103245"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Energy-efficient Design</a:t>
            </a:r>
            <a:endParaRPr lang="en-US" sz="2187" dirty="0"/>
          </a:p>
        </p:txBody>
      </p:sp>
      <p:sp>
        <p:nvSpPr>
          <p:cNvPr id="13" name="Text 7"/>
          <p:cNvSpPr/>
          <p:nvPr/>
        </p:nvSpPr>
        <p:spPr>
          <a:xfrm>
            <a:off x="9296400" y="3358396"/>
            <a:ext cx="3296007" cy="3198614"/>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The FPGA-based design of the temperature monitoring system demonstrates improved energy efficiency compared to traditional ARM-based solutions, making it a suitable choice for IoT applications with limited power resources.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2077283"/>
          </a:xfrm>
          <a:prstGeom prst="rect">
            <a:avLst/>
          </a:prstGeom>
        </p:spPr>
      </p:pic>
      <p:sp>
        <p:nvSpPr>
          <p:cNvPr id="5" name="Text 1"/>
          <p:cNvSpPr/>
          <p:nvPr/>
        </p:nvSpPr>
        <p:spPr>
          <a:xfrm>
            <a:off x="3368278" y="2535436"/>
            <a:ext cx="4154686" cy="519351"/>
          </a:xfrm>
          <a:prstGeom prst="rect">
            <a:avLst/>
          </a:prstGeom>
          <a:noFill/>
          <a:ln/>
        </p:spPr>
        <p:txBody>
          <a:bodyPr wrap="none" rtlCol="0" anchor="t"/>
          <a:lstStyle/>
          <a:p>
            <a:pPr marL="0" indent="0">
              <a:lnSpc>
                <a:spcPts val="4089"/>
              </a:lnSpc>
              <a:buNone/>
            </a:pPr>
            <a:r>
              <a:rPr lang="en-US" sz="3271" dirty="0">
                <a:solidFill>
                  <a:srgbClr val="1B1B27"/>
                </a:solidFill>
                <a:latin typeface="Corben" pitchFamily="34" charset="0"/>
                <a:ea typeface="Corben" pitchFamily="34" charset="-122"/>
                <a:cs typeface="Corben" pitchFamily="34" charset="-120"/>
              </a:rPr>
              <a:t>Future Scope</a:t>
            </a:r>
            <a:endParaRPr lang="en-US" sz="3271" dirty="0"/>
          </a:p>
        </p:txBody>
      </p:sp>
      <p:pic>
        <p:nvPicPr>
          <p:cNvPr id="6" name="Image 2" descr="preencoded.png"/>
          <p:cNvPicPr>
            <a:picLocks noChangeAspect="1"/>
          </p:cNvPicPr>
          <p:nvPr/>
        </p:nvPicPr>
        <p:blipFill>
          <a:blip r:embed="rId5"/>
          <a:stretch>
            <a:fillRect/>
          </a:stretch>
        </p:blipFill>
        <p:spPr>
          <a:xfrm>
            <a:off x="3368278" y="3303984"/>
            <a:ext cx="830937" cy="1489115"/>
          </a:xfrm>
          <a:prstGeom prst="rect">
            <a:avLst/>
          </a:prstGeom>
        </p:spPr>
      </p:pic>
      <p:sp>
        <p:nvSpPr>
          <p:cNvPr id="7" name="Text 2"/>
          <p:cNvSpPr/>
          <p:nvPr/>
        </p:nvSpPr>
        <p:spPr>
          <a:xfrm>
            <a:off x="4448413" y="3470077"/>
            <a:ext cx="2077283" cy="259675"/>
          </a:xfrm>
          <a:prstGeom prst="rect">
            <a:avLst/>
          </a:prstGeom>
          <a:noFill/>
          <a:ln/>
        </p:spPr>
        <p:txBody>
          <a:bodyPr wrap="none" rtlCol="0" anchor="t"/>
          <a:lstStyle/>
          <a:p>
            <a:pPr marL="0" indent="0" algn="l">
              <a:lnSpc>
                <a:spcPts val="2045"/>
              </a:lnSpc>
              <a:buNone/>
            </a:pPr>
            <a:r>
              <a:rPr lang="en-US" sz="1636" dirty="0">
                <a:solidFill>
                  <a:srgbClr val="404155"/>
                </a:solidFill>
                <a:latin typeface="Corben" pitchFamily="34" charset="0"/>
                <a:ea typeface="Corben" pitchFamily="34" charset="-122"/>
                <a:cs typeface="Corben" pitchFamily="34" charset="-120"/>
              </a:rPr>
              <a:t>Sensor Integration</a:t>
            </a:r>
            <a:endParaRPr lang="en-US" sz="1636" dirty="0"/>
          </a:p>
        </p:txBody>
      </p:sp>
      <p:sp>
        <p:nvSpPr>
          <p:cNvPr id="8" name="Text 3"/>
          <p:cNvSpPr/>
          <p:nvPr/>
        </p:nvSpPr>
        <p:spPr>
          <a:xfrm>
            <a:off x="4448413" y="3829407"/>
            <a:ext cx="6813709" cy="797600"/>
          </a:xfrm>
          <a:prstGeom prst="rect">
            <a:avLst/>
          </a:prstGeom>
          <a:noFill/>
          <a:ln/>
        </p:spPr>
        <p:txBody>
          <a:bodyPr wrap="square" rtlCol="0" anchor="t"/>
          <a:lstStyle/>
          <a:p>
            <a:pPr marL="0" indent="0" algn="l">
              <a:lnSpc>
                <a:spcPts val="2094"/>
              </a:lnSpc>
              <a:buNone/>
            </a:pPr>
            <a:r>
              <a:rPr lang="en-US" sz="1309" dirty="0">
                <a:solidFill>
                  <a:srgbClr val="404155"/>
                </a:solidFill>
                <a:latin typeface="Nobile" pitchFamily="34" charset="0"/>
                <a:ea typeface="Nobile" pitchFamily="34" charset="-122"/>
                <a:cs typeface="Nobile" pitchFamily="34" charset="-120"/>
              </a:rPr>
              <a:t>Expand the system to support integration of multiple sensors, enabling comprehensive environmental monitoring and data collection for a wider range of IoT applications.</a:t>
            </a:r>
            <a:endParaRPr lang="en-US" sz="1309" dirty="0"/>
          </a:p>
        </p:txBody>
      </p:sp>
      <p:pic>
        <p:nvPicPr>
          <p:cNvPr id="9" name="Image 3" descr="preencoded.png"/>
          <p:cNvPicPr>
            <a:picLocks noChangeAspect="1"/>
          </p:cNvPicPr>
          <p:nvPr/>
        </p:nvPicPr>
        <p:blipFill>
          <a:blip r:embed="rId6"/>
          <a:stretch>
            <a:fillRect/>
          </a:stretch>
        </p:blipFill>
        <p:spPr>
          <a:xfrm>
            <a:off x="3368278" y="4793099"/>
            <a:ext cx="830937" cy="1489115"/>
          </a:xfrm>
          <a:prstGeom prst="rect">
            <a:avLst/>
          </a:prstGeom>
        </p:spPr>
      </p:pic>
      <p:sp>
        <p:nvSpPr>
          <p:cNvPr id="10" name="Text 4"/>
          <p:cNvSpPr/>
          <p:nvPr/>
        </p:nvSpPr>
        <p:spPr>
          <a:xfrm>
            <a:off x="4448413" y="4959191"/>
            <a:ext cx="2077283" cy="259675"/>
          </a:xfrm>
          <a:prstGeom prst="rect">
            <a:avLst/>
          </a:prstGeom>
          <a:noFill/>
          <a:ln/>
        </p:spPr>
        <p:txBody>
          <a:bodyPr wrap="none" rtlCol="0" anchor="t"/>
          <a:lstStyle/>
          <a:p>
            <a:pPr marL="0" indent="0" algn="l">
              <a:lnSpc>
                <a:spcPts val="2045"/>
              </a:lnSpc>
              <a:buNone/>
            </a:pPr>
            <a:r>
              <a:rPr lang="en-US" sz="1636" dirty="0">
                <a:solidFill>
                  <a:srgbClr val="404155"/>
                </a:solidFill>
                <a:latin typeface="Corben" pitchFamily="34" charset="0"/>
                <a:ea typeface="Corben" pitchFamily="34" charset="-122"/>
                <a:cs typeface="Corben" pitchFamily="34" charset="-120"/>
              </a:rPr>
              <a:t>Edge Computing</a:t>
            </a:r>
            <a:endParaRPr lang="en-US" sz="1636" dirty="0"/>
          </a:p>
        </p:txBody>
      </p:sp>
      <p:sp>
        <p:nvSpPr>
          <p:cNvPr id="11" name="Text 5"/>
          <p:cNvSpPr/>
          <p:nvPr/>
        </p:nvSpPr>
        <p:spPr>
          <a:xfrm>
            <a:off x="4448413" y="5318522"/>
            <a:ext cx="6813709" cy="797600"/>
          </a:xfrm>
          <a:prstGeom prst="rect">
            <a:avLst/>
          </a:prstGeom>
          <a:noFill/>
          <a:ln/>
        </p:spPr>
        <p:txBody>
          <a:bodyPr wrap="square" rtlCol="0" anchor="t"/>
          <a:lstStyle/>
          <a:p>
            <a:pPr marL="0" indent="0" algn="l">
              <a:lnSpc>
                <a:spcPts val="2094"/>
              </a:lnSpc>
              <a:buNone/>
            </a:pPr>
            <a:r>
              <a:rPr lang="en-US" sz="1309" dirty="0">
                <a:solidFill>
                  <a:srgbClr val="404155"/>
                </a:solidFill>
                <a:latin typeface="Nobile" pitchFamily="34" charset="0"/>
                <a:ea typeface="Nobile" pitchFamily="34" charset="-122"/>
                <a:cs typeface="Nobile" pitchFamily="34" charset="-120"/>
              </a:rPr>
              <a:t>Explore the integration of edge computing capabilities within the FPGA-based system to enable local data processing and decision-making, reducing the reliance on cloud infrastructure and improving response times.</a:t>
            </a:r>
            <a:endParaRPr lang="en-US" sz="1309" dirty="0"/>
          </a:p>
        </p:txBody>
      </p:sp>
      <p:pic>
        <p:nvPicPr>
          <p:cNvPr id="12" name="Image 4" descr="preencoded.png"/>
          <p:cNvPicPr>
            <a:picLocks noChangeAspect="1"/>
          </p:cNvPicPr>
          <p:nvPr/>
        </p:nvPicPr>
        <p:blipFill>
          <a:blip r:embed="rId7"/>
          <a:stretch>
            <a:fillRect/>
          </a:stretch>
        </p:blipFill>
        <p:spPr>
          <a:xfrm>
            <a:off x="3368278" y="6282214"/>
            <a:ext cx="830937" cy="1489115"/>
          </a:xfrm>
          <a:prstGeom prst="rect">
            <a:avLst/>
          </a:prstGeom>
        </p:spPr>
      </p:pic>
      <p:sp>
        <p:nvSpPr>
          <p:cNvPr id="13" name="Text 6"/>
          <p:cNvSpPr/>
          <p:nvPr/>
        </p:nvSpPr>
        <p:spPr>
          <a:xfrm>
            <a:off x="4448413" y="6448306"/>
            <a:ext cx="2919651" cy="259675"/>
          </a:xfrm>
          <a:prstGeom prst="rect">
            <a:avLst/>
          </a:prstGeom>
          <a:noFill/>
          <a:ln/>
        </p:spPr>
        <p:txBody>
          <a:bodyPr wrap="none" rtlCol="0" anchor="t"/>
          <a:lstStyle/>
          <a:p>
            <a:pPr marL="0" indent="0" algn="l">
              <a:lnSpc>
                <a:spcPts val="2045"/>
              </a:lnSpc>
              <a:buNone/>
            </a:pPr>
            <a:r>
              <a:rPr lang="en-US" sz="1636" dirty="0">
                <a:solidFill>
                  <a:srgbClr val="404155"/>
                </a:solidFill>
                <a:latin typeface="Corben" pitchFamily="34" charset="0"/>
                <a:ea typeface="Corben" pitchFamily="34" charset="-122"/>
                <a:cs typeface="Corben" pitchFamily="34" charset="-120"/>
              </a:rPr>
              <a:t>Machine Learning Integration</a:t>
            </a:r>
            <a:endParaRPr lang="en-US" sz="1636" dirty="0"/>
          </a:p>
        </p:txBody>
      </p:sp>
      <p:sp>
        <p:nvSpPr>
          <p:cNvPr id="14" name="Text 7"/>
          <p:cNvSpPr/>
          <p:nvPr/>
        </p:nvSpPr>
        <p:spPr>
          <a:xfrm>
            <a:off x="4448413" y="6807637"/>
            <a:ext cx="6813709" cy="797600"/>
          </a:xfrm>
          <a:prstGeom prst="rect">
            <a:avLst/>
          </a:prstGeom>
          <a:noFill/>
          <a:ln/>
        </p:spPr>
        <p:txBody>
          <a:bodyPr wrap="square" rtlCol="0" anchor="t"/>
          <a:lstStyle/>
          <a:p>
            <a:pPr marL="0" indent="0" algn="l">
              <a:lnSpc>
                <a:spcPts val="2094"/>
              </a:lnSpc>
              <a:buNone/>
            </a:pPr>
            <a:r>
              <a:rPr lang="en-US" sz="1309" dirty="0">
                <a:solidFill>
                  <a:srgbClr val="404155"/>
                </a:solidFill>
                <a:latin typeface="Nobile" pitchFamily="34" charset="0"/>
                <a:ea typeface="Nobile" pitchFamily="34" charset="-122"/>
                <a:cs typeface="Nobile" pitchFamily="34" charset="-120"/>
              </a:rPr>
              <a:t>Incorporate machine learning algorithms on the cloud platform to enable advanced data analytics, anomaly detection, and predictive maintenance capabilities for the temperature monitoring system.</a:t>
            </a:r>
            <a:endParaRPr lang="en-US" sz="130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1179</Words>
  <Application>Microsoft Office PowerPoint</Application>
  <PresentationFormat>Custom</PresentationFormat>
  <Paragraphs>99</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Casper</vt:lpstr>
      <vt:lpstr>Corben</vt:lpstr>
      <vt:lpstr>Nobile</vt:lpstr>
      <vt:lpstr>Roboto</vt:lpstr>
      <vt:lpstr>Roboto Slab</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Ayushi Verma</cp:lastModifiedBy>
  <cp:revision>2</cp:revision>
  <dcterms:created xsi:type="dcterms:W3CDTF">2024-04-30T05:38:33Z</dcterms:created>
  <dcterms:modified xsi:type="dcterms:W3CDTF">2024-04-30T06:10:29Z</dcterms:modified>
</cp:coreProperties>
</file>