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1111" r:id="rId3"/>
    <p:sldId id="1079" r:id="rId4"/>
    <p:sldId id="1145" r:id="rId5"/>
    <p:sldId id="1112" r:id="rId6"/>
    <p:sldId id="1113" r:id="rId7"/>
    <p:sldId id="1114" r:id="rId8"/>
    <p:sldId id="1115" r:id="rId9"/>
    <p:sldId id="1116" r:id="rId10"/>
    <p:sldId id="1117" r:id="rId11"/>
    <p:sldId id="1118" r:id="rId12"/>
    <p:sldId id="1144" r:id="rId13"/>
    <p:sldId id="1121" r:id="rId14"/>
    <p:sldId id="1120" r:id="rId15"/>
    <p:sldId id="1124" r:id="rId16"/>
    <p:sldId id="1123" r:id="rId17"/>
    <p:sldId id="1125" r:id="rId18"/>
    <p:sldId id="1143" r:id="rId19"/>
    <p:sldId id="1126" r:id="rId20"/>
    <p:sldId id="1142" r:id="rId21"/>
    <p:sldId id="1128" r:id="rId22"/>
    <p:sldId id="1129" r:id="rId23"/>
    <p:sldId id="1130" r:id="rId24"/>
    <p:sldId id="1131" r:id="rId25"/>
    <p:sldId id="1132" r:id="rId26"/>
    <p:sldId id="1133" r:id="rId27"/>
    <p:sldId id="1134" r:id="rId28"/>
    <p:sldId id="1135" r:id="rId29"/>
    <p:sldId id="1136" r:id="rId30"/>
    <p:sldId id="1137" r:id="rId31"/>
    <p:sldId id="1138" r:id="rId32"/>
    <p:sldId id="1139" r:id="rId33"/>
    <p:sldId id="1140" r:id="rId34"/>
    <p:sldId id="1141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66CC"/>
    <a:srgbClr val="0066FF"/>
    <a:srgbClr val="FF3300"/>
    <a:srgbClr val="008000"/>
    <a:srgbClr val="3333CC"/>
    <a:srgbClr val="005024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81933" autoAdjust="0"/>
  </p:normalViewPr>
  <p:slideViewPr>
    <p:cSldViewPr>
      <p:cViewPr varScale="1">
        <p:scale>
          <a:sx n="57" d="100"/>
          <a:sy n="57" d="100"/>
        </p:scale>
        <p:origin x="-19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4E64439-40FB-4FE3-A7E1-C9F32F474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14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</p:spPr>
        <p:txBody>
          <a:bodyPr lIns="86630" tIns="43315" rIns="86630" bIns="43315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716803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7710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</p:spPr>
        <p:txBody>
          <a:bodyPr lIns="86630" tIns="43315" rIns="86630" bIns="43315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123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7034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164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369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9156-0728-40B1-93AB-00D5BB6DD37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11731-086D-4047-B549-70B9D0C49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E3D31-1D04-4468-8C79-F4893CA0F4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12152-D05E-48E3-9B2E-09CA377A28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1664B-2CC9-463C-BBD0-8F71E85934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48954-6C4A-4299-82B8-F4A8C8011D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5E73C-A80A-4C3A-8854-C69629B382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87582-BA9D-4BCE-B449-52039BE173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E90F-9988-4893-974B-81960CC08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490F5-1C23-4D20-995B-261ABADBF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07AF9-8BCB-41DC-B21D-C8152E9C2D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9BE89-C2BF-4EAF-AAD7-E327B43D66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951F3-0B08-40F0-9256-ED1AE6B2B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FF48F1-6ACB-439B-841B-CCB0E29FDA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2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第七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讲 程序的链接（一）</a:t>
            </a: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可执行目标文件格式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836613"/>
            <a:ext cx="4083050" cy="572611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.o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文件稍有不同：</a:t>
            </a:r>
          </a:p>
          <a:p>
            <a:pPr lvl="1">
              <a:lnSpc>
                <a:spcPct val="125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ELF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头中字段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e_entry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给出执行程序时第一条指令的地址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，而在</a:t>
            </a:r>
            <a:r>
              <a:rPr lang="zh-CN" altLang="en-US" smtClean="0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可重定位文件中，此字段为</a:t>
            </a:r>
            <a:r>
              <a:rPr lang="en-US" altLang="zh-CN" smtClean="0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mtClean="0">
              <a:solidFill>
                <a:srgbClr val="0A6A0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多一个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.init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节，用于定义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_init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函数，该函数用来进行可执行目标文件开始执行时的初始化工作</a:t>
            </a:r>
          </a:p>
          <a:p>
            <a:pPr lvl="1">
              <a:lnSpc>
                <a:spcPct val="12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少两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.rel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节（无需重定位）</a:t>
            </a:r>
          </a:p>
          <a:p>
            <a:pPr lvl="1">
              <a:lnSpc>
                <a:spcPct val="12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多一个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程序头表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，也称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段头表（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segment header table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，是一个结构数组</a:t>
            </a:r>
          </a:p>
        </p:txBody>
      </p:sp>
      <p:pic>
        <p:nvPicPr>
          <p:cNvPr id="69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8825" y="815975"/>
            <a:ext cx="4575175" cy="5535613"/>
          </a:xfrm>
          <a:prstGeom prst="rect">
            <a:avLst/>
          </a:prstGeom>
          <a:noFill/>
        </p:spPr>
      </p:pic>
      <p:sp>
        <p:nvSpPr>
          <p:cNvPr id="698373" name="Rectangle 5"/>
          <p:cNvSpPr>
            <a:spLocks noChangeArrowheads="1"/>
          </p:cNvSpPr>
          <p:nvPr/>
        </p:nvSpPr>
        <p:spPr bwMode="auto">
          <a:xfrm>
            <a:off x="4645025" y="900113"/>
            <a:ext cx="2278063" cy="2249487"/>
          </a:xfrm>
          <a:prstGeom prst="rect">
            <a:avLst/>
          </a:prstGeom>
          <a:solidFill>
            <a:schemeClr val="accent1">
              <a:alpha val="17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4" name="Rectangle 6"/>
          <p:cNvSpPr>
            <a:spLocks noChangeArrowheads="1"/>
          </p:cNvSpPr>
          <p:nvPr/>
        </p:nvSpPr>
        <p:spPr bwMode="auto">
          <a:xfrm>
            <a:off x="4630738" y="3133725"/>
            <a:ext cx="2306637" cy="901700"/>
          </a:xfrm>
          <a:prstGeom prst="rect">
            <a:avLst/>
          </a:prstGeom>
          <a:solidFill>
            <a:srgbClr val="FF0000">
              <a:alpha val="1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5" name="Line 7"/>
          <p:cNvSpPr>
            <a:spLocks noChangeShapeType="1"/>
          </p:cNvSpPr>
          <p:nvPr/>
        </p:nvSpPr>
        <p:spPr bwMode="auto">
          <a:xfrm flipV="1">
            <a:off x="2743200" y="1682750"/>
            <a:ext cx="1871663" cy="3309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4643438" y="4035425"/>
            <a:ext cx="2265362" cy="2249488"/>
          </a:xfrm>
          <a:prstGeom prst="rect">
            <a:avLst/>
          </a:prstGeom>
          <a:solidFill>
            <a:srgbClr val="993366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7" name="Rectangle 9"/>
          <p:cNvSpPr>
            <a:spLocks noChangeArrowheads="1"/>
          </p:cNvSpPr>
          <p:nvPr/>
        </p:nvSpPr>
        <p:spPr bwMode="auto">
          <a:xfrm>
            <a:off x="4630738" y="1349375"/>
            <a:ext cx="2292350" cy="436563"/>
          </a:xfrm>
          <a:prstGeom prst="rect">
            <a:avLst/>
          </a:prstGeom>
          <a:solidFill>
            <a:srgbClr val="FFFF00">
              <a:alpha val="2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8" name="Rectangle 10"/>
          <p:cNvSpPr>
            <a:spLocks noChangeArrowheads="1"/>
          </p:cNvSpPr>
          <p:nvPr/>
        </p:nvSpPr>
        <p:spPr bwMode="auto">
          <a:xfrm>
            <a:off x="4638675" y="1800225"/>
            <a:ext cx="2292350" cy="436563"/>
          </a:xfrm>
          <a:prstGeom prst="rect">
            <a:avLst/>
          </a:prstGeom>
          <a:solidFill>
            <a:srgbClr val="FFFF00">
              <a:alpha val="2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9" name="Line 11"/>
          <p:cNvSpPr>
            <a:spLocks noChangeShapeType="1"/>
          </p:cNvSpPr>
          <p:nvPr/>
        </p:nvSpPr>
        <p:spPr bwMode="auto">
          <a:xfrm flipV="1">
            <a:off x="2322513" y="2074863"/>
            <a:ext cx="2351087" cy="944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0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3" grpId="0" animBg="1"/>
      <p:bldP spid="698374" grpId="0" animBg="1"/>
      <p:bldP spid="698375" grpId="0" animBg="1"/>
      <p:bldP spid="698376" grpId="0" animBg="1"/>
      <p:bldP spid="698377" grpId="0" animBg="1"/>
      <p:bldP spid="698378" grpId="0" animBg="1"/>
      <p:bldP spid="6983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微软雅黑" pitchFamily="34" charset="-122"/>
              </a:rPr>
              <a:t>符号名的查找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PA2</a:t>
            </a:r>
            <a:r>
              <a:rPr lang="zh-CN" altLang="en-US" dirty="0" smtClean="0"/>
              <a:t>中需要打印输出变量的值，例如：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 p 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403775"/>
            <a:ext cx="8577445" cy="531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1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</a:t>
            </a:r>
            <a:r>
              <a:rPr lang="en-US" altLang="zh-CN" dirty="0" smtClean="0"/>
              <a:t>elf</a:t>
            </a:r>
            <a:r>
              <a:rPr lang="zh-CN" altLang="en-US" dirty="0" smtClean="0"/>
              <a:t>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获取节头表字符串</a:t>
            </a:r>
            <a:r>
              <a:rPr lang="zh-CN" altLang="en-US" dirty="0" smtClean="0"/>
              <a:t>节索引</a:t>
            </a:r>
            <a:endParaRPr lang="en-US" altLang="zh-CN" dirty="0" smtClean="0"/>
          </a:p>
          <a:p>
            <a:r>
              <a:rPr lang="zh-CN" altLang="en-US" dirty="0"/>
              <a:t>读取节头表字符串节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2133745"/>
            <a:ext cx="50292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883275" y="609395"/>
            <a:ext cx="3260725" cy="6149975"/>
            <a:chOff x="3693" y="912"/>
            <a:chExt cx="2054" cy="310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696" y="1008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ELF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头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96" y="123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.text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696" y="147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.rodata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696" y="195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 dirty="0">
                  <a:latin typeface="微软雅黑" pitchFamily="34" charset="-122"/>
                  <a:ea typeface="微软雅黑" pitchFamily="34" charset="-122"/>
                  <a:cs typeface="msgothic"/>
                </a:rPr>
                <a:t>.</a:t>
              </a:r>
              <a:r>
                <a:rPr lang="en-GB" altLang="zh-CN" sz="2000" b="1" dirty="0" err="1">
                  <a:latin typeface="微软雅黑" pitchFamily="34" charset="-122"/>
                  <a:ea typeface="微软雅黑" pitchFamily="34" charset="-122"/>
                  <a:cs typeface="msgothic"/>
                </a:rPr>
                <a:t>bss</a:t>
              </a:r>
              <a:r>
                <a:rPr lang="en-GB" altLang="zh-CN" sz="2000" b="1" dirty="0">
                  <a:latin typeface="微软雅黑" pitchFamily="34" charset="-122"/>
                  <a:ea typeface="微软雅黑" pitchFamily="34" charset="-122"/>
                  <a:cs typeface="msgothic"/>
                </a:rPr>
                <a:t> </a:t>
              </a:r>
              <a:r>
                <a:rPr lang="zh-CN" altLang="en-GB" sz="2000" b="1" dirty="0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696" y="219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 dirty="0">
                  <a:latin typeface="微软雅黑" pitchFamily="34" charset="-122"/>
                  <a:ea typeface="微软雅黑" pitchFamily="34" charset="-122"/>
                  <a:cs typeface="msgothic"/>
                </a:rPr>
                <a:t>.</a:t>
              </a:r>
              <a:r>
                <a:rPr lang="en-GB" altLang="zh-CN" sz="2000" b="1" dirty="0" err="1">
                  <a:latin typeface="微软雅黑" pitchFamily="34" charset="-122"/>
                  <a:ea typeface="微软雅黑" pitchFamily="34" charset="-122"/>
                  <a:cs typeface="msgothic"/>
                </a:rPr>
                <a:t>symtab</a:t>
              </a:r>
              <a:r>
                <a:rPr lang="en-GB" altLang="zh-CN" sz="2000" b="1" dirty="0">
                  <a:latin typeface="微软雅黑" pitchFamily="34" charset="-122"/>
                  <a:ea typeface="微软雅黑" pitchFamily="34" charset="-122"/>
                  <a:cs typeface="msgothic"/>
                </a:rPr>
                <a:t> </a:t>
              </a:r>
              <a:r>
                <a:rPr lang="zh-CN" altLang="en-GB" sz="2000" b="1" dirty="0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96" y="243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.rel.txt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696" y="267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.rel.data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696" y="291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Courier New" pitchFamily="49" charset="0"/>
                  <a:ea typeface="msgothic"/>
                  <a:cs typeface="msgothic"/>
                </a:rPr>
                <a:t>.</a:t>
              </a: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debug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695" y="3632"/>
              <a:ext cx="1872" cy="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Section header table</a:t>
              </a:r>
            </a:p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（节头表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）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5568" y="912"/>
              <a:ext cx="179" cy="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solidFill>
                    <a:srgbClr val="000066"/>
                  </a:solidFill>
                  <a:latin typeface="Calibri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696" y="171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693" y="3155"/>
              <a:ext cx="1872" cy="240"/>
            </a:xfrm>
            <a:prstGeom prst="rect">
              <a:avLst/>
            </a:prstGeom>
            <a:solidFill>
              <a:srgbClr val="D6D6F5">
                <a:alpha val="19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.strtab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697" y="3387"/>
              <a:ext cx="1872" cy="240"/>
            </a:xfrm>
            <a:prstGeom prst="rect">
              <a:avLst/>
            </a:prstGeom>
            <a:solidFill>
              <a:srgbClr val="D6D6F5">
                <a:alpha val="19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.line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2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目标文件中的符号表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362075"/>
            <a:ext cx="8461375" cy="442913"/>
          </a:xfrm>
        </p:spPr>
        <p:txBody>
          <a:bodyPr/>
          <a:lstStyle/>
          <a:p>
            <a:r>
              <a:rPr lang="zh-CN" altLang="en-US" sz="22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符号表（</a:t>
            </a:r>
            <a:r>
              <a:rPr lang="en-US" altLang="zh-CN" sz="22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symtab</a:t>
            </a:r>
            <a:r>
              <a:rPr lang="zh-CN" altLang="en-US" sz="22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）中每个条目的结构如下：</a:t>
            </a:r>
            <a:endParaRPr lang="zh-CN" altLang="en-US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257175" y="1970088"/>
            <a:ext cx="868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name;    /*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符号对应字符串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9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strtab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节中的偏移量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/	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value;    /*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在对应节中的偏移量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，可执行文件中是虚拟地址*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size;      /*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符号对应目标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所占字节数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char  type: 4,  /*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符号对应目标的类型：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数据、函数、源文件、节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         binding: 4; /*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符号类别：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全局符号、局部符号、弱符号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/</a:t>
            </a:r>
            <a:endParaRPr lang="zh-CN" altLang="en-US" sz="19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char  reserved;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char  section;  /*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符号对应目标所在的节，或其他情况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Elf_Symbol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614363" y="5391150"/>
            <a:ext cx="812006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其他情况：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表示不该被重定位；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UND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表示未定义</a:t>
            </a: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表示未初始化</a:t>
            </a: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数据（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.bss</a:t>
            </a: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），此时，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表示对齐要求，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size</a:t>
            </a: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给出最小大小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417513" y="785813"/>
            <a:ext cx="58531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altLang="en-GB" sz="2200" b="1">
                <a:latin typeface="微软雅黑" pitchFamily="34" charset="-122"/>
                <a:ea typeface="微软雅黑" pitchFamily="34" charset="-122"/>
              </a:rPr>
              <a:t>.symtab </a:t>
            </a:r>
            <a:r>
              <a:rPr lang="en-GB" altLang="zh-CN" sz="2200" b="1">
                <a:latin typeface="微软雅黑" pitchFamily="34" charset="-122"/>
                <a:ea typeface="微软雅黑" pitchFamily="34" charset="-122"/>
              </a:rPr>
              <a:t>节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</a:rPr>
              <a:t>记录符号表信息，是一个结构数组</a:t>
            </a:r>
            <a:endParaRPr lang="en-GB" altLang="en-GB" sz="2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85065" name="Group 9"/>
          <p:cNvGrpSpPr>
            <a:grpSpLocks/>
          </p:cNvGrpSpPr>
          <p:nvPr/>
        </p:nvGrpSpPr>
        <p:grpSpPr bwMode="auto">
          <a:xfrm>
            <a:off x="3586163" y="857250"/>
            <a:ext cx="5326062" cy="1857375"/>
            <a:chOff x="2259" y="540"/>
            <a:chExt cx="3355" cy="1170"/>
          </a:xfrm>
        </p:grpSpPr>
        <p:sp>
          <p:nvSpPr>
            <p:cNvPr id="685063" name="Text Box 7"/>
            <p:cNvSpPr txBox="1">
              <a:spLocks noChangeArrowheads="1"/>
            </p:cNvSpPr>
            <p:nvPr/>
          </p:nvSpPr>
          <p:spPr bwMode="auto">
            <a:xfrm>
              <a:off x="4096" y="540"/>
              <a:ext cx="1518" cy="736"/>
            </a:xfrm>
            <a:prstGeom prst="rect">
              <a:avLst/>
            </a:prstGeom>
            <a:noFill/>
            <a:ln w="9525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函数名在</a:t>
              </a:r>
              <a:r>
                <a:rPr lang="en-US" altLang="zh-CN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r>
                <a:rPr lang="zh-CN" altLang="en-US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节中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变量名在</a:t>
              </a:r>
              <a:r>
                <a:rPr lang="en-US" altLang="zh-CN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data</a:t>
              </a:r>
              <a:r>
                <a:rPr lang="zh-CN" altLang="en-US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节或</a:t>
              </a:r>
              <a:r>
                <a:rPr lang="en-US" altLang="zh-CN" sz="2000" b="1" dirty="0" err="1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bss</a:t>
              </a:r>
              <a:r>
                <a:rPr lang="zh-CN" altLang="en-US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节中</a:t>
              </a:r>
            </a:p>
          </p:txBody>
        </p:sp>
        <p:sp>
          <p:nvSpPr>
            <p:cNvPr id="685064" name="Line 8"/>
            <p:cNvSpPr>
              <a:spLocks noChangeShapeType="1"/>
            </p:cNvSpPr>
            <p:nvPr/>
          </p:nvSpPr>
          <p:spPr bwMode="auto">
            <a:xfrm flipV="1">
              <a:off x="2259" y="1253"/>
              <a:ext cx="1847" cy="457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5066" name="Text Box 10"/>
          <p:cNvSpPr txBox="1">
            <a:spLocks noChangeArrowheads="1"/>
          </p:cNvSpPr>
          <p:nvPr/>
        </p:nvSpPr>
        <p:spPr bwMode="auto">
          <a:xfrm>
            <a:off x="5675313" y="3106738"/>
            <a:ext cx="2541587" cy="314325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C0066"/>
                </a:solidFill>
                <a:ea typeface="微软雅黑" pitchFamily="34" charset="-122"/>
              </a:rPr>
              <a:t>函数大小或变量长度</a:t>
            </a:r>
          </a:p>
        </p:txBody>
      </p:sp>
    </p:spTree>
    <p:extLst>
      <p:ext uri="{BB962C8B-B14F-4D97-AF65-F5344CB8AC3E}">
        <p14:creationId xmlns:p14="http://schemas.microsoft.com/office/powerpoint/2010/main" val="33365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/>
      <p:bldP spid="685060" grpId="0"/>
      <p:bldP spid="685061" grpId="0"/>
      <p:bldP spid="6850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目标文件中的符号表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28663"/>
            <a:ext cx="8229600" cy="47783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main.o</a:t>
            </a: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中的符号表中最后三个条目（共</a:t>
            </a:r>
            <a:r>
              <a:rPr lang="en-US" altLang="zh-CN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个）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657225" y="1209675"/>
            <a:ext cx="7470775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Num:	value	Size	Type	Bind	Ot	Ndx	Name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8:	0	8	Data	Global  	0	3	buf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9:	0	33	Func	Global	0	1	main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10:	0	0	Notype	Global	0	UND	swap</a:t>
            </a: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341313" y="3913188"/>
            <a:ext cx="82296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swap.o</a:t>
            </a:r>
            <a:r>
              <a:rPr lang="zh-CN" alt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中的符号表中最后</a:t>
            </a:r>
            <a:r>
              <a:rPr lang="en-US" altLang="zh-CN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个条目（共</a:t>
            </a:r>
            <a:r>
              <a:rPr lang="en-US" altLang="zh-CN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个）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</a:pPr>
            <a:endParaRPr lang="zh-CN" altLang="en-US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2230" name="Text Box 6"/>
          <p:cNvSpPr txBox="1">
            <a:spLocks noChangeArrowheads="1"/>
          </p:cNvSpPr>
          <p:nvPr/>
        </p:nvSpPr>
        <p:spPr bwMode="auto">
          <a:xfrm>
            <a:off x="476250" y="4424363"/>
            <a:ext cx="848518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Num:	value	Size	Type	 Bind	   Ot	Ndx	Name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8:	0	4	 Data	 Global    0	3	bufp0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9:	0	0	 Notype Global    0	UND 	buf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10:	0	36	 Func	 Global	   0	1	swap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11:	4	4	 Data	 Local	   0	COM	bufp1</a:t>
            </a:r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296863" y="2627313"/>
            <a:ext cx="859631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main.o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中第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）偏移为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的符号，是全局变量，占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是第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.text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）偏移为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的符号，是全局函数，占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33B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swap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main.o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中未定义的符号，不知道类型和大小，全局的（在其他模块定义）</a:t>
            </a:r>
          </a:p>
        </p:txBody>
      </p:sp>
      <p:sp>
        <p:nvSpPr>
          <p:cNvPr id="692232" name="Text Box 8"/>
          <p:cNvSpPr txBox="1">
            <a:spLocks noChangeArrowheads="1"/>
          </p:cNvSpPr>
          <p:nvPr/>
        </p:nvSpPr>
        <p:spPr bwMode="auto">
          <a:xfrm>
            <a:off x="258763" y="6284913"/>
            <a:ext cx="8813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bufp1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是未分配地址且未初始化的</a:t>
            </a:r>
            <a:r>
              <a:rPr lang="zh-CN" altLang="en-US" sz="2000" b="1">
                <a:solidFill>
                  <a:srgbClr val="FF0000"/>
                </a:solidFill>
                <a:ea typeface="微软雅黑" pitchFamily="34" charset="-122"/>
              </a:rPr>
              <a:t>本地变量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(ndx=COM),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按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对齐且占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27935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9" grpId="0"/>
      <p:bldP spid="692230" grpId="0"/>
      <p:bldP spid="692231" grpId="0"/>
      <p:bldP spid="6922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读取节头表和字符串表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1583795"/>
            <a:ext cx="5054131" cy="355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9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、强弱符号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7826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mtClean="0"/>
              <a:t>符号和符号解析</a:t>
            </a:r>
            <a:endParaRPr lang="zh-CN" altLang="en-GB" smtClean="0"/>
          </a:p>
        </p:txBody>
      </p:sp>
      <p:sp>
        <p:nvSpPr>
          <p:cNvPr id="6154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6505" y="683695"/>
            <a:ext cx="8910990" cy="59944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800" dirty="0" smtClean="0"/>
              <a:t>   </a:t>
            </a:r>
            <a:r>
              <a:rPr lang="zh-CN" altLang="en-GB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GB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可重定位目标模块</a:t>
            </a:r>
            <a:r>
              <a:rPr lang="en-GB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都有一个符号表，它包含了在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中定义和引用的符号。有三种链接器符号：</a:t>
            </a:r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Global symbols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（模块内部定义的</a:t>
            </a:r>
            <a:r>
              <a:rPr lang="zh-CN" altLang="en-GB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全局符号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由模块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定义并能被其他模块引用的符号。例如，非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static C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函数和非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全局变量（指不带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的全局变量）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External symbols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（外部定义的</a:t>
            </a:r>
            <a:r>
              <a:rPr lang="zh-CN" altLang="en-GB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全局符号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由其他模块定义并被模块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引用的全局符号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Local symbols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（本模块的</a:t>
            </a:r>
            <a:r>
              <a:rPr lang="zh-CN" altLang="en-GB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局部符号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仅由模块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定义和引用的本地符号。例如，在模块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中定义的带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函数和全局变量</a:t>
            </a: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GB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链接器</a:t>
            </a:r>
            <a:r>
              <a:rPr lang="zh-CN" altLang="en-GB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局部符号</a:t>
            </a:r>
            <a:r>
              <a:rPr lang="zh-CN" altLang="en-GB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不是指程序中的</a:t>
            </a:r>
            <a:r>
              <a:rPr lang="zh-CN" altLang="en-GB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lang="zh-CN" altLang="en-GB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（分配在栈中的临时性变量）</a:t>
            </a:r>
            <a:r>
              <a:rPr lang="en-GB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GB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链接器不关心这种局部变量</a:t>
            </a:r>
          </a:p>
        </p:txBody>
      </p:sp>
    </p:spTree>
    <p:extLst>
      <p:ext uri="{BB962C8B-B14F-4D97-AF65-F5344CB8AC3E}">
        <p14:creationId xmlns:p14="http://schemas.microsoft.com/office/powerpoint/2010/main" val="2871707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44450"/>
            <a:ext cx="7431087" cy="684213"/>
          </a:xfrm>
        </p:spPr>
        <p:txBody>
          <a:bodyPr>
            <a:normAutofit fontScale="90000"/>
          </a:bodyPr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dirty="0" smtClean="0"/>
              <a:t>链接器对</a:t>
            </a:r>
            <a:r>
              <a:rPr lang="zh-CN" altLang="en-US" dirty="0" smtClean="0"/>
              <a:t>全局</a:t>
            </a:r>
            <a:r>
              <a:rPr lang="zh-CN" altLang="en-GB" dirty="0" smtClean="0"/>
              <a:t>符号的解析规则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863600"/>
            <a:ext cx="8307387" cy="5540375"/>
          </a:xfrm>
        </p:spPr>
        <p:txBody>
          <a:bodyPr/>
          <a:lstStyle/>
          <a:p>
            <a:pPr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 smtClean="0">
                <a:solidFill>
                  <a:srgbClr val="FF0000"/>
                </a:solidFill>
                <a:ea typeface="微软雅黑" pitchFamily="34" charset="-122"/>
              </a:rPr>
              <a:t>多重定义</a:t>
            </a:r>
            <a:r>
              <a:rPr lang="zh-CN" altLang="en-US" dirty="0" smtClean="0">
                <a:solidFill>
                  <a:srgbClr val="0070C0"/>
                </a:solidFill>
                <a:ea typeface="微软雅黑" pitchFamily="34" charset="-122"/>
              </a:rPr>
              <a:t>全局</a:t>
            </a:r>
            <a:r>
              <a:rPr lang="zh-CN" altLang="en-US" dirty="0" smtClean="0">
                <a:ea typeface="微软雅黑" pitchFamily="34" charset="-122"/>
              </a:rPr>
              <a:t>符号的处理规则</a:t>
            </a:r>
            <a:endParaRPr lang="en-GB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GB" altLang="zh-CN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Rule 1: </a:t>
            </a:r>
            <a:r>
              <a:rPr lang="zh-CN" altLang="en-GB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强符号不能多次定义</a:t>
            </a:r>
          </a:p>
          <a:p>
            <a:pPr lvl="1"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300" dirty="0" smtClean="0">
                <a:latin typeface="微软雅黑" pitchFamily="34" charset="-122"/>
                <a:ea typeface="微软雅黑" pitchFamily="34" charset="-122"/>
              </a:rPr>
              <a:t>强符号只能被定义一次，否则链接错误</a:t>
            </a:r>
            <a:endParaRPr lang="en-GB" altLang="zh-CN" sz="23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GB" altLang="zh-CN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Rule 2: </a:t>
            </a:r>
            <a:r>
              <a:rPr lang="zh-CN" altLang="en-GB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若一个符号被定义为一次强符号和多次弱符号，则按强定义为准</a:t>
            </a:r>
          </a:p>
          <a:p>
            <a:pPr lvl="1"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300" dirty="0" smtClean="0">
                <a:latin typeface="微软雅黑" pitchFamily="34" charset="-122"/>
                <a:ea typeface="微软雅黑" pitchFamily="34" charset="-122"/>
              </a:rPr>
              <a:t>对弱符号的引用被解析为其强定义符号</a:t>
            </a:r>
            <a:endParaRPr lang="en-GB" altLang="zh-CN" sz="23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GB" altLang="zh-CN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Rule 3: </a:t>
            </a:r>
            <a:r>
              <a:rPr lang="zh-CN" altLang="en-GB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若有多个弱符号定义，则任选其中一个</a:t>
            </a:r>
          </a:p>
          <a:p>
            <a:pPr lvl="1"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300" dirty="0" smtClean="0">
                <a:latin typeface="微软雅黑" pitchFamily="34" charset="-122"/>
                <a:ea typeface="微软雅黑" pitchFamily="34" charset="-122"/>
              </a:rPr>
              <a:t>使用命令 </a:t>
            </a:r>
            <a:r>
              <a:rPr lang="en-GB" altLang="zh-CN" sz="2300" dirty="0" err="1" smtClean="0">
                <a:latin typeface="微软雅黑" pitchFamily="34" charset="-122"/>
                <a:ea typeface="微软雅黑" pitchFamily="34" charset="-122"/>
              </a:rPr>
              <a:t>gcc</a:t>
            </a: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en-GB" altLang="zh-CN" sz="2300" dirty="0" err="1" smtClean="0">
                <a:latin typeface="微软雅黑" pitchFamily="34" charset="-122"/>
                <a:ea typeface="微软雅黑" pitchFamily="34" charset="-122"/>
              </a:rPr>
              <a:t>fno</a:t>
            </a: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-common</a:t>
            </a:r>
            <a:r>
              <a:rPr lang="zh-CN" altLang="en-GB" sz="2300" dirty="0" smtClean="0">
                <a:latin typeface="微软雅黑" pitchFamily="34" charset="-122"/>
                <a:ea typeface="微软雅黑" pitchFamily="34" charset="-122"/>
              </a:rPr>
              <a:t>链接时，会告诉链接器在遇到多个弱定义的全局符号时输出一条警告信息。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635909" name="Text Box 5"/>
          <p:cNvSpPr txBox="1">
            <a:spLocks noChangeArrowheads="1"/>
          </p:cNvSpPr>
          <p:nvPr/>
        </p:nvSpPr>
        <p:spPr bwMode="auto">
          <a:xfrm>
            <a:off x="333375" y="5761038"/>
            <a:ext cx="83042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ea typeface="微软雅黑" pitchFamily="34" charset="-122"/>
              </a:rPr>
              <a:t>符号解析时只能有一个确定的定义（即每个符号仅占一处存储空间）</a:t>
            </a:r>
          </a:p>
        </p:txBody>
      </p:sp>
    </p:spTree>
    <p:extLst>
      <p:ext uri="{BB962C8B-B14F-4D97-AF65-F5344CB8AC3E}">
        <p14:creationId xmlns:p14="http://schemas.microsoft.com/office/powerpoint/2010/main" val="4118597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3635"/>
            <a:ext cx="8229600" cy="5619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链接的本质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符号名的查找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强弱符号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变量的修饰符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5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全局符号的符号解析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全局符号的强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弱特性</a:t>
            </a:r>
          </a:p>
          <a:p>
            <a:pPr marL="838200" lvl="1" indent="-381000"/>
            <a:r>
              <a:rPr lang="zh-CN" altLang="en-US" sz="2300" smtClean="0">
                <a:ea typeface="微软雅黑" pitchFamily="34" charset="-122"/>
              </a:rPr>
              <a:t>函数名和已初始化的全局变量名是</a:t>
            </a:r>
            <a:r>
              <a:rPr lang="zh-CN" altLang="en-US" sz="2300" smtClean="0">
                <a:solidFill>
                  <a:srgbClr val="FF0000"/>
                </a:solidFill>
                <a:ea typeface="微软雅黑" pitchFamily="34" charset="-122"/>
              </a:rPr>
              <a:t>强符号</a:t>
            </a:r>
          </a:p>
          <a:p>
            <a:pPr marL="838200" lvl="1" indent="-381000"/>
            <a:r>
              <a:rPr lang="zh-CN" altLang="en-US" sz="2300" smtClean="0">
                <a:ea typeface="微软雅黑" pitchFamily="34" charset="-122"/>
              </a:rPr>
              <a:t>未初始化的全局变量名是</a:t>
            </a:r>
            <a:r>
              <a:rPr lang="zh-CN" altLang="en-US" sz="2300" smtClean="0">
                <a:solidFill>
                  <a:srgbClr val="FF0000"/>
                </a:solidFill>
                <a:ea typeface="微软雅黑" pitchFamily="34" charset="-122"/>
              </a:rPr>
              <a:t>弱符号</a:t>
            </a:r>
            <a:r>
              <a:rPr lang="zh-CN" altLang="en-US" sz="2300" smtClean="0"/>
              <a:t> </a:t>
            </a:r>
          </a:p>
        </p:txBody>
      </p:sp>
      <p:sp>
        <p:nvSpPr>
          <p:cNvPr id="710660" name="Rectangle 3"/>
          <p:cNvSpPr>
            <a:spLocks noChangeArrowheads="1"/>
          </p:cNvSpPr>
          <p:nvPr/>
        </p:nvSpPr>
        <p:spPr bwMode="auto">
          <a:xfrm>
            <a:off x="2584469" y="4833960"/>
            <a:ext cx="2011362" cy="18097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int var=5;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400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p1() {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……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}</a:t>
            </a:r>
          </a:p>
        </p:txBody>
      </p:sp>
      <p:sp>
        <p:nvSpPr>
          <p:cNvPr id="710661" name="Rectangle 4"/>
          <p:cNvSpPr>
            <a:spLocks noChangeArrowheads="1"/>
          </p:cNvSpPr>
          <p:nvPr/>
        </p:nvSpPr>
        <p:spPr bwMode="auto">
          <a:xfrm>
            <a:off x="5227656" y="4833960"/>
            <a:ext cx="1257300" cy="18097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int var;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400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p2() {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……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}</a:t>
            </a:r>
          </a:p>
        </p:txBody>
      </p:sp>
      <p:sp>
        <p:nvSpPr>
          <p:cNvPr id="710662" name="Rectangle 5"/>
          <p:cNvSpPr>
            <a:spLocks noChangeArrowheads="1"/>
          </p:cNvSpPr>
          <p:nvPr/>
        </p:nvSpPr>
        <p:spPr bwMode="auto">
          <a:xfrm>
            <a:off x="2694006" y="4276748"/>
            <a:ext cx="819150" cy="43815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p1.c</a:t>
            </a:r>
          </a:p>
        </p:txBody>
      </p:sp>
      <p:sp>
        <p:nvSpPr>
          <p:cNvPr id="710663" name="Rectangle 6"/>
          <p:cNvSpPr>
            <a:spLocks noChangeArrowheads="1"/>
          </p:cNvSpPr>
          <p:nvPr/>
        </p:nvSpPr>
        <p:spPr bwMode="auto">
          <a:xfrm>
            <a:off x="5354656" y="4218010"/>
            <a:ext cx="819150" cy="43815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p2.c</a:t>
            </a:r>
          </a:p>
        </p:txBody>
      </p:sp>
      <p:sp>
        <p:nvSpPr>
          <p:cNvPr id="710673" name="Text Box 17"/>
          <p:cNvSpPr txBox="1">
            <a:spLocks noChangeArrowheads="1"/>
          </p:cNvSpPr>
          <p:nvPr/>
        </p:nvSpPr>
        <p:spPr bwMode="auto">
          <a:xfrm>
            <a:off x="914419" y="3159148"/>
            <a:ext cx="637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微软雅黑" pitchFamily="34" charset="-122"/>
              </a:rPr>
              <a:t>以下符号哪些是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强符号</a:t>
            </a:r>
            <a:r>
              <a:rPr lang="zh-CN" altLang="en-US" sz="2400" b="1">
                <a:ea typeface="微软雅黑" pitchFamily="34" charset="-122"/>
              </a:rPr>
              <a:t>？哪些是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弱符号</a:t>
            </a:r>
            <a:r>
              <a:rPr lang="zh-CN" altLang="en-US" sz="2400" b="1">
                <a:ea typeface="微软雅黑" pitchFamily="34" charset="-122"/>
              </a:rPr>
              <a:t>？</a:t>
            </a:r>
          </a:p>
        </p:txBody>
      </p:sp>
      <p:sp>
        <p:nvSpPr>
          <p:cNvPr id="710678" name="Line 22"/>
          <p:cNvSpPr>
            <a:spLocks noChangeShapeType="1"/>
          </p:cNvSpPr>
          <p:nvPr/>
        </p:nvSpPr>
        <p:spPr bwMode="auto">
          <a:xfrm flipH="1">
            <a:off x="3511569" y="3549673"/>
            <a:ext cx="115887" cy="1336675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0679" name="Line 23"/>
          <p:cNvSpPr>
            <a:spLocks noChangeShapeType="1"/>
          </p:cNvSpPr>
          <p:nvPr/>
        </p:nvSpPr>
        <p:spPr bwMode="auto">
          <a:xfrm flipH="1">
            <a:off x="2862281" y="3556023"/>
            <a:ext cx="552450" cy="2032000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0680" name="Line 24"/>
          <p:cNvSpPr>
            <a:spLocks noChangeShapeType="1"/>
          </p:cNvSpPr>
          <p:nvPr/>
        </p:nvSpPr>
        <p:spPr bwMode="auto">
          <a:xfrm>
            <a:off x="3843356" y="3609998"/>
            <a:ext cx="1595438" cy="2017712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0681" name="Line 25"/>
          <p:cNvSpPr>
            <a:spLocks noChangeShapeType="1"/>
          </p:cNvSpPr>
          <p:nvPr/>
        </p:nvSpPr>
        <p:spPr bwMode="auto">
          <a:xfrm>
            <a:off x="5805506" y="3508398"/>
            <a:ext cx="449263" cy="142240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6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78" grpId="0" animBg="1"/>
      <p:bldP spid="710679" grpId="0" animBg="1"/>
      <p:bldP spid="710680" grpId="0" animBg="1"/>
      <p:bldP spid="7106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85728"/>
            <a:ext cx="3786214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在空白中指明下列三种情况之一：</a:t>
            </a:r>
            <a:endParaRPr lang="en-US" altLang="zh-CN" sz="2000" dirty="0" smtClean="0"/>
          </a:p>
          <a:p>
            <a:r>
              <a:rPr lang="en-US" altLang="zh-CN" sz="2000" dirty="0" smtClean="0"/>
              <a:t>REF(</a:t>
            </a:r>
            <a:r>
              <a:rPr lang="en-US" altLang="zh-CN" sz="2000" dirty="0" err="1" smtClean="0"/>
              <a:t>x.i</a:t>
            </a:r>
            <a:r>
              <a:rPr lang="en-US" altLang="zh-CN" sz="2000" dirty="0" smtClean="0"/>
              <a:t>) --&gt; DEF(</a:t>
            </a:r>
            <a:r>
              <a:rPr lang="en-US" altLang="zh-CN" sz="2000" dirty="0" err="1" smtClean="0"/>
              <a:t>x.k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：将模块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中对符号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的引用关联到模块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的定</a:t>
            </a:r>
            <a:endParaRPr lang="en-US" altLang="zh-CN" sz="2000" dirty="0" smtClean="0"/>
          </a:p>
          <a:p>
            <a:r>
              <a:rPr lang="en-US" altLang="zh-CN" sz="2000" dirty="0" smtClean="0"/>
              <a:t>ERROR</a:t>
            </a:r>
            <a:r>
              <a:rPr lang="zh-CN" altLang="en-US" sz="2000" dirty="0" smtClean="0"/>
              <a:t>：链接错误</a:t>
            </a:r>
            <a:endParaRPr lang="en-US" altLang="zh-CN" sz="2000" dirty="0" smtClean="0"/>
          </a:p>
          <a:p>
            <a:r>
              <a:rPr lang="en-US" altLang="zh-CN" sz="2000" dirty="0" smtClean="0"/>
              <a:t>UNKNOWN</a:t>
            </a:r>
            <a:r>
              <a:rPr lang="zh-CN" altLang="en-US" sz="2000" dirty="0" smtClean="0"/>
              <a:t>：链接器任意选择一个符号定义</a:t>
            </a: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4" y="214293"/>
            <a:ext cx="4560570" cy="410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357694"/>
            <a:ext cx="4226243" cy="203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58082" y="1571612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main.1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358082" y="1857364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main.2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000892" y="3698233"/>
            <a:ext cx="107157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400" dirty="0" smtClean="0"/>
              <a:t>UNKNOWN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3983985"/>
            <a:ext cx="107157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400" dirty="0" smtClean="0"/>
              <a:t>UNKNOWN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00892" y="5715016"/>
            <a:ext cx="107157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ERROR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000892" y="6000768"/>
            <a:ext cx="107157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ERROR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140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7"/>
            <a:ext cx="4314825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95242"/>
            <a:ext cx="696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85720" y="3429000"/>
            <a:ext cx="2357454" cy="857256"/>
          </a:xfrm>
        </p:spPr>
        <p:txBody>
          <a:bodyPr>
            <a:normAutofit fontScale="92500"/>
          </a:bodyPr>
          <a:lstStyle/>
          <a:p>
            <a:r>
              <a:rPr lang="zh-CN" altLang="en-US" sz="1800" dirty="0" smtClean="0"/>
              <a:t>运行结果是什么？</a:t>
            </a:r>
            <a:endParaRPr lang="en-US" altLang="zh-CN" sz="1800" dirty="0" smtClean="0"/>
          </a:p>
          <a:p>
            <a:r>
              <a:rPr lang="en-US" altLang="zh-CN" sz="1800" dirty="0" smtClean="0"/>
              <a:t>Why?</a:t>
            </a:r>
            <a:endParaRPr lang="zh-CN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86050" y="3357562"/>
            <a:ext cx="1357322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15212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2844" y="714356"/>
            <a:ext cx="9001156" cy="5560724"/>
            <a:chOff x="142844" y="714356"/>
            <a:chExt cx="9001156" cy="556072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43400" y="714356"/>
              <a:ext cx="4800600" cy="3891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12"/>
            <p:cNvPicPr>
              <a:picLocks noChangeAspect="1" noChangeArrowheads="1"/>
            </p:cNvPicPr>
            <p:nvPr/>
          </p:nvPicPr>
          <p:blipFill>
            <a:blip r:embed="rId5"/>
            <a:srcRect b="76708"/>
            <a:stretch>
              <a:fillRect/>
            </a:stretch>
          </p:blipFill>
          <p:spPr bwMode="auto">
            <a:xfrm>
              <a:off x="142844" y="5214950"/>
              <a:ext cx="4206240" cy="163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13"/>
            <p:cNvPicPr>
              <a:picLocks noChangeAspect="1" noChangeArrowheads="1"/>
            </p:cNvPicPr>
            <p:nvPr/>
          </p:nvPicPr>
          <p:blipFill>
            <a:blip r:embed="rId6"/>
            <a:srcRect t="84460"/>
            <a:stretch>
              <a:fillRect/>
            </a:stretch>
          </p:blipFill>
          <p:spPr bwMode="auto">
            <a:xfrm>
              <a:off x="214282" y="6143644"/>
              <a:ext cx="4091940" cy="131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1142976" y="4857760"/>
              <a:ext cx="200026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foo4.o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符号表（部分）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2976" y="5786454"/>
              <a:ext cx="200026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bar4.o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符号表（部分）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29322" y="5357826"/>
              <a:ext cx="200026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err="1" smtClean="0">
                  <a:solidFill>
                    <a:srgbClr val="FF0000"/>
                  </a:solidFill>
                </a:rPr>
                <a:t>foo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符号表（部分）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000628" y="5786454"/>
              <a:ext cx="37814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" name="TextBox 22"/>
          <p:cNvSpPr txBox="1"/>
          <p:nvPr/>
        </p:nvSpPr>
        <p:spPr>
          <a:xfrm>
            <a:off x="1428728" y="3929066"/>
            <a:ext cx="2571768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任选其一且唯一符号解析并分配存储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157163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下列由两个模块构成的程序，编译链接后运行结果是什么？</a:t>
            </a:r>
            <a:endParaRPr lang="en-US" altLang="zh-CN" sz="2800" dirty="0" smtClean="0"/>
          </a:p>
          <a:p>
            <a:r>
              <a:rPr lang="en-US" altLang="zh-CN" sz="2800" dirty="0" smtClean="0"/>
              <a:t>Why?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43240" y="677930"/>
            <a:ext cx="1357322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U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32" y="1320872"/>
            <a:ext cx="6858048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foo6.o</a:t>
            </a:r>
            <a:r>
              <a:rPr lang="zh-CN" altLang="en-US" b="1" dirty="0" smtClean="0">
                <a:solidFill>
                  <a:srgbClr val="FF0000"/>
                </a:solidFill>
              </a:rPr>
              <a:t>中的强符号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zh-CN" altLang="en-US" b="1" dirty="0" smtClean="0">
                <a:solidFill>
                  <a:srgbClr val="FF0000"/>
                </a:solidFill>
              </a:rPr>
              <a:t>覆盖了</a:t>
            </a:r>
            <a:r>
              <a:rPr lang="en-US" altLang="zh-CN" b="1" dirty="0" smtClean="0">
                <a:solidFill>
                  <a:srgbClr val="FF0000"/>
                </a:solidFill>
              </a:rPr>
              <a:t>bar6.o</a:t>
            </a:r>
            <a:r>
              <a:rPr lang="zh-CN" altLang="en-US" b="1" dirty="0" smtClean="0">
                <a:solidFill>
                  <a:srgbClr val="FF0000"/>
                </a:solidFill>
              </a:rPr>
              <a:t>中的弱符号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zh-CN" altLang="en-US" b="1" dirty="0" smtClean="0">
                <a:solidFill>
                  <a:srgbClr val="FF0000"/>
                </a:solidFill>
              </a:rPr>
              <a:t>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）因此，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printf</a:t>
            </a:r>
            <a:r>
              <a:rPr lang="zh-CN" altLang="en-US" b="1" dirty="0" smtClean="0">
                <a:solidFill>
                  <a:srgbClr val="FF0000"/>
                </a:solidFill>
              </a:rPr>
              <a:t>中的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zh-CN" altLang="en-US" b="1" dirty="0" smtClean="0">
                <a:solidFill>
                  <a:srgbClr val="FF0000"/>
                </a:solidFill>
              </a:rPr>
              <a:t>引用解析为前者的值，即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zh-CN" altLang="en-US" b="1" dirty="0" smtClean="0">
                <a:solidFill>
                  <a:srgbClr val="FF0000"/>
                </a:solidFill>
              </a:rPr>
              <a:t>函数的地址；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）该地址的第一个字节是“</a:t>
            </a:r>
            <a:r>
              <a:rPr lang="en-US" altLang="zh-CN" b="1" dirty="0" smtClean="0">
                <a:solidFill>
                  <a:srgbClr val="FF0000"/>
                </a:solidFill>
              </a:rPr>
              <a:t>0x55</a:t>
            </a:r>
            <a:r>
              <a:rPr lang="zh-CN" altLang="en-US" b="1" dirty="0" smtClean="0">
                <a:solidFill>
                  <a:srgbClr val="FF0000"/>
                </a:solidFill>
              </a:rPr>
              <a:t>”</a:t>
            </a:r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即“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b="1" dirty="0" smtClean="0">
                <a:solidFill>
                  <a:srgbClr val="FF0000"/>
                </a:solidFill>
              </a:rPr>
              <a:t> %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ebp</a:t>
            </a:r>
            <a:r>
              <a:rPr lang="zh-CN" altLang="en-US" b="1" dirty="0" smtClean="0">
                <a:solidFill>
                  <a:srgbClr val="FF0000"/>
                </a:solidFill>
              </a:rPr>
              <a:t>”；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0x55</a:t>
            </a:r>
            <a:r>
              <a:rPr lang="zh-CN" altLang="en-US" b="1" dirty="0" smtClean="0">
                <a:solidFill>
                  <a:srgbClr val="FF0000"/>
                </a:solidFill>
              </a:rPr>
              <a:t>是字符‘</a:t>
            </a:r>
            <a:r>
              <a:rPr lang="en-US" altLang="zh-CN" b="1" dirty="0" smtClean="0">
                <a:solidFill>
                  <a:srgbClr val="FF0000"/>
                </a:solidFill>
              </a:rPr>
              <a:t>U</a:t>
            </a:r>
            <a:r>
              <a:rPr lang="zh-CN" altLang="en-US" b="1" dirty="0" smtClean="0">
                <a:solidFill>
                  <a:srgbClr val="FF0000"/>
                </a:solidFill>
              </a:rPr>
              <a:t>’的</a:t>
            </a:r>
            <a:r>
              <a:rPr lang="en-US" altLang="zh-CN" b="1" dirty="0" smtClean="0">
                <a:solidFill>
                  <a:srgbClr val="FF0000"/>
                </a:solidFill>
              </a:rPr>
              <a:t>ASCII</a:t>
            </a:r>
            <a:r>
              <a:rPr lang="zh-CN" altLang="en-US" b="1" dirty="0" smtClean="0">
                <a:solidFill>
                  <a:srgbClr val="FF0000"/>
                </a:solidFill>
              </a:rPr>
              <a:t>编码！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9343" y="2571744"/>
            <a:ext cx="68103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844" y="3214686"/>
            <a:ext cx="1928826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可执行程序符号表：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fr-FR" altLang="zh-CN" sz="1600" b="1" dirty="0" smtClean="0">
                <a:solidFill>
                  <a:srgbClr val="FF0000"/>
                </a:solidFill>
              </a:rPr>
              <a:t>0804841c  main</a:t>
            </a:r>
          </a:p>
          <a:p>
            <a:r>
              <a:rPr lang="fr-FR" altLang="zh-CN" sz="1600" b="1" dirty="0" smtClean="0">
                <a:solidFill>
                  <a:srgbClr val="FF0000"/>
                </a:solidFill>
              </a:rPr>
              <a:t>08048430 p2</a:t>
            </a:r>
          </a:p>
          <a:p>
            <a:r>
              <a:rPr lang="fr-FR" altLang="zh-CN" sz="1600" b="1" dirty="0" smtClean="0">
                <a:solidFill>
                  <a:srgbClr val="FF0000"/>
                </a:solidFill>
              </a:rPr>
              <a:t>...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2844" y="5072074"/>
            <a:ext cx="8903053" cy="1773079"/>
            <a:chOff x="142844" y="5072074"/>
            <a:chExt cx="8903053" cy="1773079"/>
          </a:xfrm>
        </p:grpSpPr>
        <p:sp>
          <p:nvSpPr>
            <p:cNvPr id="10" name="TextBox 9"/>
            <p:cNvSpPr txBox="1"/>
            <p:nvPr/>
          </p:nvSpPr>
          <p:spPr>
            <a:xfrm>
              <a:off x="142844" y="5547856"/>
              <a:ext cx="785818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反汇编可执行程序：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24" y="5072074"/>
              <a:ext cx="4177665" cy="1773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43504" y="5286388"/>
              <a:ext cx="3902393" cy="1343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928662" y="3286125"/>
            <a:ext cx="7143800" cy="2786081"/>
            <a:chOff x="928662" y="3286125"/>
            <a:chExt cx="7143800" cy="2786081"/>
          </a:xfrm>
        </p:grpSpPr>
        <p:sp>
          <p:nvSpPr>
            <p:cNvPr id="11" name="矩形 10"/>
            <p:cNvSpPr/>
            <p:nvPr/>
          </p:nvSpPr>
          <p:spPr>
            <a:xfrm>
              <a:off x="928662" y="5643578"/>
              <a:ext cx="3786214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1934" y="3286125"/>
              <a:ext cx="1143008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可以看出：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符号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main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被解析为函数</a:t>
              </a:r>
              <a:endParaRPr lang="fr-FR" altLang="zh-CN" sz="16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>
              <a:off x="5143504" y="3786190"/>
              <a:ext cx="2928958" cy="7143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>
              <a:off x="3679025" y="4750603"/>
              <a:ext cx="1571636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0800000">
              <a:off x="1643042" y="3857628"/>
              <a:ext cx="1928826" cy="17859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9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57200" y="714357"/>
            <a:ext cx="8258204" cy="164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2400" dirty="0" smtClean="0"/>
              <a:t>在下列段首部表中，数据段在内存中占用</a:t>
            </a:r>
            <a:r>
              <a:rPr lang="en-US" altLang="zh-CN" sz="2400" dirty="0" smtClean="0"/>
              <a:t> 0x104</a:t>
            </a:r>
            <a:r>
              <a:rPr lang="zh-CN" altLang="en-US" sz="2400" dirty="0" smtClean="0"/>
              <a:t>字节，对应可执行文件中的</a:t>
            </a:r>
            <a:r>
              <a:rPr lang="en-US" altLang="zh-CN" sz="2400" dirty="0" smtClean="0"/>
              <a:t>0xe8</a:t>
            </a:r>
            <a:r>
              <a:rPr lang="zh-CN" altLang="en-US" sz="2400" dirty="0" smtClean="0"/>
              <a:t>字节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为什么不一致？</a:t>
            </a:r>
            <a:endParaRPr lang="en-US" altLang="zh-C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81256"/>
            <a:ext cx="80676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2976" y="4615773"/>
            <a:ext cx="6858048" cy="13849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程序内存镜像中的</a:t>
            </a:r>
            <a:r>
              <a:rPr lang="en-US" altLang="zh-CN" b="1" dirty="0" smtClean="0">
                <a:solidFill>
                  <a:srgbClr val="FF0000"/>
                </a:solidFill>
              </a:rPr>
              <a:t>Read/Write</a:t>
            </a:r>
            <a:r>
              <a:rPr lang="zh-CN" altLang="en-US" b="1" dirty="0" smtClean="0">
                <a:solidFill>
                  <a:srgbClr val="FF0000"/>
                </a:solidFill>
              </a:rPr>
              <a:t>数据段对应可执行文件中的</a:t>
            </a:r>
            <a:r>
              <a:rPr lang="en-US" altLang="zh-CN" b="1" dirty="0" smtClean="0">
                <a:solidFill>
                  <a:srgbClr val="FF0000"/>
                </a:solidFill>
              </a:rPr>
              <a:t>.data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bss</a:t>
            </a:r>
            <a:r>
              <a:rPr lang="zh-CN" altLang="en-US" b="1" dirty="0" smtClean="0">
                <a:solidFill>
                  <a:srgbClr val="FF0000"/>
                </a:solidFill>
              </a:rPr>
              <a:t>节：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）数据段前一部分由</a:t>
            </a:r>
            <a:r>
              <a:rPr lang="en-US" altLang="zh-CN" b="1" dirty="0" smtClean="0">
                <a:solidFill>
                  <a:srgbClr val="FF0000"/>
                </a:solidFill>
              </a:rPr>
              <a:t>.data</a:t>
            </a:r>
            <a:r>
              <a:rPr lang="zh-CN" altLang="en-US" b="1" dirty="0" smtClean="0">
                <a:solidFill>
                  <a:srgbClr val="FF0000"/>
                </a:solidFill>
              </a:rPr>
              <a:t>节中的值初始化。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）数据段后一部分对应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bss</a:t>
            </a:r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装载时初始化为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，并且</a:t>
            </a:r>
            <a:r>
              <a:rPr lang="zh-CN" altLang="en-US" b="1" i="1" dirty="0" smtClean="0">
                <a:solidFill>
                  <a:srgbClr val="FF0000"/>
                </a:solidFill>
              </a:rPr>
              <a:t>在目标文件中不占用任何实际存储空间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5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550" y="77881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下列程序的输出是什么？</a:t>
            </a:r>
            <a:r>
              <a:rPr lang="en-US" altLang="zh-CN" sz="2000" dirty="0" smtClean="0"/>
              <a:t>Why?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5100638" cy="336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033976"/>
            <a:ext cx="688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5676918"/>
            <a:ext cx="6858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000892" y="1357298"/>
            <a:ext cx="1928826" cy="984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使用工具：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err="1" smtClean="0">
                <a:solidFill>
                  <a:srgbClr val="FF0000"/>
                </a:solidFill>
              </a:rPr>
              <a:t>readelf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–a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nm</a:t>
            </a:r>
            <a:endParaRPr lang="fr-FR" altLang="zh-CN" sz="1600" b="1" dirty="0" smtClean="0">
              <a:solidFill>
                <a:srgbClr val="FF0000"/>
              </a:solidFill>
            </a:endParaRPr>
          </a:p>
          <a:p>
            <a:r>
              <a:rPr lang="fr-FR" altLang="zh-CN" sz="1600" b="1" dirty="0" smtClean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625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-5788"/>
            <a:ext cx="2928958" cy="193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2017" y="4874917"/>
            <a:ext cx="4431983" cy="169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17704"/>
            <a:ext cx="4491990" cy="225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6643710"/>
            <a:ext cx="4467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 b="7056"/>
          <a:stretch>
            <a:fillRect/>
          </a:stretch>
        </p:blipFill>
        <p:spPr bwMode="auto">
          <a:xfrm>
            <a:off x="5143504" y="1888812"/>
            <a:ext cx="3609023" cy="218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/>
          <a:srcRect b="3244"/>
          <a:stretch>
            <a:fillRect/>
          </a:stretch>
        </p:blipFill>
        <p:spPr bwMode="auto">
          <a:xfrm>
            <a:off x="428596" y="1317308"/>
            <a:ext cx="3680460" cy="289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圆角右箭头 12"/>
          <p:cNvSpPr/>
          <p:nvPr/>
        </p:nvSpPr>
        <p:spPr>
          <a:xfrm rot="16200000" flipH="1">
            <a:off x="3071802" y="214290"/>
            <a:ext cx="642942" cy="12144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 rot="16200000" flipH="1" flipV="1">
            <a:off x="6822297" y="821513"/>
            <a:ext cx="1285884" cy="5000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0628" y="6200791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5720" y="5786454"/>
            <a:ext cx="38576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72066" y="3286124"/>
            <a:ext cx="378621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7158" y="3357562"/>
            <a:ext cx="378621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86710" y="1571612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bar5.o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596" y="1000108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foo5.o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4876" y="4143380"/>
            <a:ext cx="442912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400" b="1" dirty="0" smtClean="0"/>
              <a:t>FLDZ</a:t>
            </a:r>
            <a:r>
              <a:rPr lang="en-US" altLang="zh-CN" sz="1400" dirty="0" smtClean="0"/>
              <a:t> pushes 0.0 on the FPU stack.</a:t>
            </a:r>
          </a:p>
          <a:p>
            <a:r>
              <a:rPr lang="en-US" altLang="zh-CN" sz="1400" b="1" dirty="0" smtClean="0"/>
              <a:t>FCHS</a:t>
            </a:r>
            <a:r>
              <a:rPr lang="en-US" altLang="zh-CN" sz="1400" dirty="0" smtClean="0"/>
              <a:t> reverses the sign of the floating-point value in ST(0).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5852" y="6611779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foo5</a:t>
            </a:r>
          </a:p>
        </p:txBody>
      </p:sp>
    </p:spTree>
    <p:extLst>
      <p:ext uri="{BB962C8B-B14F-4D97-AF65-F5344CB8AC3E}">
        <p14:creationId xmlns:p14="http://schemas.microsoft.com/office/powerpoint/2010/main" val="28859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19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66"/>
            <a:ext cx="53054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857760"/>
            <a:ext cx="5752148" cy="181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 rot="10800000">
            <a:off x="5072067" y="4857759"/>
            <a:ext cx="428628" cy="1428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5072066" y="6500834"/>
            <a:ext cx="428628" cy="1428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43240" y="214290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foo5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150" y="4387341"/>
            <a:ext cx="192882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如何修改？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0892" y="5000636"/>
            <a:ext cx="2000264" cy="984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）将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global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变量变为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static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）保持变量类型一致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……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928794" y="1351586"/>
            <a:ext cx="5740746" cy="434340"/>
            <a:chOff x="1928794" y="1351586"/>
            <a:chExt cx="5740746" cy="434340"/>
          </a:xfrm>
        </p:grpSpPr>
        <p:sp>
          <p:nvSpPr>
            <p:cNvPr id="7" name="矩形 6"/>
            <p:cNvSpPr/>
            <p:nvPr/>
          </p:nvSpPr>
          <p:spPr>
            <a:xfrm>
              <a:off x="1928794" y="1357298"/>
              <a:ext cx="3643338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00760" y="1351586"/>
              <a:ext cx="1668780" cy="43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右箭头 14"/>
            <p:cNvSpPr/>
            <p:nvPr/>
          </p:nvSpPr>
          <p:spPr>
            <a:xfrm rot="10800000">
              <a:off x="5643570" y="1500174"/>
              <a:ext cx="285752" cy="14287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28794" y="3571876"/>
            <a:ext cx="5284496" cy="571504"/>
            <a:chOff x="1928794" y="3571876"/>
            <a:chExt cx="5284496" cy="571504"/>
          </a:xfrm>
        </p:grpSpPr>
        <p:sp>
          <p:nvSpPr>
            <p:cNvPr id="6" name="矩形 5"/>
            <p:cNvSpPr/>
            <p:nvPr/>
          </p:nvSpPr>
          <p:spPr>
            <a:xfrm>
              <a:off x="1928794" y="3571876"/>
              <a:ext cx="3286148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10800000">
              <a:off x="5286381" y="3857628"/>
              <a:ext cx="285752" cy="14287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643570" y="3786190"/>
              <a:ext cx="1569720" cy="23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2186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语言变量属性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语言变量属性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2"/>
            <a:ext cx="8229600" cy="5832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语言变量具有三方面属性：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）存储期</a:t>
            </a:r>
            <a:r>
              <a:rPr lang="en-US" altLang="zh-CN" sz="2000" dirty="0" smtClean="0"/>
              <a:t>(Storage duration)</a:t>
            </a:r>
            <a:r>
              <a:rPr lang="zh-CN" altLang="en-US" sz="2000" dirty="0" smtClean="0"/>
              <a:t>：决定变量的内存区域何时分配与释放。分为：自动（</a:t>
            </a:r>
            <a:r>
              <a:rPr lang="en-US" altLang="zh-CN" sz="2000" dirty="0" smtClean="0"/>
              <a:t>auto</a:t>
            </a:r>
            <a:r>
              <a:rPr lang="zh-CN" altLang="en-US" sz="2000" dirty="0" smtClean="0"/>
              <a:t>）和静态（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Auto</a:t>
            </a:r>
            <a:r>
              <a:rPr lang="zh-CN" altLang="en-US" sz="1800" dirty="0" smtClean="0">
                <a:solidFill>
                  <a:srgbClr val="C00000"/>
                </a:solidFill>
              </a:rPr>
              <a:t>型的分配始于变量所在代码块（如函数）开始执行，释放于代码块结束（从而变量值丢失）。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Static</a:t>
            </a:r>
            <a:r>
              <a:rPr lang="zh-CN" altLang="en-US" sz="1800" dirty="0" smtClean="0">
                <a:solidFill>
                  <a:srgbClr val="C00000"/>
                </a:solidFill>
              </a:rPr>
              <a:t>型的分配始于程序开始运行，释放于程序结束，期间一直保持其存储空间和值。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作用域</a:t>
            </a:r>
            <a:r>
              <a:rPr lang="en-US" altLang="zh-CN" sz="2000" dirty="0" smtClean="0"/>
              <a:t>(Scope)</a:t>
            </a:r>
            <a:r>
              <a:rPr lang="zh-CN" altLang="en-US" sz="2000" dirty="0" smtClean="0"/>
              <a:t>：决定哪部分程序可引用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访问变量。分为：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代码）块（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）作用域和文件（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）作用域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Block</a:t>
            </a:r>
            <a:r>
              <a:rPr lang="zh-CN" altLang="en-US" sz="1800" dirty="0" smtClean="0">
                <a:solidFill>
                  <a:srgbClr val="C00000"/>
                </a:solidFill>
              </a:rPr>
              <a:t>型：自块中的声明起至所在代码块结束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File</a:t>
            </a:r>
            <a:r>
              <a:rPr lang="zh-CN" altLang="en-US" sz="1800" dirty="0" smtClean="0">
                <a:solidFill>
                  <a:srgbClr val="C00000"/>
                </a:solidFill>
              </a:rPr>
              <a:t>型：自文件中的声明起至所在文件结束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）链接</a:t>
            </a:r>
            <a:r>
              <a:rPr lang="en-US" altLang="zh-CN" sz="2000" dirty="0" smtClean="0"/>
              <a:t>(Linkage)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决定变量可被程序不同部分共享访问的范围。分为外部（</a:t>
            </a:r>
            <a:r>
              <a:rPr lang="en-US" altLang="zh-CN" sz="2000" dirty="0" smtClean="0"/>
              <a:t>external</a:t>
            </a:r>
            <a:r>
              <a:rPr lang="zh-CN" altLang="en-US" sz="2000" dirty="0" smtClean="0"/>
              <a:t>）、内部（</a:t>
            </a:r>
            <a:r>
              <a:rPr lang="en-US" altLang="zh-CN" sz="2000" dirty="0" smtClean="0"/>
              <a:t>internal</a:t>
            </a:r>
            <a:r>
              <a:rPr lang="zh-CN" altLang="en-US" sz="2000" dirty="0" smtClean="0"/>
              <a:t>）和无（</a:t>
            </a:r>
            <a:r>
              <a:rPr lang="en-US" altLang="zh-CN" sz="2000" dirty="0" smtClean="0"/>
              <a:t>no linkage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External</a:t>
            </a:r>
            <a:r>
              <a:rPr lang="zh-CN" altLang="en-US" sz="1800" dirty="0" smtClean="0">
                <a:solidFill>
                  <a:srgbClr val="C00000"/>
                </a:solidFill>
              </a:rPr>
              <a:t>型：被程序多个文件共享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Internal</a:t>
            </a:r>
            <a:r>
              <a:rPr lang="zh-CN" altLang="en-US" sz="1800" dirty="0" smtClean="0">
                <a:solidFill>
                  <a:srgbClr val="C00000"/>
                </a:solidFill>
              </a:rPr>
              <a:t>型：限于所在单个文件内部（包括其中多个函数）共享。 位于不同文件中的同名</a:t>
            </a:r>
            <a:r>
              <a:rPr lang="en-US" altLang="zh-CN" sz="1800" dirty="0" smtClean="0">
                <a:solidFill>
                  <a:srgbClr val="C00000"/>
                </a:solidFill>
              </a:rPr>
              <a:t>Internal</a:t>
            </a:r>
            <a:r>
              <a:rPr lang="zh-CN" altLang="en-US" sz="1800" dirty="0" smtClean="0">
                <a:solidFill>
                  <a:srgbClr val="C00000"/>
                </a:solidFill>
              </a:rPr>
              <a:t>型变量作为不同变量对待。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No linkage</a:t>
            </a:r>
            <a:r>
              <a:rPr lang="zh-CN" altLang="en-US" sz="1800" dirty="0" smtClean="0">
                <a:solidFill>
                  <a:srgbClr val="C00000"/>
                </a:solidFill>
              </a:rPr>
              <a:t>型：仅限于所在函数中使用。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微软雅黑" pitchFamily="34" charset="-122"/>
              </a:rPr>
              <a:t>链接的本质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1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语言变量属性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530" y="953725"/>
            <a:ext cx="8229600" cy="161448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变量的缺省存储期、作用域和链接取决于其声明的位置：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）声明于代码块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包括函数体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 </a:t>
            </a:r>
            <a:r>
              <a:rPr lang="en-US" altLang="zh-CN" dirty="0" smtClean="0">
                <a:sym typeface="Symbol"/>
              </a:rPr>
              <a:t> Auto</a:t>
            </a:r>
            <a:r>
              <a:rPr lang="zh-CN" altLang="en-US" dirty="0" smtClean="0">
                <a:sym typeface="Symbol"/>
              </a:rPr>
              <a:t>存储期，</a:t>
            </a:r>
            <a:r>
              <a:rPr lang="en-US" altLang="zh-CN" dirty="0" smtClean="0">
                <a:sym typeface="Symbol"/>
              </a:rPr>
              <a:t>Block</a:t>
            </a:r>
            <a:r>
              <a:rPr lang="zh-CN" altLang="en-US" dirty="0" smtClean="0">
                <a:sym typeface="Symbol"/>
              </a:rPr>
              <a:t>作用域，</a:t>
            </a:r>
            <a:r>
              <a:rPr lang="en-US" altLang="zh-CN" dirty="0" smtClean="0">
                <a:sym typeface="Symbol"/>
              </a:rPr>
              <a:t>No linkage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）声明于任何代码块外（程序代码最外层次）</a:t>
            </a:r>
            <a:r>
              <a:rPr lang="en-US" altLang="zh-CN" dirty="0" smtClean="0">
                <a:sym typeface="Symbol"/>
              </a:rPr>
              <a:t> Static</a:t>
            </a:r>
            <a:r>
              <a:rPr lang="zh-CN" altLang="en-US" dirty="0" smtClean="0">
                <a:sym typeface="Symbol"/>
              </a:rPr>
              <a:t>存储期，</a:t>
            </a:r>
            <a:r>
              <a:rPr lang="en-US" altLang="zh-CN" dirty="0" smtClean="0">
                <a:sym typeface="Symbol"/>
              </a:rPr>
              <a:t>File</a:t>
            </a:r>
            <a:r>
              <a:rPr lang="zh-CN" altLang="en-US" dirty="0" smtClean="0">
                <a:sym typeface="Symbol"/>
              </a:rPr>
              <a:t>作用域，</a:t>
            </a:r>
            <a:r>
              <a:rPr lang="en-US" altLang="zh-CN" dirty="0" smtClean="0">
                <a:sym typeface="Symbol"/>
              </a:rPr>
              <a:t>External linkage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725" y="2573905"/>
            <a:ext cx="5481572" cy="319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85804" y="5929330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上述缺省属性可使用</a:t>
            </a:r>
            <a:r>
              <a:rPr lang="en-US" altLang="zh-CN" sz="3200" dirty="0" smtClean="0"/>
              <a:t>auto, static, extern</a:t>
            </a:r>
            <a:r>
              <a:rPr lang="zh-CN" altLang="en-US" sz="3200" dirty="0" smtClean="0"/>
              <a:t>等关键字修改。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2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88261"/>
            <a:ext cx="4071966" cy="202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9686" y="1224997"/>
            <a:ext cx="3938594" cy="197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760" y="759634"/>
            <a:ext cx="1857388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Extern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关键字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28" y="759633"/>
            <a:ext cx="1857388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Static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存储期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857752" y="3355996"/>
            <a:ext cx="4000528" cy="32162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向编译器</a:t>
            </a:r>
            <a:r>
              <a:rPr lang="zh-CN" altLang="en-US" sz="2400" dirty="0" smtClean="0"/>
              <a:t>指示所修饰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变量为多个代码文件共享，该出现处非变量定义，不分配内存。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所修饰变量总具有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Static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存储期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不影响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决定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linkage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属性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85719" y="3427434"/>
            <a:ext cx="4286281" cy="32162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只初始化一次，即使位于（可能多次执行的）代码块（如函数）中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在整个程序运行期间保持其值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位于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.data/.</a:t>
            </a:r>
            <a:r>
              <a:rPr lang="en-US" altLang="zh-CN" sz="2400" dirty="0" err="1" smtClean="0">
                <a:latin typeface="+mj-lt"/>
                <a:ea typeface="+mj-ea"/>
                <a:cs typeface="+mj-cs"/>
              </a:rPr>
              <a:t>bss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节，而非栈中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+mj-ea"/>
                <a:cs typeface="+mj-cs"/>
              </a:rPr>
              <a:t>Static Local Variables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：在所在函数的多次调用之间维持其值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35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全局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定义在任何函数体外</a:t>
            </a:r>
            <a:endParaRPr lang="en-US" altLang="zh-CN" dirty="0" smtClean="0"/>
          </a:p>
          <a:p>
            <a:r>
              <a:rPr lang="zh-CN" altLang="en-US" dirty="0" smtClean="0"/>
              <a:t>可用于函数间数据传递</a:t>
            </a:r>
            <a:endParaRPr lang="en-US" altLang="zh-CN" dirty="0" smtClean="0"/>
          </a:p>
          <a:p>
            <a:r>
              <a:rPr lang="en-US" altLang="zh-CN" b="1" dirty="0" smtClean="0"/>
              <a:t>Static</a:t>
            </a:r>
            <a:r>
              <a:rPr lang="zh-CN" altLang="en-US" b="1" dirty="0" smtClean="0"/>
              <a:t>存储期</a:t>
            </a:r>
            <a:endParaRPr lang="en-US" altLang="zh-CN" b="1" dirty="0" smtClean="0"/>
          </a:p>
          <a:p>
            <a:r>
              <a:rPr lang="en-US" altLang="zh-CN" b="1" dirty="0" smtClean="0"/>
              <a:t>File</a:t>
            </a:r>
            <a:r>
              <a:rPr lang="zh-CN" altLang="en-US" b="1" dirty="0" smtClean="0"/>
              <a:t>作用域</a:t>
            </a:r>
            <a:endParaRPr lang="en-US" altLang="zh-CN" b="1" dirty="0" smtClean="0"/>
          </a:p>
          <a:p>
            <a:r>
              <a:rPr lang="zh-CN" altLang="en-US" b="1" dirty="0" smtClean="0"/>
              <a:t>优点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适用于很多函数共享同一变量、少量函数共享大量变量</a:t>
            </a:r>
            <a:endParaRPr lang="en-US" altLang="zh-CN" dirty="0" smtClean="0"/>
          </a:p>
          <a:p>
            <a:r>
              <a:rPr lang="zh-CN" altLang="en-US" b="1" dirty="0" smtClean="0"/>
              <a:t>缺点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对一个全局变量的改动影响所有使用它的函数，因此出错时难以准确定位错误源头，调试难度大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使用全局变量的函数不是自包含的，难以复用</a:t>
            </a:r>
            <a:endParaRPr lang="en-US" altLang="zh-CN" dirty="0" smtClean="0"/>
          </a:p>
          <a:p>
            <a:r>
              <a:rPr lang="zh-CN" altLang="en-US" dirty="0" smtClean="0"/>
              <a:t>使用注意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不要将同一全局变量用于不同函数中的不同目的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使用明确、有意义的变量名命名全局变量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8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"/>
            <a:ext cx="3714744" cy="571479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Static</a:t>
            </a:r>
            <a:r>
              <a:rPr lang="zh-CN" altLang="en-US" sz="2800" dirty="0" smtClean="0"/>
              <a:t>变量</a:t>
            </a:r>
            <a:endParaRPr lang="zh-CN" altLang="en-US" sz="28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42844" y="1285860"/>
            <a:ext cx="2362200" cy="5572140"/>
            <a:chOff x="142844" y="1285860"/>
            <a:chExt cx="2362200" cy="55721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44" y="1571612"/>
              <a:ext cx="2257425" cy="240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4286250"/>
              <a:ext cx="2362200" cy="257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857224" y="4040035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foo4.c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224" y="1285860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bar4.c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71736" y="928670"/>
            <a:ext cx="3714776" cy="5929354"/>
            <a:chOff x="2571736" y="928670"/>
            <a:chExt cx="3714776" cy="5929354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90812" y="3665220"/>
              <a:ext cx="3695700" cy="319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1736" y="928670"/>
              <a:ext cx="3375660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606052" y="6244614"/>
              <a:ext cx="3680460" cy="61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71736" y="2928934"/>
              <a:ext cx="3580448" cy="740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2857488" y="1071546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bar4.o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57488" y="3786190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foo4.o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63540" y="142852"/>
            <a:ext cx="3680460" cy="6130488"/>
            <a:chOff x="5463540" y="142852"/>
            <a:chExt cx="3680460" cy="6130488"/>
          </a:xfrm>
        </p:grpSpPr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463540" y="500042"/>
              <a:ext cx="3680460" cy="260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357949" y="142852"/>
              <a:ext cx="112717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foo4</a:t>
              </a:r>
            </a:p>
          </p:txBody>
        </p:sp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493097" y="785794"/>
              <a:ext cx="3293745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493097" y="928670"/>
              <a:ext cx="3273743" cy="14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7858148" y="214290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</a:rPr>
                <a:t>符号表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grpSp>
          <p:nvGrpSpPr>
            <p:cNvPr id="34" name="组合 33"/>
            <p:cNvGrpSpPr>
              <a:grpSpLocks noChangeAspect="1"/>
            </p:cNvGrpSpPr>
            <p:nvPr/>
          </p:nvGrpSpPr>
          <p:grpSpPr>
            <a:xfrm>
              <a:off x="6357950" y="1428734"/>
              <a:ext cx="2700358" cy="4844606"/>
              <a:chOff x="6357950" y="1428736"/>
              <a:chExt cx="2571768" cy="4613910"/>
            </a:xfrm>
          </p:grpSpPr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12"/>
              <a:srcRect r="72901"/>
              <a:stretch>
                <a:fillRect/>
              </a:stretch>
            </p:blipFill>
            <p:spPr bwMode="auto">
              <a:xfrm>
                <a:off x="6357950" y="1428736"/>
                <a:ext cx="928694" cy="4613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7"/>
              <p:cNvPicPr>
                <a:picLocks noChangeAspect="1" noChangeArrowheads="1"/>
              </p:cNvPicPr>
              <p:nvPr/>
            </p:nvPicPr>
            <p:blipFill>
              <a:blip r:embed="rId12"/>
              <a:srcRect l="56282"/>
              <a:stretch>
                <a:fillRect/>
              </a:stretch>
            </p:blipFill>
            <p:spPr bwMode="auto">
              <a:xfrm>
                <a:off x="7431449" y="1428736"/>
                <a:ext cx="1498269" cy="4613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500034" y="500042"/>
            <a:ext cx="8286808" cy="6000792"/>
            <a:chOff x="500034" y="500042"/>
            <a:chExt cx="8286808" cy="6000792"/>
          </a:xfrm>
        </p:grpSpPr>
        <p:sp>
          <p:nvSpPr>
            <p:cNvPr id="18" name="矩形 17"/>
            <p:cNvSpPr/>
            <p:nvPr/>
          </p:nvSpPr>
          <p:spPr>
            <a:xfrm>
              <a:off x="500034" y="5000636"/>
              <a:ext cx="1928826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71472" y="1928802"/>
              <a:ext cx="1928826" cy="14287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43174" y="6357958"/>
              <a:ext cx="3357586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71736" y="2928934"/>
              <a:ext cx="3357586" cy="14287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29256" y="500042"/>
              <a:ext cx="3357586" cy="14287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429256" y="928670"/>
              <a:ext cx="3357586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8662" y="3643314"/>
              <a:ext cx="1643074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70C0"/>
                  </a:solidFill>
                </a:rPr>
                <a:t>Static</a:t>
              </a:r>
              <a:r>
                <a:rPr lang="zh-CN" altLang="en-US" sz="1400" b="1" dirty="0" smtClean="0">
                  <a:solidFill>
                    <a:srgbClr val="0070C0"/>
                  </a:solidFill>
                </a:rPr>
                <a:t>和</a:t>
              </a:r>
              <a:r>
                <a:rPr lang="en-US" altLang="zh-CN" sz="1400" b="1" dirty="0" smtClean="0">
                  <a:solidFill>
                    <a:srgbClr val="0070C0"/>
                  </a:solidFill>
                </a:rPr>
                <a:t>global</a:t>
              </a:r>
              <a:r>
                <a:rPr lang="zh-CN" altLang="en-US" sz="1400" b="1" dirty="0" smtClean="0">
                  <a:solidFill>
                    <a:srgbClr val="0070C0"/>
                  </a:solidFill>
                </a:rPr>
                <a:t>变量可同名而各自存储</a:t>
              </a:r>
              <a:endParaRPr lang="en-US" altLang="zh-CN" sz="1400" b="1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4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19002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在使用</a:t>
            </a:r>
            <a:r>
              <a:rPr lang="en-US" altLang="zh-CN" sz="2400" dirty="0" smtClean="0"/>
              <a:t>A→B</a:t>
            </a:r>
            <a:r>
              <a:rPr lang="zh-CN" altLang="en-US" sz="2400" dirty="0" smtClean="0"/>
              <a:t>表示目标模块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引用了模块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中定义的符号</a:t>
            </a:r>
            <a:endParaRPr lang="en-US" altLang="zh-CN" sz="2400" dirty="0" smtClean="0"/>
          </a:p>
          <a:p>
            <a:r>
              <a:rPr lang="zh-CN" altLang="en-US" sz="2400" dirty="0" smtClean="0"/>
              <a:t>对下列每种情况，给出满足静态链接符号解析要求的最少数量的命令行参数：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66965"/>
          <a:stretch>
            <a:fillRect/>
          </a:stretch>
        </p:blipFill>
        <p:spPr bwMode="auto">
          <a:xfrm>
            <a:off x="857224" y="2362200"/>
            <a:ext cx="7143750" cy="35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33482" b="33035"/>
          <a:stretch>
            <a:fillRect/>
          </a:stretch>
        </p:blipFill>
        <p:spPr bwMode="auto">
          <a:xfrm>
            <a:off x="857224" y="3786190"/>
            <a:ext cx="714375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66965"/>
          <a:stretch>
            <a:fillRect/>
          </a:stretch>
        </p:blipFill>
        <p:spPr bwMode="auto">
          <a:xfrm>
            <a:off x="857224" y="5143512"/>
            <a:ext cx="7143750" cy="35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组合 19"/>
          <p:cNvGrpSpPr/>
          <p:nvPr/>
        </p:nvGrpSpPr>
        <p:grpSpPr>
          <a:xfrm>
            <a:off x="2857488" y="2459649"/>
            <a:ext cx="5643602" cy="755037"/>
            <a:chOff x="2857488" y="2031021"/>
            <a:chExt cx="5643602" cy="75503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/>
            <a:srcRect b="73776"/>
            <a:stretch>
              <a:fillRect/>
            </a:stretch>
          </p:blipFill>
          <p:spPr bwMode="auto">
            <a:xfrm>
              <a:off x="2928926" y="2428868"/>
              <a:ext cx="556260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2857488" y="2428868"/>
              <a:ext cx="5643602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上箭头 12"/>
            <p:cNvSpPr/>
            <p:nvPr/>
          </p:nvSpPr>
          <p:spPr>
            <a:xfrm rot="10800000" flipH="1">
              <a:off x="3857620" y="2031021"/>
              <a:ext cx="646957" cy="357190"/>
            </a:xfrm>
            <a:prstGeom prst="bent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857488" y="3929066"/>
            <a:ext cx="5643602" cy="785818"/>
            <a:chOff x="2857488" y="3500438"/>
            <a:chExt cx="5643602" cy="785818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 t="36714" b="37062"/>
            <a:stretch>
              <a:fillRect/>
            </a:stretch>
          </p:blipFill>
          <p:spPr bwMode="auto">
            <a:xfrm>
              <a:off x="2938490" y="3929066"/>
              <a:ext cx="556260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2857488" y="3898285"/>
              <a:ext cx="5643602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上箭头 16"/>
            <p:cNvSpPr/>
            <p:nvPr/>
          </p:nvSpPr>
          <p:spPr>
            <a:xfrm rot="10800000" flipH="1">
              <a:off x="6429388" y="3500438"/>
              <a:ext cx="646957" cy="357190"/>
            </a:xfrm>
            <a:prstGeom prst="bent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57488" y="5286387"/>
            <a:ext cx="5643603" cy="785819"/>
            <a:chOff x="2857488" y="4857759"/>
            <a:chExt cx="5643603" cy="78581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/>
            <a:srcRect t="68182"/>
            <a:stretch>
              <a:fillRect/>
            </a:stretch>
          </p:blipFill>
          <p:spPr bwMode="auto">
            <a:xfrm>
              <a:off x="2928926" y="5210197"/>
              <a:ext cx="5562600" cy="433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2857488" y="5281635"/>
              <a:ext cx="5643602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上箭头 18"/>
            <p:cNvSpPr/>
            <p:nvPr/>
          </p:nvSpPr>
          <p:spPr>
            <a:xfrm rot="10800000" flipH="1">
              <a:off x="8072463" y="4857759"/>
              <a:ext cx="428628" cy="357190"/>
            </a:xfrm>
            <a:prstGeom prst="bent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3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7938"/>
            <a:ext cx="7591425" cy="762000"/>
          </a:xfrm>
        </p:spPr>
        <p:txBody>
          <a:bodyPr/>
          <a:lstStyle/>
          <a:p>
            <a:r>
              <a:rPr lang="zh-CN" altLang="en-US" smtClean="0"/>
              <a:t>三类目标文件</a:t>
            </a:r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36613"/>
            <a:ext cx="8359775" cy="57816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可重定位目标文件 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.o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其代码和数据可和其他可重定位文件合并为可执行文件</a:t>
            </a:r>
          </a:p>
          <a:p>
            <a:pPr lvl="2"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.o 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文件由对应的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.c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文件生成</a:t>
            </a:r>
          </a:p>
          <a:p>
            <a:pPr lvl="2"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.o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文件代码和数据</a:t>
            </a:r>
            <a:r>
              <a:rPr lang="zh-CN" altLang="en-US" sz="23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地址都从</a:t>
            </a:r>
            <a:r>
              <a:rPr lang="en-US" altLang="zh-CN" sz="23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3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</a:p>
          <a:p>
            <a:pPr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可执行目标文件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lang="en-US" altLang="zh-CN" sz="2300" dirty="0" err="1" smtClean="0">
                <a:latin typeface="微软雅黑" pitchFamily="34" charset="-122"/>
                <a:ea typeface="微软雅黑" pitchFamily="34" charset="-122"/>
              </a:rPr>
              <a:t>a.out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包含的代码和数据可以被直接复制到内存并被执行</a:t>
            </a:r>
          </a:p>
          <a:p>
            <a:pPr lvl="1"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代码和数据</a:t>
            </a:r>
            <a:r>
              <a:rPr lang="zh-CN" altLang="en-US" sz="23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地址为虚拟地址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空间中的地址</a:t>
            </a:r>
          </a:p>
          <a:p>
            <a:pPr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共享的目标文件 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(.so)</a:t>
            </a:r>
          </a:p>
          <a:p>
            <a:pPr lvl="1"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特殊的可重定位目标文件，能在装入或运行时被装入到内存并自动被链接，称为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共享库文件</a:t>
            </a:r>
            <a:endParaRPr lang="en-US" altLang="zh-CN" sz="23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Windows 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中称其为 </a:t>
            </a:r>
            <a:r>
              <a:rPr lang="en-US" altLang="zh-CN" sz="2300" i="1" dirty="0" smtClean="0">
                <a:latin typeface="微软雅黑" pitchFamily="34" charset="-122"/>
                <a:ea typeface="微软雅黑" pitchFamily="34" charset="-122"/>
              </a:rPr>
              <a:t>Dynamic Link Libraries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 (DLLs)</a:t>
            </a:r>
            <a:r>
              <a:rPr lang="en-US" altLang="zh-CN" sz="2400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123825"/>
            <a:ext cx="8232775" cy="422275"/>
          </a:xfrm>
        </p:spPr>
        <p:txBody>
          <a:bodyPr/>
          <a:lstStyle/>
          <a:p>
            <a:pPr marL="119063" indent="-1190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链接过程的本质</a:t>
            </a:r>
          </a:p>
        </p:txBody>
      </p:sp>
      <p:sp>
        <p:nvSpPr>
          <p:cNvPr id="715779" name="Rectangle 2"/>
          <p:cNvSpPr>
            <a:spLocks noChangeArrowheads="1"/>
          </p:cNvSpPr>
          <p:nvPr/>
        </p:nvSpPr>
        <p:spPr bwMode="auto">
          <a:xfrm>
            <a:off x="508000" y="3702050"/>
            <a:ext cx="2278063" cy="533400"/>
          </a:xfrm>
          <a:prstGeom prst="rect">
            <a:avLst/>
          </a:prstGeom>
          <a:solidFill>
            <a:srgbClr val="FF0000">
              <a:alpha val="32001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main()</a:t>
            </a:r>
          </a:p>
        </p:txBody>
      </p:sp>
      <p:sp>
        <p:nvSpPr>
          <p:cNvPr id="715780" name="Text Box 3"/>
          <p:cNvSpPr txBox="1">
            <a:spLocks noChangeArrowheads="1"/>
          </p:cNvSpPr>
          <p:nvPr/>
        </p:nvSpPr>
        <p:spPr bwMode="auto">
          <a:xfrm>
            <a:off x="434975" y="3338513"/>
            <a:ext cx="968375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main.o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000" y="5565775"/>
            <a:ext cx="2278063" cy="358775"/>
          </a:xfrm>
          <a:prstGeom prst="rect">
            <a:avLst/>
          </a:prstGeom>
          <a:solidFill>
            <a:srgbClr val="008080">
              <a:alpha val="32001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 *bufp0=&amp;buf[0]</a:t>
            </a:r>
          </a:p>
        </p:txBody>
      </p:sp>
      <p:sp>
        <p:nvSpPr>
          <p:cNvPr id="715782" name="Rectangle 5"/>
          <p:cNvSpPr>
            <a:spLocks noChangeArrowheads="1"/>
          </p:cNvSpPr>
          <p:nvPr/>
        </p:nvSpPr>
        <p:spPr bwMode="auto">
          <a:xfrm>
            <a:off x="508000" y="5032375"/>
            <a:ext cx="2278063" cy="533400"/>
          </a:xfrm>
          <a:prstGeom prst="rect">
            <a:avLst/>
          </a:prstGeom>
          <a:solidFill>
            <a:srgbClr val="FF0000">
              <a:alpha val="35001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swap()</a:t>
            </a:r>
          </a:p>
        </p:txBody>
      </p:sp>
      <p:sp>
        <p:nvSpPr>
          <p:cNvPr id="715783" name="Text Box 6"/>
          <p:cNvSpPr txBox="1">
            <a:spLocks noChangeArrowheads="1"/>
          </p:cNvSpPr>
          <p:nvPr/>
        </p:nvSpPr>
        <p:spPr bwMode="auto">
          <a:xfrm>
            <a:off x="406400" y="4667250"/>
            <a:ext cx="989013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swap.o</a:t>
            </a:r>
          </a:p>
        </p:txBody>
      </p:sp>
      <p:sp>
        <p:nvSpPr>
          <p:cNvPr id="715789" name="Rectangle 12"/>
          <p:cNvSpPr>
            <a:spLocks noChangeArrowheads="1"/>
          </p:cNvSpPr>
          <p:nvPr/>
        </p:nvSpPr>
        <p:spPr bwMode="auto">
          <a:xfrm>
            <a:off x="508000" y="2057400"/>
            <a:ext cx="2278063" cy="533400"/>
          </a:xfrm>
          <a:prstGeom prst="rect">
            <a:avLst/>
          </a:prstGeom>
          <a:solidFill>
            <a:srgbClr val="FF000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系统代码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000" y="4235450"/>
            <a:ext cx="2278063" cy="346075"/>
          </a:xfrm>
          <a:prstGeom prst="rect">
            <a:avLst/>
          </a:prstGeom>
          <a:solidFill>
            <a:srgbClr val="008080">
              <a:alpha val="39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</a:t>
            </a:r>
            <a:r>
              <a:rPr lang="en-GB" altLang="zh-CN" sz="1600" b="1">
                <a:latin typeface="Courier New" pitchFamily="49" charset="0"/>
                <a:ea typeface="微软雅黑" pitchFamily="34" charset="-122"/>
                <a:cs typeface="msgothic"/>
              </a:rPr>
              <a:t>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buf[2]={1,2}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000" y="2590800"/>
            <a:ext cx="2278063" cy="373063"/>
          </a:xfrm>
          <a:prstGeom prst="rect">
            <a:avLst/>
          </a:prstGeom>
          <a:solidFill>
            <a:srgbClr val="008080">
              <a:alpha val="28999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系统数据</a:t>
            </a:r>
          </a:p>
        </p:txBody>
      </p:sp>
      <p:sp>
        <p:nvSpPr>
          <p:cNvPr id="715795" name="Text Box 19"/>
          <p:cNvSpPr txBox="1">
            <a:spLocks noChangeArrowheads="1"/>
          </p:cNvSpPr>
          <p:nvPr/>
        </p:nvSpPr>
        <p:spPr bwMode="auto">
          <a:xfrm>
            <a:off x="419100" y="1452563"/>
            <a:ext cx="2619375" cy="449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400" b="1">
                <a:latin typeface="Calibri" pitchFamily="34" charset="0"/>
                <a:ea typeface="微软雅黑" pitchFamily="34" charset="-122"/>
                <a:cs typeface="msgothic"/>
              </a:rPr>
              <a:t>可重定位目标文件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149850" y="912813"/>
            <a:ext cx="2314575" cy="449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400" b="1">
                <a:latin typeface="Calibri" pitchFamily="34" charset="0"/>
                <a:ea typeface="微软雅黑" pitchFamily="34" charset="-122"/>
                <a:cs typeface="msgothic"/>
              </a:rPr>
              <a:t>可执行目标文件</a:t>
            </a:r>
          </a:p>
        </p:txBody>
      </p:sp>
      <p:sp>
        <p:nvSpPr>
          <p:cNvPr id="715799" name="Text Box 23"/>
          <p:cNvSpPr txBox="1">
            <a:spLocks noChangeArrowheads="1"/>
          </p:cNvSpPr>
          <p:nvPr/>
        </p:nvSpPr>
        <p:spPr bwMode="auto">
          <a:xfrm>
            <a:off x="2778125" y="2112963"/>
            <a:ext cx="703263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715800" name="Text Box 24"/>
          <p:cNvSpPr txBox="1">
            <a:spLocks noChangeArrowheads="1"/>
          </p:cNvSpPr>
          <p:nvPr/>
        </p:nvSpPr>
        <p:spPr bwMode="auto">
          <a:xfrm>
            <a:off x="2778125" y="2520950"/>
            <a:ext cx="75723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715801" name="Text Box 25"/>
          <p:cNvSpPr txBox="1">
            <a:spLocks noChangeArrowheads="1"/>
          </p:cNvSpPr>
          <p:nvPr/>
        </p:nvSpPr>
        <p:spPr bwMode="auto">
          <a:xfrm>
            <a:off x="2778125" y="3741738"/>
            <a:ext cx="703263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715802" name="Text Box 26"/>
          <p:cNvSpPr txBox="1">
            <a:spLocks noChangeArrowheads="1"/>
          </p:cNvSpPr>
          <p:nvPr/>
        </p:nvSpPr>
        <p:spPr bwMode="auto">
          <a:xfrm>
            <a:off x="2771775" y="4198938"/>
            <a:ext cx="757238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715803" name="Text Box 27"/>
          <p:cNvSpPr txBox="1">
            <a:spLocks noChangeArrowheads="1"/>
          </p:cNvSpPr>
          <p:nvPr/>
        </p:nvSpPr>
        <p:spPr bwMode="auto">
          <a:xfrm>
            <a:off x="2800350" y="5103813"/>
            <a:ext cx="703263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715804" name="Text Box 28"/>
          <p:cNvSpPr txBox="1">
            <a:spLocks noChangeArrowheads="1"/>
          </p:cNvSpPr>
          <p:nvPr/>
        </p:nvSpPr>
        <p:spPr bwMode="auto">
          <a:xfrm>
            <a:off x="2801938" y="5565775"/>
            <a:ext cx="757237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946650" y="4578350"/>
            <a:ext cx="2606675" cy="331788"/>
          </a:xfrm>
          <a:prstGeom prst="rect">
            <a:avLst/>
          </a:prstGeom>
          <a:solidFill>
            <a:srgbClr val="008080">
              <a:alpha val="3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946650" y="1517650"/>
            <a:ext cx="2606675" cy="382588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946650" y="2295525"/>
            <a:ext cx="2606675" cy="641350"/>
          </a:xfrm>
          <a:prstGeom prst="rect">
            <a:avLst/>
          </a:prstGeom>
          <a:solidFill>
            <a:srgbClr val="FF0000">
              <a:alpha val="3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946650" y="2936875"/>
            <a:ext cx="2606675" cy="641350"/>
          </a:xfrm>
          <a:prstGeom prst="rect">
            <a:avLst/>
          </a:prstGeom>
          <a:solidFill>
            <a:srgbClr val="FF000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641850" y="1309688"/>
            <a:ext cx="296863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Calibri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946650" y="4911725"/>
            <a:ext cx="2606675" cy="330200"/>
          </a:xfrm>
          <a:prstGeom prst="rect">
            <a:avLst/>
          </a:prstGeom>
          <a:solidFill>
            <a:srgbClr val="00808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</a:t>
            </a:r>
            <a:r>
              <a:rPr lang="en-GB" altLang="zh-CN" sz="1600" b="1">
                <a:latin typeface="Courier New" pitchFamily="49" charset="0"/>
                <a:ea typeface="微软雅黑" pitchFamily="34" charset="-122"/>
                <a:cs typeface="msgothic"/>
              </a:rPr>
              <a:t>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*bufp0=&amp;buf[0]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946650" y="3578225"/>
            <a:ext cx="2606675" cy="639763"/>
          </a:xfrm>
          <a:prstGeom prst="rect">
            <a:avLst/>
          </a:prstGeom>
          <a:solidFill>
            <a:srgbClr val="FF000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更多系统代码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4946650" y="4217988"/>
            <a:ext cx="2606675" cy="360362"/>
          </a:xfrm>
          <a:prstGeom prst="rect">
            <a:avLst/>
          </a:prstGeom>
          <a:solidFill>
            <a:srgbClr val="00808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系统数据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7635875" y="1517650"/>
            <a:ext cx="328613" cy="2700338"/>
          </a:xfrm>
          <a:prstGeom prst="rightBrace">
            <a:avLst>
              <a:gd name="adj1" fmla="val 6657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7999413" y="2701925"/>
            <a:ext cx="703262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4946650" y="5592763"/>
            <a:ext cx="2606675" cy="7366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10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.symtab</a:t>
            </a:r>
          </a:p>
          <a:p>
            <a:pPr algn="ctr" eaLnBrk="0" hangingPunct="0">
              <a:lnSpc>
                <a:spcPct val="10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7620000" y="4217988"/>
            <a:ext cx="285750" cy="958850"/>
          </a:xfrm>
          <a:prstGeom prst="rightBrace">
            <a:avLst>
              <a:gd name="adj1" fmla="val 2796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7927975" y="4630738"/>
            <a:ext cx="757238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4946650" y="5245100"/>
            <a:ext cx="2606675" cy="347663"/>
          </a:xfrm>
          <a:prstGeom prst="rect">
            <a:avLst/>
          </a:prstGeom>
          <a:solidFill>
            <a:srgbClr val="993366">
              <a:alpha val="4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 *bufp1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7956550" y="5249863"/>
            <a:ext cx="623888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.bss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4946650" y="1906588"/>
            <a:ext cx="2606675" cy="384175"/>
          </a:xfrm>
          <a:prstGeom prst="rect">
            <a:avLst/>
          </a:prstGeom>
          <a:solidFill>
            <a:srgbClr val="FF000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系统代码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7602538" y="5278438"/>
            <a:ext cx="269875" cy="323850"/>
          </a:xfrm>
          <a:prstGeom prst="rightBrace">
            <a:avLst>
              <a:gd name="adj1" fmla="val 1000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508000" y="5919788"/>
            <a:ext cx="2270125" cy="401637"/>
          </a:xfrm>
          <a:prstGeom prst="rect">
            <a:avLst/>
          </a:prstGeom>
          <a:solidFill>
            <a:srgbClr val="993366">
              <a:alpha val="3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static int *bufp1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827338" y="6024563"/>
            <a:ext cx="623887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.bss</a:t>
            </a:r>
          </a:p>
        </p:txBody>
      </p:sp>
      <p:sp>
        <p:nvSpPr>
          <p:cNvPr id="715820" name="Line 44"/>
          <p:cNvSpPr>
            <a:spLocks noChangeShapeType="1"/>
          </p:cNvSpPr>
          <p:nvPr/>
        </p:nvSpPr>
        <p:spPr bwMode="auto">
          <a:xfrm flipV="1">
            <a:off x="3482975" y="2060575"/>
            <a:ext cx="1436688" cy="24765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1" name="Line 45"/>
          <p:cNvSpPr>
            <a:spLocks noChangeShapeType="1"/>
          </p:cNvSpPr>
          <p:nvPr/>
        </p:nvSpPr>
        <p:spPr bwMode="auto">
          <a:xfrm flipV="1">
            <a:off x="3489325" y="2705100"/>
            <a:ext cx="1436688" cy="1219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2" name="Line 46"/>
          <p:cNvSpPr>
            <a:spLocks noChangeShapeType="1"/>
          </p:cNvSpPr>
          <p:nvPr/>
        </p:nvSpPr>
        <p:spPr bwMode="auto">
          <a:xfrm flipV="1">
            <a:off x="3508375" y="3346450"/>
            <a:ext cx="1363663" cy="19050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3" name="Line 47"/>
          <p:cNvSpPr>
            <a:spLocks noChangeShapeType="1"/>
          </p:cNvSpPr>
          <p:nvPr/>
        </p:nvSpPr>
        <p:spPr bwMode="auto">
          <a:xfrm>
            <a:off x="3530600" y="2705100"/>
            <a:ext cx="1349375" cy="1697038"/>
          </a:xfrm>
          <a:prstGeom prst="line">
            <a:avLst/>
          </a:prstGeom>
          <a:noFill/>
          <a:ln w="57150">
            <a:solidFill>
              <a:srgbClr val="00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4" name="Line 48"/>
          <p:cNvSpPr>
            <a:spLocks noChangeShapeType="1"/>
          </p:cNvSpPr>
          <p:nvPr/>
        </p:nvSpPr>
        <p:spPr bwMode="auto">
          <a:xfrm>
            <a:off x="3490913" y="4373563"/>
            <a:ext cx="1395412" cy="404812"/>
          </a:xfrm>
          <a:prstGeom prst="line">
            <a:avLst/>
          </a:prstGeom>
          <a:noFill/>
          <a:ln w="57150">
            <a:solidFill>
              <a:srgbClr val="00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5" name="Line 49"/>
          <p:cNvSpPr>
            <a:spLocks noChangeShapeType="1"/>
          </p:cNvSpPr>
          <p:nvPr/>
        </p:nvSpPr>
        <p:spPr bwMode="auto">
          <a:xfrm flipV="1">
            <a:off x="3492500" y="5089525"/>
            <a:ext cx="1363663" cy="684213"/>
          </a:xfrm>
          <a:prstGeom prst="line">
            <a:avLst/>
          </a:prstGeom>
          <a:noFill/>
          <a:ln w="57150">
            <a:solidFill>
              <a:srgbClr val="00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6" name="Line 50"/>
          <p:cNvSpPr>
            <a:spLocks noChangeShapeType="1"/>
          </p:cNvSpPr>
          <p:nvPr/>
        </p:nvSpPr>
        <p:spPr bwMode="auto">
          <a:xfrm flipV="1">
            <a:off x="3440113" y="5472113"/>
            <a:ext cx="1436687" cy="768350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8" name="Text Box 52"/>
          <p:cNvSpPr txBox="1">
            <a:spLocks noChangeArrowheads="1"/>
          </p:cNvSpPr>
          <p:nvPr/>
        </p:nvSpPr>
        <p:spPr bwMode="auto">
          <a:xfrm>
            <a:off x="436563" y="842963"/>
            <a:ext cx="4037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链接本质：合并相同的</a:t>
            </a:r>
            <a:r>
              <a:rPr lang="zh-CN" altLang="en-US" sz="2400" b="1">
                <a:solidFill>
                  <a:srgbClr val="FF0000"/>
                </a:solidFill>
                <a:latin typeface="微软雅黑"/>
                <a:ea typeface="微软雅黑" pitchFamily="34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节</a:t>
            </a:r>
            <a:r>
              <a:rPr lang="zh-CN" altLang="en-US" sz="2400" b="1">
                <a:solidFill>
                  <a:srgbClr val="FF0000"/>
                </a:solidFill>
                <a:latin typeface="微软雅黑"/>
                <a:ea typeface="微软雅黑" pitchFamily="34" charset="-122"/>
              </a:rPr>
              <a:t>”</a:t>
            </a:r>
            <a:endParaRPr lang="zh-CN" altLang="en-US" sz="2400" b="1">
              <a:solidFill>
                <a:srgbClr val="FF00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451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8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ChangeArrowheads="1"/>
          </p:cNvSpPr>
          <p:nvPr/>
        </p:nvSpPr>
        <p:spPr bwMode="auto">
          <a:xfrm>
            <a:off x="5002213" y="1889125"/>
            <a:ext cx="2832100" cy="72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6175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可执行文件的存储器映像</a:t>
            </a:r>
          </a:p>
        </p:txBody>
      </p:sp>
      <p:sp>
        <p:nvSpPr>
          <p:cNvPr id="770052" name="Text Box 12"/>
          <p:cNvSpPr txBox="1">
            <a:spLocks noChangeArrowheads="1"/>
          </p:cNvSpPr>
          <p:nvPr/>
        </p:nvSpPr>
        <p:spPr bwMode="auto">
          <a:xfrm>
            <a:off x="3181350" y="1576388"/>
            <a:ext cx="322263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0</a:t>
            </a:r>
          </a:p>
        </p:txBody>
      </p:sp>
      <p:sp>
        <p:nvSpPr>
          <p:cNvPr id="770053" name="Text Box 25"/>
          <p:cNvSpPr txBox="1">
            <a:spLocks noChangeArrowheads="1"/>
          </p:cNvSpPr>
          <p:nvPr/>
        </p:nvSpPr>
        <p:spPr bwMode="auto">
          <a:xfrm>
            <a:off x="8264525" y="1735138"/>
            <a:ext cx="731838" cy="620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6800" rIns="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%esp </a:t>
            </a:r>
          </a:p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栈顶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770054" name="Line 26"/>
          <p:cNvSpPr>
            <a:spLocks noChangeShapeType="1"/>
          </p:cNvSpPr>
          <p:nvPr/>
        </p:nvSpPr>
        <p:spPr bwMode="auto">
          <a:xfrm flipH="1">
            <a:off x="7885113" y="19034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0055" name="Line 28"/>
          <p:cNvSpPr>
            <a:spLocks noChangeShapeType="1"/>
          </p:cNvSpPr>
          <p:nvPr/>
        </p:nvSpPr>
        <p:spPr bwMode="auto">
          <a:xfrm flipV="1">
            <a:off x="7974013" y="830263"/>
            <a:ext cx="1587" cy="4603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0056" name="Text Box 29"/>
          <p:cNvSpPr txBox="1">
            <a:spLocks noChangeArrowheads="1"/>
          </p:cNvSpPr>
          <p:nvPr/>
        </p:nvSpPr>
        <p:spPr bwMode="auto">
          <a:xfrm>
            <a:off x="8288338" y="3959225"/>
            <a:ext cx="5873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900" b="1">
                <a:latin typeface="微软雅黑" pitchFamily="34" charset="-122"/>
                <a:ea typeface="微软雅黑" pitchFamily="34" charset="-122"/>
                <a:cs typeface="msgothic"/>
              </a:rPr>
              <a:t>brk</a:t>
            </a:r>
          </a:p>
        </p:txBody>
      </p:sp>
      <p:sp>
        <p:nvSpPr>
          <p:cNvPr id="770057" name="Line 30"/>
          <p:cNvSpPr>
            <a:spLocks noChangeShapeType="1"/>
          </p:cNvSpPr>
          <p:nvPr/>
        </p:nvSpPr>
        <p:spPr bwMode="auto">
          <a:xfrm flipH="1">
            <a:off x="7904163" y="41259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0058" name="Text Box 31"/>
          <p:cNvSpPr txBox="1">
            <a:spLocks noChangeArrowheads="1"/>
          </p:cNvSpPr>
          <p:nvPr/>
        </p:nvSpPr>
        <p:spPr bwMode="auto">
          <a:xfrm>
            <a:off x="3530600" y="1076325"/>
            <a:ext cx="1565275" cy="322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微软雅黑" pitchFamily="34" charset="-122"/>
                <a:ea typeface="微软雅黑" pitchFamily="34" charset="-122"/>
                <a:cs typeface="msgothic"/>
              </a:rPr>
              <a:t>0xC00000000</a:t>
            </a:r>
          </a:p>
        </p:txBody>
      </p:sp>
      <p:sp>
        <p:nvSpPr>
          <p:cNvPr id="770059" name="Text Box 32"/>
          <p:cNvSpPr txBox="1">
            <a:spLocks noChangeArrowheads="1"/>
          </p:cNvSpPr>
          <p:nvPr/>
        </p:nvSpPr>
        <p:spPr bwMode="auto">
          <a:xfrm>
            <a:off x="3649663" y="5916613"/>
            <a:ext cx="1428750" cy="322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微软雅黑" pitchFamily="34" charset="-122"/>
                <a:ea typeface="微软雅黑" pitchFamily="34" charset="-122"/>
                <a:cs typeface="msgothic"/>
              </a:rPr>
              <a:t>0x08048000</a:t>
            </a:r>
          </a:p>
        </p:txBody>
      </p:sp>
      <p:sp>
        <p:nvSpPr>
          <p:cNvPr id="770060" name="Rectangle 14"/>
          <p:cNvSpPr>
            <a:spLocks noChangeArrowheads="1"/>
          </p:cNvSpPr>
          <p:nvPr/>
        </p:nvSpPr>
        <p:spPr bwMode="auto">
          <a:xfrm>
            <a:off x="5003800" y="814388"/>
            <a:ext cx="2830513" cy="51752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内核虚存区</a:t>
            </a:r>
          </a:p>
        </p:txBody>
      </p:sp>
      <p:sp>
        <p:nvSpPr>
          <p:cNvPr id="770061" name="Rectangle 15"/>
          <p:cNvSpPr>
            <a:spLocks noChangeArrowheads="1"/>
          </p:cNvSpPr>
          <p:nvPr/>
        </p:nvSpPr>
        <p:spPr bwMode="auto">
          <a:xfrm>
            <a:off x="5003800" y="26225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共享库区域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003800" y="3328988"/>
            <a:ext cx="2830513" cy="768350"/>
          </a:xfrm>
          <a:prstGeom prst="rect">
            <a:avLst/>
          </a:prstGeom>
          <a:solidFill>
            <a:schemeClr val="bg1"/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770063" name="Rectangle 17"/>
          <p:cNvSpPr>
            <a:spLocks noChangeArrowheads="1"/>
          </p:cNvSpPr>
          <p:nvPr/>
        </p:nvSpPr>
        <p:spPr bwMode="auto">
          <a:xfrm>
            <a:off x="5003800" y="40957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堆（</a:t>
            </a: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heap</a:t>
            </a: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(</a:t>
            </a: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由</a:t>
            </a: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malloc</a:t>
            </a: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动态生成</a:t>
            </a:r>
            <a:r>
              <a:rPr lang="en-GB" altLang="zh-CN" sz="2000" b="1"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770064" name="Line 19"/>
          <p:cNvSpPr>
            <a:spLocks noChangeShapeType="1"/>
          </p:cNvSpPr>
          <p:nvPr/>
        </p:nvSpPr>
        <p:spPr bwMode="auto">
          <a:xfrm flipV="1">
            <a:off x="6415088" y="3678238"/>
            <a:ext cx="1587" cy="407987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0065" name="Rectangle 20"/>
          <p:cNvSpPr>
            <a:spLocks noChangeArrowheads="1"/>
          </p:cNvSpPr>
          <p:nvPr/>
        </p:nvSpPr>
        <p:spPr bwMode="auto">
          <a:xfrm>
            <a:off x="5003800" y="1300163"/>
            <a:ext cx="2830513" cy="59848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用户栈（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User stack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Calibri" pitchFamily="34" charset="0"/>
                <a:ea typeface="微软雅黑" pitchFamily="34" charset="-122"/>
                <a:cs typeface="msgothic"/>
              </a:rPr>
              <a:t>动态生成</a:t>
            </a:r>
          </a:p>
        </p:txBody>
      </p:sp>
      <p:sp>
        <p:nvSpPr>
          <p:cNvPr id="770066" name="Line 21"/>
          <p:cNvSpPr>
            <a:spLocks noChangeShapeType="1"/>
          </p:cNvSpPr>
          <p:nvPr/>
        </p:nvSpPr>
        <p:spPr bwMode="auto">
          <a:xfrm flipV="1">
            <a:off x="6415088" y="2382838"/>
            <a:ext cx="1587" cy="246062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0067" name="Line 22"/>
          <p:cNvSpPr>
            <a:spLocks noChangeShapeType="1"/>
          </p:cNvSpPr>
          <p:nvPr/>
        </p:nvSpPr>
        <p:spPr bwMode="auto">
          <a:xfrm>
            <a:off x="6415088" y="1898650"/>
            <a:ext cx="1587" cy="242888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003800" y="6180138"/>
            <a:ext cx="2830513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未使用</a:t>
            </a:r>
          </a:p>
        </p:txBody>
      </p:sp>
      <p:sp>
        <p:nvSpPr>
          <p:cNvPr id="770069" name="Text Box 24"/>
          <p:cNvSpPr txBox="1">
            <a:spLocks noChangeArrowheads="1"/>
          </p:cNvSpPr>
          <p:nvPr/>
        </p:nvSpPr>
        <p:spPr bwMode="auto">
          <a:xfrm>
            <a:off x="4735513" y="6411913"/>
            <a:ext cx="315912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Arial Black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003800" y="4803775"/>
            <a:ext cx="2830513" cy="712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读写数据段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(.data, .bss)</a:t>
            </a:r>
          </a:p>
        </p:txBody>
      </p:sp>
      <p:sp>
        <p:nvSpPr>
          <p:cNvPr id="770071" name="Rectangle 35"/>
          <p:cNvSpPr>
            <a:spLocks noChangeArrowheads="1"/>
          </p:cNvSpPr>
          <p:nvPr/>
        </p:nvSpPr>
        <p:spPr bwMode="auto">
          <a:xfrm>
            <a:off x="5003800" y="5468938"/>
            <a:ext cx="2830513" cy="7112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只读代码段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(.init, .text</a:t>
            </a:r>
            <a:r>
              <a:rPr lang="en-GB" altLang="zh-CN" sz="1600" b="1">
                <a:latin typeface="Calibri" pitchFamily="34" charset="0"/>
                <a:ea typeface="微软雅黑" pitchFamily="34" charset="-122"/>
                <a:cs typeface="msgothic"/>
              </a:rPr>
              <a:t>,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.rodata</a:t>
            </a:r>
            <a:r>
              <a:rPr lang="en-GB" altLang="zh-CN" sz="1600" b="1"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grpSp>
        <p:nvGrpSpPr>
          <p:cNvPr id="770072" name="Group 24"/>
          <p:cNvGrpSpPr>
            <a:grpSpLocks/>
          </p:cNvGrpSpPr>
          <p:nvPr/>
        </p:nvGrpSpPr>
        <p:grpSpPr bwMode="auto">
          <a:xfrm>
            <a:off x="7867650" y="4879975"/>
            <a:ext cx="1071563" cy="1327150"/>
            <a:chOff x="4956" y="3074"/>
            <a:chExt cx="675" cy="836"/>
          </a:xfrm>
        </p:grpSpPr>
        <p:sp>
          <p:nvSpPr>
            <p:cNvPr id="770073" name="AutoShape 36"/>
            <p:cNvSpPr>
              <a:spLocks/>
            </p:cNvSpPr>
            <p:nvPr/>
          </p:nvSpPr>
          <p:spPr bwMode="auto">
            <a:xfrm>
              <a:off x="4956" y="3094"/>
              <a:ext cx="140" cy="816"/>
            </a:xfrm>
            <a:prstGeom prst="rightBrace">
              <a:avLst>
                <a:gd name="adj1" fmla="val 48571"/>
                <a:gd name="adj2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 sz="2400" b="1">
                <a:latin typeface="Arial Narrow" pitchFamily="34" charset="0"/>
              </a:endParaRPr>
            </a:p>
          </p:txBody>
        </p:sp>
        <p:sp>
          <p:nvSpPr>
            <p:cNvPr id="770074" name="Text Box 37"/>
            <p:cNvSpPr txBox="1">
              <a:spLocks noChangeArrowheads="1"/>
            </p:cNvSpPr>
            <p:nvPr/>
          </p:nvSpPr>
          <p:spPr bwMode="auto">
            <a:xfrm>
              <a:off x="5161" y="3074"/>
              <a:ext cx="470" cy="7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900" b="1">
                  <a:solidFill>
                    <a:srgbClr val="FF0000"/>
                  </a:solidFill>
                  <a:latin typeface="Calibri" pitchFamily="34" charset="0"/>
                  <a:ea typeface="微软雅黑" pitchFamily="34" charset="-122"/>
                  <a:cs typeface="msgothic"/>
                </a:rPr>
                <a:t>从可执行文件装入</a:t>
              </a:r>
            </a:p>
          </p:txBody>
        </p:sp>
      </p:grpSp>
      <p:sp>
        <p:nvSpPr>
          <p:cNvPr id="770075" name="Text Box 27"/>
          <p:cNvSpPr txBox="1">
            <a:spLocks noChangeArrowheads="1"/>
          </p:cNvSpPr>
          <p:nvPr/>
        </p:nvSpPr>
        <p:spPr bwMode="auto">
          <a:xfrm>
            <a:off x="292100" y="827088"/>
            <a:ext cx="32686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头表描述如何映射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47650" y="1554163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ELF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头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47650" y="1989138"/>
            <a:ext cx="2971800" cy="695325"/>
          </a:xfrm>
          <a:prstGeom prst="rect">
            <a:avLst/>
          </a:prstGeom>
          <a:solidFill>
            <a:srgbClr val="993366">
              <a:alpha val="9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程序（段）头表</a:t>
            </a:r>
          </a:p>
        </p:txBody>
      </p:sp>
      <p:sp>
        <p:nvSpPr>
          <p:cNvPr id="770078" name="Rectangle 4"/>
          <p:cNvSpPr>
            <a:spLocks noChangeArrowheads="1"/>
          </p:cNvSpPr>
          <p:nvPr/>
        </p:nvSpPr>
        <p:spPr bwMode="auto">
          <a:xfrm>
            <a:off x="247650" y="3119438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7650" y="3989388"/>
            <a:ext cx="2971800" cy="434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47650" y="4424363"/>
            <a:ext cx="2971800" cy="433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.bss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47650" y="4857750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.symtab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47650" y="5292725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.debug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770083" name="Rectangle 5"/>
          <p:cNvSpPr>
            <a:spLocks noChangeArrowheads="1"/>
          </p:cNvSpPr>
          <p:nvPr/>
        </p:nvSpPr>
        <p:spPr bwMode="auto">
          <a:xfrm>
            <a:off x="247650" y="3554413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.rodata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47650" y="5727700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.line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770085" name="Rectangle 4"/>
          <p:cNvSpPr>
            <a:spLocks noChangeArrowheads="1"/>
          </p:cNvSpPr>
          <p:nvPr/>
        </p:nvSpPr>
        <p:spPr bwMode="auto">
          <a:xfrm>
            <a:off x="247650" y="2684463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.init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247650" y="6162675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.strtab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grpSp>
        <p:nvGrpSpPr>
          <p:cNvPr id="770087" name="Group 39"/>
          <p:cNvGrpSpPr>
            <a:grpSpLocks/>
          </p:cNvGrpSpPr>
          <p:nvPr/>
        </p:nvGrpSpPr>
        <p:grpSpPr bwMode="auto">
          <a:xfrm>
            <a:off x="3322638" y="3990975"/>
            <a:ext cx="1652587" cy="1214438"/>
            <a:chOff x="2039" y="2533"/>
            <a:chExt cx="1114" cy="746"/>
          </a:xfrm>
        </p:grpSpPr>
        <p:sp>
          <p:nvSpPr>
            <p:cNvPr id="770088" name="Line 40"/>
            <p:cNvSpPr>
              <a:spLocks noChangeShapeType="1"/>
            </p:cNvSpPr>
            <p:nvPr/>
          </p:nvSpPr>
          <p:spPr bwMode="auto">
            <a:xfrm>
              <a:off x="2257" y="2823"/>
              <a:ext cx="896" cy="456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9" name="AutoShape 41"/>
            <p:cNvSpPr>
              <a:spLocks/>
            </p:cNvSpPr>
            <p:nvPr/>
          </p:nvSpPr>
          <p:spPr bwMode="auto">
            <a:xfrm>
              <a:off x="2039" y="2533"/>
              <a:ext cx="192" cy="539"/>
            </a:xfrm>
            <a:prstGeom prst="rightBrace">
              <a:avLst>
                <a:gd name="adj1" fmla="val 23394"/>
                <a:gd name="adj2" fmla="val 50000"/>
              </a:avLst>
            </a:prstGeom>
            <a:noFill/>
            <a:ln w="38100">
              <a:solidFill>
                <a:srgbClr val="00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0090" name="Group 42"/>
          <p:cNvGrpSpPr>
            <a:grpSpLocks/>
          </p:cNvGrpSpPr>
          <p:nvPr/>
        </p:nvGrpSpPr>
        <p:grpSpPr bwMode="auto">
          <a:xfrm>
            <a:off x="3424238" y="1698625"/>
            <a:ext cx="1581150" cy="4122738"/>
            <a:chOff x="2157" y="1070"/>
            <a:chExt cx="996" cy="2597"/>
          </a:xfrm>
        </p:grpSpPr>
        <p:sp>
          <p:nvSpPr>
            <p:cNvPr id="770091" name="Line 43"/>
            <p:cNvSpPr>
              <a:spLocks noChangeShapeType="1"/>
            </p:cNvSpPr>
            <p:nvPr/>
          </p:nvSpPr>
          <p:spPr bwMode="auto">
            <a:xfrm>
              <a:off x="2313" y="1790"/>
              <a:ext cx="840" cy="18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92" name="AutoShape 44"/>
            <p:cNvSpPr>
              <a:spLocks/>
            </p:cNvSpPr>
            <p:nvPr/>
          </p:nvSpPr>
          <p:spPr bwMode="auto">
            <a:xfrm>
              <a:off x="2157" y="1070"/>
              <a:ext cx="129" cy="1417"/>
            </a:xfrm>
            <a:prstGeom prst="rightBrace">
              <a:avLst>
                <a:gd name="adj1" fmla="val 9153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0094" name="Text Box 46"/>
          <p:cNvSpPr txBox="1">
            <a:spLocks noChangeArrowheads="1"/>
          </p:cNvSpPr>
          <p:nvPr/>
        </p:nvSpPr>
        <p:spPr bwMode="auto">
          <a:xfrm>
            <a:off x="8026400" y="898525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1GB</a:t>
            </a:r>
          </a:p>
        </p:txBody>
      </p:sp>
    </p:spTree>
    <p:extLst>
      <p:ext uri="{BB962C8B-B14F-4D97-AF65-F5344CB8AC3E}">
        <p14:creationId xmlns:p14="http://schemas.microsoft.com/office/powerpoint/2010/main" val="2036212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0"/>
            <a:ext cx="6986587" cy="781050"/>
          </a:xfrm>
        </p:spPr>
        <p:txBody>
          <a:bodyPr/>
          <a:lstStyle/>
          <a:p>
            <a:r>
              <a:rPr lang="zh-CN" altLang="en-US" smtClean="0"/>
              <a:t>链接操作的步骤</a:t>
            </a:r>
          </a:p>
        </p:txBody>
      </p:sp>
      <p:sp>
        <p:nvSpPr>
          <p:cNvPr id="60313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150" y="915988"/>
            <a:ext cx="8920163" cy="5614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Step 1.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符号解析（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Symbol resolution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程序中有定义和引用的符号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包括变量和函数等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void swap() {…}  /*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定义符号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swap */</a:t>
            </a:r>
          </a:p>
          <a:p>
            <a:pPr lvl="2">
              <a:lnSpc>
                <a:spcPct val="10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swap();          /*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引用符号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swap */</a:t>
            </a:r>
          </a:p>
          <a:p>
            <a:pPr lvl="2">
              <a:lnSpc>
                <a:spcPct val="10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int *xp = &amp;x;    /*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定义符号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xp,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引用符号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 */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编译器将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定义的符号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存放在一个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符号表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symbol table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）中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2">
              <a:lnSpc>
                <a:spcPct val="100000"/>
              </a:lnSpc>
              <a:buFontTx/>
              <a:buChar char="–"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符号表是一个结构数组</a:t>
            </a:r>
          </a:p>
          <a:p>
            <a:pPr lvl="2">
              <a:lnSpc>
                <a:spcPct val="100000"/>
              </a:lnSpc>
              <a:buFontTx/>
              <a:buChar char="–"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每个表项包含符号名、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长度和位置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等信息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链接器将每个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符号的引用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都与一个确定的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符号定义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建立关联</a:t>
            </a: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Step 2.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重定位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将多个代码段与数据段分别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合并为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一个单独的代码段和数据段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计算每个定义的符号在虚拟地址空间中的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绝对地址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将可执行文件中符号引用处的地址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修改为重定位后的地址信息</a:t>
            </a:r>
            <a:endParaRPr lang="en-US" altLang="zh-CN" sz="22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3140" name="Text Box 4"/>
          <p:cNvSpPr txBox="1">
            <a:spLocks noChangeArrowheads="1"/>
          </p:cNvSpPr>
          <p:nvPr/>
        </p:nvSpPr>
        <p:spPr bwMode="auto">
          <a:xfrm>
            <a:off x="7092950" y="57150"/>
            <a:ext cx="1873250" cy="2436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     add 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r>
              <a:rPr lang="en-US" altLang="zh-CN" sz="2200" b="1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      jmp 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L0</a:t>
            </a:r>
          </a:p>
          <a:p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      ……</a:t>
            </a:r>
          </a:p>
          <a:p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L0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sub 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  <a:p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      ……</a:t>
            </a:r>
          </a:p>
        </p:txBody>
      </p:sp>
      <p:sp>
        <p:nvSpPr>
          <p:cNvPr id="603141" name="Line 5"/>
          <p:cNvSpPr>
            <a:spLocks noChangeShapeType="1"/>
          </p:cNvSpPr>
          <p:nvPr/>
        </p:nvSpPr>
        <p:spPr bwMode="auto">
          <a:xfrm flipH="1">
            <a:off x="3730625" y="811213"/>
            <a:ext cx="4557713" cy="3279775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3142" name="Line 6"/>
          <p:cNvSpPr>
            <a:spLocks noChangeShapeType="1"/>
          </p:cNvSpPr>
          <p:nvPr/>
        </p:nvSpPr>
        <p:spPr bwMode="auto">
          <a:xfrm flipH="1">
            <a:off x="6430963" y="2116138"/>
            <a:ext cx="898525" cy="197485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6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03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03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03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0" grpId="0" animBg="1"/>
      <p:bldP spid="603141" grpId="0" animBg="1"/>
      <p:bldP spid="6031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7826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可重定位目标文件格式</a:t>
            </a:r>
          </a:p>
        </p:txBody>
      </p:sp>
      <p:sp>
        <p:nvSpPr>
          <p:cNvPr id="6113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6538" y="892175"/>
            <a:ext cx="5346700" cy="57435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ELF </a:t>
            </a:r>
            <a:r>
              <a:rPr lang="zh-CN" altLang="en-GB" sz="2000" smtClean="0">
                <a:latin typeface="微软雅黑" pitchFamily="34" charset="-122"/>
                <a:ea typeface="微软雅黑" pitchFamily="34" charset="-122"/>
              </a:rPr>
              <a:t>头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字节，包括字长、字节序（大端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小端）、文件类型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 (.o, exec, .so)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、机器类型（如 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）、节头表的偏移、节头表的表项大小及表项个数</a:t>
            </a:r>
            <a:endParaRPr lang="en-GB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.text </a:t>
            </a:r>
            <a:r>
              <a:rPr lang="zh-CN" altLang="en-GB" sz="2000" smtClean="0">
                <a:latin typeface="微软雅黑" pitchFamily="34" charset="-122"/>
                <a:ea typeface="微软雅黑" pitchFamily="3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编译后的代码部分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.rodata </a:t>
            </a:r>
            <a:r>
              <a:rPr lang="zh-CN" altLang="en-GB" sz="2000" smtClean="0">
                <a:latin typeface="微软雅黑" pitchFamily="34" charset="-122"/>
                <a:ea typeface="微软雅黑" pitchFamily="3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只读数据，如 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printf 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格式串、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switch 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跳转表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.data </a:t>
            </a:r>
            <a:r>
              <a:rPr lang="zh-CN" altLang="en-GB" sz="2000" smtClean="0">
                <a:latin typeface="微软雅黑" pitchFamily="34" charset="-122"/>
                <a:ea typeface="微软雅黑" pitchFamily="3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已初始化的全局变量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.bss </a:t>
            </a:r>
            <a:r>
              <a:rPr lang="zh-CN" altLang="en-GB" sz="2000" smtClean="0">
                <a:latin typeface="微软雅黑" pitchFamily="34" charset="-122"/>
                <a:ea typeface="微软雅黑" pitchFamily="3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未初始化全局变量，仅是占位符，不占据任何实际磁盘空间。区分初始化和非初始化是为了空间效率</a:t>
            </a:r>
            <a:endParaRPr lang="en-GB" altLang="zh-CN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1347" name="Group 19"/>
          <p:cNvGrpSpPr>
            <a:grpSpLocks/>
          </p:cNvGrpSpPr>
          <p:nvPr/>
        </p:nvGrpSpPr>
        <p:grpSpPr bwMode="auto">
          <a:xfrm>
            <a:off x="5883275" y="493713"/>
            <a:ext cx="3260725" cy="6149975"/>
            <a:chOff x="3693" y="912"/>
            <a:chExt cx="2054" cy="3104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3696" y="1008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ELF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头</a:t>
              </a: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3696" y="123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.text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696" y="147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.rodata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696" y="195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.bss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696" y="219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.symtab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696" y="243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.rel.txt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696" y="267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.rel.data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3696" y="291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Courier New" pitchFamily="49" charset="0"/>
                  <a:ea typeface="msgothic"/>
                  <a:cs typeface="msgothic"/>
                </a:rPr>
                <a:t>.</a:t>
              </a: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debug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695" y="3632"/>
              <a:ext cx="1872" cy="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Section header table</a:t>
              </a:r>
            </a:p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（节头表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）</a:t>
              </a:r>
            </a:p>
          </p:txBody>
        </p:sp>
        <p:sp>
          <p:nvSpPr>
            <p:cNvPr id="611342" name="Text Box 13"/>
            <p:cNvSpPr txBox="1">
              <a:spLocks noChangeArrowheads="1"/>
            </p:cNvSpPr>
            <p:nvPr/>
          </p:nvSpPr>
          <p:spPr bwMode="auto">
            <a:xfrm>
              <a:off x="5568" y="912"/>
              <a:ext cx="179" cy="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solidFill>
                    <a:srgbClr val="000066"/>
                  </a:solidFill>
                  <a:latin typeface="Calibri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696" y="171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3693" y="3155"/>
              <a:ext cx="1872" cy="240"/>
            </a:xfrm>
            <a:prstGeom prst="rect">
              <a:avLst/>
            </a:prstGeom>
            <a:solidFill>
              <a:srgbClr val="D6D6F5">
                <a:alpha val="19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.strtab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3697" y="3387"/>
              <a:ext cx="1872" cy="240"/>
            </a:xfrm>
            <a:prstGeom prst="rect">
              <a:avLst/>
            </a:prstGeom>
            <a:solidFill>
              <a:srgbClr val="D6D6F5">
                <a:alpha val="19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.line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</p:grpSp>
      <p:sp>
        <p:nvSpPr>
          <p:cNvPr id="611348" name="Line 20"/>
          <p:cNvSpPr>
            <a:spLocks noChangeShapeType="1"/>
          </p:cNvSpPr>
          <p:nvPr/>
        </p:nvSpPr>
        <p:spPr bwMode="auto">
          <a:xfrm flipV="1">
            <a:off x="1247775" y="942975"/>
            <a:ext cx="4687888" cy="73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1349" name="Line 21"/>
          <p:cNvSpPr>
            <a:spLocks noChangeShapeType="1"/>
          </p:cNvSpPr>
          <p:nvPr/>
        </p:nvSpPr>
        <p:spPr bwMode="auto">
          <a:xfrm flipV="1">
            <a:off x="1292225" y="1597025"/>
            <a:ext cx="4730750" cy="1160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1350" name="Line 22"/>
          <p:cNvSpPr>
            <a:spLocks noChangeShapeType="1"/>
          </p:cNvSpPr>
          <p:nvPr/>
        </p:nvSpPr>
        <p:spPr bwMode="auto">
          <a:xfrm flipV="1">
            <a:off x="1582738" y="2003425"/>
            <a:ext cx="4470400" cy="1538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1351" name="Line 23"/>
          <p:cNvSpPr>
            <a:spLocks noChangeShapeType="1"/>
          </p:cNvSpPr>
          <p:nvPr/>
        </p:nvSpPr>
        <p:spPr bwMode="auto">
          <a:xfrm flipV="1">
            <a:off x="1363663" y="2554288"/>
            <a:ext cx="4602162" cy="2046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V="1">
            <a:off x="1176338" y="3019425"/>
            <a:ext cx="4745037" cy="2292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35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48" grpId="0" animBg="1"/>
      <p:bldP spid="611349" grpId="0" animBg="1"/>
      <p:bldP spid="611350" grpId="0" animBg="1"/>
      <p:bldP spid="611351" grpId="0" animBg="1"/>
      <p:bldP spid="6113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7826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dirty="0" smtClean="0"/>
              <a:t>可重定位目标文件格式</a:t>
            </a:r>
          </a:p>
        </p:txBody>
      </p:sp>
      <p:sp>
        <p:nvSpPr>
          <p:cNvPr id="7024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6538" y="774700"/>
            <a:ext cx="5535612" cy="5786438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z="2000" smtClean="0">
                <a:latin typeface="微软雅黑" pitchFamily="34" charset="-122"/>
                <a:ea typeface="微软雅黑" pitchFamily="34" charset="-122"/>
              </a:rPr>
              <a:t>.symtab </a:t>
            </a: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节</a:t>
            </a:r>
            <a:endParaRPr lang="en-GB" altLang="en-GB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mtClean="0">
                <a:latin typeface="微软雅黑" pitchFamily="34" charset="-122"/>
                <a:ea typeface="微软雅黑" pitchFamily="34" charset="-122"/>
              </a:rPr>
              <a:t>存放函数和全局变量 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符号表）</a:t>
            </a:r>
            <a:r>
              <a:rPr lang="en-GB" altLang="en-GB" smtClean="0">
                <a:latin typeface="微软雅黑" pitchFamily="34" charset="-122"/>
                <a:ea typeface="微软雅黑" pitchFamily="34" charset="-122"/>
              </a:rPr>
              <a:t>信息 ，它不包括局部变量</a:t>
            </a: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z="2000" smtClean="0">
                <a:latin typeface="微软雅黑" pitchFamily="34" charset="-122"/>
                <a:ea typeface="微软雅黑" pitchFamily="34" charset="-122"/>
              </a:rPr>
              <a:t>.rel.text </a:t>
            </a: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节</a:t>
            </a:r>
            <a:endParaRPr lang="en-GB" altLang="en-GB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mtClean="0">
                <a:latin typeface="微软雅黑" pitchFamily="34" charset="-122"/>
                <a:ea typeface="微软雅黑" pitchFamily="34" charset="-122"/>
              </a:rPr>
              <a:t>.text节的重定位信息，用于重新修改代码段的指令中的地址信息</a:t>
            </a: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z="2000" smtClean="0">
                <a:latin typeface="微软雅黑" pitchFamily="34" charset="-122"/>
                <a:ea typeface="微软雅黑" pitchFamily="34" charset="-122"/>
              </a:rPr>
              <a:t>.rel.data </a:t>
            </a: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节</a:t>
            </a:r>
            <a:endParaRPr lang="en-GB" altLang="en-GB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mtClean="0">
                <a:latin typeface="微软雅黑" pitchFamily="34" charset="-122"/>
                <a:ea typeface="微软雅黑" pitchFamily="34" charset="-122"/>
              </a:rPr>
              <a:t>.data节的重定位信息，用于对被模块使用或定义的全局变量进行重定位的信息</a:t>
            </a: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z="2000" smtClean="0">
                <a:latin typeface="微软雅黑" pitchFamily="34" charset="-122"/>
                <a:ea typeface="微软雅黑" pitchFamily="34" charset="-122"/>
              </a:rPr>
              <a:t>.debug </a:t>
            </a: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节</a:t>
            </a:r>
            <a:endParaRPr lang="en-GB" altLang="en-GB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mtClean="0">
                <a:latin typeface="微软雅黑" pitchFamily="34" charset="-122"/>
                <a:ea typeface="微软雅黑" pitchFamily="34" charset="-122"/>
              </a:rPr>
              <a:t>调试用符号表 (gcc -g)</a:t>
            </a: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GB" altLang="en-GB" sz="2000" smtClean="0">
                <a:latin typeface="微软雅黑" pitchFamily="34" charset="-122"/>
                <a:ea typeface="微软雅黑" pitchFamily="34" charset="-122"/>
              </a:rPr>
              <a:t>trtab </a:t>
            </a: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节</a:t>
            </a:r>
            <a:endParaRPr lang="en-GB" altLang="en-GB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mtClean="0">
                <a:latin typeface="微软雅黑" pitchFamily="34" charset="-122"/>
                <a:ea typeface="微软雅黑" pitchFamily="34" charset="-122"/>
              </a:rPr>
              <a:t>包含symtab和debug节中符号及节名</a:t>
            </a: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z="2000" smtClean="0">
                <a:latin typeface="微软雅黑" pitchFamily="34" charset="-122"/>
                <a:ea typeface="微软雅黑" pitchFamily="34" charset="-122"/>
              </a:rPr>
              <a:t>Section header table</a:t>
            </a:r>
            <a:r>
              <a:rPr lang="en-GB" altLang="en-GB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（节头表）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每个节的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节名、偏移和大小</a:t>
            </a:r>
          </a:p>
        </p:txBody>
      </p:sp>
      <p:sp>
        <p:nvSpPr>
          <p:cNvPr id="702482" name="Line 18"/>
          <p:cNvSpPr>
            <a:spLocks noChangeShapeType="1"/>
          </p:cNvSpPr>
          <p:nvPr/>
        </p:nvSpPr>
        <p:spPr bwMode="auto">
          <a:xfrm>
            <a:off x="1727200" y="871538"/>
            <a:ext cx="4078288" cy="2438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2483" name="Line 19"/>
          <p:cNvSpPr>
            <a:spLocks noChangeShapeType="1"/>
          </p:cNvSpPr>
          <p:nvPr/>
        </p:nvSpPr>
        <p:spPr bwMode="auto">
          <a:xfrm>
            <a:off x="1698625" y="2105025"/>
            <a:ext cx="4208463" cy="172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2484" name="Line 20"/>
          <p:cNvSpPr>
            <a:spLocks noChangeShapeType="1"/>
          </p:cNvSpPr>
          <p:nvPr/>
        </p:nvSpPr>
        <p:spPr bwMode="auto">
          <a:xfrm>
            <a:off x="1755775" y="3279775"/>
            <a:ext cx="4049713" cy="1060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2485" name="Line 21"/>
          <p:cNvSpPr>
            <a:spLocks noChangeShapeType="1"/>
          </p:cNvSpPr>
          <p:nvPr/>
        </p:nvSpPr>
        <p:spPr bwMode="auto">
          <a:xfrm>
            <a:off x="1682750" y="4397375"/>
            <a:ext cx="4122738" cy="4365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2486" name="Line 22"/>
          <p:cNvSpPr>
            <a:spLocks noChangeShapeType="1"/>
          </p:cNvSpPr>
          <p:nvPr/>
        </p:nvSpPr>
        <p:spPr bwMode="auto">
          <a:xfrm>
            <a:off x="1552575" y="5210175"/>
            <a:ext cx="4252913" cy="873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2487" name="Line 23"/>
          <p:cNvSpPr>
            <a:spLocks noChangeShapeType="1"/>
          </p:cNvSpPr>
          <p:nvPr/>
        </p:nvSpPr>
        <p:spPr bwMode="auto">
          <a:xfrm>
            <a:off x="4194175" y="6037263"/>
            <a:ext cx="1655763" cy="349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02488" name="Group 24"/>
          <p:cNvGrpSpPr>
            <a:grpSpLocks/>
          </p:cNvGrpSpPr>
          <p:nvPr/>
        </p:nvGrpSpPr>
        <p:grpSpPr bwMode="auto">
          <a:xfrm>
            <a:off x="5883275" y="493713"/>
            <a:ext cx="3260725" cy="6149975"/>
            <a:chOff x="3693" y="912"/>
            <a:chExt cx="2054" cy="3104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3696" y="1008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ELF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头</a:t>
              </a: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3696" y="123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.text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696" y="147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.rodata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696" y="195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.bss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696" y="219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.symtab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696" y="243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.rel.txt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696" y="267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.rel.data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3696" y="291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Courier New" pitchFamily="49" charset="0"/>
                  <a:ea typeface="msgothic"/>
                  <a:cs typeface="msgothic"/>
                </a:rPr>
                <a:t>.</a:t>
              </a: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debug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695" y="3632"/>
              <a:ext cx="1872" cy="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Section header table</a:t>
              </a:r>
            </a:p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（节头表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）</a:t>
              </a:r>
            </a:p>
          </p:txBody>
        </p:sp>
        <p:sp>
          <p:nvSpPr>
            <p:cNvPr id="702498" name="Text Box 13"/>
            <p:cNvSpPr txBox="1">
              <a:spLocks noChangeArrowheads="1"/>
            </p:cNvSpPr>
            <p:nvPr/>
          </p:nvSpPr>
          <p:spPr bwMode="auto">
            <a:xfrm>
              <a:off x="5568" y="912"/>
              <a:ext cx="179" cy="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solidFill>
                    <a:srgbClr val="000066"/>
                  </a:solidFill>
                  <a:latin typeface="Calibri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696" y="171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3693" y="3155"/>
              <a:ext cx="1872" cy="240"/>
            </a:xfrm>
            <a:prstGeom prst="rect">
              <a:avLst/>
            </a:prstGeom>
            <a:solidFill>
              <a:srgbClr val="D6D6F5">
                <a:alpha val="19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.strtab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3697" y="3387"/>
              <a:ext cx="1872" cy="240"/>
            </a:xfrm>
            <a:prstGeom prst="rect">
              <a:avLst/>
            </a:prstGeom>
            <a:solidFill>
              <a:srgbClr val="D6D6F5">
                <a:alpha val="19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.line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058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82" grpId="0" animBg="1"/>
      <p:bldP spid="702483" grpId="0" animBg="1"/>
      <p:bldP spid="702484" grpId="0" animBg="1"/>
      <p:bldP spid="702485" grpId="0" animBg="1"/>
      <p:bldP spid="702486" grpId="0" animBg="1"/>
      <p:bldP spid="702487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28604</TotalTime>
  <Words>2488</Words>
  <Application>Microsoft Office PowerPoint</Application>
  <PresentationFormat>全屏显示(4:3)</PresentationFormat>
  <Paragraphs>360</Paragraphs>
  <Slides>34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默认设计模板</vt:lpstr>
      <vt:lpstr> 第七讲 程序的链接（一）  </vt:lpstr>
      <vt:lpstr>内容</vt:lpstr>
      <vt:lpstr>1、 链接的本质</vt:lpstr>
      <vt:lpstr>三类目标文件 </vt:lpstr>
      <vt:lpstr>链接过程的本质</vt:lpstr>
      <vt:lpstr>可执行文件的存储器映像</vt:lpstr>
      <vt:lpstr>链接操作的步骤</vt:lpstr>
      <vt:lpstr>可重定位目标文件格式</vt:lpstr>
      <vt:lpstr>可重定位目标文件格式</vt:lpstr>
      <vt:lpstr>可执行目标文件格式</vt:lpstr>
      <vt:lpstr>2、 符号名的查找</vt:lpstr>
      <vt:lpstr>问题</vt:lpstr>
      <vt:lpstr>读elf头</vt:lpstr>
      <vt:lpstr>目标文件中的符号表</vt:lpstr>
      <vt:lpstr>目标文件中的符号表</vt:lpstr>
      <vt:lpstr>读取节头表和字符串表</vt:lpstr>
      <vt:lpstr>3、强弱符号</vt:lpstr>
      <vt:lpstr>符号和符号解析</vt:lpstr>
      <vt:lpstr>链接器对全局符号的解析规则</vt:lpstr>
      <vt:lpstr>全局符号的符号解析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4、C语言变量属性</vt:lpstr>
      <vt:lpstr>C语言变量属性</vt:lpstr>
      <vt:lpstr>C语言变量属性</vt:lpstr>
      <vt:lpstr>PowerPoint 演示文稿</vt:lpstr>
      <vt:lpstr>全局变量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Guoxuenan</cp:lastModifiedBy>
  <cp:revision>2974</cp:revision>
  <dcterms:created xsi:type="dcterms:W3CDTF">2008-04-26T09:05:28Z</dcterms:created>
  <dcterms:modified xsi:type="dcterms:W3CDTF">2016-04-20T06:54:33Z</dcterms:modified>
</cp:coreProperties>
</file>