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36"/>
  </p:notesMasterIdLst>
  <p:handoutMasterIdLst>
    <p:handoutMasterId r:id="rId37"/>
  </p:handoutMasterIdLst>
  <p:sldIdLst>
    <p:sldId id="391" r:id="rId2"/>
    <p:sldId id="407" r:id="rId3"/>
    <p:sldId id="406" r:id="rId4"/>
    <p:sldId id="408" r:id="rId5"/>
    <p:sldId id="409" r:id="rId6"/>
    <p:sldId id="410" r:id="rId7"/>
    <p:sldId id="411" r:id="rId8"/>
    <p:sldId id="412" r:id="rId9"/>
    <p:sldId id="413" r:id="rId10"/>
    <p:sldId id="414" r:id="rId11"/>
    <p:sldId id="415" r:id="rId12"/>
    <p:sldId id="416" r:id="rId13"/>
    <p:sldId id="418" r:id="rId14"/>
    <p:sldId id="419" r:id="rId15"/>
    <p:sldId id="420" r:id="rId16"/>
    <p:sldId id="421" r:id="rId17"/>
    <p:sldId id="422" r:id="rId18"/>
    <p:sldId id="423" r:id="rId19"/>
    <p:sldId id="424" r:id="rId20"/>
    <p:sldId id="425" r:id="rId21"/>
    <p:sldId id="426" r:id="rId22"/>
    <p:sldId id="427" r:id="rId23"/>
    <p:sldId id="429" r:id="rId24"/>
    <p:sldId id="428" r:id="rId25"/>
    <p:sldId id="430" r:id="rId26"/>
    <p:sldId id="431" r:id="rId27"/>
    <p:sldId id="432" r:id="rId28"/>
    <p:sldId id="433" r:id="rId29"/>
    <p:sldId id="439" r:id="rId30"/>
    <p:sldId id="434" r:id="rId31"/>
    <p:sldId id="435" r:id="rId32"/>
    <p:sldId id="436" r:id="rId33"/>
    <p:sldId id="437" r:id="rId34"/>
    <p:sldId id="438" r:id="rId35"/>
  </p:sldIdLst>
  <p:sldSz cx="9144000" cy="5715000" type="screen16x1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9B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718" autoAdjust="0"/>
  </p:normalViewPr>
  <p:slideViewPr>
    <p:cSldViewPr>
      <p:cViewPr varScale="1">
        <p:scale>
          <a:sx n="197" d="100"/>
          <a:sy n="197" d="100"/>
        </p:scale>
        <p:origin x="656" y="11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-16776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41" d="100"/>
          <a:sy n="141" d="100"/>
        </p:scale>
        <p:origin x="-1332" y="-12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44C269C3-C25E-41E8-815A-55A10694EC72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43570691-BFF7-46A3-A51C-EDFA8C5FB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11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DE0290A-1521-4E2C-B981-7952210E2E19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4188" y="768350"/>
            <a:ext cx="61372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8D2EE1D8-CF94-4B34-B47A-3155D616A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28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8763000" cy="4953000"/>
            <a:chOff x="0" y="0"/>
            <a:chExt cx="5520" cy="3744"/>
          </a:xfrm>
        </p:grpSpPr>
        <p:sp>
          <p:nvSpPr>
            <p:cNvPr id="1741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000">
                <a:latin typeface="Times New Roman" pitchFamily="18" charset="0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7413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4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5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17417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8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</p:grpSp>
      <p:sp>
        <p:nvSpPr>
          <p:cNvPr id="17419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952500"/>
            <a:ext cx="6629400" cy="1841500"/>
          </a:xfrm>
        </p:spPr>
        <p:txBody>
          <a:bodyPr/>
          <a:lstStyle>
            <a:lvl1pPr>
              <a:defRPr sz="4000">
                <a:latin typeface="+mj-lt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7420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02000"/>
            <a:ext cx="6858000" cy="13335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>
                <a:latin typeface="+mj-lt"/>
                <a:ea typeface="맑은 고딕" pitchFamily="50" charset="-127"/>
              </a:defRPr>
            </a:lvl1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17421" name="Rectangle 13"/>
          <p:cNvSpPr>
            <a:spLocks noGrp="1" noChangeArrowheads="1"/>
          </p:cNvSpPr>
          <p:nvPr>
            <p:ph type="dt" sz="half" idx="2"/>
          </p:nvPr>
        </p:nvSpPr>
        <p:spPr>
          <a:xfrm>
            <a:off x="912813" y="5209646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10/10/2022</a:t>
            </a:fld>
            <a:endParaRPr lang="en-US" sz="1667" dirty="0">
              <a:solidFill>
                <a:srgbClr val="FFFFFF"/>
              </a:solidFill>
            </a:endParaRPr>
          </a:p>
        </p:txBody>
      </p:sp>
      <p:sp>
        <p:nvSpPr>
          <p:cNvPr id="17422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354388" y="520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7423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1800" y="520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0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99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31511"/>
            <a:ext cx="2057400" cy="510248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231511"/>
            <a:ext cx="6019800" cy="51024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971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44179" y="107818"/>
            <a:ext cx="7920434" cy="817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755650" y="1057011"/>
            <a:ext cx="4027488" cy="4079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35539" y="1057011"/>
            <a:ext cx="4029075" cy="4079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036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231511"/>
            <a:ext cx="7799784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>
          <a:xfrm>
            <a:off x="395288" y="1177313"/>
            <a:ext cx="8640762" cy="4200467"/>
          </a:xfrm>
        </p:spPr>
        <p:txBody>
          <a:bodyPr>
            <a:normAutofit/>
          </a:bodyPr>
          <a:lstStyle>
            <a:lvl1pPr>
              <a:spcBef>
                <a:spcPts val="1000"/>
              </a:spcBef>
              <a:spcAft>
                <a:spcPts val="1000"/>
              </a:spcAft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76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231512"/>
            <a:ext cx="7799784" cy="64558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sz="quarter" idx="17"/>
          </p:nvPr>
        </p:nvSpPr>
        <p:spPr>
          <a:xfrm>
            <a:off x="395289" y="1177313"/>
            <a:ext cx="8569325" cy="41408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998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115616" y="231511"/>
            <a:ext cx="7799784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552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21"/>
          <p:cNvSpPr>
            <a:spLocks noGrp="1"/>
          </p:cNvSpPr>
          <p:nvPr>
            <p:ph type="title"/>
          </p:nvPr>
        </p:nvSpPr>
        <p:spPr>
          <a:xfrm>
            <a:off x="1115616" y="337220"/>
            <a:ext cx="784922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99636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날짜 개체 틀 22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제목 개체 틀 21"/>
          <p:cNvSpPr>
            <a:spLocks noGrp="1"/>
          </p:cNvSpPr>
          <p:nvPr>
            <p:ph type="title"/>
          </p:nvPr>
        </p:nvSpPr>
        <p:spPr>
          <a:xfrm>
            <a:off x="1120706" y="169607"/>
            <a:ext cx="784922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683568" y="1177313"/>
            <a:ext cx="4032448" cy="40566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972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날짜 개체 틀 22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제목 개체 틀 21"/>
          <p:cNvSpPr>
            <a:spLocks noGrp="1"/>
          </p:cNvSpPr>
          <p:nvPr>
            <p:ph type="title"/>
          </p:nvPr>
        </p:nvSpPr>
        <p:spPr>
          <a:xfrm>
            <a:off x="1115616" y="277247"/>
            <a:ext cx="7885053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683568" y="1177313"/>
            <a:ext cx="4032448" cy="40566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48072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83568" y="1717373"/>
            <a:ext cx="3960440" cy="36004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728592" y="1733207"/>
            <a:ext cx="4163888" cy="3584567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10/10/2022</a:t>
            </a:fld>
            <a:endParaRPr 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 rtlCol="0"/>
          <a:lstStyle/>
          <a:p>
            <a:endParaRPr kumimoji="0"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83568" y="1117307"/>
            <a:ext cx="3960440" cy="533400"/>
          </a:xfrm>
          <a:prstGeom prst="rect">
            <a:avLst/>
          </a:prstGeom>
          <a:solidFill>
            <a:srgbClr val="0070C0"/>
          </a:solidFill>
        </p:spPr>
        <p:txBody>
          <a:bodyPr rtlCol="0" anchor="ctr"/>
          <a:lstStyle>
            <a:lvl1pPr marL="0" indent="0">
              <a:buFontTx/>
              <a:buNone/>
              <a:defRPr sz="1667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716016" y="1123967"/>
            <a:ext cx="4176464" cy="533400"/>
          </a:xfrm>
          <a:prstGeom prst="rect">
            <a:avLst/>
          </a:prstGeom>
          <a:solidFill>
            <a:srgbClr val="0070C0"/>
          </a:solidFill>
        </p:spPr>
        <p:txBody>
          <a:bodyPr rtlCol="0" anchor="ctr"/>
          <a:lstStyle>
            <a:lvl1pPr marL="0" indent="0">
              <a:buFontTx/>
              <a:buNone/>
              <a:defRPr sz="1667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7" name="제목 개체 틀 21"/>
          <p:cNvSpPr>
            <a:spLocks noGrp="1"/>
          </p:cNvSpPr>
          <p:nvPr>
            <p:ph type="title"/>
          </p:nvPr>
        </p:nvSpPr>
        <p:spPr>
          <a:xfrm>
            <a:off x="1115616" y="101421"/>
            <a:ext cx="7849226" cy="8255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2158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31511"/>
            <a:ext cx="8001000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8298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10/10/2022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825589" y="1117307"/>
            <a:ext cx="1370147" cy="4200467"/>
          </a:xfrm>
          <a:prstGeom prst="rect">
            <a:avLst/>
          </a:prstGeom>
          <a:solidFill>
            <a:srgbClr val="0070C0"/>
          </a:solidFill>
          <a:ln w="50800" cap="sq" cmpd="dbl" algn="ctr">
            <a:solidFill>
              <a:srgbClr val="0070C0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833"/>
              </a:spcAft>
              <a:buNone/>
              <a:defRPr sz="1500"/>
            </a:lvl1pPr>
            <a:lvl2pPr>
              <a:buNone/>
              <a:defRPr sz="1000"/>
            </a:lvl2pPr>
            <a:lvl3pPr>
              <a:buNone/>
              <a:defRPr sz="833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267744" y="1117307"/>
            <a:ext cx="6696744" cy="4200467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제목 개체 틀 21"/>
          <p:cNvSpPr>
            <a:spLocks noGrp="1"/>
          </p:cNvSpPr>
          <p:nvPr>
            <p:ph type="title"/>
          </p:nvPr>
        </p:nvSpPr>
        <p:spPr>
          <a:xfrm>
            <a:off x="1115615" y="47637"/>
            <a:ext cx="7846477" cy="8255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049957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508000"/>
            <a:ext cx="4129618" cy="1138502"/>
          </a:xfrm>
        </p:spPr>
        <p:txBody>
          <a:bodyPr anchor="b"/>
          <a:lstStyle>
            <a:lvl1pPr algn="ctr">
              <a:defRPr sz="2667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1717374"/>
            <a:ext cx="4129604" cy="3108627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333" dirty="0"/>
          </a:p>
        </p:txBody>
      </p:sp>
    </p:spTree>
    <p:extLst>
      <p:ext uri="{BB962C8B-B14F-4D97-AF65-F5344CB8AC3E}">
        <p14:creationId xmlns:p14="http://schemas.microsoft.com/office/powerpoint/2010/main" val="4018330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21"/>
          <p:cNvSpPr>
            <a:spLocks noGrp="1"/>
          </p:cNvSpPr>
          <p:nvPr>
            <p:ph type="title"/>
          </p:nvPr>
        </p:nvSpPr>
        <p:spPr>
          <a:xfrm>
            <a:off x="323174" y="37187"/>
            <a:ext cx="856930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2600" cap="none" baseline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6" name="텍스트 개체 틀 12"/>
          <p:cNvSpPr>
            <a:spLocks noGrp="1"/>
          </p:cNvSpPr>
          <p:nvPr>
            <p:ph idx="1"/>
          </p:nvPr>
        </p:nvSpPr>
        <p:spPr>
          <a:xfrm>
            <a:off x="323174" y="732511"/>
            <a:ext cx="8569306" cy="4774163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6801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3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667"/>
            </a:lvl1pPr>
            <a:lvl2pPr marL="380985" indent="0">
              <a:buNone/>
              <a:defRPr sz="1500"/>
            </a:lvl2pPr>
            <a:lvl3pPr marL="761970" indent="0">
              <a:buNone/>
              <a:defRPr sz="1333"/>
            </a:lvl3pPr>
            <a:lvl4pPr marL="1142954" indent="0">
              <a:buNone/>
              <a:defRPr sz="1167"/>
            </a:lvl4pPr>
            <a:lvl5pPr marL="1523939" indent="0">
              <a:buNone/>
              <a:defRPr sz="1167"/>
            </a:lvl5pPr>
            <a:lvl6pPr marL="1904924" indent="0">
              <a:buNone/>
              <a:defRPr sz="1167"/>
            </a:lvl6pPr>
            <a:lvl7pPr marL="2285909" indent="0">
              <a:buNone/>
              <a:defRPr sz="1167"/>
            </a:lvl7pPr>
            <a:lvl8pPr marL="2666893" indent="0">
              <a:buNone/>
              <a:defRPr sz="1167"/>
            </a:lvl8pPr>
            <a:lvl9pPr marL="3047878" indent="0">
              <a:buNone/>
              <a:defRPr sz="1167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10/10/2022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85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185002"/>
            <a:ext cx="8145016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206500"/>
            <a:ext cx="4038600" cy="41275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76800" y="1206500"/>
            <a:ext cx="4038600" cy="41275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65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28865"/>
            <a:ext cx="7772400" cy="73310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81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31511"/>
            <a:ext cx="8001000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519071-7C67-4759-BAA0-1140BE3F80B7}"/>
              </a:ext>
            </a:extLst>
          </p:cNvPr>
          <p:cNvSpPr txBox="1"/>
          <p:nvPr/>
        </p:nvSpPr>
        <p:spPr>
          <a:xfrm>
            <a:off x="323528" y="577247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36421D5-8F2D-461C-81B5-784EE23276BC}" type="slidenum">
              <a:rPr lang="ko-KR" altLang="en-US" sz="2000" u="sng" smtClean="0">
                <a:solidFill>
                  <a:srgbClr val="0070C0"/>
                </a:solidFill>
                <a:latin typeface="Broadway" panose="04040905080002020502" pitchFamily="82" charset="0"/>
              </a:rPr>
              <a:t>‹#›</a:t>
            </a:fld>
            <a:endParaRPr lang="ko-KR" altLang="en-US" sz="2000" u="sng" dirty="0">
              <a:solidFill>
                <a:srgbClr val="0070C0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34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10/10/2022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862F4B-4395-4200-87E2-F21F0CE7D64B}"/>
              </a:ext>
            </a:extLst>
          </p:cNvPr>
          <p:cNvSpPr txBox="1"/>
          <p:nvPr/>
        </p:nvSpPr>
        <p:spPr>
          <a:xfrm>
            <a:off x="323528" y="577247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36421D5-8F2D-461C-81B5-784EE23276BC}" type="slidenum">
              <a:rPr lang="ko-KR" altLang="en-US" sz="2000" u="sng" smtClean="0">
                <a:solidFill>
                  <a:srgbClr val="0070C0"/>
                </a:solidFill>
                <a:latin typeface="Broadway" panose="04040905080002020502" pitchFamily="82" charset="0"/>
              </a:rPr>
              <a:t>‹#›</a:t>
            </a:fld>
            <a:endParaRPr lang="ko-KR" altLang="en-US" sz="2000" u="sng" dirty="0">
              <a:solidFill>
                <a:srgbClr val="0070C0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5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55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60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0" y="0"/>
            <a:ext cx="8915400" cy="4064011"/>
            <a:chOff x="0" y="0"/>
            <a:chExt cx="5616" cy="3072"/>
          </a:xfrm>
        </p:grpSpPr>
        <p:sp>
          <p:nvSpPr>
            <p:cNvPr id="1638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000">
                <a:latin typeface="Times New Roman" pitchFamily="18" charset="0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84" y="749"/>
              <a:ext cx="5232" cy="115"/>
              <a:chOff x="240" y="893"/>
              <a:chExt cx="5232" cy="115"/>
            </a:xfrm>
          </p:grpSpPr>
          <p:sp>
            <p:nvSpPr>
              <p:cNvPr id="16389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6390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</p:grpSp>
      <p:sp>
        <p:nvSpPr>
          <p:cNvPr id="16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70134" y="231511"/>
            <a:ext cx="7945266" cy="784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06500"/>
            <a:ext cx="8229600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639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5400146"/>
            <a:ext cx="19812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3A271A1-F6D6-438B-A432-4747EE7ECD40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1639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5397500"/>
            <a:ext cx="29718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1639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5397500"/>
            <a:ext cx="1905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0" y="40640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5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26A6BF-F902-497B-A529-A7ABF8E94B2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81000"/>
            <a:ext cx="905919" cy="7084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37C1F86-F1FB-4A60-A8C3-7EC7F8C0B6C5}"/>
              </a:ext>
            </a:extLst>
          </p:cNvPr>
          <p:cNvSpPr txBox="1"/>
          <p:nvPr/>
        </p:nvSpPr>
        <p:spPr>
          <a:xfrm>
            <a:off x="228379" y="535182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936421D5-8F2D-461C-81B5-784EE23276BC}" type="slidenum">
              <a:rPr lang="ko-KR" altLang="en-US" sz="2000" u="sng" smtClean="0">
                <a:solidFill>
                  <a:schemeClr val="tx1"/>
                </a:solidFill>
                <a:latin typeface="Broadway" panose="04040905080002020502" pitchFamily="82" charset="0"/>
              </a:rPr>
              <a:pPr algn="ctr"/>
              <a:t>‹#›</a:t>
            </a:fld>
            <a:endParaRPr lang="ko-KR" altLang="en-US" sz="2000" u="sng" dirty="0">
              <a:solidFill>
                <a:schemeClr val="tx1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0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2" r:id="rId12"/>
    <p:sldLayoutId id="2147483984" r:id="rId13"/>
    <p:sldLayoutId id="2147483985" r:id="rId14"/>
    <p:sldLayoutId id="2147483986" r:id="rId15"/>
    <p:sldLayoutId id="2147483987" r:id="rId16"/>
    <p:sldLayoutId id="2147483988" r:id="rId17"/>
    <p:sldLayoutId id="2147483989" r:id="rId18"/>
    <p:sldLayoutId id="2147483990" r:id="rId19"/>
    <p:sldLayoutId id="2147483991" r:id="rId20"/>
    <p:sldLayoutId id="2147483992" r:id="rId21"/>
    <p:sldLayoutId id="2147483993" r:id="rId2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333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380985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761970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142954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523939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285739" indent="-285739" algn="l" rtl="0" eaLnBrk="1" fontAlgn="base" latinLnBrk="1" hangingPunct="1">
        <a:spcBef>
          <a:spcPct val="20000"/>
        </a:spcBef>
        <a:spcAft>
          <a:spcPct val="0"/>
        </a:spcAft>
        <a:buClr>
          <a:srgbClr val="0000FF"/>
        </a:buClr>
        <a:buSzPct val="90000"/>
        <a:buFont typeface="Wingdings" pitchFamily="2" charset="2"/>
        <a:buChar char="n"/>
        <a:defRPr kumimoji="1" sz="2333" b="1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619100" indent="-238115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u"/>
        <a:defRPr kumimoji="1" sz="2167" b="1">
          <a:solidFill>
            <a:schemeClr val="tx1"/>
          </a:solidFill>
          <a:latin typeface="+mn-lt"/>
          <a:ea typeface="맑은 고딕" pitchFamily="50" charset="-127"/>
        </a:defRPr>
      </a:lvl2pPr>
      <a:lvl3pPr marL="952462" indent="-190492" algn="l" rtl="0" eaLnBrk="1" fontAlgn="base" latinLnBrk="1" hangingPunct="1">
        <a:spcBef>
          <a:spcPct val="20000"/>
        </a:spcBef>
        <a:spcAft>
          <a:spcPct val="0"/>
        </a:spcAft>
        <a:buClr>
          <a:srgbClr val="3399FF"/>
        </a:buClr>
        <a:buSzPct val="55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맑은 고딕" pitchFamily="50" charset="-127"/>
        </a:defRPr>
      </a:lvl3pPr>
      <a:lvl4pPr marL="1333447" indent="-190492" algn="l" rtl="0" eaLnBrk="1" fontAlgn="base" latinLnBrk="1" hangingPunct="1">
        <a:spcBef>
          <a:spcPct val="20000"/>
        </a:spcBef>
        <a:spcAft>
          <a:spcPct val="0"/>
        </a:spcAft>
        <a:buClr>
          <a:srgbClr val="009900"/>
        </a:buClr>
        <a:buFont typeface="Wingdings" pitchFamily="2" charset="2"/>
        <a:buChar char="§"/>
        <a:defRPr kumimoji="1" sz="1833" b="1">
          <a:solidFill>
            <a:schemeClr val="tx1"/>
          </a:solidFill>
          <a:latin typeface="+mn-lt"/>
          <a:ea typeface="맑은 고딕" pitchFamily="50" charset="-127"/>
        </a:defRPr>
      </a:lvl4pPr>
      <a:lvl5pPr marL="1714431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맑은 고딕" pitchFamily="50" charset="-127"/>
        </a:defRPr>
      </a:lvl5pPr>
      <a:lvl6pPr marL="2095416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6pPr>
      <a:lvl7pPr marL="2476401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7pPr>
      <a:lvl8pPr marL="2857386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8pPr>
      <a:lvl9pPr marL="3238370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syun@hnu.kr" TargetMode="External"/><Relationship Id="rId2" Type="http://schemas.openxmlformats.org/officeDocument/2006/relationships/hyperlink" Target="mailto:Ckim.esw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mailto:ysyun@hnu.kr" TargetMode="External"/><Relationship Id="rId2" Type="http://schemas.openxmlformats.org/officeDocument/2006/relationships/hyperlink" Target="mailto:Ckim.esw@gmail.co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 latinLnBrk="0"/>
            <a:r>
              <a:rPr lang="en-US" altLang="ko-KR" b="1" dirty="0"/>
              <a:t>CHAPTER 04</a:t>
            </a:r>
            <a:br>
              <a:rPr lang="en-US" altLang="ko-KR" b="1" dirty="0"/>
            </a:br>
            <a:r>
              <a:rPr lang="ko-KR" altLang="en-US" dirty="0"/>
              <a:t>인터페이스 기초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 찬</a:t>
            </a:r>
            <a:r>
              <a:rPr lang="en-US" altLang="ko-KR" dirty="0"/>
              <a:t>, </a:t>
            </a:r>
            <a:r>
              <a:rPr lang="ko-KR" altLang="en-US" dirty="0"/>
              <a:t>윤 영 선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ckim.esw@gmail.com</a:t>
            </a:r>
            <a:r>
              <a:rPr lang="en-US" altLang="ko-KR" dirty="0"/>
              <a:t>, </a:t>
            </a:r>
            <a:r>
              <a:rPr lang="en-US" altLang="ko-KR" dirty="0">
                <a:hlinkClick r:id="rId3"/>
              </a:rPr>
              <a:t>ysyun@hnu.kr</a:t>
            </a:r>
            <a:endParaRPr lang="en-US" altLang="ko-KR" dirty="0"/>
          </a:p>
          <a:p>
            <a:r>
              <a:rPr lang="ko-KR" altLang="en-US" dirty="0"/>
              <a:t>정보통신공학과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1417CF-217C-4BC2-BE90-BF7B9156281E}"/>
              </a:ext>
            </a:extLst>
          </p:cNvPr>
          <p:cNvSpPr/>
          <p:nvPr/>
        </p:nvSpPr>
        <p:spPr>
          <a:xfrm>
            <a:off x="179512" y="197858"/>
            <a:ext cx="43924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PART 01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영상 처리 개요 및 </a:t>
            </a:r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OpenCV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2034797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4.3 </a:t>
            </a:r>
            <a:r>
              <a:rPr lang="ko-KR" altLang="en-US" dirty="0"/>
              <a:t>그리기 함수</a:t>
            </a:r>
            <a:endParaRPr lang="en-US" altLang="ko-KR" dirty="0"/>
          </a:p>
          <a:p>
            <a:pPr lvl="1"/>
            <a:r>
              <a:rPr lang="en-US" altLang="ko-KR" dirty="0"/>
              <a:t>4.3.5 </a:t>
            </a:r>
            <a:r>
              <a:rPr lang="ko-KR" altLang="en-US" dirty="0"/>
              <a:t>마우스로 얼굴 그리기</a:t>
            </a:r>
            <a:r>
              <a:rPr lang="en-US" altLang="ko-KR" dirty="0"/>
              <a:t>(</a:t>
            </a:r>
            <a:r>
              <a:rPr lang="ko-KR" altLang="en-US" dirty="0"/>
              <a:t>왼쪽 클릭</a:t>
            </a:r>
            <a:r>
              <a:rPr lang="en-US" altLang="ko-KR" dirty="0"/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def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onMouse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(event, x, y, flags, param):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global title,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pt</a:t>
            </a:r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if event ==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EVENT_LBUTTONDOWN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if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[0] &lt; 0: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   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(x, y)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else: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rectangle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(x, y), (255, 0, 0), 2)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(title, image)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   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(-1, -1)</a:t>
            </a:r>
          </a:p>
        </p:txBody>
      </p:sp>
    </p:spTree>
    <p:extLst>
      <p:ext uri="{BB962C8B-B14F-4D97-AF65-F5344CB8AC3E}">
        <p14:creationId xmlns:p14="http://schemas.microsoft.com/office/powerpoint/2010/main" val="1649812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4.3 </a:t>
            </a:r>
            <a:r>
              <a:rPr lang="ko-KR" altLang="en-US" dirty="0"/>
              <a:t>그리기 함수</a:t>
            </a:r>
            <a:endParaRPr lang="en-US" altLang="ko-KR" dirty="0"/>
          </a:p>
          <a:p>
            <a:pPr lvl="1"/>
            <a:r>
              <a:rPr lang="en-US" altLang="ko-KR" dirty="0"/>
              <a:t>4.3.5 </a:t>
            </a:r>
            <a:r>
              <a:rPr lang="ko-KR" altLang="en-US" dirty="0"/>
              <a:t>마우스로 얼굴 그리기</a:t>
            </a:r>
            <a:r>
              <a:rPr lang="en-US" altLang="ko-KR" dirty="0"/>
              <a:t>(</a:t>
            </a:r>
            <a:r>
              <a:rPr lang="ko-KR" altLang="en-US" dirty="0"/>
              <a:t>오른쪽 클릭</a:t>
            </a:r>
            <a:r>
              <a:rPr lang="en-US" altLang="ko-KR" dirty="0"/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def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onMouse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(event, x, y, flags, param):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   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   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...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elif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event == 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EVENT_RBUTTONDOWN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if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[0] &lt; 0: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   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(x, y)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else: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    dx,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dy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[0] - x,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[1] - y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    radius =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sqrt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(dx*dx +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dy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*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dy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circle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radius, (0, 0, 255), 2)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(title, image)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   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(-1, -1)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840FD0-4604-6DCA-0E98-57DAD9DB6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644" y="1561356"/>
            <a:ext cx="2441292" cy="268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608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4.3 </a:t>
            </a:r>
            <a:r>
              <a:rPr lang="ko-KR" altLang="en-US" dirty="0"/>
              <a:t>그리기 함수</a:t>
            </a:r>
            <a:endParaRPr lang="en-US" altLang="ko-KR" dirty="0"/>
          </a:p>
          <a:p>
            <a:pPr lvl="1"/>
            <a:r>
              <a:rPr lang="ko-KR" altLang="en-US" dirty="0"/>
              <a:t>과제</a:t>
            </a:r>
            <a:r>
              <a:rPr lang="en-US" altLang="ko-KR" dirty="0"/>
              <a:t>1</a:t>
            </a:r>
          </a:p>
          <a:p>
            <a:pPr lvl="2"/>
            <a:r>
              <a:rPr lang="ko-KR" altLang="en-US" dirty="0"/>
              <a:t>조건</a:t>
            </a:r>
            <a:r>
              <a:rPr lang="en-US" altLang="ko-KR" dirty="0"/>
              <a:t>:</a:t>
            </a:r>
          </a:p>
          <a:p>
            <a:pPr lvl="3"/>
            <a:r>
              <a:rPr lang="ko-KR" altLang="en-US" dirty="0"/>
              <a:t>마우스 휠 을 조작 했을 때</a:t>
            </a:r>
            <a:r>
              <a:rPr lang="en-US" altLang="ko-KR" dirty="0"/>
              <a:t>, </a:t>
            </a:r>
            <a:r>
              <a:rPr lang="ko-KR" altLang="en-US" dirty="0"/>
              <a:t>초기화 </a:t>
            </a:r>
            <a:r>
              <a:rPr lang="en-US" altLang="ko-KR" dirty="0"/>
              <a:t>(</a:t>
            </a:r>
            <a:r>
              <a:rPr lang="ko-KR" altLang="en-US" dirty="0"/>
              <a:t>지우개 역할</a:t>
            </a:r>
            <a:r>
              <a:rPr lang="en-US" altLang="ko-KR" dirty="0"/>
              <a:t>) </a:t>
            </a:r>
            <a:r>
              <a:rPr lang="ko-KR" altLang="en-US" dirty="0"/>
              <a:t>하라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CE991B-CA78-278B-24AE-4594E9219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102497"/>
            <a:ext cx="2016224" cy="221651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CA3BF2B-84EE-3650-587E-37419ABD7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8" y="3102497"/>
            <a:ext cx="2016224" cy="2216511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36D5C9E9-F2CB-6AA1-7BF2-B4AD590DDCFE}"/>
              </a:ext>
            </a:extLst>
          </p:cNvPr>
          <p:cNvSpPr/>
          <p:nvPr/>
        </p:nvSpPr>
        <p:spPr>
          <a:xfrm>
            <a:off x="4139952" y="4081636"/>
            <a:ext cx="864096" cy="288032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62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4.4 </a:t>
            </a:r>
            <a:r>
              <a:rPr lang="ko-KR" altLang="en-US" dirty="0"/>
              <a:t>영상파일 처리</a:t>
            </a:r>
            <a:endParaRPr lang="en-US" altLang="ko-KR" dirty="0"/>
          </a:p>
          <a:p>
            <a:pPr lvl="1"/>
            <a:r>
              <a:rPr lang="en-US" altLang="ko-KR" dirty="0"/>
              <a:t>4.4.1 </a:t>
            </a:r>
            <a:r>
              <a:rPr lang="ko-KR" altLang="en-US" dirty="0"/>
              <a:t>영상파일 읽기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title1, title2 = 'cv2gray', 'cv2color'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cv2gray =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('/images/test_image.jpg',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IMREAD_GRAYSCALE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cv2color =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('/images/test_image.jpg',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IMREAD_COLOR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(title1, cv2gray)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(title2, cv2color)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(0)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destroyAllWindows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81265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4.4 </a:t>
            </a:r>
            <a:r>
              <a:rPr lang="ko-KR" altLang="en-US" dirty="0"/>
              <a:t>영상파일 처리</a:t>
            </a:r>
            <a:endParaRPr lang="en-US" altLang="ko-KR" dirty="0"/>
          </a:p>
          <a:p>
            <a:pPr lvl="1"/>
            <a:r>
              <a:rPr lang="en-US" altLang="ko-KR" dirty="0"/>
              <a:t>4.4.1 </a:t>
            </a:r>
            <a:r>
              <a:rPr lang="ko-KR" altLang="en-US" dirty="0"/>
              <a:t>영상파일 읽기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 err="1">
                <a:latin typeface="ubuntu mono derivative powerline" panose="020B0509030602030204" pitchFamily="49" charset="0"/>
              </a:rPr>
              <a:t>image_file_path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 = 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'D:/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github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/OpenCV-Python/2022-10-04/images/test_image.jpg'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title1, title2 = 'cv2gray', 'cv2color'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cv2gray =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image_file_path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IMREAD_GRAYSCALE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cv2color =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image_file_path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IMREAD_COLOR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(title1, cv2gray)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(title2, cv2color)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(0)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destroyAllWindows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B5FE72-3CAD-4A9C-55A1-B93037D7C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025" y="644078"/>
            <a:ext cx="3020801" cy="16427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3077B1-61A6-82CE-9D03-5EC25C3DE438}"/>
              </a:ext>
            </a:extLst>
          </p:cNvPr>
          <p:cNvSpPr txBox="1"/>
          <p:nvPr/>
        </p:nvSpPr>
        <p:spPr>
          <a:xfrm>
            <a:off x="3811336" y="3858879"/>
            <a:ext cx="416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상대경로가 아닌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절대경로를 넣어야 함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6B496F-FAE3-F7EB-55EB-89AB2FCDE25E}"/>
              </a:ext>
            </a:extLst>
          </p:cNvPr>
          <p:cNvSpPr/>
          <p:nvPr/>
        </p:nvSpPr>
        <p:spPr>
          <a:xfrm>
            <a:off x="3062038" y="3337843"/>
            <a:ext cx="1649565" cy="5152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359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4.4 </a:t>
            </a:r>
            <a:r>
              <a:rPr lang="ko-KR" altLang="en-US" dirty="0"/>
              <a:t>영상파일 처리</a:t>
            </a:r>
            <a:endParaRPr lang="en-US" altLang="ko-KR" dirty="0"/>
          </a:p>
          <a:p>
            <a:pPr lvl="1"/>
            <a:r>
              <a:rPr lang="en-US" altLang="ko-KR" dirty="0"/>
              <a:t>4.4.2 </a:t>
            </a:r>
            <a:r>
              <a:rPr lang="ko-KR" altLang="en-US" dirty="0"/>
              <a:t>영상파일 저장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image_file_path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'D:/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github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/OpenCV-Python/2022-10-04/images/test_image.jpg'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save_file_path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'D:/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github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/OpenCV-Python/2022-10-04/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save_images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/'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image_file_path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IMREAD_COLOR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params_jpg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(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IMWRITE_JPEG_QUALITY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10)     # JPEG 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화질 설정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params_png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(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IMWRITE_PNG_COMPRESSION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9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)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  # PNG </a:t>
            </a:r>
            <a:r>
              <a:rPr lang="ko-KR" altLang="en-US" sz="1600" b="0" dirty="0" err="1">
                <a:effectLst/>
                <a:latin typeface="ubuntu mono derivative powerline" panose="020B0509030602030204" pitchFamily="49" charset="0"/>
              </a:rPr>
              <a:t>압축율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 설정</a:t>
            </a:r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786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4.4 </a:t>
            </a:r>
            <a:r>
              <a:rPr lang="ko-KR" altLang="en-US" dirty="0"/>
              <a:t>영상파일 처리</a:t>
            </a:r>
            <a:endParaRPr lang="en-US" altLang="ko-KR" dirty="0"/>
          </a:p>
          <a:p>
            <a:pPr lvl="1"/>
            <a:r>
              <a:rPr lang="en-US" altLang="ko-KR" dirty="0"/>
              <a:t>4.4.2 </a:t>
            </a:r>
            <a:r>
              <a:rPr lang="ko-KR" altLang="en-US" dirty="0"/>
              <a:t>영상파일 저장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imwrite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(f'{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save_file_path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}write_test1.jpg', image)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imwrite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(f'{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save_file_path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}write_test2.jpg', image,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params_jpg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imwrite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(f'{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save_file_path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}write_test3.png', image)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imwrite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(f'{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save_file_path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}write_test4.png', image,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params_png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latin typeface="ubuntu mono derivative powerline" panose="020B0509030602030204" pitchFamily="49" charset="0"/>
              </a:rPr>
              <a:t>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rint(‘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저장완료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’)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3DAA40D-4BDF-33BF-28E0-B7D9AF5E1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986" y="1206500"/>
            <a:ext cx="2152950" cy="10574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3CC0623-1D3A-E1E0-53E5-E1E1D8476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3776186"/>
            <a:ext cx="1584176" cy="15890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668D589-433C-714F-1360-DB75636DA4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7345" y="3780001"/>
            <a:ext cx="1584176" cy="158417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219EC79-7C9A-11CC-B397-E81EEDEF18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3593" y="3217540"/>
            <a:ext cx="3492239" cy="2397532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D3DDD97-B3E4-5F72-2768-D487AB6E496F}"/>
              </a:ext>
            </a:extLst>
          </p:cNvPr>
          <p:cNvCxnSpPr/>
          <p:nvPr/>
        </p:nvCxnSpPr>
        <p:spPr>
          <a:xfrm>
            <a:off x="5940154" y="4297660"/>
            <a:ext cx="21602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BA292D0-9AD0-5627-A84B-1550231893F4}"/>
              </a:ext>
            </a:extLst>
          </p:cNvPr>
          <p:cNvCxnSpPr/>
          <p:nvPr/>
        </p:nvCxnSpPr>
        <p:spPr>
          <a:xfrm>
            <a:off x="7683450" y="4297660"/>
            <a:ext cx="21602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906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4.5 </a:t>
            </a:r>
            <a:r>
              <a:rPr lang="ko-KR" altLang="en-US" dirty="0"/>
              <a:t>비디오 처리</a:t>
            </a:r>
            <a:endParaRPr lang="en-US" altLang="ko-KR" dirty="0"/>
          </a:p>
          <a:p>
            <a:pPr lvl="1"/>
            <a:r>
              <a:rPr lang="en-US" altLang="ko-KR" dirty="0"/>
              <a:t>4.5.1 </a:t>
            </a:r>
            <a:r>
              <a:rPr lang="ko-KR" altLang="en-US" dirty="0"/>
              <a:t>카메라에서 프레임 읽기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capture =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VideoCapture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(0)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while True: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ret, frame =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capture.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read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if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(30) &gt;= 0: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break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스페이스바로 종료</a:t>
            </a:r>
          </a:p>
          <a:p>
            <a:br>
              <a:rPr lang="ko-KR" altLang="en-US" sz="1600" b="0" dirty="0">
                <a:effectLst/>
                <a:latin typeface="ubuntu mono derivative powerline" panose="020B0509030602030204" pitchFamily="49" charset="0"/>
              </a:rPr>
            </a:b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exposure =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capture.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get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CAP_PROP_EXPOSURE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 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노출 속성</a:t>
            </a:r>
          </a:p>
          <a:p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title = 'Camera'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(title, frame)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capture.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release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D974E57-790F-28F5-F6E6-24BE1F570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746" y="1196911"/>
            <a:ext cx="3365726" cy="268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257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4.5 </a:t>
            </a:r>
            <a:r>
              <a:rPr lang="ko-KR" altLang="en-US" dirty="0"/>
              <a:t>비디오 처리</a:t>
            </a:r>
            <a:endParaRPr lang="en-US" altLang="ko-KR" dirty="0"/>
          </a:p>
          <a:p>
            <a:pPr lvl="1"/>
            <a:r>
              <a:rPr lang="en-US" altLang="ko-KR" dirty="0"/>
              <a:t>4.5.2 </a:t>
            </a:r>
            <a:r>
              <a:rPr lang="ko-KR" altLang="en-US" dirty="0"/>
              <a:t>카메라 프레임을 동영상 파일로 저장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capture =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VideoCapture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(0)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fps = 29.97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delay =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round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(1000/fps)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size = (640, 360)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fourcc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VideoWriter_fourcc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(*'DX50’)</a:t>
            </a: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##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카메라 속성을 실행창에 출력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print('width x height: ',size)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print('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VideoWriterfourcc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 ',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fourcc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print(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f'delay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 {delay}')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print('fps: ',fps)</a:t>
            </a:r>
          </a:p>
        </p:txBody>
      </p:sp>
    </p:spTree>
    <p:extLst>
      <p:ext uri="{BB962C8B-B14F-4D97-AF65-F5344CB8AC3E}">
        <p14:creationId xmlns:p14="http://schemas.microsoft.com/office/powerpoint/2010/main" val="2054147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4.5 </a:t>
            </a:r>
            <a:r>
              <a:rPr lang="ko-KR" altLang="en-US" dirty="0"/>
              <a:t>비디오 처리</a:t>
            </a:r>
            <a:endParaRPr lang="en-US" altLang="ko-KR" dirty="0"/>
          </a:p>
          <a:p>
            <a:pPr lvl="1"/>
            <a:r>
              <a:rPr lang="en-US" altLang="ko-KR" dirty="0"/>
              <a:t>4.5.2 </a:t>
            </a:r>
            <a:r>
              <a:rPr lang="ko-KR" altLang="en-US" dirty="0"/>
              <a:t>카메라 프레임을 동영상 파일로 저장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##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카메라 속성 지정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capture.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set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CAP_PROP_ZOOM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1)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capture.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set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CAP_PROP_FOCUS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0)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capture.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set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CAP_PROP_FRAME_WIDTH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size[0])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capture.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set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CAP_PROP_FRAME_HEIGHT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size[1])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##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동영상파일 개방 및 코덱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해상도 설정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writer =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VideoWriter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('D:/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github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/OpenCV-Python/2022-10-04/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save_videos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/test_video1.avi',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fourcc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fps, size)</a:t>
            </a:r>
          </a:p>
        </p:txBody>
      </p:sp>
    </p:spTree>
    <p:extLst>
      <p:ext uri="{BB962C8B-B14F-4D97-AF65-F5344CB8AC3E}">
        <p14:creationId xmlns:p14="http://schemas.microsoft.com/office/powerpoint/2010/main" val="4011230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4.3 </a:t>
            </a:r>
            <a:r>
              <a:rPr lang="ko-KR" altLang="en-US" dirty="0"/>
              <a:t>그리기 함수</a:t>
            </a:r>
            <a:endParaRPr lang="en-US" altLang="ko-KR" dirty="0"/>
          </a:p>
          <a:p>
            <a:pPr lvl="1"/>
            <a:r>
              <a:rPr lang="en-US" altLang="ko-KR" dirty="0"/>
              <a:t>4.3.1 </a:t>
            </a:r>
            <a:r>
              <a:rPr lang="ko-KR" altLang="en-US" dirty="0"/>
              <a:t>직선 및 사각형 그리기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61206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</a:p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blue, green, red = (255, 0, 0), (0, 255, 0), (0, 0, 255)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zeros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((400, 600, 3),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.uint8)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image[:] = (255, 255, 255)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pt1, pt2 = (50, 50), (250, 150)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pt3, pt4 = (400, 150), (500, 50)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roi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(50, 200, 200, 100)</a:t>
            </a:r>
          </a:p>
        </p:txBody>
      </p:sp>
    </p:spTree>
    <p:extLst>
      <p:ext uri="{BB962C8B-B14F-4D97-AF65-F5344CB8AC3E}">
        <p14:creationId xmlns:p14="http://schemas.microsoft.com/office/powerpoint/2010/main" val="1562221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4.5 </a:t>
            </a:r>
            <a:r>
              <a:rPr lang="ko-KR" altLang="en-US" dirty="0"/>
              <a:t>비디오 처리</a:t>
            </a:r>
            <a:endParaRPr lang="en-US" altLang="ko-KR" dirty="0"/>
          </a:p>
          <a:p>
            <a:pPr lvl="1"/>
            <a:r>
              <a:rPr lang="en-US" altLang="ko-KR" dirty="0"/>
              <a:t>4.5.2 </a:t>
            </a:r>
            <a:r>
              <a:rPr lang="ko-KR" altLang="en-US" dirty="0"/>
              <a:t>카메라 프레임을 동영상 파일로 저장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while True: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ret, frame =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capture.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read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if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(30) &gt;= 0: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break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스페이스바로 종료</a:t>
            </a:r>
          </a:p>
          <a:p>
            <a:br>
              <a:rPr lang="ko-KR" altLang="en-US" sz="1600" b="0" dirty="0">
                <a:effectLst/>
                <a:latin typeface="ubuntu mono derivative powerline" panose="020B0509030602030204" pitchFamily="49" charset="0"/>
              </a:rPr>
            </a:b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writer.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write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(frame)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title = 'Camera'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(title, frame)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writer.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release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	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쓰기 종료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capture.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release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 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카메라 종료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79C79E-DAF2-2789-2CBF-495F0B2A5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2425452"/>
            <a:ext cx="4020844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630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4.5 </a:t>
            </a:r>
            <a:r>
              <a:rPr lang="ko-KR" altLang="en-US" dirty="0"/>
              <a:t>비디오 처리</a:t>
            </a:r>
            <a:endParaRPr lang="en-US" altLang="ko-KR" dirty="0"/>
          </a:p>
          <a:p>
            <a:pPr lvl="1"/>
            <a:r>
              <a:rPr lang="en-US" altLang="ko-KR" dirty="0"/>
              <a:t>4.5.3 </a:t>
            </a:r>
            <a:r>
              <a:rPr lang="ko-KR" altLang="en-US" dirty="0"/>
              <a:t>동영상 파일 읽기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capture =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VideoCapture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('D:/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github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/OpenCV-Python/2022-10-04/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save_videos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/test_video1.avi')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fps =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capture.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get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CAP_PROP_FPS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delay =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(1000/fps)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fps_cnt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0 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현재 프레임 번호</a:t>
            </a:r>
          </a:p>
          <a:p>
            <a:br>
              <a:rPr lang="ko-KR" altLang="en-US" sz="1600" b="0" dirty="0">
                <a:effectLst/>
                <a:latin typeface="ubuntu mono derivative powerline" panose="020B0509030602030204" pitchFamily="49" charset="0"/>
              </a:rPr>
            </a:br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074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4.5 </a:t>
            </a:r>
            <a:r>
              <a:rPr lang="ko-KR" altLang="en-US" dirty="0"/>
              <a:t>비디오 처리</a:t>
            </a:r>
            <a:endParaRPr lang="en-US" altLang="ko-KR" dirty="0"/>
          </a:p>
          <a:p>
            <a:pPr lvl="1"/>
            <a:r>
              <a:rPr lang="en-US" altLang="ko-KR" dirty="0"/>
              <a:t>4.5.3 </a:t>
            </a:r>
            <a:r>
              <a:rPr lang="ko-KR" altLang="en-US" dirty="0"/>
              <a:t>동영상 파일 읽기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while True: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ret, frame =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capture.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read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if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(30) &gt;= 0: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break 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스페이스바로 종료</a:t>
            </a:r>
          </a:p>
          <a:p>
            <a:br>
              <a:rPr lang="ko-KR" altLang="en-US" sz="1600" b="0" dirty="0">
                <a:effectLst/>
                <a:latin typeface="ubuntu mono derivative powerline" panose="020B0509030602030204" pitchFamily="49" charset="0"/>
              </a:rPr>
            </a:b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fps_cnt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+= 1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print(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fps_cnt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title = 'Camera'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(title, frame)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capture.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release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ECECDA-DA8F-7AB1-F931-84DCABCC1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2132236"/>
            <a:ext cx="3891739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768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4.6 matplotlib</a:t>
            </a:r>
          </a:p>
          <a:p>
            <a:pPr lvl="1"/>
            <a:r>
              <a:rPr lang="en-US" altLang="ko-KR" dirty="0"/>
              <a:t>4.6.1 matplotlib</a:t>
            </a:r>
            <a:r>
              <a:rPr lang="ko-KR" altLang="en-US" dirty="0"/>
              <a:t>로 이미지 출력하기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matplotlib.pyplot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endParaRPr lang="en-US" altLang="ko-KR" sz="1600" b="0" dirty="0">
              <a:solidFill>
                <a:srgbClr val="7030A0"/>
              </a:solidFill>
              <a:effectLst/>
              <a:latin typeface="ubuntu mono derivative powerline" panose="020B0509030602030204" pitchFamily="49" charset="0"/>
            </a:endParaRP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(“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절대경로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”,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IMREAD_COLOR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image.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shape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figure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figsize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=(3,4))</a:t>
            </a: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(image)</a:t>
            </a: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title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('figure2- original(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bgr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)')</a:t>
            </a: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2603A03-5C0B-62CA-AB6D-39AF3CC43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543" y="1705372"/>
            <a:ext cx="1901150" cy="294615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E9F5DC1-3318-8703-7B34-5C2021445AC4}"/>
              </a:ext>
            </a:extLst>
          </p:cNvPr>
          <p:cNvSpPr/>
          <p:nvPr/>
        </p:nvSpPr>
        <p:spPr>
          <a:xfrm>
            <a:off x="899592" y="3786059"/>
            <a:ext cx="3744416" cy="1080120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863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4.6 matplotlib</a:t>
            </a:r>
          </a:p>
          <a:p>
            <a:pPr lvl="1"/>
            <a:r>
              <a:rPr lang="en-US" altLang="ko-KR" dirty="0"/>
              <a:t>4.6.1 matplotlib</a:t>
            </a:r>
            <a:r>
              <a:rPr lang="ko-KR" altLang="en-US" dirty="0"/>
              <a:t>로 이미지 출력하기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matplotlib.pyplot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endParaRPr lang="en-US" altLang="ko-KR" sz="1600" b="0" dirty="0">
              <a:solidFill>
                <a:srgbClr val="7030A0"/>
              </a:solidFill>
              <a:effectLst/>
              <a:latin typeface="ubuntu mono derivative powerline" panose="020B0509030602030204" pitchFamily="49" charset="0"/>
            </a:endParaRP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(“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절대경로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”,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IMREAD_COLOR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image.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shape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figure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figsize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=(3,4))</a:t>
            </a: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(image)</a:t>
            </a: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title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('figure2- original(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bgr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)’)</a:t>
            </a:r>
          </a:p>
          <a:p>
            <a:r>
              <a:rPr lang="en-US" altLang="ko-KR" sz="1600" dirty="0" err="1">
                <a:solidFill>
                  <a:srgbClr val="7030A0"/>
                </a:solidFill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dirty="0" err="1">
                <a:latin typeface="ubuntu mono derivative powerline" panose="020B0509030602030204" pitchFamily="49" charset="0"/>
              </a:rPr>
              <a:t>.</a:t>
            </a:r>
            <a:r>
              <a:rPr lang="en-US" altLang="ko-KR" sz="1600" dirty="0" err="1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axis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(‘off’)</a:t>
            </a:r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AF760D6-1802-1CBE-8CAD-8AEA81252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1933797"/>
            <a:ext cx="1724823" cy="267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432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4.6 matplotlib</a:t>
            </a:r>
          </a:p>
          <a:p>
            <a:pPr lvl="1"/>
            <a:r>
              <a:rPr lang="en-US" altLang="ko-KR" dirty="0"/>
              <a:t>4.6.2 matplotlib</a:t>
            </a:r>
            <a:r>
              <a:rPr lang="ko-KR" altLang="en-US" dirty="0"/>
              <a:t>로 이미지</a:t>
            </a:r>
            <a:r>
              <a:rPr lang="en-US" altLang="ko-KR" dirty="0"/>
              <a:t> </a:t>
            </a:r>
            <a:r>
              <a:rPr lang="ko-KR" altLang="en-US" dirty="0"/>
              <a:t>두개 동시에 출력하기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rgb_img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cvtColor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COLOR_BGR2RGB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gray_img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cvtColor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COLOR_BGR2GRAY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figure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figsize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=(6,4))</a:t>
            </a: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suptitle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('figure2-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pyplot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image display')</a:t>
            </a: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subplot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(1, 2, 1)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1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행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2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열의 첫번째 이미지</a:t>
            </a:r>
            <a:endParaRPr lang="ko-KR" altLang="en-US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title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('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rgb_image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')</a:t>
            </a: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axis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('off')</a:t>
            </a: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rgb_img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subplot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(1, 2, 2) 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1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행 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2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열의 두번째 이미지</a:t>
            </a: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title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('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gray_image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')</a:t>
            </a: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gray_img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cmap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='gray')</a:t>
            </a: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8CCCF9-8E01-DCA7-ACA4-8267C1643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2868880"/>
            <a:ext cx="3237620" cy="251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35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4.6 matplotlib</a:t>
            </a:r>
          </a:p>
          <a:p>
            <a:pPr lvl="1"/>
            <a:r>
              <a:rPr lang="en-US" altLang="ko-KR" dirty="0"/>
              <a:t>4.6.2 matplotlib </a:t>
            </a:r>
            <a:r>
              <a:rPr lang="ko-KR" altLang="en-US" dirty="0"/>
              <a:t>기능 들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DDDE71-FF16-C1A1-4B7E-28E8304E9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247" y="2137420"/>
            <a:ext cx="3587505" cy="278895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837F70C-0C74-C43E-68CA-F242C364038D}"/>
              </a:ext>
            </a:extLst>
          </p:cNvPr>
          <p:cNvSpPr/>
          <p:nvPr/>
        </p:nvSpPr>
        <p:spPr>
          <a:xfrm>
            <a:off x="3538050" y="4729708"/>
            <a:ext cx="164786" cy="18478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BD52B66-EF71-C2A4-D3CC-E05ACE5AC7A7}"/>
              </a:ext>
            </a:extLst>
          </p:cNvPr>
          <p:cNvSpPr/>
          <p:nvPr/>
        </p:nvSpPr>
        <p:spPr>
          <a:xfrm>
            <a:off x="3735685" y="4733477"/>
            <a:ext cx="164786" cy="184788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9C3C5C-7199-C39B-CADB-F62A09D7D36A}"/>
              </a:ext>
            </a:extLst>
          </p:cNvPr>
          <p:cNvSpPr/>
          <p:nvPr/>
        </p:nvSpPr>
        <p:spPr>
          <a:xfrm>
            <a:off x="3933321" y="4734015"/>
            <a:ext cx="164786" cy="184788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DD24EED-BBB2-7DB3-48E8-F6F01F9A83C5}"/>
              </a:ext>
            </a:extLst>
          </p:cNvPr>
          <p:cNvCxnSpPr/>
          <p:nvPr/>
        </p:nvCxnSpPr>
        <p:spPr>
          <a:xfrm>
            <a:off x="5724128" y="4914496"/>
            <a:ext cx="57606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CF7DE1B-7C94-F515-BBD6-3D322BB76DA1}"/>
              </a:ext>
            </a:extLst>
          </p:cNvPr>
          <p:cNvSpPr txBox="1"/>
          <p:nvPr/>
        </p:nvSpPr>
        <p:spPr>
          <a:xfrm>
            <a:off x="5220072" y="4947525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rgbClr val="FF0000"/>
                </a:solidFill>
              </a:rPr>
              <a:t>현재 위치 </a:t>
            </a:r>
            <a:r>
              <a:rPr lang="en-US" altLang="ko-KR" sz="1050" b="1" dirty="0">
                <a:solidFill>
                  <a:srgbClr val="FF0000"/>
                </a:solidFill>
              </a:rPr>
              <a:t>r, g, b </a:t>
            </a:r>
            <a:r>
              <a:rPr lang="ko-KR" altLang="en-US" sz="1050" b="1" dirty="0">
                <a:solidFill>
                  <a:srgbClr val="FF0000"/>
                </a:solidFill>
              </a:rPr>
              <a:t>컬러 값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9433C1-C7D9-9CDC-4871-3A4071E5FB08}"/>
              </a:ext>
            </a:extLst>
          </p:cNvPr>
          <p:cNvSpPr txBox="1"/>
          <p:nvPr/>
        </p:nvSpPr>
        <p:spPr>
          <a:xfrm>
            <a:off x="2987823" y="4952159"/>
            <a:ext cx="10081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>
                <a:solidFill>
                  <a:srgbClr val="FF0000"/>
                </a:solidFill>
              </a:rPr>
              <a:t>확대</a:t>
            </a:r>
            <a:r>
              <a:rPr lang="en-US" altLang="ko-KR" sz="1050" b="1" dirty="0">
                <a:solidFill>
                  <a:srgbClr val="FF0000"/>
                </a:solidFill>
              </a:rPr>
              <a:t>/</a:t>
            </a:r>
            <a:r>
              <a:rPr lang="ko-KR" altLang="en-US" sz="1050" b="1" dirty="0">
                <a:solidFill>
                  <a:srgbClr val="FF0000"/>
                </a:solidFill>
              </a:rPr>
              <a:t>축소기능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E1D888-B213-D9E4-788C-022D68F367FE}"/>
              </a:ext>
            </a:extLst>
          </p:cNvPr>
          <p:cNvSpPr txBox="1"/>
          <p:nvPr/>
        </p:nvSpPr>
        <p:spPr>
          <a:xfrm>
            <a:off x="3396414" y="5143080"/>
            <a:ext cx="10081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rgbClr val="0000FF"/>
                </a:solidFill>
              </a:rPr>
              <a:t>세부 설정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7759EE-77E3-DA7E-7463-CE34C86F708B}"/>
              </a:ext>
            </a:extLst>
          </p:cNvPr>
          <p:cNvSpPr txBox="1"/>
          <p:nvPr/>
        </p:nvSpPr>
        <p:spPr>
          <a:xfrm>
            <a:off x="3851920" y="4944047"/>
            <a:ext cx="10081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rgbClr val="00B050"/>
                </a:solidFill>
              </a:rPr>
              <a:t>이미지 저장</a:t>
            </a:r>
          </a:p>
        </p:txBody>
      </p:sp>
    </p:spTree>
    <p:extLst>
      <p:ext uri="{BB962C8B-B14F-4D97-AF65-F5344CB8AC3E}">
        <p14:creationId xmlns:p14="http://schemas.microsoft.com/office/powerpoint/2010/main" val="19227915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4.6 matplotlib</a:t>
            </a:r>
          </a:p>
          <a:p>
            <a:pPr lvl="1"/>
            <a:r>
              <a:rPr lang="en-US" altLang="ko-KR" dirty="0"/>
              <a:t>4.6.3 matplotlib</a:t>
            </a:r>
            <a:r>
              <a:rPr lang="ko-KR" altLang="en-US" dirty="0"/>
              <a:t>로 그래프 그리기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80685" y="1993404"/>
            <a:ext cx="799288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matplotlib.pyplot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endParaRPr lang="en-US" altLang="ko-KR" sz="1600" b="0" dirty="0">
              <a:solidFill>
                <a:srgbClr val="7030A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x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arange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(100)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y1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arange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(100)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y2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arange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(100)**2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y3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random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.choice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(50, size=100)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figure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figsize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=(5, 3))</a:t>
            </a: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plot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(x, y1, 'b--', linewidth=2)</a:t>
            </a: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plot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(x, y2, 'go-', linewidth=2)</a:t>
            </a: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plot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(x, y3, 'c+:', linewidth=2)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title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('Line examples’)</a:t>
            </a: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16BF2D0-BAB1-5608-0293-996BD9962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528" y="2305630"/>
            <a:ext cx="4131092" cy="302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9997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4.6 matplotlib</a:t>
            </a:r>
          </a:p>
          <a:p>
            <a:pPr lvl="1"/>
            <a:r>
              <a:rPr lang="en-US" altLang="ko-KR" dirty="0"/>
              <a:t>4.6.3 matplotlib</a:t>
            </a:r>
            <a:r>
              <a:rPr lang="ko-KR" altLang="en-US" dirty="0"/>
              <a:t>로 그래프 그리기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80685" y="1993404"/>
            <a:ext cx="799288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...</a:t>
            </a:r>
          </a:p>
          <a:p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r>
              <a:rPr lang="en-US" altLang="ko-KR" sz="1600" dirty="0" err="1">
                <a:solidFill>
                  <a:srgbClr val="7030A0"/>
                </a:solidFill>
                <a:latin typeface="ubuntu mono derivative powerline" panose="020B0509030602030204" pitchFamily="49" charset="0"/>
              </a:rPr>
              <a:t>p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axis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([0,10, 0,80])</a:t>
            </a: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07E6B99-DB7F-AD9E-B404-3D49044F6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2209428"/>
            <a:ext cx="4445589" cy="325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8401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 latinLnBrk="0"/>
            <a:r>
              <a:rPr lang="en-US" altLang="ko-KR" b="1" dirty="0"/>
              <a:t>CHAPTER 05</a:t>
            </a:r>
            <a:br>
              <a:rPr lang="en-US" altLang="ko-KR" b="1" dirty="0"/>
            </a:br>
            <a:r>
              <a:rPr lang="ko-KR" altLang="en-US" dirty="0"/>
              <a:t>기본 배열 연산 함수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 찬</a:t>
            </a:r>
            <a:r>
              <a:rPr lang="en-US" altLang="ko-KR" dirty="0"/>
              <a:t>, </a:t>
            </a:r>
            <a:r>
              <a:rPr lang="ko-KR" altLang="en-US" dirty="0"/>
              <a:t>윤 영 선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ckim.esw@gmail.com</a:t>
            </a:r>
            <a:r>
              <a:rPr lang="en-US" altLang="ko-KR" dirty="0"/>
              <a:t>, </a:t>
            </a:r>
            <a:r>
              <a:rPr lang="en-US" altLang="ko-KR" dirty="0">
                <a:hlinkClick r:id="rId3"/>
              </a:rPr>
              <a:t>ysyun@hnu.kr</a:t>
            </a:r>
            <a:endParaRPr lang="en-US" altLang="ko-KR" dirty="0"/>
          </a:p>
          <a:p>
            <a:r>
              <a:rPr lang="ko-KR" altLang="en-US" dirty="0"/>
              <a:t>정보통신공학과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1417CF-217C-4BC2-BE90-BF7B9156281E}"/>
              </a:ext>
            </a:extLst>
          </p:cNvPr>
          <p:cNvSpPr/>
          <p:nvPr/>
        </p:nvSpPr>
        <p:spPr>
          <a:xfrm>
            <a:off x="179512" y="197858"/>
            <a:ext cx="43924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PART 01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영상 처리 개요 및 </a:t>
            </a:r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OpenCV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1912906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4.3 </a:t>
            </a:r>
            <a:r>
              <a:rPr lang="ko-KR" altLang="en-US" dirty="0"/>
              <a:t>그리기 함수</a:t>
            </a:r>
            <a:endParaRPr lang="en-US" altLang="ko-KR" dirty="0"/>
          </a:p>
          <a:p>
            <a:pPr lvl="1"/>
            <a:r>
              <a:rPr lang="en-US" altLang="ko-KR" dirty="0"/>
              <a:t>4.3.1 </a:t>
            </a:r>
            <a:r>
              <a:rPr lang="ko-KR" altLang="en-US" dirty="0"/>
              <a:t>직선 및 사각형 그리기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648072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사각형 그리기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rectangle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pt1, pt2, blue, 3,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.LINE_4)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rectangle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roi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red, 3,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.LINE_8)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rectangle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(400, 200, 100, 100), green,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.FILLED)</a:t>
            </a: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직선 그리기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line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pt1, pt2, red)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line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pt3, pt4,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.LINE_AA)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("Line &amp; Rectangle", image)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(0)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destroyAllWindows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201CB6A-CBE9-1E40-82C3-5E817DF5D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3184321"/>
            <a:ext cx="3390120" cy="243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20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기본 배열 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5.1 </a:t>
            </a:r>
            <a:r>
              <a:rPr lang="ko-KR" altLang="en-US" dirty="0"/>
              <a:t>기본 배열 처리 함수</a:t>
            </a:r>
            <a:endParaRPr lang="en-US" altLang="ko-KR" dirty="0"/>
          </a:p>
          <a:p>
            <a:pPr lvl="1"/>
            <a:r>
              <a:rPr lang="en-US" altLang="ko-KR" dirty="0"/>
              <a:t>5.1.1 </a:t>
            </a:r>
            <a:r>
              <a:rPr lang="ko-KR" altLang="en-US" dirty="0"/>
              <a:t>행렬 처리 함수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80685" y="1993404"/>
            <a:ext cx="799288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('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절대경로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',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IMREAD_COLOR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x_axis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flip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0)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y_axis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flip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1)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xy_axis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flip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-1)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trans_image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transpose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titles = ['image', '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x_axis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', '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y_axis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', '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xy_axis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', '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trans_image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']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for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title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in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titles: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(title,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eval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(title))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(0)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0D9E62-8DE6-0596-53D0-FAEA4AFE0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024" y="1273324"/>
            <a:ext cx="2619705" cy="2857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BD4816B-ACE3-3FB5-4D45-D3AF4FF5C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591" y="1129308"/>
            <a:ext cx="1235546" cy="134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4330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기본 배열 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5.1 </a:t>
            </a:r>
            <a:r>
              <a:rPr lang="ko-KR" altLang="en-US" dirty="0"/>
              <a:t>기본 배열 처리 함수</a:t>
            </a:r>
            <a:endParaRPr lang="en-US" altLang="ko-KR" dirty="0"/>
          </a:p>
          <a:p>
            <a:pPr lvl="1"/>
            <a:r>
              <a:rPr lang="ko-KR" altLang="en-US" dirty="0"/>
              <a:t>과제</a:t>
            </a:r>
            <a:r>
              <a:rPr lang="en-US" altLang="ko-KR" dirty="0"/>
              <a:t>2</a:t>
            </a:r>
          </a:p>
          <a:p>
            <a:pPr lvl="2"/>
            <a:r>
              <a:rPr lang="ko-KR" altLang="en-US" dirty="0"/>
              <a:t>조건</a:t>
            </a:r>
            <a:r>
              <a:rPr lang="en-US" altLang="ko-KR" dirty="0"/>
              <a:t>:</a:t>
            </a:r>
          </a:p>
          <a:p>
            <a:pPr lvl="3"/>
            <a:r>
              <a:rPr lang="en-US" altLang="ko-KR" dirty="0"/>
              <a:t>OpenCV</a:t>
            </a:r>
            <a:r>
              <a:rPr lang="ko-KR" altLang="en-US" dirty="0"/>
              <a:t>가 아닌 </a:t>
            </a:r>
            <a:r>
              <a:rPr lang="en-US" altLang="ko-KR" dirty="0"/>
              <a:t>matplotlib</a:t>
            </a:r>
            <a:r>
              <a:rPr lang="ko-KR" altLang="en-US" dirty="0"/>
              <a:t>을 이용하여</a:t>
            </a:r>
            <a:endParaRPr lang="en-US" altLang="ko-KR" dirty="0"/>
          </a:p>
          <a:p>
            <a:pPr marL="1142955" lvl="3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두 개의 </a:t>
            </a:r>
            <a:r>
              <a:rPr lang="en-US" altLang="ko-KR" dirty="0"/>
              <a:t>Figure</a:t>
            </a:r>
            <a:r>
              <a:rPr lang="ko-KR" altLang="en-US" dirty="0"/>
              <a:t>를 출력하라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세부조건</a:t>
            </a:r>
            <a:r>
              <a:rPr lang="en-US" altLang="ko-KR" dirty="0"/>
              <a:t>:</a:t>
            </a:r>
          </a:p>
          <a:p>
            <a:pPr lvl="3"/>
            <a:r>
              <a:rPr lang="ko-KR" altLang="en-US" dirty="0"/>
              <a:t>이미지</a:t>
            </a:r>
            <a:r>
              <a:rPr lang="en-US" altLang="ko-KR" dirty="0"/>
              <a:t>1</a:t>
            </a:r>
          </a:p>
          <a:p>
            <a:pPr lvl="4"/>
            <a:r>
              <a:rPr lang="ko-KR" altLang="en-US" dirty="0"/>
              <a:t>원본 이미지</a:t>
            </a:r>
            <a:endParaRPr lang="en-US" altLang="ko-KR" dirty="0"/>
          </a:p>
          <a:p>
            <a:pPr lvl="3"/>
            <a:r>
              <a:rPr lang="ko-KR" altLang="en-US" dirty="0"/>
              <a:t>이미지</a:t>
            </a:r>
            <a:r>
              <a:rPr lang="en-US" altLang="ko-KR" dirty="0"/>
              <a:t>2</a:t>
            </a:r>
          </a:p>
          <a:p>
            <a:pPr lvl="4"/>
            <a:r>
              <a:rPr lang="ko-KR" altLang="en-US" dirty="0"/>
              <a:t>축 변경을 통한 이미지 </a:t>
            </a:r>
            <a:r>
              <a:rPr lang="en-US" altLang="ko-KR" dirty="0"/>
              <a:t>4</a:t>
            </a:r>
            <a:r>
              <a:rPr lang="ko-KR" altLang="en-US" dirty="0"/>
              <a:t>개를 한번에 출력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ED1A8C0-5965-8A5B-A7CB-1F6A7BE03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1273323"/>
            <a:ext cx="2681657" cy="38665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D5F89DA-E494-BD34-17C4-776D927D5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79646"/>
            <a:ext cx="1454315" cy="225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7548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기본 배열 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5.1 </a:t>
            </a:r>
            <a:r>
              <a:rPr lang="ko-KR" altLang="en-US" dirty="0"/>
              <a:t>기본 배열 처리 함수</a:t>
            </a:r>
            <a:endParaRPr lang="en-US" altLang="ko-KR" dirty="0"/>
          </a:p>
          <a:p>
            <a:pPr lvl="1"/>
            <a:r>
              <a:rPr lang="en-US" altLang="ko-KR" dirty="0"/>
              <a:t>5.2.2 </a:t>
            </a:r>
            <a:r>
              <a:rPr lang="ko-KR" altLang="en-US" dirty="0"/>
              <a:t>컬러 채널 분리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80685" y="1993404"/>
            <a:ext cx="799288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matplotlib.pyplot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endParaRPr lang="en-US" altLang="ko-KR" sz="1600" b="0" dirty="0">
              <a:solidFill>
                <a:srgbClr val="7030A0"/>
              </a:solidFill>
              <a:effectLst/>
              <a:latin typeface="ubuntu mono derivative powerline" panose="020B0509030602030204" pitchFamily="49" charset="0"/>
            </a:endParaRP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('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절대경로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',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IMREAD_COLOR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cvtColor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COLOR_BGR2RGB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red, green, blue =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split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subplot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(2, 2, 1) # 2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행 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2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열의 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1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번째 이미지</a:t>
            </a: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title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('original')</a:t>
            </a: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axis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('off')</a:t>
            </a: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(image)</a:t>
            </a:r>
          </a:p>
        </p:txBody>
      </p:sp>
    </p:spTree>
    <p:extLst>
      <p:ext uri="{BB962C8B-B14F-4D97-AF65-F5344CB8AC3E}">
        <p14:creationId xmlns:p14="http://schemas.microsoft.com/office/powerpoint/2010/main" val="16996724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기본 배열 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5.1 </a:t>
            </a:r>
            <a:r>
              <a:rPr lang="ko-KR" altLang="en-US" dirty="0"/>
              <a:t>기본 배열 처리 함수</a:t>
            </a:r>
            <a:endParaRPr lang="en-US" altLang="ko-KR" dirty="0"/>
          </a:p>
          <a:p>
            <a:pPr lvl="1"/>
            <a:r>
              <a:rPr lang="en-US" altLang="ko-KR" dirty="0"/>
              <a:t>5.2.2 </a:t>
            </a:r>
            <a:r>
              <a:rPr lang="ko-KR" altLang="en-US" dirty="0"/>
              <a:t>컬러 채널 분리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80685" y="1993404"/>
            <a:ext cx="799288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subplot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(2, 2, 2) # 2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행 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2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열의 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2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번째 이미지</a:t>
            </a: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title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('red')</a:t>
            </a: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axis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('off')</a:t>
            </a: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(red,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cmap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='gray')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subplot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(2, 2, 3) # 2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행 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2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열의 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3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번째 이미지</a:t>
            </a: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title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('green')</a:t>
            </a: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axis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('off')</a:t>
            </a: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(green,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cmap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='gray')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subplot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(2, 2, 4) # 2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행 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2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열의 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4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번째 이미지</a:t>
            </a: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title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('blue')</a:t>
            </a: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axis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('off')</a:t>
            </a: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(blue,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cmap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='gray’)</a:t>
            </a:r>
          </a:p>
          <a:p>
            <a:r>
              <a:rPr lang="en-US" altLang="ko-KR" sz="1600" dirty="0" err="1">
                <a:solidFill>
                  <a:srgbClr val="7030A0"/>
                </a:solidFill>
                <a:latin typeface="ubuntu mono derivative powerline" panose="020B0509030602030204" pitchFamily="49" charset="0"/>
              </a:rPr>
              <a:t>p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9E789C9-58A3-79E5-DE01-C8E288CEB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1856981"/>
            <a:ext cx="3140209" cy="268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5819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기본 배열 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5.1 </a:t>
            </a:r>
            <a:r>
              <a:rPr lang="ko-KR" altLang="en-US" dirty="0"/>
              <a:t>기본 배열 처리 함수</a:t>
            </a:r>
            <a:endParaRPr lang="en-US" altLang="ko-KR" dirty="0"/>
          </a:p>
          <a:p>
            <a:pPr lvl="1"/>
            <a:r>
              <a:rPr lang="en-US" altLang="ko-KR" dirty="0"/>
              <a:t>5.2.2 Tip!</a:t>
            </a:r>
          </a:p>
          <a:p>
            <a:pPr lvl="2"/>
            <a:r>
              <a:rPr lang="ko-KR" altLang="en-US" dirty="0"/>
              <a:t>파이썬 내장함수 사용으로 코드 재사용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99592" y="2425452"/>
            <a:ext cx="79928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titles = ['original', 'red', 'green', 'blue']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images = [image, red, green, blue]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cmaps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[None, 'gray', 'gray', 'gray']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for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(title,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c)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in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enumerate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zip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(titles, images,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cmaps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subplot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(2, 2, idx+1) # 2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행 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2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열의 이미지 순서</a:t>
            </a:r>
          </a:p>
          <a:p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title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axis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('off')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cmap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=c)</a:t>
            </a:r>
          </a:p>
        </p:txBody>
      </p:sp>
    </p:spTree>
    <p:extLst>
      <p:ext uri="{BB962C8B-B14F-4D97-AF65-F5344CB8AC3E}">
        <p14:creationId xmlns:p14="http://schemas.microsoft.com/office/powerpoint/2010/main" val="3090167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4.3 </a:t>
            </a:r>
            <a:r>
              <a:rPr lang="ko-KR" altLang="en-US" dirty="0"/>
              <a:t>그리기 함수</a:t>
            </a:r>
            <a:endParaRPr lang="en-US" altLang="ko-KR" dirty="0"/>
          </a:p>
          <a:p>
            <a:pPr lvl="1"/>
            <a:r>
              <a:rPr lang="en-US" altLang="ko-KR" dirty="0"/>
              <a:t>4.3.2 </a:t>
            </a:r>
            <a:r>
              <a:rPr lang="ko-KR" altLang="en-US" dirty="0"/>
              <a:t>글자 쓰기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항상 고정이라고 생각 해 두면 편함</a:t>
            </a:r>
            <a:r>
              <a:rPr lang="en-US" altLang="ko-KR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316835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</a:p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latin typeface="ubuntu mono derivative powerline" panose="020B0509030602030204" pitchFamily="49" charset="0"/>
              </a:rPr>
              <a:t>...</a:t>
            </a:r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('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putText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', image)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(0)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destroyAllWindows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5761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4.3 </a:t>
            </a:r>
            <a:r>
              <a:rPr lang="ko-KR" altLang="en-US" dirty="0"/>
              <a:t>그리기 함수</a:t>
            </a:r>
            <a:endParaRPr lang="en-US" altLang="ko-KR" dirty="0"/>
          </a:p>
          <a:p>
            <a:pPr lvl="1"/>
            <a:r>
              <a:rPr lang="en-US" altLang="ko-KR" dirty="0"/>
              <a:t>4.3.2 </a:t>
            </a:r>
            <a:r>
              <a:rPr lang="ko-KR" altLang="en-US" dirty="0"/>
              <a:t>글자 쓰기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olive, violet, brown = (128, 128, 0), (221, 160, 221), (42, 42, 165)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pt1, pt2 = (50, 230), (50, 310)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np.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zeros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((350, 350, 3), np.uint8)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image.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fill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(255)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putText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'SIMPLEX', (50, 50), cv2.FONT_HERSHEY_SIMPLEX, 2, brown)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putText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'DUPLEX', (50, 130), cv2.FONT_HERSHEY_DUPLEX, 3, olive)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putText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'TRIPLEX', pt1, cv2.FONT_HERSHEY_TRIPLEX, 2, violet)</a:t>
            </a: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fontFace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cv2.FONT_HERSHEY_PLAIN | cv2.FONT_ITALIC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putText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'ITALIC', pt2,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fontFace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4, violet)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A56335-03AF-583F-7EF5-F328271CA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3016" y="71887"/>
            <a:ext cx="1781444" cy="193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641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4.3 </a:t>
            </a:r>
            <a:r>
              <a:rPr lang="ko-KR" altLang="en-US" dirty="0"/>
              <a:t>그리기 함수</a:t>
            </a:r>
            <a:endParaRPr lang="en-US" altLang="ko-KR" dirty="0"/>
          </a:p>
          <a:p>
            <a:pPr lvl="1"/>
            <a:r>
              <a:rPr lang="en-US" altLang="ko-KR" dirty="0"/>
              <a:t>4.3.3 </a:t>
            </a:r>
            <a:r>
              <a:rPr lang="ko-KR" altLang="en-US" dirty="0"/>
              <a:t>원 그리기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orange, blue, cyan = (0, 165, 255), (255, 0, 0), (255, 255, 0)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white, black = (255, 255, 255), (0, 0, 0)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np.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full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((300, 500, 3), white, np.uint8)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center = (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image.shape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[1]//2,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image.shape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[0]//2)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pt1, pt2 = (300, 50), (100, 220)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shade = (pt2[0] + 2, pt2[1] + 2)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circle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center, 100, blue)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circle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pt1, 50, orange, 2)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circle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pt2, 70, cyan, -1)</a:t>
            </a:r>
          </a:p>
        </p:txBody>
      </p:sp>
    </p:spTree>
    <p:extLst>
      <p:ext uri="{BB962C8B-B14F-4D97-AF65-F5344CB8AC3E}">
        <p14:creationId xmlns:p14="http://schemas.microsoft.com/office/powerpoint/2010/main" val="2966002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4.3 </a:t>
            </a:r>
            <a:r>
              <a:rPr lang="ko-KR" altLang="en-US" dirty="0"/>
              <a:t>그리기 함수</a:t>
            </a:r>
            <a:endParaRPr lang="en-US" altLang="ko-KR" dirty="0"/>
          </a:p>
          <a:p>
            <a:pPr lvl="1"/>
            <a:r>
              <a:rPr lang="en-US" altLang="ko-KR" dirty="0"/>
              <a:t>4.3.3 </a:t>
            </a:r>
            <a:r>
              <a:rPr lang="ko-KR" altLang="en-US" dirty="0"/>
              <a:t>원 그리기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font =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.FONT_HERSHEY_COMPLEX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putText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'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center_blue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', center, font, 1.0, blue)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putText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'pt1_orange', pt1, font, 0.8, orange)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putText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'pt2_cyan', shade, font, 1.2, black, 2)</a:t>
            </a: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폰트 두께를 더 </a:t>
            </a:r>
            <a:r>
              <a:rPr lang="ko-KR" altLang="en-US" sz="1600" b="0" dirty="0" err="1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두껍게하고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위치를 약간 옮김으로 그림자 효과 생성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putText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'pt2_cyan', pt2, font, 1.2, cyan, 1)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38DA8F-FA09-E9BD-8EC1-039093938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280" y="3876252"/>
            <a:ext cx="2600904" cy="172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54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4.3 </a:t>
            </a:r>
            <a:r>
              <a:rPr lang="ko-KR" altLang="en-US" dirty="0"/>
              <a:t>그리기 함수</a:t>
            </a:r>
            <a:endParaRPr lang="en-US" altLang="ko-KR" dirty="0"/>
          </a:p>
          <a:p>
            <a:pPr lvl="1"/>
            <a:r>
              <a:rPr lang="en-US" altLang="ko-KR" dirty="0"/>
              <a:t>4.3.4 </a:t>
            </a:r>
            <a:r>
              <a:rPr lang="ko-KR" altLang="en-US" dirty="0"/>
              <a:t>얼굴 그리기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np.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zeros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((400, 400), np.uint8)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image.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fill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(255)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eye =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np.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full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((50, 100), 192, np.uint8)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image[100:150, 50:150] = eye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image[100:150, 200:300] = eye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nouse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np.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full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((70, 30), 192, np.uint8)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image[200:270, 150:180] =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nouse</a:t>
            </a:r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mouse =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np.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full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((20, 70), 192, np.uint8)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image[300:320, 130:200] = mouse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2B74DF7-D41F-2A02-CB40-3FED18DED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1843812"/>
            <a:ext cx="2950704" cy="317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75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4.3 </a:t>
            </a:r>
            <a:r>
              <a:rPr lang="ko-KR" altLang="en-US" dirty="0"/>
              <a:t>그리기 함수</a:t>
            </a:r>
            <a:endParaRPr lang="en-US" altLang="ko-KR" dirty="0"/>
          </a:p>
          <a:p>
            <a:pPr lvl="1"/>
            <a:r>
              <a:rPr lang="en-US" altLang="ko-KR" dirty="0"/>
              <a:t>4.3.5 </a:t>
            </a:r>
            <a:r>
              <a:rPr lang="ko-KR" altLang="en-US" dirty="0"/>
              <a:t>마우스로 얼굴 그리기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</a:p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endParaRPr lang="en-US" altLang="ko-KR" sz="1600" dirty="0">
              <a:solidFill>
                <a:srgbClr val="7030A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latin typeface="ubuntu mono derivative powerline" panose="020B0509030602030204" pitchFamily="49" charset="0"/>
              </a:rPr>
              <a:t>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ef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on</a:t>
            </a:r>
            <a:r>
              <a:rPr lang="en-US" altLang="ko-KR" sz="1600" dirty="0" err="1">
                <a:latin typeface="ubuntu mono derivative powerline" panose="020B0509030602030204" pitchFamily="49" charset="0"/>
              </a:rPr>
              <a:t>Mouse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():</a:t>
            </a:r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...</a:t>
            </a:r>
            <a:endParaRPr lang="en-US" altLang="ko-KR" sz="1600" b="0" dirty="0">
              <a:solidFill>
                <a:srgbClr val="0000FF"/>
              </a:solidFill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np.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full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((300, 300, 3), (255, 255, 255), np.uint8)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(-1, -1)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title = "Draw Event"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(title, image)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setMouseCallback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onMouse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(0)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destroyAllWindows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20765838"/>
      </p:ext>
    </p:extLst>
  </p:cSld>
  <p:clrMapOvr>
    <a:masterClrMapping/>
  </p:clrMapOvr>
</p:sld>
</file>

<file path=ppt/theme/theme1.xml><?xml version="1.0" encoding="utf-8"?>
<a:theme xmlns:a="http://schemas.openxmlformats.org/drawingml/2006/main" name="2022 강의-영상처리">
  <a:themeElements>
    <a:clrScheme name="황토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황토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황토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2 강의-영상처리" id="{DA96F01B-16FD-43E6-A0E4-9BCD541D58C4}" vid="{0DDB9571-2880-46FF-9D67-65A468349CE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8368</TotalTime>
  <Words>3182</Words>
  <Application>Microsoft Office PowerPoint</Application>
  <PresentationFormat>화면 슬라이드 쇼(16:10)</PresentationFormat>
  <Paragraphs>393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3" baseType="lpstr">
      <vt:lpstr>HY중고딕</vt:lpstr>
      <vt:lpstr>맑은 고딕</vt:lpstr>
      <vt:lpstr>휴먼엑스포</vt:lpstr>
      <vt:lpstr>Bahnschrift SemiBold</vt:lpstr>
      <vt:lpstr>Broadway</vt:lpstr>
      <vt:lpstr>Times New Roman</vt:lpstr>
      <vt:lpstr>ubuntu mono derivative powerline</vt:lpstr>
      <vt:lpstr>Wingdings</vt:lpstr>
      <vt:lpstr>2022 강의-영상처리</vt:lpstr>
      <vt:lpstr>CHAPTER 04 인터페이스 기초 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CHAPTER 05 기본 배열 연산 함수 </vt:lpstr>
      <vt:lpstr>5. 기본 배열 연산</vt:lpstr>
      <vt:lpstr>5. 기본 배열 연산</vt:lpstr>
      <vt:lpstr>5. 기본 배열 연산</vt:lpstr>
      <vt:lpstr>5. 기본 배열 연산</vt:lpstr>
      <vt:lpstr>5. 기본 배열 연산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bae22</dc:creator>
  <cp:lastModifiedBy>Kim Chan</cp:lastModifiedBy>
  <cp:revision>420</cp:revision>
  <cp:lastPrinted>2022-09-13T07:27:14Z</cp:lastPrinted>
  <dcterms:created xsi:type="dcterms:W3CDTF">2017-02-21T08:17:22Z</dcterms:created>
  <dcterms:modified xsi:type="dcterms:W3CDTF">2022-10-10T12:58:49Z</dcterms:modified>
</cp:coreProperties>
</file>