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8" r:id="rId3"/>
    <p:sldId id="294" r:id="rId4"/>
    <p:sldId id="372" r:id="rId5"/>
    <p:sldId id="369" r:id="rId6"/>
    <p:sldId id="370" r:id="rId7"/>
    <p:sldId id="373" r:id="rId8"/>
    <p:sldId id="375" r:id="rId9"/>
    <p:sldId id="345" r:id="rId10"/>
    <p:sldId id="374" r:id="rId11"/>
    <p:sldId id="376" r:id="rId12"/>
    <p:sldId id="378" r:id="rId13"/>
    <p:sldId id="377" r:id="rId14"/>
    <p:sldId id="381" r:id="rId15"/>
    <p:sldId id="380" r:id="rId16"/>
  </p:sldIdLst>
  <p:sldSz cx="9144000" cy="5715000" type="screen16x1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B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8" autoAdjust="0"/>
    <p:restoredTop sz="94718" autoAdjust="0"/>
  </p:normalViewPr>
  <p:slideViewPr>
    <p:cSldViewPr>
      <p:cViewPr varScale="1">
        <p:scale>
          <a:sx n="188" d="100"/>
          <a:sy n="188" d="100"/>
        </p:scale>
        <p:origin x="798" y="15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1677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41" d="100"/>
          <a:sy n="141" d="100"/>
        </p:scale>
        <p:origin x="-1332" y="-12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4C269C3-C25E-41E8-815A-55A10694EC72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3570691-BFF7-46A3-A51C-EDFA8C5F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DE0290A-1521-4E2C-B981-7952210E2E19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4188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8D2EE1D8-CF94-4B34-B47A-3155D616A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8763000" cy="4953000"/>
            <a:chOff x="0" y="0"/>
            <a:chExt cx="5520" cy="3744"/>
          </a:xfrm>
        </p:grpSpPr>
        <p:sp>
          <p:nvSpPr>
            <p:cNvPr id="1741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7413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4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5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17417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8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741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952500"/>
            <a:ext cx="6629400" cy="1841500"/>
          </a:xfrm>
        </p:spPr>
        <p:txBody>
          <a:bodyPr/>
          <a:lstStyle>
            <a:lvl1pPr>
              <a:defRPr sz="4000"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02000"/>
            <a:ext cx="6858000" cy="13335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5209646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9/18/2022</a:t>
            </a:fld>
            <a:endParaRPr lang="en-US" sz="1667" dirty="0">
              <a:solidFill>
                <a:srgbClr val="FFFFFF"/>
              </a:solidFill>
            </a:endParaRPr>
          </a:p>
        </p:txBody>
      </p:sp>
      <p:sp>
        <p:nvSpPr>
          <p:cNvPr id="1742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520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7423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520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0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99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31511"/>
            <a:ext cx="2057400" cy="510248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231511"/>
            <a:ext cx="6019800" cy="51024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971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4179" y="107818"/>
            <a:ext cx="7920434" cy="817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755650" y="1057011"/>
            <a:ext cx="4027488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35539" y="1057011"/>
            <a:ext cx="4029075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03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>
          <a:xfrm>
            <a:off x="395288" y="1177313"/>
            <a:ext cx="8640762" cy="4200467"/>
          </a:xfrm>
        </p:spPr>
        <p:txBody>
          <a:bodyPr>
            <a:normAutofit/>
          </a:bodyPr>
          <a:lstStyle>
            <a:lvl1pPr>
              <a:spcBef>
                <a:spcPts val="1000"/>
              </a:spcBef>
              <a:spcAft>
                <a:spcPts val="1000"/>
              </a:spcAft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6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2"/>
            <a:ext cx="7799784" cy="64558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quarter" idx="17"/>
          </p:nvPr>
        </p:nvSpPr>
        <p:spPr>
          <a:xfrm>
            <a:off x="395289" y="1177313"/>
            <a:ext cx="8569325" cy="41408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998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52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1115616" y="337220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99636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20706" y="169607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972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15616" y="277247"/>
            <a:ext cx="7885053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807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83568" y="1717373"/>
            <a:ext cx="3960440" cy="36004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728592" y="1733207"/>
            <a:ext cx="4163888" cy="35845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9/18/2022</a:t>
            </a:fld>
            <a:endParaRPr 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83568" y="1117307"/>
            <a:ext cx="3960440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716016" y="1123967"/>
            <a:ext cx="4176464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7" name="제목 개체 틀 21"/>
          <p:cNvSpPr>
            <a:spLocks noGrp="1"/>
          </p:cNvSpPr>
          <p:nvPr>
            <p:ph type="title"/>
          </p:nvPr>
        </p:nvSpPr>
        <p:spPr>
          <a:xfrm>
            <a:off x="1115616" y="101421"/>
            <a:ext cx="7849226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2158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829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9/18/2022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825589" y="1117307"/>
            <a:ext cx="1370147" cy="4200467"/>
          </a:xfrm>
          <a:prstGeom prst="rect">
            <a:avLst/>
          </a:prstGeom>
          <a:solidFill>
            <a:srgbClr val="0070C0"/>
          </a:solidFill>
          <a:ln w="50800" cap="sq" cmpd="dbl" algn="ctr">
            <a:solidFill>
              <a:srgbClr val="0070C0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833"/>
              </a:spcAft>
              <a:buNone/>
              <a:defRPr sz="1500"/>
            </a:lvl1pPr>
            <a:lvl2pPr>
              <a:buNone/>
              <a:defRPr sz="1000"/>
            </a:lvl2pPr>
            <a:lvl3pPr>
              <a:buNone/>
              <a:defRPr sz="833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267744" y="1117307"/>
            <a:ext cx="6696744" cy="42004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제목 개체 틀 21"/>
          <p:cNvSpPr>
            <a:spLocks noGrp="1"/>
          </p:cNvSpPr>
          <p:nvPr>
            <p:ph type="title"/>
          </p:nvPr>
        </p:nvSpPr>
        <p:spPr>
          <a:xfrm>
            <a:off x="1115615" y="47637"/>
            <a:ext cx="7846477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04995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508000"/>
            <a:ext cx="4129618" cy="1138502"/>
          </a:xfrm>
        </p:spPr>
        <p:txBody>
          <a:bodyPr anchor="b"/>
          <a:lstStyle>
            <a:lvl1pPr algn="ctr">
              <a:defRPr sz="2667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717374"/>
            <a:ext cx="4129604" cy="3108627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333" dirty="0"/>
          </a:p>
        </p:txBody>
      </p:sp>
    </p:spTree>
    <p:extLst>
      <p:ext uri="{BB962C8B-B14F-4D97-AF65-F5344CB8AC3E}">
        <p14:creationId xmlns:p14="http://schemas.microsoft.com/office/powerpoint/2010/main" val="4018330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323174" y="37187"/>
            <a:ext cx="856930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2600" cap="none" baseline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6" name="텍스트 개체 틀 12"/>
          <p:cNvSpPr>
            <a:spLocks noGrp="1"/>
          </p:cNvSpPr>
          <p:nvPr>
            <p:ph idx="1"/>
          </p:nvPr>
        </p:nvSpPr>
        <p:spPr>
          <a:xfrm>
            <a:off x="323174" y="732511"/>
            <a:ext cx="8569306" cy="4774163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6801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/>
            </a:lvl1pPr>
            <a:lvl2pPr marL="380985" indent="0">
              <a:buNone/>
              <a:defRPr sz="1500"/>
            </a:lvl2pPr>
            <a:lvl3pPr marL="761970" indent="0">
              <a:buNone/>
              <a:defRPr sz="1333"/>
            </a:lvl3pPr>
            <a:lvl4pPr marL="1142954" indent="0">
              <a:buNone/>
              <a:defRPr sz="1167"/>
            </a:lvl4pPr>
            <a:lvl5pPr marL="1523939" indent="0">
              <a:buNone/>
              <a:defRPr sz="1167"/>
            </a:lvl5pPr>
            <a:lvl6pPr marL="1904924" indent="0">
              <a:buNone/>
              <a:defRPr sz="1167"/>
            </a:lvl6pPr>
            <a:lvl7pPr marL="2285909" indent="0">
              <a:buNone/>
              <a:defRPr sz="1167"/>
            </a:lvl7pPr>
            <a:lvl8pPr marL="2666893" indent="0">
              <a:buNone/>
              <a:defRPr sz="1167"/>
            </a:lvl8pPr>
            <a:lvl9pPr marL="3047878" indent="0">
              <a:buNone/>
              <a:defRPr sz="1167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9/18/2022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85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185002"/>
            <a:ext cx="8145016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65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28865"/>
            <a:ext cx="7772400" cy="73310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81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519071-7C67-4759-BAA0-1140BE3F80B7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3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9/18/2022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62F4B-4395-4200-87E2-F21F0CE7D64B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5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55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0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0" y="0"/>
            <a:ext cx="8915400" cy="4064011"/>
            <a:chOff x="0" y="0"/>
            <a:chExt cx="5616" cy="3072"/>
          </a:xfrm>
        </p:grpSpPr>
        <p:sp>
          <p:nvSpPr>
            <p:cNvPr id="1638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84" y="749"/>
              <a:ext cx="5232" cy="115"/>
              <a:chOff x="240" y="893"/>
              <a:chExt cx="5232" cy="115"/>
            </a:xfrm>
          </p:grpSpPr>
          <p:sp>
            <p:nvSpPr>
              <p:cNvPr id="16389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6390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70134" y="231511"/>
            <a:ext cx="7945266" cy="784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06500"/>
            <a:ext cx="8229600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5400146"/>
            <a:ext cx="19812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3A271A1-F6D6-438B-A432-4747EE7ECD40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5397500"/>
            <a:ext cx="29718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5397500"/>
            <a:ext cx="1905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0" y="40640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5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26A6BF-F902-497B-A529-A7ABF8E94B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81000"/>
            <a:ext cx="905919" cy="7084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7C1F86-F1FB-4A60-A8C3-7EC7F8C0B6C5}"/>
              </a:ext>
            </a:extLst>
          </p:cNvPr>
          <p:cNvSpPr txBox="1"/>
          <p:nvPr/>
        </p:nvSpPr>
        <p:spPr>
          <a:xfrm>
            <a:off x="228379" y="535182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36421D5-8F2D-461C-81B5-784EE23276BC}" type="slidenum">
              <a:rPr lang="ko-KR" altLang="en-US" sz="2000" u="sng" smtClean="0">
                <a:solidFill>
                  <a:schemeClr val="tx1"/>
                </a:solidFill>
                <a:latin typeface="Broadway" panose="04040905080002020502" pitchFamily="82" charset="0"/>
              </a:rPr>
              <a:pPr algn="ctr"/>
              <a:t>‹#›</a:t>
            </a:fld>
            <a:endParaRPr lang="ko-KR" altLang="en-US" sz="2000" u="sng" dirty="0">
              <a:solidFill>
                <a:schemeClr val="tx1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0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4" r:id="rId13"/>
    <p:sldLayoutId id="2147483985" r:id="rId14"/>
    <p:sldLayoutId id="2147483986" r:id="rId15"/>
    <p:sldLayoutId id="2147483987" r:id="rId16"/>
    <p:sldLayoutId id="2147483988" r:id="rId17"/>
    <p:sldLayoutId id="2147483989" r:id="rId18"/>
    <p:sldLayoutId id="2147483990" r:id="rId19"/>
    <p:sldLayoutId id="2147483991" r:id="rId20"/>
    <p:sldLayoutId id="2147483992" r:id="rId21"/>
    <p:sldLayoutId id="2147483993" r:id="rId2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333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380985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761970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142954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523939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285739" indent="-285739" algn="l" rtl="0" eaLnBrk="1" fontAlgn="base" latinLnBrk="1" hangingPunct="1">
        <a:spcBef>
          <a:spcPct val="20000"/>
        </a:spcBef>
        <a:spcAft>
          <a:spcPct val="0"/>
        </a:spcAft>
        <a:buClr>
          <a:srgbClr val="0000FF"/>
        </a:buClr>
        <a:buSzPct val="90000"/>
        <a:buFont typeface="Wingdings" pitchFamily="2" charset="2"/>
        <a:buChar char="n"/>
        <a:defRPr kumimoji="1" sz="2333" b="1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619100" indent="-238115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u"/>
        <a:defRPr kumimoji="1" sz="2167" b="1">
          <a:solidFill>
            <a:schemeClr val="tx1"/>
          </a:solidFill>
          <a:latin typeface="+mn-lt"/>
          <a:ea typeface="맑은 고딕" pitchFamily="50" charset="-127"/>
        </a:defRPr>
      </a:lvl2pPr>
      <a:lvl3pPr marL="952462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3399FF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맑은 고딕" pitchFamily="50" charset="-127"/>
        </a:defRPr>
      </a:lvl3pPr>
      <a:lvl4pPr marL="1333447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§"/>
        <a:defRPr kumimoji="1" sz="1833" b="1">
          <a:solidFill>
            <a:schemeClr val="tx1"/>
          </a:solidFill>
          <a:latin typeface="+mn-lt"/>
          <a:ea typeface="맑은 고딕" pitchFamily="50" charset="-127"/>
        </a:defRPr>
      </a:lvl4pPr>
      <a:lvl5pPr marL="171443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맑은 고딕" pitchFamily="50" charset="-127"/>
        </a:defRPr>
      </a:lvl5pPr>
      <a:lvl6pPr marL="209541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6pPr>
      <a:lvl7pPr marL="247640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7pPr>
      <a:lvl8pPr marL="285738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8pPr>
      <a:lvl9pPr marL="3238370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syun@hnu.kr" TargetMode="External"/><Relationship Id="rId2" Type="http://schemas.openxmlformats.org/officeDocument/2006/relationships/hyperlink" Target="mailto:Ckim.esw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 latinLnBrk="0"/>
            <a:r>
              <a:rPr lang="en-US" altLang="ko-KR" b="1" dirty="0"/>
              <a:t>CHAPTER 03  </a:t>
            </a:r>
            <a:br>
              <a:rPr lang="en-US" altLang="ko-KR" b="1" dirty="0"/>
            </a:br>
            <a:r>
              <a:rPr lang="ko-KR" altLang="en-US" dirty="0"/>
              <a:t>파이썬 기초 실습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 찬</a:t>
            </a:r>
            <a:r>
              <a:rPr lang="en-US" altLang="ko-KR" dirty="0"/>
              <a:t>, </a:t>
            </a:r>
            <a:r>
              <a:rPr lang="ko-KR" altLang="en-US" dirty="0"/>
              <a:t>윤 영 선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ckim.esw@gmail.com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ysyun@hnu.kr</a:t>
            </a:r>
            <a:endParaRPr lang="en-US" altLang="ko-KR" dirty="0"/>
          </a:p>
          <a:p>
            <a:r>
              <a:rPr lang="ko-KR" altLang="en-US" dirty="0"/>
              <a:t>정보통신공학과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1417CF-217C-4BC2-BE90-BF7B9156281E}"/>
              </a:ext>
            </a:extLst>
          </p:cNvPr>
          <p:cNvSpPr/>
          <p:nvPr/>
        </p:nvSpPr>
        <p:spPr>
          <a:xfrm>
            <a:off x="179512" y="197858"/>
            <a:ext cx="4392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PART 01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영상 처리 개요 및 </a:t>
            </a:r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OpenCV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4107798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A919FA0F-0890-3EFC-CAAF-65D067DAA112}"/>
              </a:ext>
            </a:extLst>
          </p:cNvPr>
          <p:cNvSpPr txBox="1">
            <a:spLocks/>
          </p:cNvSpPr>
          <p:nvPr/>
        </p:nvSpPr>
        <p:spPr>
          <a:xfrm>
            <a:off x="611560" y="1633364"/>
            <a:ext cx="8303840" cy="316835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ko-KR" altLang="en-US" kern="0" dirty="0"/>
              <a:t>내장함수</a:t>
            </a:r>
            <a:endParaRPr lang="en-US" altLang="ko-KR" kern="0" dirty="0"/>
          </a:p>
          <a:p>
            <a:pPr lvl="2"/>
            <a:r>
              <a:rPr lang="en-US" altLang="ko-KR" kern="0" dirty="0"/>
              <a:t>Python </a:t>
            </a:r>
            <a:r>
              <a:rPr lang="ko-KR" altLang="en-US" kern="0" dirty="0"/>
              <a:t>개발자들이 미리 작성해 둔 함수</a:t>
            </a:r>
            <a:endParaRPr lang="en-US" altLang="ko-KR" kern="0" dirty="0"/>
          </a:p>
          <a:p>
            <a:pPr lvl="3"/>
            <a:r>
              <a:rPr lang="en-US" altLang="ko-KR" kern="0" dirty="0" err="1"/>
              <a:t>len</a:t>
            </a:r>
            <a:r>
              <a:rPr lang="en-US" altLang="ko-KR" kern="0" dirty="0"/>
              <a:t>() – </a:t>
            </a:r>
            <a:r>
              <a:rPr lang="ko-KR" altLang="en-US" kern="0" dirty="0"/>
              <a:t>문자의 개수</a:t>
            </a:r>
            <a:r>
              <a:rPr lang="en-US" altLang="ko-KR" kern="0" dirty="0"/>
              <a:t>, </a:t>
            </a:r>
            <a:r>
              <a:rPr lang="ko-KR" altLang="en-US" kern="0" dirty="0"/>
              <a:t>배열의 개수 등</a:t>
            </a:r>
            <a:r>
              <a:rPr lang="en-US" altLang="ko-KR" kern="0" dirty="0"/>
              <a:t>..</a:t>
            </a:r>
          </a:p>
          <a:p>
            <a:pPr lvl="3"/>
            <a:r>
              <a:rPr lang="en-US" altLang="ko-KR" kern="0" dirty="0"/>
              <a:t>enumerate() – index</a:t>
            </a:r>
            <a:r>
              <a:rPr lang="ko-KR" altLang="en-US" kern="0" dirty="0"/>
              <a:t>와 </a:t>
            </a:r>
            <a:r>
              <a:rPr lang="en-US" altLang="ko-KR" kern="0" dirty="0"/>
              <a:t>value</a:t>
            </a:r>
            <a:r>
              <a:rPr lang="ko-KR" altLang="en-US" kern="0" dirty="0"/>
              <a:t>로 값을 한번에 출력</a:t>
            </a:r>
            <a:endParaRPr lang="en-US" altLang="ko-KR" kern="0" dirty="0"/>
          </a:p>
          <a:p>
            <a:pPr lvl="3"/>
            <a:r>
              <a:rPr lang="en-US" altLang="ko-KR" kern="0" dirty="0"/>
              <a:t>zip() – 2</a:t>
            </a:r>
            <a:r>
              <a:rPr lang="ko-KR" altLang="en-US" kern="0" dirty="0"/>
              <a:t>개 이상의 배열을 한번에 출력</a:t>
            </a:r>
            <a:endParaRPr lang="en-US" altLang="ko-KR" kern="0" dirty="0"/>
          </a:p>
          <a:p>
            <a:pPr lvl="3"/>
            <a:r>
              <a:rPr lang="en-US" altLang="ko-KR" kern="0" dirty="0"/>
              <a:t>Min() – </a:t>
            </a:r>
            <a:r>
              <a:rPr lang="ko-KR" altLang="en-US" kern="0" dirty="0"/>
              <a:t>배열에서 가장 작은 값 출력</a:t>
            </a:r>
            <a:endParaRPr lang="en-US" altLang="ko-KR" kern="0" dirty="0"/>
          </a:p>
          <a:p>
            <a:pPr lvl="3"/>
            <a:r>
              <a:rPr lang="en-US" altLang="ko-KR" kern="0" dirty="0"/>
              <a:t>max() – </a:t>
            </a:r>
            <a:r>
              <a:rPr lang="ko-KR" altLang="en-US" kern="0" dirty="0"/>
              <a:t>배열에서 가장 큰 값 출력</a:t>
            </a:r>
            <a:endParaRPr lang="en-US" altLang="ko-KR" kern="0" dirty="0"/>
          </a:p>
          <a:p>
            <a:pPr lvl="3"/>
            <a:r>
              <a:rPr lang="en-US" altLang="ko-KR" kern="0" dirty="0"/>
              <a:t>print() – </a:t>
            </a:r>
            <a:r>
              <a:rPr lang="ko-KR" altLang="en-US" kern="0" dirty="0"/>
              <a:t>출력</a:t>
            </a:r>
            <a:endParaRPr lang="en-US" altLang="ko-KR" kern="0" dirty="0"/>
          </a:p>
          <a:p>
            <a:pPr marL="1142955" lvl="3" indent="0">
              <a:buNone/>
            </a:pPr>
            <a:r>
              <a:rPr lang="en-US" altLang="ko-KR" kern="0" dirty="0"/>
              <a:t>   </a:t>
            </a:r>
            <a:r>
              <a:rPr lang="en-US" altLang="ko-KR" kern="0" dirty="0">
                <a:solidFill>
                  <a:srgbClr val="0000FF"/>
                </a:solidFill>
              </a:rPr>
              <a:t>…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</p:spTree>
    <p:extLst>
      <p:ext uri="{BB962C8B-B14F-4D97-AF65-F5344CB8AC3E}">
        <p14:creationId xmlns:p14="http://schemas.microsoft.com/office/powerpoint/2010/main" val="972265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8480" y="1207228"/>
            <a:ext cx="8229600" cy="4127500"/>
          </a:xfrm>
        </p:spPr>
        <p:txBody>
          <a:bodyPr>
            <a:normAutofit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A919FA0F-0890-3EFC-CAAF-65D067DAA112}"/>
              </a:ext>
            </a:extLst>
          </p:cNvPr>
          <p:cNvSpPr txBox="1">
            <a:spLocks/>
          </p:cNvSpPr>
          <p:nvPr/>
        </p:nvSpPr>
        <p:spPr>
          <a:xfrm>
            <a:off x="611560" y="1633364"/>
            <a:ext cx="8303840" cy="316835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ko-KR" altLang="en-US" kern="0" dirty="0"/>
              <a:t>모듈</a:t>
            </a:r>
            <a:r>
              <a:rPr lang="en-US" altLang="ko-KR" kern="0" dirty="0"/>
              <a:t>, </a:t>
            </a:r>
            <a:r>
              <a:rPr lang="ko-KR" altLang="en-US" kern="0" dirty="0"/>
              <a:t>라이브러리</a:t>
            </a:r>
            <a:r>
              <a:rPr lang="en-US" altLang="ko-KR" kern="0" dirty="0"/>
              <a:t>, </a:t>
            </a:r>
            <a:r>
              <a:rPr lang="ko-KR" altLang="en-US" kern="0" dirty="0"/>
              <a:t>패키지</a:t>
            </a:r>
            <a:endParaRPr lang="en-US" altLang="ko-KR" kern="0" dirty="0"/>
          </a:p>
          <a:p>
            <a:pPr lvl="2"/>
            <a:r>
              <a:rPr lang="ko-KR" altLang="en-US" kern="0" dirty="0"/>
              <a:t>모듈</a:t>
            </a:r>
            <a:endParaRPr lang="en-US" altLang="ko-KR" kern="0" dirty="0"/>
          </a:p>
          <a:p>
            <a:pPr lvl="3"/>
            <a:r>
              <a:rPr lang="ko-KR" altLang="en-US" kern="0" dirty="0"/>
              <a:t>클래스</a:t>
            </a:r>
            <a:r>
              <a:rPr lang="en-US" altLang="ko-KR" kern="0" dirty="0"/>
              <a:t>, </a:t>
            </a:r>
            <a:r>
              <a:rPr lang="ko-KR" altLang="en-US" kern="0" dirty="0"/>
              <a:t>함수 등을 모아 둔 파일</a:t>
            </a:r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r>
              <a:rPr lang="ko-KR" altLang="en-US" kern="0" dirty="0"/>
              <a:t>라이브러리</a:t>
            </a:r>
            <a:r>
              <a:rPr lang="en-US" altLang="ko-KR" kern="0" dirty="0"/>
              <a:t>, </a:t>
            </a:r>
            <a:r>
              <a:rPr lang="ko-KR" altLang="en-US" kern="0" dirty="0"/>
              <a:t>패키지</a:t>
            </a:r>
            <a:endParaRPr lang="en-US" altLang="ko-KR" kern="0" dirty="0"/>
          </a:p>
          <a:p>
            <a:pPr lvl="3"/>
            <a:r>
              <a:rPr lang="ko-KR" altLang="en-US" kern="0" dirty="0"/>
              <a:t>같은 뜻이라고 생각하면 편함</a:t>
            </a:r>
            <a:endParaRPr lang="en-US" altLang="ko-KR" kern="0" dirty="0"/>
          </a:p>
          <a:p>
            <a:pPr lvl="3"/>
            <a:r>
              <a:rPr lang="ko-KR" altLang="en-US" kern="0" dirty="0"/>
              <a:t>모듈을 모아 둔 폴더</a:t>
            </a:r>
            <a:endParaRPr lang="en-US" altLang="ko-KR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</p:spTree>
    <p:extLst>
      <p:ext uri="{BB962C8B-B14F-4D97-AF65-F5344CB8AC3E}">
        <p14:creationId xmlns:p14="http://schemas.microsoft.com/office/powerpoint/2010/main" val="1760987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8480" y="1207228"/>
            <a:ext cx="8229600" cy="4127500"/>
          </a:xfrm>
        </p:spPr>
        <p:txBody>
          <a:bodyPr>
            <a:normAutofit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A919FA0F-0890-3EFC-CAAF-65D067DAA112}"/>
              </a:ext>
            </a:extLst>
          </p:cNvPr>
          <p:cNvSpPr txBox="1">
            <a:spLocks/>
          </p:cNvSpPr>
          <p:nvPr/>
        </p:nvSpPr>
        <p:spPr>
          <a:xfrm>
            <a:off x="611560" y="1633364"/>
            <a:ext cx="8303840" cy="316835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ko-KR" altLang="en-US" kern="0" dirty="0"/>
              <a:t>모듈</a:t>
            </a:r>
            <a:r>
              <a:rPr lang="en-US" altLang="ko-KR" kern="0" dirty="0"/>
              <a:t>, </a:t>
            </a:r>
            <a:r>
              <a:rPr lang="ko-KR" altLang="en-US" kern="0" dirty="0"/>
              <a:t>라이브러리</a:t>
            </a:r>
            <a:r>
              <a:rPr lang="en-US" altLang="ko-KR" kern="0" dirty="0"/>
              <a:t>, </a:t>
            </a:r>
            <a:r>
              <a:rPr lang="ko-KR" altLang="en-US" kern="0" dirty="0"/>
              <a:t>패키지</a:t>
            </a:r>
            <a:r>
              <a:rPr lang="en-US" altLang="ko-KR" kern="0" dirty="0"/>
              <a:t>…</a:t>
            </a:r>
          </a:p>
          <a:p>
            <a:pPr lvl="2"/>
            <a:endParaRPr lang="en-US" altLang="ko-KR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BFCAE5-A1F0-E856-F63C-F3C66C9D32A6}"/>
              </a:ext>
            </a:extLst>
          </p:cNvPr>
          <p:cNvSpPr/>
          <p:nvPr/>
        </p:nvSpPr>
        <p:spPr>
          <a:xfrm>
            <a:off x="1184729" y="3481090"/>
            <a:ext cx="28832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java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import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 </a:t>
            </a:r>
            <a:r>
              <a:rPr lang="en-US" altLang="ko-KR" sz="1600" b="0" i="0" dirty="0" err="1">
                <a:effectLst/>
                <a:latin typeface="Ubuntu Mono derivative Powerlin" panose="020B0509030602030204" pitchFamily="49" charset="0"/>
              </a:rPr>
              <a:t>java.util.Scanner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;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882891-B41D-7C39-1E48-83528069079B}"/>
              </a:ext>
            </a:extLst>
          </p:cNvPr>
          <p:cNvSpPr/>
          <p:nvPr/>
        </p:nvSpPr>
        <p:spPr>
          <a:xfrm>
            <a:off x="1184730" y="2565112"/>
            <a:ext cx="28112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c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#include</a:t>
            </a:r>
            <a:r>
              <a:rPr lang="en-US" altLang="ko-KR" sz="1600" b="0" i="0" dirty="0">
                <a:solidFill>
                  <a:srgbClr val="FFC000"/>
                </a:solidFill>
                <a:effectLst/>
                <a:latin typeface="Ubuntu Mono derivative Powerlin" panose="020B0509030602030204" pitchFamily="49" charset="0"/>
              </a:rPr>
              <a:t> 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&lt;</a:t>
            </a:r>
            <a:r>
              <a:rPr lang="en-US" altLang="ko-KR" sz="1600" b="0" i="0" dirty="0" err="1">
                <a:effectLst/>
                <a:latin typeface="Ubuntu Mono derivative Powerlin" panose="020B0509030602030204" pitchFamily="49" charset="0"/>
              </a:rPr>
              <a:t>timer.h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&gt;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EA001E-8AB8-D89A-430E-0C58FB5DF8C6}"/>
              </a:ext>
            </a:extLst>
          </p:cNvPr>
          <p:cNvSpPr/>
          <p:nvPr/>
        </p:nvSpPr>
        <p:spPr>
          <a:xfrm>
            <a:off x="1189561" y="4390842"/>
            <a:ext cx="28783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python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import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 </a:t>
            </a:r>
            <a:r>
              <a:rPr lang="en-US" altLang="ko-KR" sz="1600" b="0" i="0" dirty="0" err="1">
                <a:effectLst/>
                <a:latin typeface="Ubuntu Mono derivative Powerlin" panose="020B0509030602030204" pitchFamily="49" charset="0"/>
              </a:rPr>
              <a:t>numpy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A2CDF8-79B2-F4D0-C6F1-D713365592D6}"/>
              </a:ext>
            </a:extLst>
          </p:cNvPr>
          <p:cNvSpPr/>
          <p:nvPr/>
        </p:nvSpPr>
        <p:spPr>
          <a:xfrm>
            <a:off x="4865867" y="2565112"/>
            <a:ext cx="36811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c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dirty="0" err="1">
                <a:solidFill>
                  <a:srgbClr val="CC9B00"/>
                </a:solidFill>
                <a:latin typeface="Ubuntu Mono derivative Powerlin" panose="020B0509030602030204" pitchFamily="49" charset="0"/>
              </a:rPr>
              <a:t>t</a:t>
            </a:r>
            <a:r>
              <a:rPr lang="en-US" altLang="ko-KR" sz="1600" b="0" i="0" dirty="0" err="1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ime_t</a:t>
            </a:r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 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t;</a:t>
            </a:r>
          </a:p>
          <a:p>
            <a:r>
              <a:rPr lang="en-US" altLang="ko-KR" sz="1600" dirty="0">
                <a:latin typeface="Ubuntu Mono derivative Powerlin" panose="020B0509030602030204" pitchFamily="49" charset="0"/>
              </a:rPr>
              <a:t>t = </a:t>
            </a:r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time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(null);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5DD6F1-2EFC-FAD8-EE57-600D06A22046}"/>
              </a:ext>
            </a:extLst>
          </p:cNvPr>
          <p:cNvSpPr/>
          <p:nvPr/>
        </p:nvSpPr>
        <p:spPr>
          <a:xfrm>
            <a:off x="4869666" y="3481090"/>
            <a:ext cx="4121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java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Scanner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 in = new </a:t>
            </a:r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Scanner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(System.in);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840A25-E665-A481-BDD8-3454A81728D5}"/>
              </a:ext>
            </a:extLst>
          </p:cNvPr>
          <p:cNvSpPr/>
          <p:nvPr/>
        </p:nvSpPr>
        <p:spPr>
          <a:xfrm>
            <a:off x="4869666" y="4390841"/>
            <a:ext cx="4121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python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dirty="0" err="1">
                <a:solidFill>
                  <a:srgbClr val="CC9B00"/>
                </a:solidFill>
                <a:latin typeface="Ubuntu Mono derivative Powerlin" panose="020B0509030602030204" pitchFamily="49" charset="0"/>
              </a:rPr>
              <a:t>n</a:t>
            </a:r>
            <a:r>
              <a:rPr lang="en-US" altLang="ko-KR" sz="1600" b="0" i="0" dirty="0" err="1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umpy</a:t>
            </a:r>
            <a:r>
              <a:rPr lang="en-US" altLang="ko-KR" sz="1600" b="0" i="0" dirty="0" err="1">
                <a:effectLst/>
                <a:latin typeface="Ubuntu Mono derivative Powerlin" panose="020B0509030602030204" pitchFamily="49" charset="0"/>
              </a:rPr>
              <a:t>.</a:t>
            </a:r>
            <a:r>
              <a:rPr lang="en-US" altLang="ko-KR" sz="1600" b="0" i="0" dirty="0" err="1">
                <a:solidFill>
                  <a:srgbClr val="0000FF"/>
                </a:solidFill>
                <a:effectLst/>
                <a:latin typeface="Ubuntu Mono derivative Powerlin" panose="020B0509030602030204" pitchFamily="49" charset="0"/>
              </a:rPr>
              <a:t>array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([1, 2, 3])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13" name="내용 개체 틀 8">
            <a:extLst>
              <a:ext uri="{FF2B5EF4-FFF2-40B4-BE49-F238E27FC236}">
                <a16:creationId xmlns:a16="http://schemas.microsoft.com/office/drawing/2014/main" id="{B3EF0A4C-3446-B9E3-10A9-705189568E63}"/>
              </a:ext>
            </a:extLst>
          </p:cNvPr>
          <p:cNvSpPr txBox="1">
            <a:spLocks/>
          </p:cNvSpPr>
          <p:nvPr/>
        </p:nvSpPr>
        <p:spPr>
          <a:xfrm>
            <a:off x="644248" y="2155991"/>
            <a:ext cx="3028840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라이브러리 불러오기</a:t>
            </a:r>
            <a:endParaRPr lang="en-US" altLang="ko-KR" sz="1600" kern="0" dirty="0"/>
          </a:p>
          <a:p>
            <a:pPr marL="380985" lvl="1" indent="0">
              <a:buNone/>
            </a:pPr>
            <a:endParaRPr lang="en-US" altLang="ko-KR" sz="1600" i="1" kern="0" dirty="0"/>
          </a:p>
        </p:txBody>
      </p:sp>
      <p:sp>
        <p:nvSpPr>
          <p:cNvPr id="14" name="내용 개체 틀 8">
            <a:extLst>
              <a:ext uri="{FF2B5EF4-FFF2-40B4-BE49-F238E27FC236}">
                <a16:creationId xmlns:a16="http://schemas.microsoft.com/office/drawing/2014/main" id="{61A29080-3F0C-8CB7-34E3-42261A6FC890}"/>
              </a:ext>
            </a:extLst>
          </p:cNvPr>
          <p:cNvSpPr txBox="1">
            <a:spLocks/>
          </p:cNvSpPr>
          <p:nvPr/>
        </p:nvSpPr>
        <p:spPr>
          <a:xfrm>
            <a:off x="4283968" y="2155991"/>
            <a:ext cx="3744416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불러온 라이브러리 사용하기</a:t>
            </a:r>
            <a:endParaRPr lang="en-US" altLang="ko-KR" sz="1600" i="1" kern="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6A018E-DC6A-9941-EB4C-C157D161D36F}"/>
              </a:ext>
            </a:extLst>
          </p:cNvPr>
          <p:cNvCxnSpPr>
            <a:cxnSpLocks/>
          </p:cNvCxnSpPr>
          <p:nvPr/>
        </p:nvCxnSpPr>
        <p:spPr>
          <a:xfrm>
            <a:off x="4283968" y="2155991"/>
            <a:ext cx="0" cy="29337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974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201000"/>
            <a:ext cx="8229600" cy="4127500"/>
          </a:xfrm>
        </p:spPr>
        <p:txBody>
          <a:bodyPr>
            <a:normAutofit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A919FA0F-0890-3EFC-CAAF-65D067DAA112}"/>
              </a:ext>
            </a:extLst>
          </p:cNvPr>
          <p:cNvSpPr txBox="1">
            <a:spLocks/>
          </p:cNvSpPr>
          <p:nvPr/>
        </p:nvSpPr>
        <p:spPr>
          <a:xfrm>
            <a:off x="611560" y="1633364"/>
            <a:ext cx="8303840" cy="316835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ko-KR" altLang="en-US" kern="0" dirty="0"/>
              <a:t>모듈</a:t>
            </a:r>
            <a:r>
              <a:rPr lang="en-US" altLang="ko-KR" kern="0" dirty="0"/>
              <a:t>, </a:t>
            </a:r>
            <a:r>
              <a:rPr lang="ko-KR" altLang="en-US" kern="0" dirty="0"/>
              <a:t>라이브러리</a:t>
            </a:r>
            <a:r>
              <a:rPr lang="en-US" altLang="ko-KR" kern="0" dirty="0"/>
              <a:t>, </a:t>
            </a:r>
            <a:r>
              <a:rPr lang="ko-KR" altLang="en-US" kern="0" dirty="0"/>
              <a:t>패키지</a:t>
            </a:r>
            <a:r>
              <a:rPr lang="en-US" altLang="ko-KR" kern="0" dirty="0"/>
              <a:t>…</a:t>
            </a:r>
          </a:p>
          <a:p>
            <a:pPr lvl="2"/>
            <a:endParaRPr lang="en-US" altLang="ko-KR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EA001E-8AB8-D89A-430E-0C58FB5DF8C6}"/>
              </a:ext>
            </a:extLst>
          </p:cNvPr>
          <p:cNvSpPr/>
          <p:nvPr/>
        </p:nvSpPr>
        <p:spPr>
          <a:xfrm>
            <a:off x="1881833" y="2607848"/>
            <a:ext cx="17540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original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import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 </a:t>
            </a:r>
            <a:r>
              <a:rPr lang="en-US" altLang="ko-KR" sz="1600" b="0" i="0" dirty="0" err="1">
                <a:effectLst/>
                <a:latin typeface="Ubuntu Mono derivative Powerlin" panose="020B0509030602030204" pitchFamily="49" charset="0"/>
              </a:rPr>
              <a:t>numpy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13" name="내용 개체 틀 8">
            <a:extLst>
              <a:ext uri="{FF2B5EF4-FFF2-40B4-BE49-F238E27FC236}">
                <a16:creationId xmlns:a16="http://schemas.microsoft.com/office/drawing/2014/main" id="{B3EF0A4C-3446-B9E3-10A9-705189568E63}"/>
              </a:ext>
            </a:extLst>
          </p:cNvPr>
          <p:cNvSpPr txBox="1">
            <a:spLocks/>
          </p:cNvSpPr>
          <p:nvPr/>
        </p:nvSpPr>
        <p:spPr>
          <a:xfrm>
            <a:off x="539552" y="2112188"/>
            <a:ext cx="3028840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간편하게 사용하기</a:t>
            </a:r>
            <a:endParaRPr lang="en-US" altLang="ko-KR" sz="1600" kern="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65D31E-4303-912F-B7CE-EFD74262BE0B}"/>
              </a:ext>
            </a:extLst>
          </p:cNvPr>
          <p:cNvSpPr/>
          <p:nvPr/>
        </p:nvSpPr>
        <p:spPr>
          <a:xfrm>
            <a:off x="5148064" y="2607848"/>
            <a:ext cx="4121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original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dirty="0" err="1">
                <a:solidFill>
                  <a:srgbClr val="CC9B00"/>
                </a:solidFill>
                <a:latin typeface="Ubuntu Mono derivative Powerlin" panose="020B0509030602030204" pitchFamily="49" charset="0"/>
              </a:rPr>
              <a:t>n</a:t>
            </a:r>
            <a:r>
              <a:rPr lang="en-US" altLang="ko-KR" sz="1600" b="0" i="0" dirty="0" err="1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umpy.array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([1, 2, 3])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FBD730D-57D2-7923-B876-098E8C14A6EB}"/>
              </a:ext>
            </a:extLst>
          </p:cNvPr>
          <p:cNvSpPr/>
          <p:nvPr/>
        </p:nvSpPr>
        <p:spPr>
          <a:xfrm>
            <a:off x="1881833" y="3929225"/>
            <a:ext cx="20420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used as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import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 </a:t>
            </a:r>
            <a:r>
              <a:rPr lang="en-US" altLang="ko-KR" sz="1600" b="0" i="0" dirty="0" err="1">
                <a:effectLst/>
                <a:latin typeface="Ubuntu Mono derivative Powerlin" panose="020B0509030602030204" pitchFamily="49" charset="0"/>
              </a:rPr>
              <a:t>numpy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 </a:t>
            </a:r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as</a:t>
            </a:r>
            <a:r>
              <a:rPr lang="ko-KR" altLang="en-US" sz="1600" b="0" i="0" dirty="0">
                <a:effectLst/>
                <a:latin typeface="Ubuntu Mono derivative Powerlin" panose="020B0509030602030204" pitchFamily="49" charset="0"/>
              </a:rPr>
              <a:t> </a:t>
            </a:r>
            <a:r>
              <a:rPr lang="en-US" altLang="ko-KR" sz="1600" dirty="0">
                <a:latin typeface="Ubuntu Mono derivative Powerlin" panose="020B0509030602030204" pitchFamily="49" charset="0"/>
              </a:rPr>
              <a:t>np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F13781-BD99-2C5A-0407-063498547142}"/>
              </a:ext>
            </a:extLst>
          </p:cNvPr>
          <p:cNvSpPr/>
          <p:nvPr/>
        </p:nvSpPr>
        <p:spPr>
          <a:xfrm>
            <a:off x="5148064" y="3929225"/>
            <a:ext cx="4121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use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d as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dirty="0" err="1">
                <a:solidFill>
                  <a:srgbClr val="CC9B00"/>
                </a:solidFill>
                <a:latin typeface="Ubuntu Mono derivative Powerlin" panose="020B0509030602030204" pitchFamily="49" charset="0"/>
              </a:rPr>
              <a:t>np</a:t>
            </a:r>
            <a:r>
              <a:rPr lang="en-US" altLang="ko-KR" sz="1600" b="0" i="0" dirty="0" err="1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.array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([1, 2, 3])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9B0FC91-AA37-9B1F-0A0C-63628C7487E6}"/>
              </a:ext>
            </a:extLst>
          </p:cNvPr>
          <p:cNvCxnSpPr>
            <a:cxnSpLocks/>
          </p:cNvCxnSpPr>
          <p:nvPr/>
        </p:nvCxnSpPr>
        <p:spPr>
          <a:xfrm>
            <a:off x="1907704" y="3577580"/>
            <a:ext cx="56166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657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endParaRPr lang="en-US" altLang="ko-KR" dirty="0"/>
          </a:p>
          <a:p>
            <a:pPr lvl="1"/>
            <a:r>
              <a:rPr lang="ko-KR" altLang="en-US" dirty="0"/>
              <a:t>행렬 원소로 </a:t>
            </a:r>
            <a:r>
              <a:rPr lang="ko-KR" altLang="en-US" dirty="0" err="1"/>
              <a:t>지정값</a:t>
            </a:r>
            <a:r>
              <a:rPr lang="ko-KR" altLang="en-US" dirty="0"/>
              <a:t> 생성하기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1043608" y="2019424"/>
            <a:ext cx="44644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example1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zeros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((2, 5),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.int32)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ones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ones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((3, 1),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.uint8)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emptys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empty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((1, 5),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.float64)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fulls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full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(5, 15,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.float32)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ones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emptys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00B0F0"/>
                </a:solidFill>
                <a:effectLst/>
                <a:latin typeface="ubuntu mono derivative powerline" panose="020B0509030602030204" pitchFamily="49" charset="0"/>
              </a:rPr>
              <a:t>fulls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4967568" y="2019424"/>
            <a:ext cx="40689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0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으로 된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2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행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5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열 행렬 생성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1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로 된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3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행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열 행렬 생성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비어있는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1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행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5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열 행렬 생성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15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로 된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차원 행렬 생성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C3342A-D738-FB6D-ECE7-31687100858D}"/>
              </a:ext>
            </a:extLst>
          </p:cNvPr>
          <p:cNvSpPr/>
          <p:nvPr/>
        </p:nvSpPr>
        <p:spPr>
          <a:xfrm>
            <a:off x="3310032" y="3980993"/>
            <a:ext cx="50405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[[0 0 0 0 0]</a:t>
            </a:r>
          </a:p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 [0 0 0 0 0]]</a:t>
            </a:r>
          </a:p>
          <a:p>
            <a:r>
              <a:rPr lang="en-US" altLang="ko-KR" sz="12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[[1]</a:t>
            </a:r>
          </a:p>
          <a:p>
            <a:r>
              <a:rPr lang="en-US" altLang="ko-KR" sz="12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 [1]</a:t>
            </a:r>
          </a:p>
          <a:p>
            <a:r>
              <a:rPr lang="en-US" altLang="ko-KR" sz="12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 [1]]</a:t>
            </a:r>
          </a:p>
          <a:p>
            <a:r>
              <a:rPr lang="en-US" altLang="ko-KR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[[3.9155e-313 1.8399e+222 1.6758e+243 8.8241e+199 4.3385e-313]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]</a:t>
            </a:r>
          </a:p>
          <a:p>
            <a:r>
              <a:rPr lang="en-US" altLang="ko-KR" sz="1200" b="0" dirty="0">
                <a:solidFill>
                  <a:srgbClr val="00B0F0"/>
                </a:solidFill>
                <a:effectLst/>
                <a:latin typeface="ubuntu mono derivative powerline" panose="020B0509030602030204" pitchFamily="49" charset="0"/>
              </a:rPr>
              <a:t>[15. 15. 15. 15. 15.]</a:t>
            </a:r>
          </a:p>
        </p:txBody>
      </p:sp>
    </p:spTree>
    <p:extLst>
      <p:ext uri="{BB962C8B-B14F-4D97-AF65-F5344CB8AC3E}">
        <p14:creationId xmlns:p14="http://schemas.microsoft.com/office/powerpoint/2010/main" val="3163786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endParaRPr lang="en-US" altLang="ko-KR" dirty="0"/>
          </a:p>
          <a:p>
            <a:pPr lvl="1"/>
            <a:r>
              <a:rPr lang="ko-KR" altLang="en-US" dirty="0"/>
              <a:t>행렬 원소로 </a:t>
            </a:r>
            <a:r>
              <a:rPr lang="ko-KR" altLang="en-US" dirty="0" err="1"/>
              <a:t>임의값</a:t>
            </a:r>
            <a:r>
              <a:rPr lang="ko-KR" altLang="en-US" dirty="0"/>
              <a:t> 생성하기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1043608" y="2019424"/>
            <a:ext cx="446449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example2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seed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(10)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a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(2, 3)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b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(1, 100, 6)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b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b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b.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reshape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(2,-1)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b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4967568" y="2019424"/>
            <a:ext cx="4068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랜덤시드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10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으로 설정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2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행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3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열로 된 랜덤 행렬 생성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1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차원으로 된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1 ~ 100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랜덤 행렬 생성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1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차원 행렬을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행으로 변경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BC0FBE-C923-9A8D-C9FB-6063A5C9526B}"/>
              </a:ext>
            </a:extLst>
          </p:cNvPr>
          <p:cNvSpPr/>
          <p:nvPr/>
        </p:nvSpPr>
        <p:spPr>
          <a:xfrm>
            <a:off x="3635896" y="4441447"/>
            <a:ext cx="32403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[[0.77132064 0.02075195 0.63364823]</a:t>
            </a:r>
          </a:p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 [0.74880388 0.49850701 0.22479665]]</a:t>
            </a:r>
          </a:p>
          <a:p>
            <a:r>
              <a:rPr lang="en-US" altLang="ko-KR" sz="12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[ 9 74  1 41 37 17]</a:t>
            </a:r>
          </a:p>
          <a:p>
            <a:r>
              <a:rPr lang="en-US" altLang="ko-KR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[[ 9 74  1]</a:t>
            </a:r>
          </a:p>
          <a:p>
            <a:r>
              <a:rPr lang="en-US" altLang="ko-KR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 [41 37 17]]</a:t>
            </a:r>
          </a:p>
        </p:txBody>
      </p:sp>
    </p:spTree>
    <p:extLst>
      <p:ext uri="{BB962C8B-B14F-4D97-AF65-F5344CB8AC3E}">
        <p14:creationId xmlns:p14="http://schemas.microsoft.com/office/powerpoint/2010/main" val="135585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3.1 .for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enumerate</a:t>
            </a:r>
          </a:p>
          <a:p>
            <a:pPr lvl="1"/>
            <a:r>
              <a:rPr lang="en-US" altLang="ko-KR" dirty="0"/>
              <a:t>zip</a:t>
            </a:r>
            <a:endParaRPr lang="ko-KR" altLang="en-US" dirty="0"/>
          </a:p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  <a:p>
            <a:pPr lvl="1"/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내장함수</a:t>
            </a:r>
            <a:endParaRPr lang="en-US" altLang="ko-KR" dirty="0"/>
          </a:p>
          <a:p>
            <a:pPr lvl="1"/>
            <a:r>
              <a:rPr lang="ko-KR" altLang="en-US" dirty="0"/>
              <a:t>모듈</a:t>
            </a:r>
            <a:r>
              <a:rPr lang="en-US" altLang="ko-KR" dirty="0"/>
              <a:t>, </a:t>
            </a:r>
            <a:r>
              <a:rPr lang="ko-KR" altLang="en-US" dirty="0"/>
              <a:t>라이브러리</a:t>
            </a:r>
            <a:r>
              <a:rPr lang="en-US" altLang="ko-KR" dirty="0"/>
              <a:t>, </a:t>
            </a:r>
            <a:r>
              <a:rPr lang="ko-KR" altLang="en-US" dirty="0"/>
              <a:t>패키지</a:t>
            </a:r>
            <a:endParaRPr lang="en-US" altLang="ko-KR" dirty="0"/>
          </a:p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53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 for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sz="1600" dirty="0"/>
              <a:t>enumerate</a:t>
            </a:r>
          </a:p>
          <a:p>
            <a:pPr lvl="2"/>
            <a:r>
              <a:rPr lang="en-US" altLang="ko-KR" sz="1433" dirty="0"/>
              <a:t>Index, Value</a:t>
            </a:r>
            <a:r>
              <a:rPr lang="ko-KR" altLang="en-US" sz="1433" dirty="0"/>
              <a:t>를 한번에 사용할 수 있게 해 주는 </a:t>
            </a:r>
            <a:r>
              <a:rPr lang="ko-KR" altLang="en-US" sz="1433" dirty="0" err="1"/>
              <a:t>파이썬의</a:t>
            </a:r>
            <a:r>
              <a:rPr lang="ko-KR" altLang="en-US" sz="1433" dirty="0"/>
              <a:t> 내장 함수</a:t>
            </a:r>
            <a:endParaRPr lang="en-US" altLang="ko-KR" sz="1433" dirty="0"/>
          </a:p>
          <a:p>
            <a:pPr lvl="2"/>
            <a:endParaRPr lang="en-US" altLang="ko-KR" sz="1433" dirty="0"/>
          </a:p>
          <a:p>
            <a:pPr marL="380985" lvl="1" indent="0">
              <a:buNone/>
            </a:pP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/>
              <a:t>zip</a:t>
            </a:r>
          </a:p>
          <a:p>
            <a:pPr lvl="2"/>
            <a:r>
              <a:rPr lang="ko-KR" altLang="en-US" sz="1433" dirty="0"/>
              <a:t>두개 이상의 배열을 한번에 사용할 수 있게 해주는 </a:t>
            </a:r>
            <a:r>
              <a:rPr lang="ko-KR" altLang="en-US" sz="1433" dirty="0" err="1"/>
              <a:t>파이썬의</a:t>
            </a:r>
            <a:r>
              <a:rPr lang="ko-KR" altLang="en-US" sz="1433" dirty="0"/>
              <a:t> 내장 함수</a:t>
            </a:r>
            <a:endParaRPr lang="en-US" altLang="ko-KR" sz="1433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810E370-6CC8-4A8C-C119-D0C68F2A3585}"/>
              </a:ext>
            </a:extLst>
          </p:cNvPr>
          <p:cNvSpPr txBox="1">
            <a:spLocks/>
          </p:cNvSpPr>
          <p:nvPr/>
        </p:nvSpPr>
        <p:spPr bwMode="auto">
          <a:xfrm>
            <a:off x="1718719" y="1206500"/>
            <a:ext cx="6768752" cy="1009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3"/>
            <a:r>
              <a:rPr lang="en-US" altLang="ko-KR" sz="1433" kern="0" dirty="0"/>
              <a:t>list1 = [‘a’, ‘b’, ‘c’, ‘d’, ‘e’, ‘f’, ‘g’]</a:t>
            </a:r>
          </a:p>
          <a:p>
            <a:pPr lvl="3"/>
            <a:r>
              <a:rPr lang="en-US" altLang="ko-KR" sz="1433" kern="0" dirty="0"/>
              <a:t>list2 = [10, 20, 30, 40, 50, 60, 70]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C5C52F-0779-85B9-8E8B-25CEC31F09B8}"/>
              </a:ext>
            </a:extLst>
          </p:cNvPr>
          <p:cNvSpPr/>
          <p:nvPr/>
        </p:nvSpPr>
        <p:spPr>
          <a:xfrm>
            <a:off x="1979713" y="2353444"/>
            <a:ext cx="34563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,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 l1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enumerate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(list1):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l1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58C6A2-47BB-6363-5348-E3EA71303B36}"/>
              </a:ext>
            </a:extLst>
          </p:cNvPr>
          <p:cNvSpPr/>
          <p:nvPr/>
        </p:nvSpPr>
        <p:spPr>
          <a:xfrm>
            <a:off x="7840818" y="2145972"/>
            <a:ext cx="7771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ubuntu mono derivative powerline" panose="020B0509030602030204" pitchFamily="49" charset="0"/>
              </a:rPr>
              <a:t>0, a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1, b</a:t>
            </a:r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2, c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...</a:t>
            </a:r>
          </a:p>
        </p:txBody>
      </p:sp>
      <p:sp>
        <p:nvSpPr>
          <p:cNvPr id="8" name="내용 개체 틀 8">
            <a:extLst>
              <a:ext uri="{FF2B5EF4-FFF2-40B4-BE49-F238E27FC236}">
                <a16:creationId xmlns:a16="http://schemas.microsoft.com/office/drawing/2014/main" id="{91FFDCA6-31F3-DECB-2C78-C8AF9685D629}"/>
              </a:ext>
            </a:extLst>
          </p:cNvPr>
          <p:cNvSpPr txBox="1">
            <a:spLocks/>
          </p:cNvSpPr>
          <p:nvPr/>
        </p:nvSpPr>
        <p:spPr>
          <a:xfrm>
            <a:off x="6732240" y="1868393"/>
            <a:ext cx="2016224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출력 예시</a:t>
            </a:r>
            <a:endParaRPr lang="en-US" altLang="ko-KR" sz="1600" kern="0" dirty="0"/>
          </a:p>
          <a:p>
            <a:pPr marL="380985" lvl="1" indent="0">
              <a:buNone/>
            </a:pPr>
            <a:endParaRPr lang="en-US" altLang="ko-KR" sz="1600" i="1" kern="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3D0D49-9BEE-69C8-6B25-0E12F78AD0D2}"/>
              </a:ext>
            </a:extLst>
          </p:cNvPr>
          <p:cNvSpPr/>
          <p:nvPr/>
        </p:nvSpPr>
        <p:spPr>
          <a:xfrm>
            <a:off x="1979713" y="3793604"/>
            <a:ext cx="34563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l1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,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 l2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zip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(list1, list2):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l1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l2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sp>
        <p:nvSpPr>
          <p:cNvPr id="10" name="내용 개체 틀 8">
            <a:extLst>
              <a:ext uri="{FF2B5EF4-FFF2-40B4-BE49-F238E27FC236}">
                <a16:creationId xmlns:a16="http://schemas.microsoft.com/office/drawing/2014/main" id="{C178CAC4-644D-917D-B979-C20891869D76}"/>
              </a:ext>
            </a:extLst>
          </p:cNvPr>
          <p:cNvSpPr txBox="1">
            <a:spLocks/>
          </p:cNvSpPr>
          <p:nvPr/>
        </p:nvSpPr>
        <p:spPr>
          <a:xfrm>
            <a:off x="6732240" y="3282985"/>
            <a:ext cx="2016224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출력 예시</a:t>
            </a:r>
            <a:endParaRPr lang="en-US" altLang="ko-KR" sz="1600" kern="0" dirty="0"/>
          </a:p>
          <a:p>
            <a:pPr marL="380985" lvl="1" indent="0">
              <a:buNone/>
            </a:pPr>
            <a:endParaRPr lang="en-US" altLang="ko-KR" sz="1600" i="1" kern="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744F89-06F8-7275-323F-A105B8B98D2F}"/>
              </a:ext>
            </a:extLst>
          </p:cNvPr>
          <p:cNvSpPr/>
          <p:nvPr/>
        </p:nvSpPr>
        <p:spPr>
          <a:xfrm>
            <a:off x="7840818" y="3615803"/>
            <a:ext cx="7771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ubuntu mono derivative powerline" panose="020B0509030602030204" pitchFamily="49" charset="0"/>
              </a:rPr>
              <a:t>a, 10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b, 20</a:t>
            </a:r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c, 30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...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E24A0E-8C8D-C971-1B02-FAEABAE9E9CD}"/>
              </a:ext>
            </a:extLst>
          </p:cNvPr>
          <p:cNvSpPr/>
          <p:nvPr/>
        </p:nvSpPr>
        <p:spPr>
          <a:xfrm>
            <a:off x="7884368" y="2263485"/>
            <a:ext cx="573832" cy="882048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F0B246-36A6-1715-259F-3FD899C7D4CE}"/>
              </a:ext>
            </a:extLst>
          </p:cNvPr>
          <p:cNvSpPr/>
          <p:nvPr/>
        </p:nvSpPr>
        <p:spPr>
          <a:xfrm>
            <a:off x="7884368" y="3713388"/>
            <a:ext cx="573832" cy="882048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48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 for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조건</a:t>
            </a:r>
            <a:endParaRPr lang="en-US" altLang="ko-KR" dirty="0"/>
          </a:p>
          <a:p>
            <a:pPr lvl="2"/>
            <a:r>
              <a:rPr lang="ko-KR" altLang="en-US" sz="1600" dirty="0"/>
              <a:t>입력</a:t>
            </a:r>
            <a:endParaRPr lang="en-US" altLang="ko-KR" sz="1600" dirty="0"/>
          </a:p>
          <a:p>
            <a:pPr lvl="3"/>
            <a:r>
              <a:rPr lang="en-US" altLang="ko-KR" sz="1433" dirty="0"/>
              <a:t>names = [“ </a:t>
            </a:r>
            <a:r>
              <a:rPr lang="ko-KR" altLang="en-US" sz="1433" dirty="0"/>
              <a:t>홍길동</a:t>
            </a:r>
            <a:r>
              <a:rPr lang="en-US" altLang="ko-KR" sz="1433" dirty="0"/>
              <a:t>”, “</a:t>
            </a:r>
            <a:r>
              <a:rPr lang="ko-KR" altLang="en-US" sz="1433" dirty="0"/>
              <a:t>이순신</a:t>
            </a:r>
            <a:r>
              <a:rPr lang="en-US" altLang="ko-KR" sz="1433" dirty="0"/>
              <a:t>”, “</a:t>
            </a:r>
            <a:r>
              <a:rPr lang="ko-KR" altLang="en-US" sz="1433" dirty="0"/>
              <a:t>세종</a:t>
            </a:r>
            <a:r>
              <a:rPr lang="en-US" altLang="ko-KR" sz="1433" dirty="0"/>
              <a:t>“, “</a:t>
            </a:r>
            <a:r>
              <a:rPr lang="ko-KR" altLang="en-US" sz="1433" dirty="0"/>
              <a:t>아이언맨</a:t>
            </a:r>
            <a:r>
              <a:rPr lang="en-US" altLang="ko-KR" sz="1433" dirty="0"/>
              <a:t>“, “</a:t>
            </a:r>
            <a:r>
              <a:rPr lang="ko-KR" altLang="en-US" sz="1433" dirty="0"/>
              <a:t>슈퍼맨</a:t>
            </a:r>
            <a:r>
              <a:rPr lang="en-US" altLang="ko-KR" sz="1433" dirty="0"/>
              <a:t>”]</a:t>
            </a:r>
          </a:p>
          <a:p>
            <a:pPr lvl="3"/>
            <a:r>
              <a:rPr lang="en-US" altLang="ko-KR" sz="1433" dirty="0"/>
              <a:t>scores = [30, 50, 100, 20, 70]</a:t>
            </a:r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조건</a:t>
            </a:r>
            <a:endParaRPr lang="en-US" altLang="ko-KR" sz="1600" dirty="0"/>
          </a:p>
          <a:p>
            <a:pPr lvl="3"/>
            <a:r>
              <a:rPr lang="en-US" altLang="ko-KR" sz="1433" dirty="0"/>
              <a:t>names</a:t>
            </a:r>
            <a:r>
              <a:rPr lang="ko-KR" altLang="en-US" sz="1433" dirty="0"/>
              <a:t>와 </a:t>
            </a:r>
            <a:r>
              <a:rPr lang="en-US" altLang="ko-KR" sz="1433" dirty="0"/>
              <a:t>scores</a:t>
            </a:r>
            <a:r>
              <a:rPr lang="ko-KR" altLang="en-US" sz="1433" dirty="0"/>
              <a:t>배열이 주어진다</a:t>
            </a:r>
            <a:r>
              <a:rPr lang="en-US" altLang="ko-KR" sz="1433" dirty="0"/>
              <a:t>.</a:t>
            </a:r>
          </a:p>
          <a:p>
            <a:pPr lvl="3"/>
            <a:r>
              <a:rPr lang="ko-KR" altLang="en-US" sz="1433" dirty="0"/>
              <a:t>주어진 배열을 이용하여 </a:t>
            </a:r>
            <a:r>
              <a:rPr lang="en-US" altLang="ko-KR" sz="1433" dirty="0" err="1"/>
              <a:t>dict</a:t>
            </a:r>
            <a:r>
              <a:rPr lang="en-US" altLang="ko-KR" sz="1433" dirty="0"/>
              <a:t> </a:t>
            </a:r>
            <a:r>
              <a:rPr lang="ko-KR" altLang="en-US" sz="1433" dirty="0"/>
              <a:t>형식으로 출력하여라</a:t>
            </a:r>
            <a:r>
              <a:rPr lang="en-US" altLang="ko-KR" sz="1433" dirty="0"/>
              <a:t>.</a:t>
            </a:r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출력 예시</a:t>
            </a:r>
            <a:endParaRPr lang="en-US" altLang="ko-KR" sz="1600" dirty="0"/>
          </a:p>
          <a:p>
            <a:pPr lvl="3"/>
            <a:r>
              <a:rPr lang="en-US" altLang="ko-KR" sz="1433" dirty="0"/>
              <a:t>{'</a:t>
            </a:r>
            <a:r>
              <a:rPr lang="ko-KR" altLang="en-US" sz="1433" dirty="0"/>
              <a:t>홍길동</a:t>
            </a:r>
            <a:r>
              <a:rPr lang="en-US" altLang="ko-KR" sz="1433" dirty="0"/>
              <a:t>': 30, '</a:t>
            </a:r>
            <a:r>
              <a:rPr lang="ko-KR" altLang="en-US" sz="1433" dirty="0"/>
              <a:t>이순신</a:t>
            </a:r>
            <a:r>
              <a:rPr lang="en-US" altLang="ko-KR" sz="1433" dirty="0"/>
              <a:t>': 50, '</a:t>
            </a:r>
            <a:r>
              <a:rPr lang="ko-KR" altLang="en-US" sz="1433" dirty="0"/>
              <a:t>세종</a:t>
            </a:r>
            <a:r>
              <a:rPr lang="en-US" altLang="ko-KR" sz="1433" dirty="0"/>
              <a:t>': 100, '</a:t>
            </a:r>
            <a:r>
              <a:rPr lang="ko-KR" altLang="en-US" sz="1433" dirty="0"/>
              <a:t>아이언맨</a:t>
            </a:r>
            <a:r>
              <a:rPr lang="en-US" altLang="ko-KR" sz="1433" dirty="0"/>
              <a:t>': 20, '</a:t>
            </a:r>
            <a:r>
              <a:rPr lang="ko-KR" altLang="en-US" sz="1433" dirty="0"/>
              <a:t>슈퍼맨</a:t>
            </a:r>
            <a:r>
              <a:rPr lang="en-US" altLang="ko-KR" sz="1433" dirty="0"/>
              <a:t>': 70}</a:t>
            </a:r>
          </a:p>
        </p:txBody>
      </p:sp>
    </p:spTree>
    <p:extLst>
      <p:ext uri="{BB962C8B-B14F-4D97-AF65-F5344CB8AC3E}">
        <p14:creationId xmlns:p14="http://schemas.microsoft.com/office/powerpoint/2010/main" val="194849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 for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01162A-46DA-5230-6CBE-5E99B4CCBD22}"/>
              </a:ext>
            </a:extLst>
          </p:cNvPr>
          <p:cNvSpPr/>
          <p:nvPr/>
        </p:nvSpPr>
        <p:spPr>
          <a:xfrm>
            <a:off x="868449" y="2775048"/>
            <a:ext cx="36811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solution1 (range)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results = {}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(5):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results[names[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]] = scores[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(results)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6FE7398-3043-7242-1783-0217D98B0462}"/>
              </a:ext>
            </a:extLst>
          </p:cNvPr>
          <p:cNvSpPr txBox="1">
            <a:spLocks/>
          </p:cNvSpPr>
          <p:nvPr/>
        </p:nvSpPr>
        <p:spPr bwMode="auto">
          <a:xfrm>
            <a:off x="1979712" y="1248474"/>
            <a:ext cx="6768752" cy="1009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입력</a:t>
            </a:r>
            <a:endParaRPr lang="en-US" altLang="ko-KR" sz="1600" kern="0" dirty="0"/>
          </a:p>
          <a:p>
            <a:pPr lvl="3"/>
            <a:r>
              <a:rPr lang="en-US" altLang="ko-KR" sz="1433" kern="0" dirty="0"/>
              <a:t>names = [“ </a:t>
            </a:r>
            <a:r>
              <a:rPr lang="ko-KR" altLang="en-US" sz="1433" kern="0" dirty="0"/>
              <a:t>홍길동</a:t>
            </a:r>
            <a:r>
              <a:rPr lang="en-US" altLang="ko-KR" sz="1433" kern="0" dirty="0"/>
              <a:t>”, “</a:t>
            </a:r>
            <a:r>
              <a:rPr lang="ko-KR" altLang="en-US" sz="1433" kern="0" dirty="0"/>
              <a:t>이순신</a:t>
            </a:r>
            <a:r>
              <a:rPr lang="en-US" altLang="ko-KR" sz="1433" kern="0" dirty="0"/>
              <a:t>”, “</a:t>
            </a:r>
            <a:r>
              <a:rPr lang="ko-KR" altLang="en-US" sz="1433" kern="0" dirty="0"/>
              <a:t>세종</a:t>
            </a:r>
            <a:r>
              <a:rPr lang="en-US" altLang="ko-KR" sz="1433" kern="0" dirty="0"/>
              <a:t>“, “</a:t>
            </a:r>
            <a:r>
              <a:rPr lang="ko-KR" altLang="en-US" sz="1433" kern="0" dirty="0"/>
              <a:t>아이언맨</a:t>
            </a:r>
            <a:r>
              <a:rPr lang="en-US" altLang="ko-KR" sz="1433" kern="0" dirty="0"/>
              <a:t>“, “</a:t>
            </a:r>
            <a:r>
              <a:rPr lang="ko-KR" altLang="en-US" sz="1433" kern="0" dirty="0"/>
              <a:t>슈퍼맨</a:t>
            </a:r>
            <a:r>
              <a:rPr lang="en-US" altLang="ko-KR" sz="1433" kern="0" dirty="0"/>
              <a:t>”]</a:t>
            </a:r>
          </a:p>
          <a:p>
            <a:pPr lvl="3"/>
            <a:r>
              <a:rPr lang="en-US" altLang="ko-KR" sz="1433" kern="0" dirty="0"/>
              <a:t>scores = [30, 50, 100, 20, 70]</a:t>
            </a:r>
          </a:p>
        </p:txBody>
      </p:sp>
      <p:sp>
        <p:nvSpPr>
          <p:cNvPr id="7" name="내용 개체 틀 8">
            <a:extLst>
              <a:ext uri="{FF2B5EF4-FFF2-40B4-BE49-F238E27FC236}">
                <a16:creationId xmlns:a16="http://schemas.microsoft.com/office/drawing/2014/main" id="{1592DCA9-92F0-0488-1D9D-BB832A0889BE}"/>
              </a:ext>
            </a:extLst>
          </p:cNvPr>
          <p:cNvSpPr txBox="1">
            <a:spLocks/>
          </p:cNvSpPr>
          <p:nvPr/>
        </p:nvSpPr>
        <p:spPr>
          <a:xfrm>
            <a:off x="255571" y="2448694"/>
            <a:ext cx="3997254" cy="398363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range</a:t>
            </a:r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D090C1-271A-F51B-1414-27B592206360}"/>
              </a:ext>
            </a:extLst>
          </p:cNvPr>
          <p:cNvSpPr/>
          <p:nvPr/>
        </p:nvSpPr>
        <p:spPr>
          <a:xfrm>
            <a:off x="4449024" y="2775048"/>
            <a:ext cx="49065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solution2 (for each)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results = {}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results[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 = scores[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names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.index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)]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(results)</a:t>
            </a:r>
          </a:p>
        </p:txBody>
      </p:sp>
      <p:sp>
        <p:nvSpPr>
          <p:cNvPr id="11" name="내용 개체 틀 8">
            <a:extLst>
              <a:ext uri="{FF2B5EF4-FFF2-40B4-BE49-F238E27FC236}">
                <a16:creationId xmlns:a16="http://schemas.microsoft.com/office/drawing/2014/main" id="{A39284E4-70C4-62D5-B6D4-EE4DF5FA846E}"/>
              </a:ext>
            </a:extLst>
          </p:cNvPr>
          <p:cNvSpPr txBox="1">
            <a:spLocks/>
          </p:cNvSpPr>
          <p:nvPr/>
        </p:nvSpPr>
        <p:spPr>
          <a:xfrm>
            <a:off x="3836146" y="2448695"/>
            <a:ext cx="3431232" cy="39836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for each</a:t>
            </a:r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</p:spTree>
    <p:extLst>
      <p:ext uri="{BB962C8B-B14F-4D97-AF65-F5344CB8AC3E}">
        <p14:creationId xmlns:p14="http://schemas.microsoft.com/office/powerpoint/2010/main" val="1211372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 for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01162A-46DA-5230-6CBE-5E99B4CCBD22}"/>
              </a:ext>
            </a:extLst>
          </p:cNvPr>
          <p:cNvSpPr/>
          <p:nvPr/>
        </p:nvSpPr>
        <p:spPr>
          <a:xfrm>
            <a:off x="1164597" y="2775048"/>
            <a:ext cx="36811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solution3 (enumerate)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results = {}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enumerate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(names):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results[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 = scores[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(results)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6FE7398-3043-7242-1783-0217D98B0462}"/>
              </a:ext>
            </a:extLst>
          </p:cNvPr>
          <p:cNvSpPr txBox="1">
            <a:spLocks/>
          </p:cNvSpPr>
          <p:nvPr/>
        </p:nvSpPr>
        <p:spPr bwMode="auto">
          <a:xfrm>
            <a:off x="1979712" y="1248474"/>
            <a:ext cx="6768752" cy="1009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입력</a:t>
            </a:r>
            <a:endParaRPr lang="en-US" altLang="ko-KR" sz="1600" kern="0" dirty="0"/>
          </a:p>
          <a:p>
            <a:pPr lvl="3"/>
            <a:r>
              <a:rPr lang="en-US" altLang="ko-KR" sz="1433" kern="0" dirty="0"/>
              <a:t>names = [“ </a:t>
            </a:r>
            <a:r>
              <a:rPr lang="ko-KR" altLang="en-US" sz="1433" kern="0" dirty="0"/>
              <a:t>홍길동</a:t>
            </a:r>
            <a:r>
              <a:rPr lang="en-US" altLang="ko-KR" sz="1433" kern="0" dirty="0"/>
              <a:t>”, “</a:t>
            </a:r>
            <a:r>
              <a:rPr lang="ko-KR" altLang="en-US" sz="1433" kern="0" dirty="0"/>
              <a:t>이순신</a:t>
            </a:r>
            <a:r>
              <a:rPr lang="en-US" altLang="ko-KR" sz="1433" kern="0" dirty="0"/>
              <a:t>”, “</a:t>
            </a:r>
            <a:r>
              <a:rPr lang="ko-KR" altLang="en-US" sz="1433" kern="0" dirty="0"/>
              <a:t>세종</a:t>
            </a:r>
            <a:r>
              <a:rPr lang="en-US" altLang="ko-KR" sz="1433" kern="0" dirty="0"/>
              <a:t>“, “</a:t>
            </a:r>
            <a:r>
              <a:rPr lang="ko-KR" altLang="en-US" sz="1433" kern="0" dirty="0"/>
              <a:t>아이언맨</a:t>
            </a:r>
            <a:r>
              <a:rPr lang="en-US" altLang="ko-KR" sz="1433" kern="0" dirty="0"/>
              <a:t>“, “</a:t>
            </a:r>
            <a:r>
              <a:rPr lang="ko-KR" altLang="en-US" sz="1433" kern="0" dirty="0"/>
              <a:t>슈퍼맨</a:t>
            </a:r>
            <a:r>
              <a:rPr lang="en-US" altLang="ko-KR" sz="1433" kern="0" dirty="0"/>
              <a:t>”]</a:t>
            </a:r>
          </a:p>
          <a:p>
            <a:pPr lvl="3"/>
            <a:r>
              <a:rPr lang="en-US" altLang="ko-KR" sz="1433" kern="0" dirty="0"/>
              <a:t>scores = [30, 50, 100, 20, 70]</a:t>
            </a:r>
          </a:p>
        </p:txBody>
      </p:sp>
      <p:sp>
        <p:nvSpPr>
          <p:cNvPr id="7" name="내용 개체 틀 8">
            <a:extLst>
              <a:ext uri="{FF2B5EF4-FFF2-40B4-BE49-F238E27FC236}">
                <a16:creationId xmlns:a16="http://schemas.microsoft.com/office/drawing/2014/main" id="{1592DCA9-92F0-0488-1D9D-BB832A0889BE}"/>
              </a:ext>
            </a:extLst>
          </p:cNvPr>
          <p:cNvSpPr txBox="1">
            <a:spLocks/>
          </p:cNvSpPr>
          <p:nvPr/>
        </p:nvSpPr>
        <p:spPr>
          <a:xfrm>
            <a:off x="551719" y="2448694"/>
            <a:ext cx="3997254" cy="398363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enumerate</a:t>
            </a:r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D090C1-271A-F51B-1414-27B592206360}"/>
              </a:ext>
            </a:extLst>
          </p:cNvPr>
          <p:cNvSpPr/>
          <p:nvPr/>
        </p:nvSpPr>
        <p:spPr>
          <a:xfrm>
            <a:off x="4898971" y="2775048"/>
            <a:ext cx="40424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solution4 (zip)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results = {}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score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zip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(names, scores):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results[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 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score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(results)</a:t>
            </a:r>
          </a:p>
        </p:txBody>
      </p:sp>
      <p:sp>
        <p:nvSpPr>
          <p:cNvPr id="11" name="내용 개체 틀 8">
            <a:extLst>
              <a:ext uri="{FF2B5EF4-FFF2-40B4-BE49-F238E27FC236}">
                <a16:creationId xmlns:a16="http://schemas.microsoft.com/office/drawing/2014/main" id="{A39284E4-70C4-62D5-B6D4-EE4DF5FA846E}"/>
              </a:ext>
            </a:extLst>
          </p:cNvPr>
          <p:cNvSpPr txBox="1">
            <a:spLocks/>
          </p:cNvSpPr>
          <p:nvPr/>
        </p:nvSpPr>
        <p:spPr>
          <a:xfrm>
            <a:off x="4286093" y="2448695"/>
            <a:ext cx="3431232" cy="39836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zip</a:t>
            </a:r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2B3BC2E-7930-B44F-D5F6-BE56BE9DC853}"/>
              </a:ext>
            </a:extLst>
          </p:cNvPr>
          <p:cNvGrpSpPr/>
          <p:nvPr/>
        </p:nvGrpSpPr>
        <p:grpSpPr>
          <a:xfrm>
            <a:off x="1524637" y="3560414"/>
            <a:ext cx="6668279" cy="256721"/>
            <a:chOff x="1691680" y="3498850"/>
            <a:chExt cx="6668279" cy="25672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B478D4A-D05F-823C-3643-C6F2F488B557}"/>
                </a:ext>
              </a:extLst>
            </p:cNvPr>
            <p:cNvSpPr/>
            <p:nvPr/>
          </p:nvSpPr>
          <p:spPr>
            <a:xfrm>
              <a:off x="1691680" y="3505572"/>
              <a:ext cx="2923863" cy="24999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3F7207C-D975-31E6-9575-4E6BC80236A9}"/>
                </a:ext>
              </a:extLst>
            </p:cNvPr>
            <p:cNvSpPr/>
            <p:nvPr/>
          </p:nvSpPr>
          <p:spPr>
            <a:xfrm>
              <a:off x="5436096" y="3498850"/>
              <a:ext cx="2923863" cy="24999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779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  <a:p>
            <a:pPr lvl="1"/>
            <a:r>
              <a:rPr lang="ko-KR" altLang="en-US" dirty="0"/>
              <a:t>함수 사용 방법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5271CD-A506-6075-7558-4D4DF9E8BDE6}"/>
              </a:ext>
            </a:extLst>
          </p:cNvPr>
          <p:cNvSpPr/>
          <p:nvPr/>
        </p:nvSpPr>
        <p:spPr>
          <a:xfrm>
            <a:off x="1233761" y="2264445"/>
            <a:ext cx="36811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ubuntu mono derivative powerline" panose="020B0509030602030204" pitchFamily="49" charset="0"/>
              </a:rPr>
              <a:t>def </a:t>
            </a:r>
            <a:r>
              <a:rPr lang="ko-KR" altLang="en-US" sz="1600" dirty="0" err="1">
                <a:latin typeface="ubuntu mono derivative powerline" panose="020B0509030602030204" pitchFamily="49" charset="0"/>
              </a:rPr>
              <a:t>함수명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</a:t>
            </a:r>
            <a:r>
              <a:rPr lang="ko-KR" altLang="en-US" sz="1600" dirty="0">
                <a:latin typeface="ubuntu mono derivative powerline" panose="020B0509030602030204" pitchFamily="49" charset="0"/>
              </a:rPr>
              <a:t>인수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1, </a:t>
            </a:r>
            <a:r>
              <a:rPr lang="ko-KR" altLang="en-US" sz="1600" dirty="0">
                <a:latin typeface="ubuntu mono derivative powerline" panose="020B0509030602030204" pitchFamily="49" charset="0"/>
              </a:rPr>
              <a:t>인수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2, ...):</a:t>
            </a: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  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명령문 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1</a:t>
            </a:r>
          </a:p>
          <a:p>
            <a:r>
              <a:rPr lang="ko-KR" altLang="en-US" sz="1600" dirty="0">
                <a:latin typeface="ubuntu mono derivative powerline" panose="020B0509030602030204" pitchFamily="49" charset="0"/>
              </a:rPr>
              <a:t>  명령문 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2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 ...</a:t>
            </a: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    return </a:t>
            </a:r>
            <a:r>
              <a:rPr lang="ko-KR" altLang="en-US" sz="1600" dirty="0" err="1">
                <a:latin typeface="ubuntu mono derivative powerline" panose="020B0509030602030204" pitchFamily="49" charset="0"/>
              </a:rPr>
              <a:t>반환값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BFF399-15C4-B08D-35CB-748B397AA4E4}"/>
              </a:ext>
            </a:extLst>
          </p:cNvPr>
          <p:cNvSpPr/>
          <p:nvPr/>
        </p:nvSpPr>
        <p:spPr>
          <a:xfrm>
            <a:off x="5324605" y="2261514"/>
            <a:ext cx="36811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ubuntu mono derivative powerline" panose="020B0509030602030204" pitchFamily="49" charset="0"/>
              </a:rPr>
              <a:t>def 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data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  if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data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 == “</a:t>
            </a:r>
            <a:r>
              <a:rPr lang="ko-KR" altLang="en-US" sz="1600" dirty="0" err="1">
                <a:latin typeface="ubuntu mono derivative powerline" panose="020B0509030602030204" pitchFamily="49" charset="0"/>
              </a:rPr>
              <a:t>김찬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”:</a:t>
            </a:r>
          </a:p>
          <a:p>
            <a:r>
              <a:rPr lang="en-US" altLang="ko-KR" sz="1600" dirty="0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    return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 “</a:t>
            </a:r>
            <a:r>
              <a:rPr lang="ko-KR" altLang="en-US" sz="1600" dirty="0" err="1">
                <a:latin typeface="ubuntu mono derivative powerline" panose="020B0509030602030204" pitchFamily="49" charset="0"/>
              </a:rPr>
              <a:t>김찬이</a:t>
            </a:r>
            <a:r>
              <a:rPr lang="ko-KR" altLang="en-US" sz="1600" dirty="0">
                <a:latin typeface="ubuntu mono derivative powerline" panose="020B0509030602030204" pitchFamily="49" charset="0"/>
              </a:rPr>
              <a:t> 맞습니다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.”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n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(“</a:t>
            </a:r>
            <a:r>
              <a:rPr lang="ko-KR" altLang="en-US" sz="1600" dirty="0" err="1">
                <a:latin typeface="ubuntu mono derivative powerline" panose="020B0509030602030204" pitchFamily="49" charset="0"/>
              </a:rPr>
              <a:t>김찬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”))</a:t>
            </a:r>
          </a:p>
        </p:txBody>
      </p:sp>
      <p:sp>
        <p:nvSpPr>
          <p:cNvPr id="8" name="내용 개체 틀 8">
            <a:extLst>
              <a:ext uri="{FF2B5EF4-FFF2-40B4-BE49-F238E27FC236}">
                <a16:creationId xmlns:a16="http://schemas.microsoft.com/office/drawing/2014/main" id="{FC73011A-7C0F-3B0D-00EF-E4340D131461}"/>
              </a:ext>
            </a:extLst>
          </p:cNvPr>
          <p:cNvSpPr txBox="1">
            <a:spLocks/>
          </p:cNvSpPr>
          <p:nvPr/>
        </p:nvSpPr>
        <p:spPr>
          <a:xfrm>
            <a:off x="5108581" y="1708505"/>
            <a:ext cx="3431232" cy="39836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kern="0" dirty="0"/>
              <a:t>사용 예제</a:t>
            </a:r>
            <a:endParaRPr lang="en-US" altLang="ko-KR" kern="0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BF318820-5D74-75DD-853F-BE05BEC6CCC8}"/>
              </a:ext>
            </a:extLst>
          </p:cNvPr>
          <p:cNvSpPr txBox="1">
            <a:spLocks/>
          </p:cNvSpPr>
          <p:nvPr/>
        </p:nvSpPr>
        <p:spPr>
          <a:xfrm>
            <a:off x="5108581" y="3775453"/>
            <a:ext cx="3431232" cy="39836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kern="0" dirty="0"/>
              <a:t>출력 예제</a:t>
            </a:r>
            <a:endParaRPr lang="en-US" altLang="ko-KR" kern="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02CFD4-BEA0-DAA4-C305-1CA810A9FE3F}"/>
              </a:ext>
            </a:extLst>
          </p:cNvPr>
          <p:cNvSpPr/>
          <p:nvPr/>
        </p:nvSpPr>
        <p:spPr>
          <a:xfrm>
            <a:off x="6249399" y="4178847"/>
            <a:ext cx="18115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ubuntu mono derivative powerline" panose="020B0509030602030204" pitchFamily="49" charset="0"/>
              </a:rPr>
              <a:t>김찬이</a:t>
            </a:r>
            <a:r>
              <a:rPr lang="ko-KR" altLang="en-US" sz="1600" dirty="0">
                <a:latin typeface="ubuntu mono derivative powerline" panose="020B0509030602030204" pitchFamily="49" charset="0"/>
              </a:rPr>
              <a:t> 맞습니다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.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276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  <a:p>
            <a:pPr lvl="1"/>
            <a:r>
              <a:rPr lang="ko-KR" altLang="en-US" dirty="0"/>
              <a:t>조건</a:t>
            </a:r>
            <a:endParaRPr lang="en-US" altLang="ko-KR" dirty="0"/>
          </a:p>
          <a:p>
            <a:pPr lvl="2"/>
            <a:r>
              <a:rPr lang="ko-KR" altLang="en-US" sz="1600" dirty="0"/>
              <a:t>입력</a:t>
            </a:r>
            <a:endParaRPr lang="en-US" altLang="ko-KR" sz="1600" dirty="0"/>
          </a:p>
          <a:p>
            <a:pPr lvl="3"/>
            <a:r>
              <a:rPr lang="ko-KR" altLang="en-US" sz="1433" dirty="0"/>
              <a:t>자유</a:t>
            </a:r>
            <a:endParaRPr lang="en-US" altLang="ko-KR" sz="1433" dirty="0"/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조건</a:t>
            </a:r>
            <a:endParaRPr lang="en-US" altLang="ko-KR" sz="1600" dirty="0"/>
          </a:p>
          <a:p>
            <a:pPr lvl="3"/>
            <a:r>
              <a:rPr lang="ko-KR" altLang="en-US" sz="1433" dirty="0"/>
              <a:t>구구단을 </a:t>
            </a:r>
            <a:r>
              <a:rPr lang="en-US" altLang="ko-KR" sz="1433" dirty="0"/>
              <a:t>1</a:t>
            </a:r>
            <a:r>
              <a:rPr lang="ko-KR" altLang="en-US" sz="1433" dirty="0"/>
              <a:t>단부터 </a:t>
            </a:r>
            <a:r>
              <a:rPr lang="en-US" altLang="ko-KR" sz="1433" dirty="0"/>
              <a:t>9</a:t>
            </a:r>
            <a:r>
              <a:rPr lang="ko-KR" altLang="en-US" sz="1433" dirty="0"/>
              <a:t>단까지 출력하라</a:t>
            </a:r>
            <a:r>
              <a:rPr lang="en-US" altLang="ko-KR" sz="1433" dirty="0"/>
              <a:t>.</a:t>
            </a:r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5D61D468-AF4F-7CC1-C768-2333D4FE2934}"/>
              </a:ext>
            </a:extLst>
          </p:cNvPr>
          <p:cNvSpPr txBox="1">
            <a:spLocks/>
          </p:cNvSpPr>
          <p:nvPr/>
        </p:nvSpPr>
        <p:spPr>
          <a:xfrm>
            <a:off x="4716016" y="1633364"/>
            <a:ext cx="2016224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출력 예시</a:t>
            </a:r>
            <a:endParaRPr lang="en-US" altLang="ko-KR" sz="1600" kern="0" dirty="0"/>
          </a:p>
          <a:p>
            <a:pPr marL="380985" lvl="1" indent="0">
              <a:buNone/>
            </a:pPr>
            <a:endParaRPr lang="en-US" altLang="ko-KR" sz="1600" i="1" kern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D4F83C-0CF1-B94F-51DF-A4D2A09074CF}"/>
              </a:ext>
            </a:extLst>
          </p:cNvPr>
          <p:cNvSpPr/>
          <p:nvPr/>
        </p:nvSpPr>
        <p:spPr>
          <a:xfrm>
            <a:off x="5940152" y="1993404"/>
            <a:ext cx="130618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2 x 1 = 2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2 x 2 = 4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2 x 3 = 6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2 x 4 = 8</a:t>
            </a: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...</a:t>
            </a: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9 x 6 = 54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9 x 7 = 63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9 x 8 = 72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9 x 9 = 81</a:t>
            </a:r>
          </a:p>
        </p:txBody>
      </p:sp>
    </p:spTree>
    <p:extLst>
      <p:ext uri="{BB962C8B-B14F-4D97-AF65-F5344CB8AC3E}">
        <p14:creationId xmlns:p14="http://schemas.microsoft.com/office/powerpoint/2010/main" val="4053611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A919FA0F-0890-3EFC-CAAF-65D067DAA112}"/>
              </a:ext>
            </a:extLst>
          </p:cNvPr>
          <p:cNvSpPr txBox="1">
            <a:spLocks/>
          </p:cNvSpPr>
          <p:nvPr/>
        </p:nvSpPr>
        <p:spPr>
          <a:xfrm>
            <a:off x="611560" y="1616795"/>
            <a:ext cx="8424936" cy="3907705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ko-KR" altLang="en-US" kern="0" dirty="0"/>
              <a:t>함수</a:t>
            </a:r>
            <a:r>
              <a:rPr lang="en-US" altLang="ko-KR" kern="0" dirty="0"/>
              <a:t>(function)</a:t>
            </a:r>
          </a:p>
          <a:p>
            <a:pPr lvl="2"/>
            <a:r>
              <a:rPr lang="ko-KR" altLang="en-US" kern="0" dirty="0"/>
              <a:t>코드의 재사용 용이</a:t>
            </a:r>
            <a:endParaRPr lang="en-US" altLang="ko-KR" kern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CC5AB1-7587-8E95-A1E3-8F20CF80305B}"/>
              </a:ext>
            </a:extLst>
          </p:cNvPr>
          <p:cNvSpPr/>
          <p:nvPr/>
        </p:nvSpPr>
        <p:spPr>
          <a:xfrm>
            <a:off x="1119461" y="2425452"/>
            <a:ext cx="368113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solution1 (for)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10):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(f"{2} x {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 = {2*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}")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10):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(f"{3} x {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 = {3*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}") </a:t>
            </a:r>
          </a:p>
          <a:p>
            <a:endParaRPr lang="en-US" altLang="ko-KR" sz="1600" dirty="0">
              <a:solidFill>
                <a:srgbClr val="0000FF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...</a:t>
            </a:r>
          </a:p>
          <a:p>
            <a:endParaRPr lang="en-US" altLang="ko-KR" sz="1600" dirty="0">
              <a:solidFill>
                <a:srgbClr val="0000FF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10):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(f"{8} x {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 = {8*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}")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10):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(f"{9} x {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 = {9*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}")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D0E383-1CF4-31AF-20C6-286A0EFF7A00}"/>
              </a:ext>
            </a:extLst>
          </p:cNvPr>
          <p:cNvSpPr/>
          <p:nvPr/>
        </p:nvSpPr>
        <p:spPr>
          <a:xfrm>
            <a:off x="4800600" y="2420449"/>
            <a:ext cx="42358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solution2 (function)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def 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gogodan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num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10):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dirty="0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return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f"{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num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 x {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 = {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num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*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}"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gogodan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(2))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gogodan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(3))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...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gogodan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(8))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gogodan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(9))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3FD68F-1CAE-6F06-0227-039A1425CB23}"/>
              </a:ext>
            </a:extLst>
          </p:cNvPr>
          <p:cNvSpPr/>
          <p:nvPr/>
        </p:nvSpPr>
        <p:spPr>
          <a:xfrm>
            <a:off x="4773034" y="2989385"/>
            <a:ext cx="4142366" cy="2478052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59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2022 강의-영상처리">
  <a:themeElements>
    <a:clrScheme name="황토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황토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황토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2 강의-영상처리" id="{DA96F01B-16FD-43E6-A0E4-9BCD541D58C4}" vid="{0DDB9571-2880-46FF-9D67-65A468349CE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4584</TotalTime>
  <Words>1299</Words>
  <Application>Microsoft Office PowerPoint</Application>
  <PresentationFormat>화면 슬라이드 쇼(16:10)</PresentationFormat>
  <Paragraphs>253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HY중고딕</vt:lpstr>
      <vt:lpstr>맑은 고딕</vt:lpstr>
      <vt:lpstr>휴먼엑스포</vt:lpstr>
      <vt:lpstr>Bahnschrift SemiBold</vt:lpstr>
      <vt:lpstr>Broadway</vt:lpstr>
      <vt:lpstr>Times New Roman</vt:lpstr>
      <vt:lpstr>Ubuntu Mono derivative Powerlin</vt:lpstr>
      <vt:lpstr>ubuntu mono derivative powerline</vt:lpstr>
      <vt:lpstr>Wingdings</vt:lpstr>
      <vt:lpstr>2022 강의-영상처리</vt:lpstr>
      <vt:lpstr>CHAPTER 03   파이썬 기초 실습2 </vt:lpstr>
      <vt:lpstr>목차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bae22</dc:creator>
  <cp:lastModifiedBy>Kim Chan</cp:lastModifiedBy>
  <cp:revision>370</cp:revision>
  <cp:lastPrinted>2022-09-13T07:27:14Z</cp:lastPrinted>
  <dcterms:created xsi:type="dcterms:W3CDTF">2017-02-21T08:17:22Z</dcterms:created>
  <dcterms:modified xsi:type="dcterms:W3CDTF">2022-09-17T22:35:17Z</dcterms:modified>
</cp:coreProperties>
</file>