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7"/>
  </p:notesMasterIdLst>
  <p:handoutMasterIdLst>
    <p:handoutMasterId r:id="rId18"/>
  </p:handoutMasterIdLst>
  <p:sldIdLst>
    <p:sldId id="478" r:id="rId2"/>
    <p:sldId id="491" r:id="rId3"/>
    <p:sldId id="492" r:id="rId4"/>
    <p:sldId id="493" r:id="rId5"/>
    <p:sldId id="494" r:id="rId6"/>
    <p:sldId id="495" r:id="rId7"/>
    <p:sldId id="496" r:id="rId8"/>
    <p:sldId id="497" r:id="rId9"/>
    <p:sldId id="499" r:id="rId10"/>
    <p:sldId id="498" r:id="rId11"/>
    <p:sldId id="501" r:id="rId12"/>
    <p:sldId id="500" r:id="rId13"/>
    <p:sldId id="503" r:id="rId14"/>
    <p:sldId id="502" r:id="rId15"/>
    <p:sldId id="504" r:id="rId16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7478" autoAdjust="0"/>
  </p:normalViewPr>
  <p:slideViewPr>
    <p:cSldViewPr>
      <p:cViewPr varScale="1">
        <p:scale>
          <a:sx n="197" d="100"/>
          <a:sy n="197" d="100"/>
        </p:scale>
        <p:origin x="656" y="11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11/28/2022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11/28/2022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11/28/2022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7</a:t>
            </a:r>
            <a:br>
              <a:rPr lang="en-US" altLang="ko-KR" b="1" dirty="0"/>
            </a:br>
            <a:r>
              <a:rPr lang="ko-KR" altLang="en-US" dirty="0"/>
              <a:t>영역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69119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8.6 </a:t>
            </a:r>
            <a:r>
              <a:rPr lang="ko-KR" altLang="en-US" dirty="0" err="1"/>
              <a:t>어파인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8.6.1 </a:t>
            </a:r>
            <a:r>
              <a:rPr lang="ko-KR" altLang="en-US" dirty="0" err="1"/>
              <a:t>어파인</a:t>
            </a:r>
            <a:r>
              <a:rPr lang="ko-KR" altLang="en-US" dirty="0"/>
              <a:t> 변환을 이용한 이동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r>
              <a:rPr lang="en-US" altLang="ko-KR" dirty="0"/>
              <a:t>, </a:t>
            </a:r>
            <a:r>
              <a:rPr lang="ko-KR" altLang="en-US" dirty="0"/>
              <a:t>크기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899592" y="1993404"/>
            <a:ext cx="624067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1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COLOR_BGR2RGB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['image']</a:t>
            </a: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=(12, 10))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title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(titles):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(2, 2, idx+1)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("off")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(title))</a:t>
            </a: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B021A-3C89-9C5F-F15C-B3BE30F59A1E}"/>
              </a:ext>
            </a:extLst>
          </p:cNvPr>
          <p:cNvSpPr txBox="1"/>
          <p:nvPr/>
        </p:nvSpPr>
        <p:spPr>
          <a:xfrm>
            <a:off x="898224" y="4508500"/>
            <a:ext cx="2909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solidFill>
                  <a:srgbClr val="FF0000"/>
                </a:solidFill>
              </a:rPr>
              <a:t>어파인</a:t>
            </a:r>
            <a:r>
              <a:rPr lang="ko-KR" altLang="en-US" sz="1000" b="1" dirty="0">
                <a:solidFill>
                  <a:srgbClr val="FF0000"/>
                </a:solidFill>
              </a:rPr>
              <a:t> 변환이라고도 하고</a:t>
            </a:r>
            <a:r>
              <a:rPr lang="en-US" altLang="ko-KR" sz="1000" b="1" dirty="0">
                <a:solidFill>
                  <a:srgbClr val="FF0000"/>
                </a:solidFill>
              </a:rPr>
              <a:t>, </a:t>
            </a:r>
            <a:r>
              <a:rPr lang="ko-KR" altLang="en-US" sz="1000" b="1" dirty="0" err="1">
                <a:solidFill>
                  <a:srgbClr val="FF0000"/>
                </a:solidFill>
              </a:rPr>
              <a:t>아핀</a:t>
            </a:r>
            <a:r>
              <a:rPr lang="ko-KR" altLang="en-US" sz="1000" b="1" dirty="0">
                <a:solidFill>
                  <a:srgbClr val="FF0000"/>
                </a:solidFill>
              </a:rPr>
              <a:t> 변환이라고도 함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ko-KR" altLang="en-US" sz="1000" b="1" dirty="0">
                <a:solidFill>
                  <a:srgbClr val="FF0000"/>
                </a:solidFill>
              </a:rPr>
              <a:t>비례를 유지하는 기하학적 함수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ko-KR" altLang="en-US" sz="1000" b="1" dirty="0" err="1">
                <a:solidFill>
                  <a:srgbClr val="FF0000"/>
                </a:solidFill>
              </a:rPr>
              <a:t>어파인</a:t>
            </a:r>
            <a:r>
              <a:rPr lang="ko-KR" altLang="en-US" sz="1000" b="1" dirty="0">
                <a:solidFill>
                  <a:srgbClr val="FF0000"/>
                </a:solidFill>
              </a:rPr>
              <a:t> 변환은 크기가 </a:t>
            </a:r>
            <a:r>
              <a:rPr lang="en-US" altLang="ko-KR" sz="1000" b="1" dirty="0">
                <a:solidFill>
                  <a:srgbClr val="FF0000"/>
                </a:solidFill>
              </a:rPr>
              <a:t>2x3</a:t>
            </a:r>
            <a:r>
              <a:rPr lang="ko-KR" altLang="en-US" sz="1000" b="1" dirty="0">
                <a:solidFill>
                  <a:srgbClr val="FF0000"/>
                </a:solidFill>
              </a:rPr>
              <a:t> 이어야 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A8B792-D71B-9A5E-A708-474C066D4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209427"/>
            <a:ext cx="3639038" cy="323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0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8.6 </a:t>
            </a:r>
            <a:r>
              <a:rPr lang="ko-KR" altLang="en-US" dirty="0" err="1"/>
              <a:t>어파인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8.6.1 </a:t>
            </a:r>
            <a:r>
              <a:rPr lang="ko-KR" altLang="en-US" dirty="0" err="1"/>
              <a:t>어파인</a:t>
            </a:r>
            <a:r>
              <a:rPr lang="ko-KR" altLang="en-US" dirty="0"/>
              <a:t> 변환을 이용한 </a:t>
            </a:r>
            <a:r>
              <a:rPr lang="ko-KR" altLang="en-US" dirty="0">
                <a:solidFill>
                  <a:srgbClr val="FF0000"/>
                </a:solidFill>
              </a:rPr>
              <a:t>이동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r>
              <a:rPr lang="en-US" altLang="ko-KR" dirty="0"/>
              <a:t>, </a:t>
            </a:r>
            <a:r>
              <a:rPr lang="ko-KR" altLang="en-US" dirty="0"/>
              <a:t>크기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899592" y="1993404"/>
            <a:ext cx="624067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COLOR_BGR2RGB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pt-BR" altLang="ko-KR" sz="1100" b="0" dirty="0">
                <a:effectLst/>
                <a:latin typeface="ubuntu mono derivative powerline" panose="020B0509030602030204" pitchFamily="49" charset="0"/>
              </a:rPr>
              <a:t>h, w, c = image.</a:t>
            </a:r>
            <a:r>
              <a:rPr lang="pt-BR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shape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a, b = -100, 200</a:t>
            </a:r>
          </a:p>
          <a:p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x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축으로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-100, y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축으로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200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이동</a:t>
            </a:r>
            <a:endParaRPr lang="en-US" altLang="ko-KR" sz="11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mov_M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([[1, 0, a],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      [0, 1, b]],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dtype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image_move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warpAffine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mov_M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(w, h))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</a:t>
            </a:r>
            <a:r>
              <a:rPr lang="en-US" altLang="ko-KR" sz="1100" dirty="0">
                <a:latin typeface="ubuntu mono derivative powerline" panose="020B0509030602030204" pitchFamily="49" charset="0"/>
              </a:rPr>
              <a:t>‘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image’, ‘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image_move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’]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EF2DBC-1287-B4B8-AF3C-0AAF880EB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733432"/>
            <a:ext cx="1512168" cy="4411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1E0FD1-4C25-6A31-79EA-EDA04E15A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601" y="5205265"/>
            <a:ext cx="888181" cy="4062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7CC57F-8345-E5F4-1961-ABF0F70D2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4733432"/>
            <a:ext cx="1325665" cy="8768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FFA0C3-5200-820A-400B-E2E40E037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2155772"/>
            <a:ext cx="3745239" cy="33277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14904-C871-272C-B881-29551BD8C159}"/>
              </a:ext>
            </a:extLst>
          </p:cNvPr>
          <p:cNvSpPr txBox="1"/>
          <p:nvPr/>
        </p:nvSpPr>
        <p:spPr>
          <a:xfrm>
            <a:off x="2212652" y="3726618"/>
            <a:ext cx="2364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cv2.warpAffine(</a:t>
            </a:r>
            <a:r>
              <a:rPr lang="en-US" altLang="ko-KR" sz="1000" b="1" dirty="0" err="1">
                <a:solidFill>
                  <a:srgbClr val="FF0000"/>
                </a:solidFill>
                <a:latin typeface="Ubuntu Mono derivative Powerlin" panose="020B0509030602030204" pitchFamily="49" charset="0"/>
              </a:rPr>
              <a:t>src</a:t>
            </a:r>
            <a:r>
              <a:rPr lang="en-US" altLang="ko-KR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, M, </a:t>
            </a:r>
            <a:r>
              <a:rPr lang="en-US" altLang="ko-KR" sz="1000" b="1" dirty="0" err="1">
                <a:solidFill>
                  <a:srgbClr val="FF0000"/>
                </a:solidFill>
                <a:latin typeface="Ubuntu Mono derivative Powerlin" panose="020B0509030602030204" pitchFamily="49" charset="0"/>
              </a:rPr>
              <a:t>dsize</a:t>
            </a:r>
            <a:r>
              <a:rPr lang="en-US" altLang="ko-KR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, ...)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  <a:latin typeface="Ubuntu Mono derivative Powerlin" panose="020B0509030602030204" pitchFamily="49" charset="0"/>
              </a:rPr>
              <a:t>src</a:t>
            </a:r>
            <a:r>
              <a:rPr lang="en-US" altLang="ko-KR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 = </a:t>
            </a:r>
            <a:r>
              <a:rPr lang="ko-KR" altLang="en-US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입력 영상</a:t>
            </a:r>
            <a:endParaRPr lang="en-US" altLang="ko-KR" sz="1000" b="1" dirty="0">
              <a:solidFill>
                <a:srgbClr val="FF0000"/>
              </a:solidFill>
              <a:latin typeface="Ubuntu Mono derivative Powerlin" panose="020B0509030602030204" pitchFamily="49" charset="0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M = </a:t>
            </a:r>
            <a:r>
              <a:rPr lang="ko-KR" altLang="en-US" sz="1000" b="1" dirty="0" err="1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어파인</a:t>
            </a:r>
            <a:r>
              <a:rPr lang="ko-KR" altLang="en-US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 변환 행렬</a:t>
            </a:r>
            <a:endParaRPr lang="en-US" altLang="ko-KR" sz="1000" b="1" dirty="0">
              <a:solidFill>
                <a:srgbClr val="FF0000"/>
              </a:solidFill>
              <a:latin typeface="Ubuntu Mono derivative Powerlin" panose="020B0509030602030204" pitchFamily="49" charset="0"/>
            </a:endParaRPr>
          </a:p>
          <a:p>
            <a:r>
              <a:rPr lang="en-US" altLang="ko-KR" sz="1000" b="1" dirty="0" err="1">
                <a:solidFill>
                  <a:srgbClr val="FF0000"/>
                </a:solidFill>
                <a:latin typeface="Ubuntu Mono derivative Powerlin" panose="020B0509030602030204" pitchFamily="49" charset="0"/>
              </a:rPr>
              <a:t>dsize</a:t>
            </a:r>
            <a:r>
              <a:rPr lang="en-US" altLang="ko-KR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 = </a:t>
            </a:r>
            <a:r>
              <a:rPr lang="ko-KR" altLang="en-US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반환 영상의 크기</a:t>
            </a:r>
          </a:p>
        </p:txBody>
      </p:sp>
    </p:spTree>
    <p:extLst>
      <p:ext uri="{BB962C8B-B14F-4D97-AF65-F5344CB8AC3E}">
        <p14:creationId xmlns:p14="http://schemas.microsoft.com/office/powerpoint/2010/main" val="391759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4544" y="1201316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8.6 </a:t>
            </a:r>
            <a:r>
              <a:rPr lang="ko-KR" altLang="en-US" dirty="0" err="1"/>
              <a:t>어파인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8.6.1 </a:t>
            </a:r>
            <a:r>
              <a:rPr lang="ko-KR" altLang="en-US" dirty="0" err="1"/>
              <a:t>어파인</a:t>
            </a:r>
            <a:r>
              <a:rPr lang="ko-KR" altLang="en-US" dirty="0"/>
              <a:t> 변환을 이용한 이동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회전</a:t>
            </a:r>
            <a:r>
              <a:rPr lang="en-US" altLang="ko-KR" dirty="0"/>
              <a:t>, </a:t>
            </a:r>
            <a:r>
              <a:rPr lang="ko-KR" altLang="en-US" dirty="0"/>
              <a:t>크기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899592" y="1993404"/>
            <a:ext cx="813690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image_move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warpAffine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mov_M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(w, h))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center = (w // 2, h // 2)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scale = 0.7</a:t>
            </a:r>
          </a:p>
          <a:p>
            <a:r>
              <a:rPr lang="en-US" altLang="ko-KR" sz="1100" dirty="0">
                <a:latin typeface="ubuntu mono derivative powerline" panose="020B0509030602030204" pitchFamily="49" charset="0"/>
              </a:rPr>
              <a:t>angle = 45</a:t>
            </a:r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theta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radians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(45)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alpha = scale *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(theta)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beta = scale *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sin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(theta)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rot_M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([[alpha, beta, (1-alpha)*center[0] - beta*center[1]],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      [-beta, alpha, beta*center[0] + (1-alpha)*center[1]]],</a:t>
            </a:r>
          </a:p>
          <a:p>
            <a:r>
              <a:rPr lang="en-US" altLang="ko-KR" sz="1100" dirty="0">
                <a:latin typeface="ubuntu mono derivative powerline" panose="020B0509030602030204" pitchFamily="49" charset="0"/>
              </a:rPr>
              <a:t>	    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dtype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image_rotate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warpAffine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rot_M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(w, h))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['image',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image_move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image_rotate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']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3C8E58D-2D42-0A8B-0016-A1779E3C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97" y="4801716"/>
            <a:ext cx="1925309" cy="35723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40CEFDE-311F-F07A-21DF-C06715F1A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98" y="5238493"/>
            <a:ext cx="1440160" cy="36004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53ECBB4-B316-166F-F296-1D77D477E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4669700"/>
            <a:ext cx="2172282" cy="92237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E524D48-9BE0-E098-5999-FAFBBC585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873" y="2079059"/>
            <a:ext cx="3021665" cy="2684807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D1EC288-B48D-6C0F-C219-DCE47DBE3CD9}"/>
              </a:ext>
            </a:extLst>
          </p:cNvPr>
          <p:cNvSpPr/>
          <p:nvPr/>
        </p:nvSpPr>
        <p:spPr>
          <a:xfrm>
            <a:off x="2184117" y="3559900"/>
            <a:ext cx="3762404" cy="336034"/>
          </a:xfrm>
          <a:prstGeom prst="roundRect">
            <a:avLst>
              <a:gd name="adj" fmla="val 705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9A99CCF-BBF8-4679-8657-7E46D8035ECF}"/>
              </a:ext>
            </a:extLst>
          </p:cNvPr>
          <p:cNvCxnSpPr>
            <a:cxnSpLocks/>
          </p:cNvCxnSpPr>
          <p:nvPr/>
        </p:nvCxnSpPr>
        <p:spPr>
          <a:xfrm flipH="1" flipV="1">
            <a:off x="4932040" y="3891084"/>
            <a:ext cx="95544" cy="761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5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4544" y="1201316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8.6 </a:t>
            </a:r>
            <a:r>
              <a:rPr lang="ko-KR" altLang="en-US" dirty="0" err="1"/>
              <a:t>어파인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8.6.1 </a:t>
            </a:r>
            <a:r>
              <a:rPr lang="ko-KR" altLang="en-US" dirty="0" err="1"/>
              <a:t>어파인</a:t>
            </a:r>
            <a:r>
              <a:rPr lang="ko-KR" altLang="en-US" dirty="0"/>
              <a:t> 변환을 이용한 이동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회전</a:t>
            </a:r>
            <a:r>
              <a:rPr lang="en-US" altLang="ko-KR" dirty="0"/>
              <a:t>, </a:t>
            </a:r>
            <a:r>
              <a:rPr lang="ko-KR" altLang="en-US" dirty="0"/>
              <a:t>크기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899592" y="1993404"/>
            <a:ext cx="52565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image_move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warpAffine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mov_M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(w, h))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center = (w // 2, h // 2)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scale = 0.7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angle = 45</a:t>
            </a:r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theta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radians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(45)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alpha = scale *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(theta)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beta = scale *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sin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(theta)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rot_M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([[alpha, beta, (1-alpha)*center[0] - beta*center[1]],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      [-beta, alpha, beta*center[0] + (1-alpha)*center[1]]],</a:t>
            </a:r>
          </a:p>
          <a:p>
            <a:r>
              <a:rPr lang="en-US" altLang="ko-KR" sz="1100" dirty="0">
                <a:latin typeface="ubuntu mono derivative powerline" panose="020B0509030602030204" pitchFamily="49" charset="0"/>
              </a:rPr>
              <a:t>	    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dtype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rot_M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getRotationMatrix2D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(center, angle, scale)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image_rotate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warpAffine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rot_M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(w, h))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['image',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image_move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image_rotate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']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2C54DC-8CBD-AD86-B407-2774FAFE41D0}"/>
              </a:ext>
            </a:extLst>
          </p:cNvPr>
          <p:cNvSpPr/>
          <p:nvPr/>
        </p:nvSpPr>
        <p:spPr>
          <a:xfrm>
            <a:off x="961906" y="3052754"/>
            <a:ext cx="5093166" cy="1050737"/>
          </a:xfrm>
          <a:prstGeom prst="roundRect">
            <a:avLst>
              <a:gd name="adj" fmla="val 344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90A92C1-999E-EFED-731F-E4664E3ECDA8}"/>
              </a:ext>
            </a:extLst>
          </p:cNvPr>
          <p:cNvSpPr/>
          <p:nvPr/>
        </p:nvSpPr>
        <p:spPr>
          <a:xfrm>
            <a:off x="964321" y="4198019"/>
            <a:ext cx="5093166" cy="240783"/>
          </a:xfrm>
          <a:prstGeom prst="roundRect">
            <a:avLst>
              <a:gd name="adj" fmla="val 344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CEA6F-980A-1739-FA72-D4B65CE42F72}"/>
              </a:ext>
            </a:extLst>
          </p:cNvPr>
          <p:cNvSpPr txBox="1"/>
          <p:nvPr/>
        </p:nvSpPr>
        <p:spPr>
          <a:xfrm>
            <a:off x="624821" y="379360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=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4CB647C-64DB-7C18-5F1F-2E06836DCD85}"/>
              </a:ext>
            </a:extLst>
          </p:cNvPr>
          <p:cNvCxnSpPr>
            <a:cxnSpLocks/>
            <a:stCxn id="8" idx="1"/>
            <a:endCxn id="10" idx="0"/>
          </p:cNvCxnSpPr>
          <p:nvPr/>
        </p:nvCxnSpPr>
        <p:spPr>
          <a:xfrm rot="10800000" flipV="1">
            <a:off x="782076" y="3578122"/>
            <a:ext cx="179830" cy="21548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B8B2171-539F-A4F3-0F39-3FF35FF4DC58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>
          <a:xfrm rot="16200000" flipH="1">
            <a:off x="795461" y="4149550"/>
            <a:ext cx="155475" cy="18224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E8F896D4-2CA2-D32C-4998-E4BC7C423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236" y="1993404"/>
            <a:ext cx="3036956" cy="26983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B4F9C5-6A6E-7C04-EB0C-3A88032B8231}"/>
              </a:ext>
            </a:extLst>
          </p:cNvPr>
          <p:cNvSpPr txBox="1"/>
          <p:nvPr/>
        </p:nvSpPr>
        <p:spPr>
          <a:xfrm>
            <a:off x="1511646" y="4432617"/>
            <a:ext cx="3297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rgbClr val="FF0000"/>
                </a:solidFill>
                <a:latin typeface="Ubuntu Mono derivative Powerlin" panose="020B0509030602030204" pitchFamily="49" charset="0"/>
              </a:rPr>
              <a:t>OpenCv</a:t>
            </a:r>
            <a:r>
              <a:rPr lang="ko-KR" altLang="en-US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에서 더 간단하게 사용할 수 있는</a:t>
            </a:r>
            <a:r>
              <a:rPr lang="en-US" altLang="ko-KR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함수를 제공</a:t>
            </a:r>
          </a:p>
        </p:txBody>
      </p:sp>
    </p:spTree>
    <p:extLst>
      <p:ext uri="{BB962C8B-B14F-4D97-AF65-F5344CB8AC3E}">
        <p14:creationId xmlns:p14="http://schemas.microsoft.com/office/powerpoint/2010/main" val="326867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8.6 </a:t>
            </a:r>
            <a:r>
              <a:rPr lang="ko-KR" altLang="en-US" dirty="0" err="1"/>
              <a:t>어파인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8.6.1 </a:t>
            </a:r>
            <a:r>
              <a:rPr lang="ko-KR" altLang="en-US" dirty="0" err="1"/>
              <a:t>어파인</a:t>
            </a:r>
            <a:r>
              <a:rPr lang="ko-KR" altLang="en-US" dirty="0"/>
              <a:t> 변환을 이용한 이동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크기 변환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899592" y="1993404"/>
            <a:ext cx="813690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image_rotate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warpAffine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rot_M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(w, h))</a:t>
            </a:r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s_x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s_y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0.5, 0.5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resize_M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([[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s_x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0, 0],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         [0,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s_y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0]],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dtype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image_resize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warpAffine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resize_M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(w, h))</a:t>
            </a:r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['image',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image_move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image_rotate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image_resize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']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24F50C1-3EBC-7E8D-71F2-5EAAB0838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4112310"/>
            <a:ext cx="3560321" cy="6173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67429A7-0D19-F7AF-D60E-B5AC009B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884419"/>
            <a:ext cx="1389848" cy="46196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20EF28-4247-2337-2616-65015F3F3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487" y="2084755"/>
            <a:ext cx="3613283" cy="321047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546AA99-C5D2-29B5-9E68-AC6F30E599AE}"/>
              </a:ext>
            </a:extLst>
          </p:cNvPr>
          <p:cNvSpPr/>
          <p:nvPr/>
        </p:nvSpPr>
        <p:spPr>
          <a:xfrm>
            <a:off x="2392466" y="2731102"/>
            <a:ext cx="919407" cy="331976"/>
          </a:xfrm>
          <a:prstGeom prst="roundRect">
            <a:avLst>
              <a:gd name="adj" fmla="val 3444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51EE743-7EB9-74AA-4624-882E164AC650}"/>
              </a:ext>
            </a:extLst>
          </p:cNvPr>
          <p:cNvCxnSpPr>
            <a:cxnSpLocks/>
            <a:stCxn id="7" idx="1"/>
            <a:endCxn id="18" idx="1"/>
          </p:cNvCxnSpPr>
          <p:nvPr/>
        </p:nvCxnSpPr>
        <p:spPr>
          <a:xfrm rot="10800000" flipV="1">
            <a:off x="1907704" y="2897089"/>
            <a:ext cx="484762" cy="2218313"/>
          </a:xfrm>
          <a:prstGeom prst="bentConnector3">
            <a:avLst>
              <a:gd name="adj1" fmla="val 32978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8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8.6 </a:t>
            </a:r>
            <a:r>
              <a:rPr lang="ko-KR" altLang="en-US" dirty="0" err="1"/>
              <a:t>어파인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8.6.1 </a:t>
            </a:r>
            <a:r>
              <a:rPr lang="ko-KR" altLang="en-US" dirty="0" err="1"/>
              <a:t>어파인</a:t>
            </a:r>
            <a:r>
              <a:rPr lang="ko-KR" altLang="en-US" dirty="0"/>
              <a:t> 변환을 이용한 이동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크기 변환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899592" y="1993404"/>
            <a:ext cx="81369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image_rotate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warpAffine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rot_M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(w, h))</a:t>
            </a:r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s_x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s_y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0.5, 0.5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resize_M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([[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s_x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0, 0],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         [0,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s_y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0]],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dtype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image_resize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warpAffine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resize_M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(w, h))</a:t>
            </a:r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resize_M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getRotationMatrix2D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(center, 0, 0.5)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image_resize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warpAffine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resize_M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(w, h))</a:t>
            </a:r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image_resize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((h, w, c),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dtype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uint8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resize_M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(0, 0),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fx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=0.5,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fy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=0.5, interpolation=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INTER_LINEAR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image_resize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[: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resize_M.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[0], :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resize_M.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[1]] =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resize_M</a:t>
            </a:r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['image',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image_move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image_rotate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image_resize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']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20EF28-4247-2337-2616-65015F3F3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1993404"/>
            <a:ext cx="2664296" cy="2367279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0BB629F-E70C-D1B1-3964-F684AEF6D6BB}"/>
              </a:ext>
            </a:extLst>
          </p:cNvPr>
          <p:cNvSpPr/>
          <p:nvPr/>
        </p:nvSpPr>
        <p:spPr>
          <a:xfrm>
            <a:off x="964322" y="2582472"/>
            <a:ext cx="3820930" cy="661548"/>
          </a:xfrm>
          <a:prstGeom prst="roundRect">
            <a:avLst>
              <a:gd name="adj" fmla="val 3444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866D833-0FD1-CDA3-5A93-C06B66E8DBCB}"/>
              </a:ext>
            </a:extLst>
          </p:cNvPr>
          <p:cNvSpPr/>
          <p:nvPr/>
        </p:nvSpPr>
        <p:spPr>
          <a:xfrm>
            <a:off x="959243" y="3559876"/>
            <a:ext cx="3820930" cy="369136"/>
          </a:xfrm>
          <a:prstGeom prst="roundRect">
            <a:avLst>
              <a:gd name="adj" fmla="val 3444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30F52EB-6C15-DD26-9A94-75BB525361A9}"/>
              </a:ext>
            </a:extLst>
          </p:cNvPr>
          <p:cNvSpPr/>
          <p:nvPr/>
        </p:nvSpPr>
        <p:spPr>
          <a:xfrm>
            <a:off x="959243" y="4221424"/>
            <a:ext cx="5945608" cy="557366"/>
          </a:xfrm>
          <a:prstGeom prst="roundRect">
            <a:avLst>
              <a:gd name="adj" fmla="val 3444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982FA-6A7A-9AA1-1A19-4A68EF27D0B0}"/>
              </a:ext>
            </a:extLst>
          </p:cNvPr>
          <p:cNvSpPr txBox="1"/>
          <p:nvPr/>
        </p:nvSpPr>
        <p:spPr>
          <a:xfrm>
            <a:off x="1122952" y="3218405"/>
            <a:ext cx="1962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1. </a:t>
            </a:r>
            <a:r>
              <a:rPr lang="ko-KR" altLang="en-US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직접 수식을 지정하는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25234-3D23-9A81-0EE1-5F276A9F96B8}"/>
              </a:ext>
            </a:extLst>
          </p:cNvPr>
          <p:cNvSpPr txBox="1"/>
          <p:nvPr/>
        </p:nvSpPr>
        <p:spPr>
          <a:xfrm>
            <a:off x="1122952" y="3907813"/>
            <a:ext cx="2342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2. </a:t>
            </a:r>
            <a:r>
              <a:rPr lang="ko-KR" altLang="en-US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회전변환 함수에서 지정하는 방법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43C08-31DD-792E-20E9-7AF7D7B39CAE}"/>
              </a:ext>
            </a:extLst>
          </p:cNvPr>
          <p:cNvSpPr txBox="1"/>
          <p:nvPr/>
        </p:nvSpPr>
        <p:spPr>
          <a:xfrm>
            <a:off x="1122952" y="4772610"/>
            <a:ext cx="3172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3. </a:t>
            </a:r>
            <a:r>
              <a:rPr lang="ko-KR" altLang="en-US" sz="1000" b="1" dirty="0" err="1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어파인</a:t>
            </a:r>
            <a:r>
              <a:rPr lang="ko-KR" altLang="en-US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 변환을 </a:t>
            </a:r>
            <a:r>
              <a:rPr lang="ko-KR" altLang="en-US" sz="1000" b="1" dirty="0" err="1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안쓰고</a:t>
            </a:r>
            <a:r>
              <a:rPr lang="en-US" altLang="ko-KR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, resize</a:t>
            </a:r>
            <a:r>
              <a:rPr lang="ko-KR" altLang="en-US" sz="10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로 구현하는 방법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11D874-796F-A607-4004-864043021A9F}"/>
              </a:ext>
            </a:extLst>
          </p:cNvPr>
          <p:cNvCxnSpPr>
            <a:cxnSpLocks/>
          </p:cNvCxnSpPr>
          <p:nvPr/>
        </p:nvCxnSpPr>
        <p:spPr>
          <a:xfrm>
            <a:off x="4696630" y="4558918"/>
            <a:ext cx="210761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255917-9590-ADED-D247-41E17BBE0AB5}"/>
              </a:ext>
            </a:extLst>
          </p:cNvPr>
          <p:cNvSpPr txBox="1"/>
          <p:nvPr/>
        </p:nvSpPr>
        <p:spPr>
          <a:xfrm>
            <a:off x="5734584" y="4530863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선형 </a:t>
            </a:r>
            <a:r>
              <a:rPr lang="ko-KR" altLang="en-US" sz="1000" b="1" dirty="0" err="1">
                <a:solidFill>
                  <a:srgbClr val="0000FF"/>
                </a:solidFill>
                <a:latin typeface="Ubuntu Mono derivative Powerlin" panose="020B0509030602030204" pitchFamily="49" charset="0"/>
              </a:rPr>
              <a:t>보간법</a:t>
            </a:r>
            <a:r>
              <a:rPr lang="ko-KR" altLang="en-US" sz="1000" b="1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 사용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E9A720D-FCC3-508B-73AD-7DDD20CD445D}"/>
              </a:ext>
            </a:extLst>
          </p:cNvPr>
          <p:cNvCxnSpPr>
            <a:cxnSpLocks/>
          </p:cNvCxnSpPr>
          <p:nvPr/>
        </p:nvCxnSpPr>
        <p:spPr>
          <a:xfrm>
            <a:off x="4189886" y="3716141"/>
            <a:ext cx="23809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9CDD31-835E-DBDF-17BA-C4BD35AC342C}"/>
              </a:ext>
            </a:extLst>
          </p:cNvPr>
          <p:cNvSpPr txBox="1"/>
          <p:nvPr/>
        </p:nvSpPr>
        <p:spPr>
          <a:xfrm>
            <a:off x="4092239" y="3348518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0000FF"/>
                </a:solidFill>
                <a:latin typeface="Ubuntu Mono derivative Powerlin" panose="020B0509030602030204" pitchFamily="49" charset="0"/>
              </a:rPr>
              <a:t>Scale </a:t>
            </a:r>
            <a:r>
              <a:rPr lang="ko-KR" altLang="en-US" sz="1000" b="1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지정</a:t>
            </a:r>
          </a:p>
        </p:txBody>
      </p:sp>
    </p:spTree>
    <p:extLst>
      <p:ext uri="{BB962C8B-B14F-4D97-AF65-F5344CB8AC3E}">
        <p14:creationId xmlns:p14="http://schemas.microsoft.com/office/powerpoint/2010/main" val="274167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7.4 </a:t>
            </a:r>
            <a:r>
              <a:rPr lang="ko-KR" altLang="en-US" dirty="0" err="1"/>
              <a:t>모폴로지</a:t>
            </a:r>
            <a:endParaRPr lang="en-US" altLang="ko-KR" dirty="0"/>
          </a:p>
          <a:p>
            <a:pPr lvl="1"/>
            <a:r>
              <a:rPr lang="en-US" altLang="ko-KR" dirty="0"/>
              <a:t>7.4.4 </a:t>
            </a:r>
            <a:r>
              <a:rPr lang="ko-KR" altLang="en-US" dirty="0"/>
              <a:t>닫힘 연산을 이용한 번호판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51606" y="1944937"/>
            <a:ext cx="721970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1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['image']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=(12, 10))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title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(titles):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(3, 2, idx+1)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("off")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(title),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="gray")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21BC3B-F24D-E135-466D-B4BDCB96DC13}"/>
              </a:ext>
            </a:extLst>
          </p:cNvPr>
          <p:cNvSpPr txBox="1"/>
          <p:nvPr/>
        </p:nvSpPr>
        <p:spPr>
          <a:xfrm>
            <a:off x="4275667" y="74391"/>
            <a:ext cx="19896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열림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ko-KR" altLang="en-US" sz="1050" b="1" dirty="0"/>
              <a:t>닫힘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</a:t>
            </a:r>
            <a:endParaRPr lang="en-US" altLang="ko-KR" sz="10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D5A863-1F67-8572-84BD-6CCC9D1DE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065412"/>
            <a:ext cx="3911352" cy="34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8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7.4 </a:t>
            </a:r>
            <a:r>
              <a:rPr lang="ko-KR" altLang="en-US" dirty="0" err="1"/>
              <a:t>모폴로지</a:t>
            </a:r>
            <a:endParaRPr lang="en-US" altLang="ko-KR" dirty="0"/>
          </a:p>
          <a:p>
            <a:pPr lvl="1"/>
            <a:r>
              <a:rPr lang="en-US" altLang="ko-KR" dirty="0"/>
              <a:t>7.4.4 </a:t>
            </a:r>
            <a:r>
              <a:rPr lang="ko-KR" altLang="en-US" dirty="0"/>
              <a:t>닫힘 연산을 이용한 번호판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51607" y="1944937"/>
            <a:ext cx="624067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mask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((5, 17),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uint8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gray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COLOR_BGR2GRAY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blur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blur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(gray, (5, 5))</a:t>
            </a:r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</a:t>
            </a:r>
            <a:r>
              <a:rPr lang="en-US" altLang="ko-KR" sz="1100" dirty="0">
                <a:latin typeface="ubuntu mono derivative powerline" panose="020B0509030602030204" pitchFamily="49" charset="0"/>
              </a:rPr>
              <a:t>‘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image’, ‘</a:t>
            </a:r>
            <a:r>
              <a:rPr lang="en-US" altLang="ko-KR" sz="1100" dirty="0">
                <a:latin typeface="ubuntu mono derivative powerline" panose="020B0509030602030204" pitchFamily="49" charset="0"/>
              </a:rPr>
              <a:t>blur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’]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21BC3B-F24D-E135-466D-B4BDCB96DC13}"/>
              </a:ext>
            </a:extLst>
          </p:cNvPr>
          <p:cNvSpPr txBox="1"/>
          <p:nvPr/>
        </p:nvSpPr>
        <p:spPr>
          <a:xfrm>
            <a:off x="4275667" y="74391"/>
            <a:ext cx="19896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열림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ko-KR" altLang="en-US" sz="1050" b="1" dirty="0"/>
              <a:t>닫힘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</a:t>
            </a:r>
            <a:endParaRPr lang="en-US" altLang="ko-KR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81B7E-CA6C-6F50-3B6A-C2F3E96C7AB3}"/>
              </a:ext>
            </a:extLst>
          </p:cNvPr>
          <p:cNvSpPr txBox="1"/>
          <p:nvPr/>
        </p:nvSpPr>
        <p:spPr>
          <a:xfrm>
            <a:off x="851607" y="2641476"/>
            <a:ext cx="310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번호판의 가로 세로 비율</a:t>
            </a:r>
            <a:r>
              <a:rPr lang="en-US" altLang="ko-KR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: </a:t>
            </a:r>
            <a:r>
              <a:rPr lang="ko-KR" altLang="en-US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약 </a:t>
            </a:r>
            <a:r>
              <a:rPr lang="en-US" altLang="ko-KR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17:5</a:t>
            </a:r>
          </a:p>
          <a:p>
            <a:r>
              <a:rPr lang="ko-KR" altLang="en-US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번호판을 검출하기 위해 </a:t>
            </a:r>
            <a:r>
              <a:rPr lang="en-US" altLang="ko-KR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17x5 </a:t>
            </a:r>
            <a:r>
              <a:rPr lang="ko-KR" altLang="en-US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크기의 마스크를 생성</a:t>
            </a:r>
            <a:endParaRPr lang="en-US" altLang="ko-KR" sz="900" b="1" dirty="0">
              <a:solidFill>
                <a:srgbClr val="FF0000"/>
              </a:solidFill>
              <a:latin typeface="Ubuntu Mono derivative Powerlin" panose="020B0509030602030204" pitchFamily="49" charset="0"/>
            </a:endParaRPr>
          </a:p>
          <a:p>
            <a:endParaRPr lang="en-US" altLang="ko-KR" sz="900" b="1" dirty="0">
              <a:solidFill>
                <a:srgbClr val="FF0000"/>
              </a:solidFill>
              <a:latin typeface="Ubuntu Mono derivative Powerlin" panose="020B0509030602030204" pitchFamily="49" charset="0"/>
            </a:endParaRPr>
          </a:p>
          <a:p>
            <a:r>
              <a:rPr lang="en-US" altLang="ko-KR" sz="900" b="1" dirty="0" err="1">
                <a:solidFill>
                  <a:srgbClr val="FF0000"/>
                </a:solidFill>
                <a:latin typeface="Ubuntu Mono derivative Powerlin" panose="020B0509030602030204" pitchFamily="49" charset="0"/>
              </a:rPr>
              <a:t>Numpy</a:t>
            </a:r>
            <a:r>
              <a:rPr lang="ko-KR" altLang="en-US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는 </a:t>
            </a:r>
            <a:r>
              <a:rPr lang="en-US" altLang="ko-KR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(y, x)</a:t>
            </a:r>
            <a:r>
              <a:rPr lang="ko-KR" altLang="en-US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이기 때문에 </a:t>
            </a:r>
            <a:r>
              <a:rPr lang="en-US" altLang="ko-KR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1</a:t>
            </a:r>
            <a:r>
              <a:rPr lang="ko-KR" altLang="en-US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로 채워진 </a:t>
            </a:r>
            <a:r>
              <a:rPr lang="en-US" altLang="ko-KR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(5, 17)</a:t>
            </a:r>
            <a:r>
              <a:rPr lang="ko-KR" altLang="en-US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로 생성</a:t>
            </a:r>
            <a:endParaRPr lang="en-US" altLang="ko-KR" sz="900" b="1" dirty="0">
              <a:solidFill>
                <a:srgbClr val="FF0000"/>
              </a:solidFill>
              <a:latin typeface="Ubuntu Mono derivative Powerlin" panose="020B0509030602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67078-913C-422F-6D01-335ADF382D74}"/>
              </a:ext>
            </a:extLst>
          </p:cNvPr>
          <p:cNvSpPr txBox="1"/>
          <p:nvPr/>
        </p:nvSpPr>
        <p:spPr>
          <a:xfrm>
            <a:off x="851607" y="3493449"/>
            <a:ext cx="21226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원본 이미지를 그레이 스케일로 변환</a:t>
            </a:r>
            <a:endParaRPr lang="en-US" altLang="ko-KR" sz="900" b="1" dirty="0">
              <a:solidFill>
                <a:srgbClr val="FF0000"/>
              </a:solidFill>
              <a:latin typeface="Ubuntu Mono derivative Powerlin" panose="020B0509030602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359F8-F32A-E938-CB8A-5CC2CD81C6CB}"/>
              </a:ext>
            </a:extLst>
          </p:cNvPr>
          <p:cNvSpPr txBox="1"/>
          <p:nvPr/>
        </p:nvSpPr>
        <p:spPr>
          <a:xfrm>
            <a:off x="851607" y="3984346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effectLst/>
                <a:latin typeface="Ubuntu Mono derivative Powerlin" panose="020B0509030602030204" pitchFamily="49" charset="0"/>
              </a:rPr>
              <a:t>잡음 제거를 위한 </a:t>
            </a:r>
            <a:r>
              <a:rPr lang="ko-KR" altLang="en-US" sz="900" b="1" dirty="0" err="1">
                <a:solidFill>
                  <a:srgbClr val="FF0000"/>
                </a:solidFill>
                <a:effectLst/>
                <a:latin typeface="Ubuntu Mono derivative Powerlin" panose="020B0509030602030204" pitchFamily="49" charset="0"/>
              </a:rPr>
              <a:t>블러링</a:t>
            </a:r>
            <a:r>
              <a:rPr lang="ko-KR" altLang="en-US" sz="900" b="1" dirty="0">
                <a:solidFill>
                  <a:srgbClr val="FF0000"/>
                </a:solidFill>
                <a:effectLst/>
                <a:latin typeface="Ubuntu Mono derivative Powerlin" panose="020B0509030602030204" pitchFamily="49" charset="0"/>
              </a:rPr>
              <a:t> 처리</a:t>
            </a:r>
          </a:p>
          <a:p>
            <a:r>
              <a:rPr lang="ko-KR" altLang="en-US" sz="900" b="1" dirty="0">
                <a:solidFill>
                  <a:srgbClr val="FF0000"/>
                </a:solidFill>
                <a:effectLst/>
                <a:latin typeface="Ubuntu Mono derivative Powerlin" panose="020B0509030602030204" pitchFamily="49" charset="0"/>
              </a:rPr>
              <a:t>여기서 </a:t>
            </a:r>
            <a:r>
              <a:rPr lang="en-US" altLang="ko-KR" sz="900" b="1" dirty="0">
                <a:solidFill>
                  <a:srgbClr val="FF0000"/>
                </a:solidFill>
                <a:effectLst/>
                <a:latin typeface="Ubuntu Mono derivative Powerlin" panose="020B0509030602030204" pitchFamily="49" charset="0"/>
              </a:rPr>
              <a:t>5, 5</a:t>
            </a:r>
            <a:r>
              <a:rPr lang="ko-KR" altLang="en-US" sz="900" b="1" dirty="0">
                <a:solidFill>
                  <a:srgbClr val="FF0000"/>
                </a:solidFill>
                <a:effectLst/>
                <a:latin typeface="Ubuntu Mono derivative Powerlin" panose="020B0509030602030204" pitchFamily="49" charset="0"/>
              </a:rPr>
              <a:t>는 </a:t>
            </a:r>
            <a:r>
              <a:rPr lang="en-US" altLang="ko-KR" sz="900" b="1" dirty="0">
                <a:solidFill>
                  <a:srgbClr val="FF0000"/>
                </a:solidFill>
                <a:effectLst/>
                <a:latin typeface="Ubuntu Mono derivative Powerlin" panose="020B0509030602030204" pitchFamily="49" charset="0"/>
              </a:rPr>
              <a:t>5 x 5</a:t>
            </a:r>
            <a:r>
              <a:rPr lang="ko-KR" altLang="en-US" sz="900" b="1" dirty="0">
                <a:solidFill>
                  <a:srgbClr val="FF0000"/>
                </a:solidFill>
                <a:effectLst/>
                <a:latin typeface="Ubuntu Mono derivative Powerlin" panose="020B0509030602030204" pitchFamily="49" charset="0"/>
              </a:rPr>
              <a:t>범위 내 이웃 픽셀을 평균으로</a:t>
            </a:r>
            <a:r>
              <a:rPr lang="en-US" altLang="ko-KR" sz="900" b="1" dirty="0">
                <a:solidFill>
                  <a:srgbClr val="FF0000"/>
                </a:solidFill>
                <a:effectLst/>
                <a:latin typeface="Ubuntu Mono derivative Powerlin" panose="020B0509030602030204" pitchFamily="49" charset="0"/>
              </a:rPr>
              <a:t>, </a:t>
            </a:r>
            <a:r>
              <a:rPr lang="ko-KR" altLang="en-US" sz="900" b="1" dirty="0" err="1">
                <a:solidFill>
                  <a:srgbClr val="FF0000"/>
                </a:solidFill>
                <a:effectLst/>
                <a:latin typeface="Ubuntu Mono derivative Powerlin" panose="020B0509030602030204" pitchFamily="49" charset="0"/>
              </a:rPr>
              <a:t>블러링</a:t>
            </a:r>
            <a:r>
              <a:rPr lang="ko-KR" altLang="en-US" sz="900" b="1" dirty="0">
                <a:solidFill>
                  <a:srgbClr val="FF0000"/>
                </a:solidFill>
                <a:effectLst/>
                <a:latin typeface="Ubuntu Mono derivative Powerlin" panose="020B0509030602030204" pitchFamily="49" charset="0"/>
              </a:rPr>
              <a:t> 처리하는 것이다</a:t>
            </a:r>
            <a:r>
              <a:rPr lang="en-US" altLang="ko-KR" sz="900" b="1" dirty="0">
                <a:solidFill>
                  <a:srgbClr val="FF0000"/>
                </a:solidFill>
                <a:effectLst/>
                <a:latin typeface="Ubuntu Mono derivative Powerlin" panose="020B0509030602030204" pitchFamily="49" charset="0"/>
              </a:rPr>
              <a:t>.</a:t>
            </a:r>
            <a:endParaRPr lang="ko-KR" altLang="en-US" sz="900" b="1" dirty="0">
              <a:solidFill>
                <a:srgbClr val="FF0000"/>
              </a:solidFill>
              <a:effectLst/>
              <a:latin typeface="Ubuntu Mono derivative Powerlin" panose="020B0509030602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3BF46D-7084-63B1-396E-C7234B13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19" y="2122685"/>
            <a:ext cx="3783324" cy="33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7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7.4 </a:t>
            </a:r>
            <a:r>
              <a:rPr lang="ko-KR" altLang="en-US" dirty="0" err="1"/>
              <a:t>모폴로지</a:t>
            </a:r>
            <a:endParaRPr lang="en-US" altLang="ko-KR" dirty="0"/>
          </a:p>
          <a:p>
            <a:pPr lvl="1"/>
            <a:r>
              <a:rPr lang="en-US" altLang="ko-KR" dirty="0"/>
              <a:t>7.4.4 </a:t>
            </a:r>
            <a:r>
              <a:rPr lang="ko-KR" altLang="en-US" dirty="0"/>
              <a:t>닫힘 연산을 이용한 번호판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51607" y="1944937"/>
            <a:ext cx="624067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blur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blur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(gray, (5, 5))</a:t>
            </a:r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s-ES" altLang="ko-KR" sz="1100" b="0" dirty="0">
                <a:effectLst/>
                <a:latin typeface="ubuntu mono derivative powerline" panose="020B0509030602030204" pitchFamily="49" charset="0"/>
              </a:rPr>
              <a:t>sobel = </a:t>
            </a:r>
            <a:r>
              <a:rPr lang="es-E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s-E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s-E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Sobel</a:t>
            </a:r>
            <a:r>
              <a:rPr lang="es-ES" altLang="ko-KR" sz="1100" b="0" dirty="0">
                <a:effectLst/>
                <a:latin typeface="ubuntu mono derivative powerline" panose="020B0509030602030204" pitchFamily="49" charset="0"/>
              </a:rPr>
              <a:t>(blur, </a:t>
            </a:r>
            <a:r>
              <a:rPr lang="es-E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s-E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s-E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CV_8U</a:t>
            </a:r>
            <a:r>
              <a:rPr lang="es-ES" altLang="ko-KR" sz="1100" b="0" dirty="0">
                <a:effectLst/>
                <a:latin typeface="ubuntu mono derivative powerline" panose="020B0509030602030204" pitchFamily="49" charset="0"/>
              </a:rPr>
              <a:t>, 1, 0, 5)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</a:t>
            </a:r>
            <a:r>
              <a:rPr lang="en-US" altLang="ko-KR" sz="1100" dirty="0">
                <a:latin typeface="ubuntu mono derivative powerline" panose="020B0509030602030204" pitchFamily="49" charset="0"/>
              </a:rPr>
              <a:t>‘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image’, ‘</a:t>
            </a:r>
            <a:r>
              <a:rPr lang="en-US" altLang="ko-KR" sz="1100" dirty="0">
                <a:latin typeface="ubuntu mono derivative powerline" panose="020B0509030602030204" pitchFamily="49" charset="0"/>
              </a:rPr>
              <a:t>blur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’]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21BC3B-F24D-E135-466D-B4BDCB96DC13}"/>
              </a:ext>
            </a:extLst>
          </p:cNvPr>
          <p:cNvSpPr txBox="1"/>
          <p:nvPr/>
        </p:nvSpPr>
        <p:spPr>
          <a:xfrm>
            <a:off x="4275667" y="74391"/>
            <a:ext cx="19896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열림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ko-KR" altLang="en-US" sz="1050" b="1" dirty="0"/>
              <a:t>닫힘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</a:t>
            </a:r>
            <a:endParaRPr lang="en-US" altLang="ko-KR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81B7E-CA6C-6F50-3B6A-C2F3E96C7AB3}"/>
              </a:ext>
            </a:extLst>
          </p:cNvPr>
          <p:cNvSpPr txBox="1"/>
          <p:nvPr/>
        </p:nvSpPr>
        <p:spPr>
          <a:xfrm>
            <a:off x="851607" y="2785492"/>
            <a:ext cx="37048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Sobel 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함수를 이용하여 수직 방향의 </a:t>
            </a:r>
            <a:r>
              <a:rPr lang="ko-KR" altLang="en-US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에지를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검출</a:t>
            </a:r>
          </a:p>
          <a:p>
            <a:endParaRPr lang="en-US" altLang="ko-KR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9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cv2.Sobel(</a:t>
            </a:r>
            <a:r>
              <a:rPr lang="en-US" altLang="ko-KR" sz="9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img</a:t>
            </a:r>
            <a:r>
              <a:rPr lang="en-US" altLang="ko-KR" sz="9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, type, dx, </a:t>
            </a:r>
            <a:r>
              <a:rPr lang="en-US" altLang="ko-KR" sz="9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dy</a:t>
            </a:r>
            <a:r>
              <a:rPr lang="en-US" altLang="ko-KR" sz="9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, </a:t>
            </a:r>
            <a:r>
              <a:rPr lang="en-US" altLang="ko-KR" sz="9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ksize</a:t>
            </a:r>
            <a:r>
              <a:rPr lang="en-US" altLang="ko-KR" sz="9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)</a:t>
            </a:r>
          </a:p>
          <a:p>
            <a:endParaRPr lang="ko-KR" altLang="en-US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1. gray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는 입력 이미지</a:t>
            </a: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2. cv2.CV_8U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는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8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비트 부호 없는 정수형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(Unsigned int)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을 의미</a:t>
            </a: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3. 1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은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dx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x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방향 미분 차수를 의미</a:t>
            </a: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4. 0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은 </a:t>
            </a:r>
            <a:r>
              <a:rPr lang="en-US" altLang="ko-KR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dy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y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방향 미분 차수를 의미</a:t>
            </a: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5. 5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는 </a:t>
            </a:r>
            <a:r>
              <a:rPr lang="en-US" altLang="ko-KR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ksize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소벨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커널의 크기를 의미</a:t>
            </a:r>
          </a:p>
          <a:p>
            <a:b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cv2.Sobel(gray, cv2.CV_8U, 1, 0, 5) = 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수직 방향의 </a:t>
            </a:r>
            <a:r>
              <a:rPr lang="ko-KR" altLang="en-US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에지를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검출</a:t>
            </a: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cv2.Sobel(gray, cv2.CV_8U, 0, 1, 5) = 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수평 방향의 </a:t>
            </a:r>
            <a:r>
              <a:rPr lang="ko-KR" altLang="en-US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에지를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검출</a:t>
            </a:r>
          </a:p>
          <a:p>
            <a:endParaRPr lang="en-US" altLang="ko-KR" sz="9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수직 방향의 </a:t>
            </a:r>
            <a:r>
              <a:rPr lang="ko-KR" altLang="en-US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에지를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검출한 후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모폴로지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닫힘 연산을 진행하면</a:t>
            </a:r>
            <a:endParaRPr lang="en-US" altLang="ko-KR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주변 픽셀을 참조하여 픽셀의 값을 결정함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endParaRPr lang="ko-KR" altLang="en-US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그 결과는 이미지를 보면 쉽게 이해할 수 있다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endParaRPr lang="ko-KR" altLang="en-US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CCE7E6-2259-54AA-A2DF-7556C59B5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274" y="2019007"/>
            <a:ext cx="3374978" cy="29987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DC8AA1-7223-CD00-533E-5F603E42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3941431"/>
            <a:ext cx="1682834" cy="170537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76B9AD-3730-CB18-9E92-5F402C6C6796}"/>
              </a:ext>
            </a:extLst>
          </p:cNvPr>
          <p:cNvSpPr/>
          <p:nvPr/>
        </p:nvSpPr>
        <p:spPr>
          <a:xfrm>
            <a:off x="6843460" y="3211709"/>
            <a:ext cx="633295" cy="617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C629B06-C71D-7CBC-0C36-F1468B732B88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 rot="16200000" flipH="1">
            <a:off x="6751572" y="4237384"/>
            <a:ext cx="965269" cy="1481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63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7.4 </a:t>
            </a:r>
            <a:r>
              <a:rPr lang="ko-KR" altLang="en-US" dirty="0" err="1"/>
              <a:t>모폴로지</a:t>
            </a:r>
            <a:endParaRPr lang="en-US" altLang="ko-KR" dirty="0"/>
          </a:p>
          <a:p>
            <a:pPr lvl="1"/>
            <a:r>
              <a:rPr lang="en-US" altLang="ko-KR" dirty="0"/>
              <a:t>7.4.4 </a:t>
            </a:r>
            <a:r>
              <a:rPr lang="ko-KR" altLang="en-US" dirty="0"/>
              <a:t>닫힘 연산을 이용한 번호판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51607" y="1944937"/>
            <a:ext cx="624067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s-ES" altLang="ko-KR" sz="1100" b="0" dirty="0">
                <a:effectLst/>
                <a:latin typeface="ubuntu mono derivative powerline" panose="020B0509030602030204" pitchFamily="49" charset="0"/>
              </a:rPr>
              <a:t>sobel = </a:t>
            </a:r>
            <a:r>
              <a:rPr lang="es-E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s-E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s-E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Sobel</a:t>
            </a:r>
            <a:r>
              <a:rPr lang="es-ES" altLang="ko-KR" sz="1100" b="0" dirty="0">
                <a:effectLst/>
                <a:latin typeface="ubuntu mono derivative powerline" panose="020B0509030602030204" pitchFamily="49" charset="0"/>
              </a:rPr>
              <a:t>(blur, </a:t>
            </a:r>
            <a:r>
              <a:rPr lang="es-E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s-E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s-E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CV_8U</a:t>
            </a:r>
            <a:r>
              <a:rPr lang="es-ES" altLang="ko-KR" sz="1100" b="0" dirty="0">
                <a:effectLst/>
                <a:latin typeface="ubuntu mono derivative powerline" panose="020B0509030602030204" pitchFamily="49" charset="0"/>
              </a:rPr>
              <a:t>, 1, 0, 5)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ret, thresh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sobel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120, 255,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THRESH_BINARY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morph_close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morphologyEx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(thresh,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MORPH_CLOSE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mask, iterations=3)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['image', 'gray', 'blur',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sobel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'thresh',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morph_close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']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21BC3B-F24D-E135-466D-B4BDCB96DC13}"/>
              </a:ext>
            </a:extLst>
          </p:cNvPr>
          <p:cNvSpPr txBox="1"/>
          <p:nvPr/>
        </p:nvSpPr>
        <p:spPr>
          <a:xfrm>
            <a:off x="4275667" y="74391"/>
            <a:ext cx="19896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열림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ko-KR" altLang="en-US" sz="1050" b="1" dirty="0"/>
              <a:t>닫힘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</a:t>
            </a:r>
            <a:endParaRPr lang="en-US" altLang="ko-KR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81B7E-CA6C-6F50-3B6A-C2F3E96C7AB3}"/>
              </a:ext>
            </a:extLst>
          </p:cNvPr>
          <p:cNvSpPr txBox="1"/>
          <p:nvPr/>
        </p:nvSpPr>
        <p:spPr>
          <a:xfrm>
            <a:off x="874194" y="2670085"/>
            <a:ext cx="5032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ret = </a:t>
            </a:r>
            <a:r>
              <a:rPr lang="ko-KR" altLang="en-US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임계값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thresh = </a:t>
            </a:r>
            <a:r>
              <a:rPr lang="ko-KR" altLang="en-US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임계값을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적용한 결과</a:t>
            </a:r>
          </a:p>
          <a:p>
            <a:endParaRPr lang="ko-KR" altLang="en-US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1. </a:t>
            </a:r>
            <a:r>
              <a:rPr lang="en-US" altLang="ko-KR" sz="900" b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sobel</a:t>
            </a:r>
            <a:r>
              <a:rPr lang="ko-KR" altLang="en-US" sz="9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은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입력 이미지</a:t>
            </a: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2. 120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은 임계 값</a:t>
            </a: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3. 255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는 최대 값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이미지는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0 ~ 255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 이루어져 있기 때문에 최대값을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255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 주면 된다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.)</a:t>
            </a:r>
            <a:endParaRPr lang="ko-KR" altLang="en-US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4. cv2.THRESH_BINARY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는 </a:t>
            </a:r>
            <a:r>
              <a:rPr lang="ko-KR" altLang="en-US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임계값을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넘으면 최대값으로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넘지 못하면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으로 처리</a:t>
            </a:r>
          </a:p>
          <a:p>
            <a:endParaRPr lang="ko-KR" altLang="en-US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ko-KR" altLang="en-US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A7215-7A86-C2B5-8E63-9226E20EF083}"/>
              </a:ext>
            </a:extLst>
          </p:cNvPr>
          <p:cNvSpPr txBox="1"/>
          <p:nvPr/>
        </p:nvSpPr>
        <p:spPr>
          <a:xfrm>
            <a:off x="874194" y="4009628"/>
            <a:ext cx="416652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모폴로지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닫힘 연산</a:t>
            </a:r>
          </a:p>
          <a:p>
            <a:endParaRPr lang="ko-KR" altLang="en-US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1. thresh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는 입력 이미지</a:t>
            </a: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2. cv2.MORPH_CLOSE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는 </a:t>
            </a:r>
            <a:r>
              <a:rPr lang="ko-KR" altLang="en-US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모폴로지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연산 종류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열림 또는 닫힘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endParaRPr lang="ko-KR" altLang="en-US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3. mask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는 앞에서 설정한 </a:t>
            </a:r>
            <a:r>
              <a:rPr lang="ko-KR" altLang="en-US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마스킹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범위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번호판에 해당하는 예상 범위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endParaRPr lang="ko-KR" altLang="en-US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4. iterations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는 반복 횟수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너무 적어도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너무 많아도 이상하게 나온다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.)</a:t>
            </a:r>
            <a:endParaRPr lang="ko-KR" altLang="en-US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ko-KR" altLang="en-US" sz="9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C350FC-29B6-8D16-CB90-4171A0DF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273324"/>
            <a:ext cx="2888956" cy="25668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150390-9E85-6AAF-E037-FBEE6BC8F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3702971"/>
            <a:ext cx="1827686" cy="181129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C9B63F-C63E-F02C-20B9-9DC1861C2191}"/>
              </a:ext>
            </a:extLst>
          </p:cNvPr>
          <p:cNvSpPr/>
          <p:nvPr/>
        </p:nvSpPr>
        <p:spPr>
          <a:xfrm>
            <a:off x="7916184" y="2943528"/>
            <a:ext cx="542824" cy="558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1F3BBC4-FB1B-4628-7E7B-65F886278B02}"/>
              </a:ext>
            </a:extLst>
          </p:cNvPr>
          <p:cNvCxnSpPr>
            <a:cxnSpLocks/>
            <a:stCxn id="14" idx="3"/>
            <a:endCxn id="11" idx="3"/>
          </p:cNvCxnSpPr>
          <p:nvPr/>
        </p:nvCxnSpPr>
        <p:spPr>
          <a:xfrm>
            <a:off x="8459008" y="3223018"/>
            <a:ext cx="172926" cy="1385600"/>
          </a:xfrm>
          <a:prstGeom prst="bentConnector3">
            <a:avLst>
              <a:gd name="adj1" fmla="val 2321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63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7.4 </a:t>
            </a:r>
            <a:r>
              <a:rPr lang="ko-KR" altLang="en-US" dirty="0" err="1"/>
              <a:t>모폴로지</a:t>
            </a:r>
            <a:endParaRPr lang="en-US" altLang="ko-KR" dirty="0"/>
          </a:p>
          <a:p>
            <a:pPr lvl="1"/>
            <a:r>
              <a:rPr lang="en-US" altLang="ko-KR" dirty="0"/>
              <a:t>7.4.5 </a:t>
            </a:r>
            <a:r>
              <a:rPr lang="ko-KR" altLang="en-US" dirty="0"/>
              <a:t>닫힘 연산을 이용한 간판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99592" y="1993404"/>
            <a:ext cx="624067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1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 </a:t>
            </a:r>
            <a:r>
              <a:rPr lang="ko-KR" altLang="en-US" sz="1100" dirty="0">
                <a:latin typeface="ubuntu mono derivative powerline" panose="020B0509030602030204" pitchFamily="49" charset="0"/>
              </a:rPr>
              <a:t>경로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['image']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=(10, 12))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title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(titles):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(3, 2, idx+1)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("off")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(title),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="gray")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21BC3B-F24D-E135-466D-B4BDCB96DC13}"/>
              </a:ext>
            </a:extLst>
          </p:cNvPr>
          <p:cNvSpPr txBox="1"/>
          <p:nvPr/>
        </p:nvSpPr>
        <p:spPr>
          <a:xfrm>
            <a:off x="4275667" y="74391"/>
            <a:ext cx="19896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열림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ko-KR" altLang="en-US" sz="1050" b="1" dirty="0"/>
              <a:t>닫힘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</a:t>
            </a:r>
            <a:endParaRPr lang="en-US" altLang="ko-KR" sz="105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33B877-2A62-79A6-AD8B-9FE88DD77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616" y="1417340"/>
            <a:ext cx="2940883" cy="372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3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7.4 </a:t>
            </a:r>
            <a:r>
              <a:rPr lang="ko-KR" altLang="en-US" dirty="0" err="1"/>
              <a:t>모폴로지</a:t>
            </a:r>
            <a:endParaRPr lang="en-US" altLang="ko-KR" dirty="0"/>
          </a:p>
          <a:p>
            <a:pPr lvl="1"/>
            <a:r>
              <a:rPr lang="en-US" altLang="ko-KR" dirty="0"/>
              <a:t>7.4.5 </a:t>
            </a:r>
            <a:r>
              <a:rPr lang="ko-KR" altLang="en-US" dirty="0"/>
              <a:t>닫힘 연산을 이용한 간판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99592" y="1993404"/>
            <a:ext cx="624067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 </a:t>
            </a:r>
            <a:r>
              <a:rPr lang="ko-KR" altLang="en-US" sz="1100" dirty="0">
                <a:latin typeface="ubuntu mono derivative powerline" panose="020B0509030602030204" pitchFamily="49" charset="0"/>
              </a:rPr>
              <a:t>경로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gray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COLOR_BGR2GRAY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blur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blur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(gray, (5, 5))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sobel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Sobel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(blur,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CV_8U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0, 1, 5)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ret, thresh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sobel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200, 255,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THRESH_BINARY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mask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((20, 5),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uint8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morph_close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morphologyEx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(thresh,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MORPH_CLOSE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mask, iterations=3)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['image', 'gray', 'blur',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sobel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'thresh',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morph_close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']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21BC3B-F24D-E135-466D-B4BDCB96DC13}"/>
              </a:ext>
            </a:extLst>
          </p:cNvPr>
          <p:cNvSpPr txBox="1"/>
          <p:nvPr/>
        </p:nvSpPr>
        <p:spPr>
          <a:xfrm>
            <a:off x="4275667" y="74391"/>
            <a:ext cx="19896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열림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ko-KR" altLang="en-US" sz="1050" b="1" dirty="0"/>
              <a:t>닫힘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</a:t>
            </a:r>
            <a:endParaRPr lang="en-US" altLang="ko-KR" sz="105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CA517C-7091-1D44-143B-851999C86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833" y="1705372"/>
            <a:ext cx="2542567" cy="321754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4C8FBF1-BA91-6164-138C-2BCC1BC77028}"/>
              </a:ext>
            </a:extLst>
          </p:cNvPr>
          <p:cNvSpPr/>
          <p:nvPr/>
        </p:nvSpPr>
        <p:spPr>
          <a:xfrm>
            <a:off x="3419872" y="3217540"/>
            <a:ext cx="596380" cy="2009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8EAAD-3FA8-D2CF-7658-377030049082}"/>
              </a:ext>
            </a:extLst>
          </p:cNvPr>
          <p:cNvSpPr txBox="1"/>
          <p:nvPr/>
        </p:nvSpPr>
        <p:spPr>
          <a:xfrm>
            <a:off x="3969628" y="3183840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수평 방향 검출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DFFB2C2-3308-E747-627E-85338C546155}"/>
              </a:ext>
            </a:extLst>
          </p:cNvPr>
          <p:cNvSpPr/>
          <p:nvPr/>
        </p:nvSpPr>
        <p:spPr>
          <a:xfrm>
            <a:off x="3413948" y="3550881"/>
            <a:ext cx="259807" cy="2009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0611E-2BBC-A811-32AE-B8AE024C2B2E}"/>
              </a:ext>
            </a:extLst>
          </p:cNvPr>
          <p:cNvSpPr txBox="1"/>
          <p:nvPr/>
        </p:nvSpPr>
        <p:spPr>
          <a:xfrm>
            <a:off x="3347864" y="371809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구조물이 많아 </a:t>
            </a:r>
            <a:r>
              <a:rPr lang="ko-KR" altLang="en-US" sz="1000" b="1" dirty="0" err="1">
                <a:solidFill>
                  <a:srgbClr val="FF0000"/>
                </a:solidFill>
              </a:rPr>
              <a:t>임계값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200</a:t>
            </a:r>
            <a:r>
              <a:rPr lang="ko-KR" altLang="en-US" sz="1000" b="1" dirty="0">
                <a:solidFill>
                  <a:srgbClr val="FF0000"/>
                </a:solidFill>
              </a:rPr>
              <a:t>으로 조정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4E8F6-37C3-17E0-900E-AD807AD90BDC}"/>
              </a:ext>
            </a:extLst>
          </p:cNvPr>
          <p:cNvSpPr txBox="1"/>
          <p:nvPr/>
        </p:nvSpPr>
        <p:spPr>
          <a:xfrm>
            <a:off x="2031578" y="4060862"/>
            <a:ext cx="2026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검출하려는 간판이 약 </a:t>
            </a:r>
            <a:r>
              <a:rPr lang="en-US" altLang="ko-KR" sz="1000" b="1" dirty="0">
                <a:solidFill>
                  <a:srgbClr val="FF0000"/>
                </a:solidFill>
              </a:rPr>
              <a:t>5 x 20 </a:t>
            </a:r>
            <a:r>
              <a:rPr lang="ko-KR" altLang="en-US" sz="1000" b="1" dirty="0">
                <a:solidFill>
                  <a:srgbClr val="FF0000"/>
                </a:solidFill>
              </a:rPr>
              <a:t>크기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105FE98-FF12-8D6D-6082-C109844474FE}"/>
              </a:ext>
            </a:extLst>
          </p:cNvPr>
          <p:cNvSpPr/>
          <p:nvPr/>
        </p:nvSpPr>
        <p:spPr>
          <a:xfrm>
            <a:off x="2031578" y="3880992"/>
            <a:ext cx="495139" cy="2009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6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7.4 </a:t>
            </a:r>
            <a:r>
              <a:rPr lang="ko-KR" altLang="en-US" dirty="0" err="1"/>
              <a:t>모폴로지</a:t>
            </a:r>
            <a:endParaRPr lang="en-US" altLang="ko-KR" dirty="0"/>
          </a:p>
          <a:p>
            <a:pPr lvl="1"/>
            <a:r>
              <a:rPr lang="en-US" altLang="ko-KR" dirty="0"/>
              <a:t>7.4.5 </a:t>
            </a:r>
            <a:r>
              <a:rPr lang="ko-KR" altLang="en-US" dirty="0"/>
              <a:t>닫힘 연산을 이용한 간판 검출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21BC3B-F24D-E135-466D-B4BDCB96DC13}"/>
              </a:ext>
            </a:extLst>
          </p:cNvPr>
          <p:cNvSpPr txBox="1"/>
          <p:nvPr/>
        </p:nvSpPr>
        <p:spPr>
          <a:xfrm>
            <a:off x="4275667" y="74391"/>
            <a:ext cx="19896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열림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ko-KR" altLang="en-US" sz="1050" b="1" dirty="0"/>
              <a:t>닫힘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</a:t>
            </a:r>
            <a:endParaRPr lang="en-US" altLang="ko-KR" sz="105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0D13FC-18D2-02AF-6325-9CDEB07E6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98" y="2065412"/>
            <a:ext cx="8172400" cy="2646262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BDDA38A8-295F-5ACD-0ED3-EE30D4C96FCC}"/>
              </a:ext>
            </a:extLst>
          </p:cNvPr>
          <p:cNvGrpSpPr/>
          <p:nvPr/>
        </p:nvGrpSpPr>
        <p:grpSpPr>
          <a:xfrm>
            <a:off x="945752" y="2339313"/>
            <a:ext cx="3080851" cy="1958347"/>
            <a:chOff x="945752" y="2339313"/>
            <a:chExt cx="3080851" cy="1958347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6BE479F-7ACF-E8CB-7293-0AB70327D188}"/>
                </a:ext>
              </a:extLst>
            </p:cNvPr>
            <p:cNvCxnSpPr>
              <a:cxnSpLocks/>
            </p:cNvCxnSpPr>
            <p:nvPr/>
          </p:nvCxnSpPr>
          <p:spPr>
            <a:xfrm>
              <a:off x="945752" y="3908540"/>
              <a:ext cx="0" cy="2451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F3C4EF8-104D-8BD4-5277-53DA010D0667}"/>
                </a:ext>
              </a:extLst>
            </p:cNvPr>
            <p:cNvCxnSpPr>
              <a:cxnSpLocks/>
            </p:cNvCxnSpPr>
            <p:nvPr/>
          </p:nvCxnSpPr>
          <p:spPr>
            <a:xfrm>
              <a:off x="1030299" y="3877314"/>
              <a:ext cx="0" cy="2897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4C8EA8D-4893-AB4D-9CC1-6036208F6CD3}"/>
                </a:ext>
              </a:extLst>
            </p:cNvPr>
            <p:cNvCxnSpPr>
              <a:cxnSpLocks/>
            </p:cNvCxnSpPr>
            <p:nvPr/>
          </p:nvCxnSpPr>
          <p:spPr>
            <a:xfrm>
              <a:off x="1105153" y="3877314"/>
              <a:ext cx="0" cy="2806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C3440A3-0C36-F268-B75D-68EE5BD9EB8B}"/>
                </a:ext>
              </a:extLst>
            </p:cNvPr>
            <p:cNvCxnSpPr>
              <a:cxnSpLocks/>
            </p:cNvCxnSpPr>
            <p:nvPr/>
          </p:nvCxnSpPr>
          <p:spPr>
            <a:xfrm>
              <a:off x="1231704" y="3852004"/>
              <a:ext cx="0" cy="3016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EBB3196-8866-EC3F-1251-2DA985EBBE5F}"/>
                </a:ext>
              </a:extLst>
            </p:cNvPr>
            <p:cNvCxnSpPr>
              <a:cxnSpLocks/>
            </p:cNvCxnSpPr>
            <p:nvPr/>
          </p:nvCxnSpPr>
          <p:spPr>
            <a:xfrm>
              <a:off x="1293634" y="4149804"/>
              <a:ext cx="0" cy="14785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60D783A-7158-BFC1-B158-FFD65966980A}"/>
                </a:ext>
              </a:extLst>
            </p:cNvPr>
            <p:cNvCxnSpPr>
              <a:cxnSpLocks/>
            </p:cNvCxnSpPr>
            <p:nvPr/>
          </p:nvCxnSpPr>
          <p:spPr>
            <a:xfrm>
              <a:off x="1320021" y="4156805"/>
              <a:ext cx="0" cy="14085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0797C78-1540-E247-0A62-D032959A94F0}"/>
                </a:ext>
              </a:extLst>
            </p:cNvPr>
            <p:cNvCxnSpPr>
              <a:cxnSpLocks/>
            </p:cNvCxnSpPr>
            <p:nvPr/>
          </p:nvCxnSpPr>
          <p:spPr>
            <a:xfrm>
              <a:off x="1233320" y="2357623"/>
              <a:ext cx="0" cy="26279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5AB2D85-6ADA-83BC-90E4-430273041C71}"/>
                </a:ext>
              </a:extLst>
            </p:cNvPr>
            <p:cNvCxnSpPr>
              <a:cxnSpLocks/>
            </p:cNvCxnSpPr>
            <p:nvPr/>
          </p:nvCxnSpPr>
          <p:spPr>
            <a:xfrm>
              <a:off x="1133695" y="2339313"/>
              <a:ext cx="0" cy="3171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34F7301-65C9-85CA-0886-5112A235BE86}"/>
                </a:ext>
              </a:extLst>
            </p:cNvPr>
            <p:cNvCxnSpPr>
              <a:cxnSpLocks/>
            </p:cNvCxnSpPr>
            <p:nvPr/>
          </p:nvCxnSpPr>
          <p:spPr>
            <a:xfrm>
              <a:off x="3877434" y="2494944"/>
              <a:ext cx="0" cy="650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4976BA3-36E9-1F47-9886-E7E6E3040D27}"/>
                </a:ext>
              </a:extLst>
            </p:cNvPr>
            <p:cNvCxnSpPr>
              <a:cxnSpLocks/>
            </p:cNvCxnSpPr>
            <p:nvPr/>
          </p:nvCxnSpPr>
          <p:spPr>
            <a:xfrm>
              <a:off x="4026603" y="2489020"/>
              <a:ext cx="0" cy="6538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E0BFC003-84B0-46A3-4DFF-387745C06003}"/>
              </a:ext>
            </a:extLst>
          </p:cNvPr>
          <p:cNvSpPr/>
          <p:nvPr/>
        </p:nvSpPr>
        <p:spPr>
          <a:xfrm>
            <a:off x="4546770" y="3280531"/>
            <a:ext cx="504056" cy="216024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F43DCD-24B2-683C-24D9-C566DDAD8388}"/>
              </a:ext>
            </a:extLst>
          </p:cNvPr>
          <p:cNvSpPr txBox="1"/>
          <p:nvPr/>
        </p:nvSpPr>
        <p:spPr>
          <a:xfrm>
            <a:off x="1690442" y="4809612"/>
            <a:ext cx="5763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FF0000"/>
                </a:solidFill>
              </a:rPr>
              <a:t>모폴로지</a:t>
            </a:r>
            <a:r>
              <a:rPr lang="ko-KR" altLang="en-US" sz="1200" b="1" dirty="0">
                <a:solidFill>
                  <a:srgbClr val="FF0000"/>
                </a:solidFill>
              </a:rPr>
              <a:t> 닫힘 연산</a:t>
            </a:r>
            <a:r>
              <a:rPr lang="ko-KR" altLang="en-US" sz="1200" b="1" dirty="0"/>
              <a:t>을 통해 </a:t>
            </a:r>
            <a:r>
              <a:rPr lang="ko-KR" altLang="en-US" sz="1200" b="1" dirty="0">
                <a:solidFill>
                  <a:srgbClr val="FF0000"/>
                </a:solidFill>
              </a:rPr>
              <a:t>지정한 마스크 범위 만큼의 인접 픽셀</a:t>
            </a:r>
            <a:r>
              <a:rPr lang="ko-KR" altLang="en-US" sz="1200" b="1" dirty="0"/>
              <a:t>들끼리 연결되어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간판 글자를 대략 검출할 수 있다</a:t>
            </a:r>
            <a:r>
              <a:rPr lang="en-US" altLang="ko-KR" sz="1200" b="1" dirty="0"/>
              <a:t>.</a:t>
            </a:r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물론 여기서 끝이 아니라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더 고도화 하는 방법이 있으나 그건 나중에 다루도록 한다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3812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8</a:t>
            </a:r>
            <a:br>
              <a:rPr lang="en-US" altLang="ko-KR" b="1" dirty="0"/>
            </a:br>
            <a:r>
              <a:rPr lang="ko-KR" altLang="en-US" dirty="0"/>
              <a:t>기하학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561984278"/>
      </p:ext>
    </p:extLst>
  </p:cSld>
  <p:clrMapOvr>
    <a:masterClrMapping/>
  </p:clrMapOvr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16706</TotalTime>
  <Words>2181</Words>
  <Application>Microsoft Office PowerPoint</Application>
  <PresentationFormat>화면 슬라이드 쇼(16:10)</PresentationFormat>
  <Paragraphs>319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</vt:lpstr>
      <vt:lpstr>ubuntu mono derivative powerline</vt:lpstr>
      <vt:lpstr>Wingdings</vt:lpstr>
      <vt:lpstr>2022 강의-영상처리</vt:lpstr>
      <vt:lpstr>CHAPTER 7 영역 처리</vt:lpstr>
      <vt:lpstr>7. 영역 처리</vt:lpstr>
      <vt:lpstr>7. 영역 처리</vt:lpstr>
      <vt:lpstr>7. 영역 처리</vt:lpstr>
      <vt:lpstr>7. 영역 처리</vt:lpstr>
      <vt:lpstr>7. 영역 처리</vt:lpstr>
      <vt:lpstr>7. 영역 처리</vt:lpstr>
      <vt:lpstr>7. 영역 처리</vt:lpstr>
      <vt:lpstr>CHAPTER 8 기하학 처리</vt:lpstr>
      <vt:lpstr>8. 기하학 처리</vt:lpstr>
      <vt:lpstr>8. 기하학 처리</vt:lpstr>
      <vt:lpstr>8. 기하학 처리</vt:lpstr>
      <vt:lpstr>8. 기하학 처리</vt:lpstr>
      <vt:lpstr>8. 기하학 처리</vt:lpstr>
      <vt:lpstr>8. 기하학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529</cp:revision>
  <cp:lastPrinted>2022-09-13T07:27:14Z</cp:lastPrinted>
  <dcterms:created xsi:type="dcterms:W3CDTF">2017-02-21T08:17:22Z</dcterms:created>
  <dcterms:modified xsi:type="dcterms:W3CDTF">2022-11-28T03:39:09Z</dcterms:modified>
</cp:coreProperties>
</file>