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handoutMasterIdLst>
    <p:handoutMasterId r:id="rId11"/>
  </p:handoutMasterIdLst>
  <p:sldIdLst>
    <p:sldId id="474" r:id="rId2"/>
    <p:sldId id="473" r:id="rId3"/>
    <p:sldId id="475" r:id="rId4"/>
    <p:sldId id="485" r:id="rId5"/>
    <p:sldId id="481" r:id="rId6"/>
    <p:sldId id="482" r:id="rId7"/>
    <p:sldId id="484" r:id="rId8"/>
    <p:sldId id="486" r:id="rId9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718" autoAdjust="0"/>
  </p:normalViewPr>
  <p:slideViewPr>
    <p:cSldViewPr>
      <p:cViewPr varScale="1">
        <p:scale>
          <a:sx n="197" d="100"/>
          <a:sy n="197" d="100"/>
        </p:scale>
        <p:origin x="656" y="11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11/8/2022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11/8/2022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11/8/2022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6</a:t>
            </a:r>
            <a:br>
              <a:rPr lang="en-US" altLang="ko-KR" b="1" dirty="0"/>
            </a:br>
            <a:r>
              <a:rPr lang="ko-KR" altLang="en-US" dirty="0"/>
              <a:t>화소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36389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6.3.6 </a:t>
            </a:r>
            <a:r>
              <a:rPr lang="ko-KR" altLang="en-US" dirty="0"/>
              <a:t>히스토그램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6" y="1944937"/>
            <a:ext cx="72197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1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영상 읽기</a:t>
            </a:r>
          </a:p>
          <a:p>
            <a:br>
              <a:rPr lang="ko-KR" altLang="en-US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ranges = [64], [0,256]</a:t>
            </a:r>
          </a:p>
          <a:p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계급 개수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화소 범위</a:t>
            </a:r>
          </a:p>
          <a:p>
            <a:br>
              <a:rPr lang="ko-KR" altLang="en-US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hist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([image], [0], None,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ranges)</a:t>
            </a:r>
          </a:p>
          <a:p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히스토그램 재계산</a:t>
            </a:r>
          </a:p>
          <a:p>
            <a:br>
              <a:rPr lang="ko-KR" altLang="en-US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=(12, 6))</a:t>
            </a: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(1, 2, 1)</a:t>
            </a: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='gray')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(1, 2, 2)</a:t>
            </a: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arange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(64),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flatten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(), color='k’)</a:t>
            </a:r>
          </a:p>
          <a:p>
            <a:r>
              <a:rPr lang="en-US" altLang="ko-KR" sz="11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	        </a:t>
            </a:r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eval(hist).squeeze(1)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도 같은 역할</a:t>
            </a:r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(1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차원으로 차원 감소</a:t>
            </a:r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)</a:t>
            </a:r>
            <a:endParaRPr lang="en-US" altLang="ko-KR" sz="110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773057-5CA9-650D-AD7A-875478BB2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549618"/>
            <a:ext cx="4154397" cy="23087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9CB7F86-432E-FD22-4BBD-48ABD687C6B0}"/>
              </a:ext>
            </a:extLst>
          </p:cNvPr>
          <p:cNvSpPr/>
          <p:nvPr/>
        </p:nvSpPr>
        <p:spPr>
          <a:xfrm>
            <a:off x="1486309" y="3515691"/>
            <a:ext cx="493404" cy="16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44665-252C-391E-8312-C9836271D724}"/>
              </a:ext>
            </a:extLst>
          </p:cNvPr>
          <p:cNvSpPr txBox="1"/>
          <p:nvPr/>
        </p:nvSpPr>
        <p:spPr>
          <a:xfrm>
            <a:off x="2267744" y="3294302"/>
            <a:ext cx="2326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히스토그램을 그리기 위한 재계산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B346BB-CC23-45AA-3616-FB3275929FAF}"/>
              </a:ext>
            </a:extLst>
          </p:cNvPr>
          <p:cNvSpPr/>
          <p:nvPr/>
        </p:nvSpPr>
        <p:spPr>
          <a:xfrm>
            <a:off x="936142" y="4850246"/>
            <a:ext cx="3429068" cy="16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3A2F4B-9668-4482-1157-D78768B28148}"/>
              </a:ext>
            </a:extLst>
          </p:cNvPr>
          <p:cNvSpPr txBox="1"/>
          <p:nvPr/>
        </p:nvSpPr>
        <p:spPr>
          <a:xfrm>
            <a:off x="2460976" y="4615140"/>
            <a:ext cx="2326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히스토그램을 막대 그래프로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7955-3361-DFA9-557B-413429AFE2EE}"/>
              </a:ext>
            </a:extLst>
          </p:cNvPr>
          <p:cNvSpPr txBox="1"/>
          <p:nvPr/>
        </p:nvSpPr>
        <p:spPr>
          <a:xfrm>
            <a:off x="4950452" y="1342515"/>
            <a:ext cx="3922869" cy="93871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channel, mask,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ranges)</a:t>
            </a:r>
          </a:p>
          <a:p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이미지</a:t>
            </a:r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, 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채널</a:t>
            </a:r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, 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마스크</a:t>
            </a:r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, 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히스토그램크기</a:t>
            </a:r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, </a:t>
            </a:r>
            <a:r>
              <a:rPr lang="ko-KR" altLang="en-US" sz="11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화소범위</a:t>
            </a:r>
            <a:endParaRPr lang="en-US" altLang="ko-KR" sz="11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(x, y, bottom=None, align=‘center’, color=‘k’)</a:t>
            </a:r>
          </a:p>
          <a:p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가로크기</a:t>
            </a:r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, 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세로크기</a:t>
            </a:r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, bottom, align, 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색상</a:t>
            </a:r>
            <a:endParaRPr lang="en-US" altLang="ko-KR" sz="11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9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6.3.6 </a:t>
            </a:r>
            <a:r>
              <a:rPr lang="ko-KR" altLang="en-US" dirty="0"/>
              <a:t>히스토그램 그리기</a:t>
            </a:r>
            <a:r>
              <a:rPr lang="en-US" altLang="ko-KR" dirty="0"/>
              <a:t>(Stretching,</a:t>
            </a:r>
            <a:r>
              <a:rPr lang="ko-KR" altLang="en-US" dirty="0"/>
              <a:t> </a:t>
            </a:r>
            <a:r>
              <a:rPr lang="en-US" altLang="ko-KR" dirty="0"/>
              <a:t>Normalize)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2197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  <a:br>
              <a:rPr lang="ko-KR" altLang="en-US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hist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([image], [0], None,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ranges)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히스토그램 재계산</a:t>
            </a:r>
          </a:p>
          <a:p>
            <a:endParaRPr lang="en-US" altLang="ko-KR" sz="12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image_str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normalize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(image, None, 0, 255.,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NORM_MINMAX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hist_str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([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image_str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], [0], None,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ranges)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이미지 정규화 후 히스토그램 재계산</a:t>
            </a:r>
          </a:p>
          <a:p>
            <a:br>
              <a:rPr lang="ko-KR" altLang="en-US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plt.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=(12, 8))</a:t>
            </a: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plt.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dirty="0">
                <a:latin typeface="ubuntu mono derivative powerline" panose="020B0509030602030204" pitchFamily="49" charset="0"/>
              </a:rPr>
              <a:t>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2, 1)</a:t>
            </a: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plt.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='gray’)</a:t>
            </a:r>
          </a:p>
          <a:p>
            <a:endParaRPr lang="en-US" altLang="ko-KR" sz="12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200" dirty="0"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plt.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DFB552-62D8-61C2-BE20-DBEA3547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571" y="2269983"/>
            <a:ext cx="3197714" cy="230916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C525C7-E8E8-06CE-20E5-65AFA311D783}"/>
              </a:ext>
            </a:extLst>
          </p:cNvPr>
          <p:cNvCxnSpPr>
            <a:cxnSpLocks/>
          </p:cNvCxnSpPr>
          <p:nvPr/>
        </p:nvCxnSpPr>
        <p:spPr>
          <a:xfrm flipH="1">
            <a:off x="7706163" y="3342208"/>
            <a:ext cx="1414" cy="89698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C93D3F2-5E1F-FFA0-D13A-EA95CFFADBF5}"/>
              </a:ext>
            </a:extLst>
          </p:cNvPr>
          <p:cNvCxnSpPr>
            <a:cxnSpLocks/>
          </p:cNvCxnSpPr>
          <p:nvPr/>
        </p:nvCxnSpPr>
        <p:spPr>
          <a:xfrm>
            <a:off x="8058352" y="3334490"/>
            <a:ext cx="720534" cy="8723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6B5421-27FB-F872-BBE4-9F3B78E1DAEB}"/>
              </a:ext>
            </a:extLst>
          </p:cNvPr>
          <p:cNvSpPr/>
          <p:nvPr/>
        </p:nvSpPr>
        <p:spPr>
          <a:xfrm>
            <a:off x="1981459" y="2788435"/>
            <a:ext cx="646326" cy="174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D112A3-EE7C-00D7-8F1F-CBFE268A86AF}"/>
              </a:ext>
            </a:extLst>
          </p:cNvPr>
          <p:cNvSpPr txBox="1"/>
          <p:nvPr/>
        </p:nvSpPr>
        <p:spPr>
          <a:xfrm>
            <a:off x="2543780" y="2526825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이미지 정규화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7F17855-063A-A041-8196-855AD265176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626128" y="2657630"/>
            <a:ext cx="3943521" cy="766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F903A1-6B78-EC5C-818A-C71B3E2CF2A7}"/>
              </a:ext>
            </a:extLst>
          </p:cNvPr>
          <p:cNvSpPr txBox="1"/>
          <p:nvPr/>
        </p:nvSpPr>
        <p:spPr>
          <a:xfrm>
            <a:off x="3245588" y="3401062"/>
            <a:ext cx="26725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이미지 정규화 또는 스트레칭이라고 함</a:t>
            </a:r>
            <a:br>
              <a:rPr lang="en-US" altLang="ko-KR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</a:br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이를 통해 분포를 넓게 </a:t>
            </a:r>
            <a:r>
              <a:rPr lang="ko-KR" altLang="en-US" sz="11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펴줌으로</a:t>
            </a:r>
            <a:endParaRPr lang="en-US" altLang="ko-KR" sz="1100" b="1" dirty="0">
              <a:solidFill>
                <a:srgbClr val="FF0000"/>
              </a:solidFill>
              <a:latin typeface="Ubuntu Mono derivative Powerlin" panose="020B0509030602030204" pitchFamily="49" charset="0"/>
            </a:endParaRPr>
          </a:p>
          <a:p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대비가 좋지 않은 영상의 화질 개선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319A9-A3B0-5E2F-4241-C0F97CE38780}"/>
              </a:ext>
            </a:extLst>
          </p:cNvPr>
          <p:cNvSpPr txBox="1"/>
          <p:nvPr/>
        </p:nvSpPr>
        <p:spPr>
          <a:xfrm>
            <a:off x="2483768" y="4891692"/>
            <a:ext cx="3570208" cy="60016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normalize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dirty="0" err="1"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alpha, beta,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normtype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이미지</a:t>
            </a:r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, alpha, beta, </a:t>
            </a:r>
            <a:r>
              <a:rPr lang="ko-KR" altLang="en-US" sz="11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정규화타입</a:t>
            </a:r>
            <a:endParaRPr lang="en-US" altLang="ko-KR" sz="11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1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dst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는 </a:t>
            </a:r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None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을 주면 결과값 </a:t>
            </a:r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return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endParaRPr lang="en-US" altLang="ko-KR" sz="11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8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6.3.6 </a:t>
            </a:r>
            <a:r>
              <a:rPr lang="ko-KR" altLang="en-US" dirty="0"/>
              <a:t>히스토그램 그리기</a:t>
            </a:r>
            <a:r>
              <a:rPr lang="en-US" altLang="ko-KR" dirty="0"/>
              <a:t>(Equalize)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2197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  <a:br>
              <a:rPr lang="ko-KR" altLang="en-US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hist_str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([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image_str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], [0], None,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ranges)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이미지 정규화 후 히스토그램 재계산</a:t>
            </a:r>
          </a:p>
          <a:p>
            <a:endParaRPr lang="en-US" altLang="ko-KR" sz="12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image_gray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(image, cv2.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COLOR_BGR2GRAY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image_dst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equalizeHist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image_gray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hist_dst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([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image_dst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], [0], None,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ranges)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이미지 </a:t>
            </a:r>
            <a:r>
              <a:rPr lang="ko-KR" altLang="en-US" sz="12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평활화</a:t>
            </a:r>
            <a:r>
              <a:rPr lang="ko-KR" altLang="en-US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후 히스토그램 재계산</a:t>
            </a:r>
            <a:endParaRPr lang="en-US" altLang="ko-KR" sz="12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br>
              <a:rPr lang="ko-KR" altLang="en-US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plt.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=(12, 12))</a:t>
            </a: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plt.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(3, 2, 1)</a:t>
            </a: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plt.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='gray’)</a:t>
            </a:r>
          </a:p>
          <a:p>
            <a:endParaRPr lang="en-US" altLang="ko-KR" sz="12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200" dirty="0"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plt.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F50358-10FB-6DEF-5047-E0C54BB2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950" y="1633364"/>
            <a:ext cx="3323105" cy="350557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938923-72E6-AFB8-F8D5-B3A875CDA0C0}"/>
              </a:ext>
            </a:extLst>
          </p:cNvPr>
          <p:cNvSpPr/>
          <p:nvPr/>
        </p:nvSpPr>
        <p:spPr>
          <a:xfrm>
            <a:off x="1979712" y="2956453"/>
            <a:ext cx="792088" cy="174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0028B-3D73-CDED-FB9A-A776EF03817E}"/>
              </a:ext>
            </a:extLst>
          </p:cNvPr>
          <p:cNvSpPr txBox="1"/>
          <p:nvPr/>
        </p:nvSpPr>
        <p:spPr>
          <a:xfrm>
            <a:off x="3449016" y="351689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이미지 </a:t>
            </a:r>
            <a:r>
              <a:rPr lang="ko-KR" altLang="en-US" sz="1100" b="1" dirty="0" err="1">
                <a:solidFill>
                  <a:srgbClr val="FF0000"/>
                </a:solidFill>
                <a:latin typeface="Ubuntu Mono derivative Powerlin" panose="020B0509030602030204" pitchFamily="49" charset="0"/>
              </a:rPr>
              <a:t>평활화</a:t>
            </a:r>
            <a:endParaRPr lang="ko-KR" altLang="en-US" sz="1100" b="1" dirty="0">
              <a:solidFill>
                <a:srgbClr val="FF0000"/>
              </a:solidFill>
              <a:latin typeface="Ubuntu Mono derivative Powerlin" panose="020B0509030602030204" pitchFamily="49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C6A9B24-A919-2DF1-017B-F2DE186EBB41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2654001" y="2852687"/>
            <a:ext cx="516771" cy="10732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E9A38CA-F90A-FA71-5BE4-0DA8B1A61B7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531364" y="3647703"/>
            <a:ext cx="1768828" cy="793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709B3C-5C54-4604-2B5B-17123152249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531364" y="3647703"/>
            <a:ext cx="2920956" cy="505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AC3DA4-B4A4-22C8-63D0-8D97FB02C11A}"/>
              </a:ext>
            </a:extLst>
          </p:cNvPr>
          <p:cNvSpPr txBox="1"/>
          <p:nvPr/>
        </p:nvSpPr>
        <p:spPr>
          <a:xfrm>
            <a:off x="3228764" y="4239126"/>
            <a:ext cx="26052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특정 한 부분으로 치우친 명암 분포를</a:t>
            </a:r>
            <a:endParaRPr lang="en-US" altLang="ko-KR" sz="1100" b="1" dirty="0">
              <a:solidFill>
                <a:srgbClr val="FF0000"/>
              </a:solidFill>
              <a:latin typeface="Ubuntu Mono derivative Powerlin" panose="020B0509030602030204" pitchFamily="49" charset="0"/>
            </a:endParaRPr>
          </a:p>
          <a:p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분배하여 균등한 히스토그램을 갖도록</a:t>
            </a:r>
            <a:endParaRPr lang="en-US" altLang="ko-KR" sz="1100" b="1" dirty="0">
              <a:solidFill>
                <a:srgbClr val="FF0000"/>
              </a:solidFill>
              <a:latin typeface="Ubuntu Mono derivative Powerlin" panose="020B0509030602030204" pitchFamily="49" charset="0"/>
            </a:endParaRPr>
          </a:p>
          <a:p>
            <a:r>
              <a:rPr lang="ko-KR" altLang="en-US" sz="110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해주는 알고리즘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17A4E4F-586B-E504-8A0C-8F09D6E94CA2}"/>
              </a:ext>
            </a:extLst>
          </p:cNvPr>
          <p:cNvSpPr/>
          <p:nvPr/>
        </p:nvSpPr>
        <p:spPr>
          <a:xfrm>
            <a:off x="7563994" y="3130932"/>
            <a:ext cx="562211" cy="6591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6CDD72D-A009-3DD7-8276-4228F81BE2C1}"/>
              </a:ext>
            </a:extLst>
          </p:cNvPr>
          <p:cNvSpPr/>
          <p:nvPr/>
        </p:nvSpPr>
        <p:spPr>
          <a:xfrm>
            <a:off x="7565554" y="3993634"/>
            <a:ext cx="896685" cy="722472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8E19BF-7458-E174-0B95-B5B88F4F48D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7845100" y="3790076"/>
            <a:ext cx="168797" cy="20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05A28F-F40F-9228-B61F-48AEBE87D32F}"/>
              </a:ext>
            </a:extLst>
          </p:cNvPr>
          <p:cNvSpPr txBox="1"/>
          <p:nvPr/>
        </p:nvSpPr>
        <p:spPr>
          <a:xfrm>
            <a:off x="2555776" y="4962733"/>
            <a:ext cx="2582758" cy="60016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equalizeHist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dirty="0" err="1"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dirty="0"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이미지</a:t>
            </a:r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dst</a:t>
            </a:r>
            <a:endParaRPr lang="en-US" altLang="ko-KR" sz="11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1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dst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는 </a:t>
            </a:r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None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을 주면 결과값 </a:t>
            </a:r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return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endParaRPr lang="en-US" altLang="ko-KR" sz="11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1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6.3.8 Trackbar</a:t>
            </a:r>
            <a:r>
              <a:rPr lang="ko-KR" altLang="en-US" dirty="0"/>
              <a:t>를 이용한 영상 합성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219707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1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image1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(‘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’,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image2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dirty="0">
                <a:latin typeface="ubuntu mono derivative powerline" panose="020B0509030602030204" pitchFamily="49" charset="0"/>
              </a:rPr>
              <a:t>‘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dirty="0">
                <a:latin typeface="ubuntu mono derivative powerline" panose="020B0509030602030204" pitchFamily="49" charset="0"/>
              </a:rPr>
              <a:t>’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이미지 사이즈 조정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image1 = image1[:image2.shape[0], :image2.shape[1]]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('image',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WINDOW_AUTOSIZE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('image1', 'image', 0, 100, 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('image2', 'image', 0, 100, 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figure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=(4,3))</a:t>
            </a: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arange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(64), [0]*64, color='b')</a:t>
            </a: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C84E2F-4E89-B1D9-EB22-73F97E345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993404"/>
            <a:ext cx="2012121" cy="269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5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6.3.8 Trackbar</a:t>
            </a:r>
            <a:r>
              <a:rPr lang="ko-KR" altLang="en-US" dirty="0"/>
              <a:t>를 이용한 영상 합성 </a:t>
            </a:r>
            <a:r>
              <a:rPr lang="en-US" altLang="ko-KR" dirty="0"/>
              <a:t>+ </a:t>
            </a:r>
            <a:r>
              <a:rPr lang="ko-KR" altLang="en-US" dirty="0"/>
              <a:t>히스토그램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67761" y="1957862"/>
            <a:ext cx="7219707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image1 = image1[:image2.shape[0], :image2.shape[1]]</a:t>
            </a:r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(x):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alpha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getTrackbarPos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('image1', 'image') / 100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beta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getTrackbarPos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('image2', 'image') / 100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mul_img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addWeighted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(image1, alpha, image2, beta, 0)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hist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mul_img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], [0], None, [64], [0, 256])   # 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히스토그램 계산</a:t>
            </a:r>
          </a:p>
          <a:p>
            <a:br>
              <a:rPr lang="ko-KR" altLang="en-US" sz="1100" b="0" dirty="0">
                <a:effectLst/>
                <a:latin typeface="ubuntu mono derivative powerline" panose="020B0509030602030204" pitchFamily="49" charset="0"/>
              </a:rPr>
            </a:b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cla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arange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[0]),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flatten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(), color='b')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(block=False)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('image',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mul_img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('image',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WINDOW_AUTOSIZE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1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2BD23E-DED3-A0C6-E644-7DE43A64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116" y="2976429"/>
            <a:ext cx="1904434" cy="25468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29FF29-73A0-B744-8A32-9000A8E87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1332457"/>
            <a:ext cx="1607256" cy="147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3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6.3.12 cv2.reduce </a:t>
            </a:r>
            <a:r>
              <a:rPr lang="ko-KR" altLang="en-US" dirty="0"/>
              <a:t>함수를 활용한 투영 히스토그램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67761" y="1957862"/>
            <a:ext cx="7219707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1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("D:/github/OpenCV-Python/2022-11-08/images/hannam.jpg",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image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None: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raise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Exception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영상 파일 읽기 오류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project1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reduce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0,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REDUCE_AVG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ravel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astype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(int)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project2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reduce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1,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REDUCE_AVG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ravel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astype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(int)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#print(image.shape)</a:t>
            </a:r>
          </a:p>
          <a:p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#print(project1.shape, project2.shape)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2B6DBC-1E72-E5CB-081B-30771AEECA46}"/>
              </a:ext>
            </a:extLst>
          </p:cNvPr>
          <p:cNvSpPr/>
          <p:nvPr/>
        </p:nvSpPr>
        <p:spPr>
          <a:xfrm>
            <a:off x="1976542" y="3024518"/>
            <a:ext cx="482322" cy="174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C0EEC-E3C2-6E7B-1C99-8ECB7284D9D4}"/>
              </a:ext>
            </a:extLst>
          </p:cNvPr>
          <p:cNvSpPr txBox="1"/>
          <p:nvPr/>
        </p:nvSpPr>
        <p:spPr>
          <a:xfrm>
            <a:off x="4800600" y="4106072"/>
            <a:ext cx="2300630" cy="43088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reduce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100" dirty="0">
                <a:latin typeface="ubuntu mono derivative powerline" panose="020B0509030602030204" pitchFamily="49" charset="0"/>
              </a:rPr>
              <a:t>dim, </a:t>
            </a:r>
            <a:r>
              <a:rPr lang="en-US" altLang="ko-KR" sz="1100" dirty="0" err="1">
                <a:latin typeface="ubuntu mono derivative powerline" panose="020B0509030602030204" pitchFamily="49" charset="0"/>
              </a:rPr>
              <a:t>rtype</a:t>
            </a:r>
            <a:r>
              <a:rPr lang="en-US" altLang="ko-KR" sz="1100" dirty="0"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이미지</a:t>
            </a:r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, 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차원방향</a:t>
            </a:r>
            <a:r>
              <a:rPr lang="en-US" altLang="ko-KR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, reduce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타입</a:t>
            </a:r>
            <a:endParaRPr lang="en-US" altLang="ko-KR" sz="11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6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6.3.12 cv2.reduce </a:t>
            </a:r>
            <a:r>
              <a:rPr lang="ko-KR" altLang="en-US" dirty="0"/>
              <a:t>함수를 활용한 투영 히스토그램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67761" y="1957862"/>
            <a:ext cx="7219707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_, ax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(2,2)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# image = cv2.cvtColor(image, cv2.COLOR_BGR2RGB)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ax[0,0].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aspect="auto",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="gray")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ax[0,0].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set_title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("image")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ax[0,0].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get_xaxis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set_ticks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([])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ax[0,0].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get_yaxis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set_ticks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([])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ax[0,1].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barh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arange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(project1.shape[0]), project1)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ax[0,1].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set_title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("horizontal projection")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ax[1,0].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arange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(project2.shape[0]), project2)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ax[1,0].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invert_yaxis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ax[1,0].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set_title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("vertical projection")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07C58A-03D4-7CB7-0275-FD9C60ABE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209428"/>
            <a:ext cx="3479750" cy="29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80246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14390</TotalTime>
  <Words>1234</Words>
  <Application>Microsoft Office PowerPoint</Application>
  <PresentationFormat>화면 슬라이드 쇼(16:10)</PresentationFormat>
  <Paragraphs>139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HY중고딕</vt:lpstr>
      <vt:lpstr>맑은 고딕</vt:lpstr>
      <vt:lpstr>휴먼엑스포</vt:lpstr>
      <vt:lpstr>Arial</vt:lpstr>
      <vt:lpstr>Bahnschrift SemiBold</vt:lpstr>
      <vt:lpstr>Broadway</vt:lpstr>
      <vt:lpstr>Times New Roman</vt:lpstr>
      <vt:lpstr>Ubuntu Mono derivative Powerlin</vt:lpstr>
      <vt:lpstr>ubuntu mono derivative powerline</vt:lpstr>
      <vt:lpstr>Wingdings</vt:lpstr>
      <vt:lpstr>2022 강의-영상처리</vt:lpstr>
      <vt:lpstr>CHAPTER 6 화소 처리</vt:lpstr>
      <vt:lpstr>6. 화소 처리</vt:lpstr>
      <vt:lpstr>6. 화소 처리</vt:lpstr>
      <vt:lpstr>6. 화소 처리</vt:lpstr>
      <vt:lpstr>6. 화소 처리</vt:lpstr>
      <vt:lpstr>6. 화소 처리</vt:lpstr>
      <vt:lpstr>6. 화소 처리</vt:lpstr>
      <vt:lpstr>6. 화소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484</cp:revision>
  <cp:lastPrinted>2022-09-13T07:27:14Z</cp:lastPrinted>
  <dcterms:created xsi:type="dcterms:W3CDTF">2017-02-21T08:17:22Z</dcterms:created>
  <dcterms:modified xsi:type="dcterms:W3CDTF">2022-11-08T11:12:57Z</dcterms:modified>
</cp:coreProperties>
</file>