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7"/>
  </p:notesMasterIdLst>
  <p:handoutMasterIdLst>
    <p:handoutMasterId r:id="rId28"/>
  </p:handoutMasterIdLst>
  <p:sldIdLst>
    <p:sldId id="499" r:id="rId2"/>
    <p:sldId id="498" r:id="rId3"/>
    <p:sldId id="501" r:id="rId4"/>
    <p:sldId id="502" r:id="rId5"/>
    <p:sldId id="503" r:id="rId6"/>
    <p:sldId id="504" r:id="rId7"/>
    <p:sldId id="505" r:id="rId8"/>
    <p:sldId id="506" r:id="rId9"/>
    <p:sldId id="507" r:id="rId10"/>
    <p:sldId id="508" r:id="rId11"/>
    <p:sldId id="509" r:id="rId12"/>
    <p:sldId id="510" r:id="rId13"/>
    <p:sldId id="511" r:id="rId14"/>
    <p:sldId id="512" r:id="rId15"/>
    <p:sldId id="513" r:id="rId16"/>
    <p:sldId id="514" r:id="rId17"/>
    <p:sldId id="515" r:id="rId18"/>
    <p:sldId id="517" r:id="rId19"/>
    <p:sldId id="516" r:id="rId20"/>
    <p:sldId id="518" r:id="rId21"/>
    <p:sldId id="520" r:id="rId22"/>
    <p:sldId id="521" r:id="rId23"/>
    <p:sldId id="522" r:id="rId24"/>
    <p:sldId id="523" r:id="rId25"/>
    <p:sldId id="524" r:id="rId26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CDCFE"/>
    <a:srgbClr val="6A9955"/>
    <a:srgbClr val="4EC9B0"/>
    <a:srgbClr val="0000FF"/>
    <a:srgbClr val="1E1E1E"/>
    <a:srgbClr val="FFFFE1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7478" autoAdjust="0"/>
  </p:normalViewPr>
  <p:slideViewPr>
    <p:cSldViewPr>
      <p:cViewPr varScale="1">
        <p:scale>
          <a:sx n="197" d="100"/>
          <a:sy n="197" d="100"/>
        </p:scale>
        <p:origin x="656" y="11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12/5/2022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8</a:t>
            </a:r>
            <a:br>
              <a:rPr lang="en-US" altLang="ko-KR" b="1" dirty="0"/>
            </a:br>
            <a:r>
              <a:rPr lang="ko-KR" altLang="en-US" dirty="0"/>
              <a:t>기하학 처리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561984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변환영역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9.4 FFT</a:t>
            </a:r>
            <a:r>
              <a:rPr lang="ko-KR" altLang="en-US" dirty="0"/>
              <a:t>를 이용한 주파수 영역 필터링</a:t>
            </a:r>
            <a:endParaRPr lang="en-US" altLang="ko-KR" dirty="0"/>
          </a:p>
          <a:p>
            <a:pPr lvl="1"/>
            <a:r>
              <a:rPr lang="en-US" altLang="ko-KR" dirty="0"/>
              <a:t>9.4.1 </a:t>
            </a:r>
            <a:r>
              <a:rPr lang="ko-KR" altLang="en-US" dirty="0"/>
              <a:t>주파수 영역 필터링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256584" cy="2631490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matplotlib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pyplot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solidFill>
                <a:srgbClr val="4EC9B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이미지 읽기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IMREAD_GRAYSCALE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반복문으로 이미지 한번에 출력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'image'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6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"off"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eval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'gray'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E4B669-5B61-0BA4-F8F9-0C5DC53F0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705372"/>
            <a:ext cx="3261048" cy="181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4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변환영역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9.4 FFT</a:t>
            </a:r>
            <a:r>
              <a:rPr lang="ko-KR" altLang="en-US" dirty="0"/>
              <a:t>를 이용한 주파수 영역 필터링</a:t>
            </a:r>
            <a:endParaRPr lang="en-US" altLang="ko-KR" dirty="0"/>
          </a:p>
          <a:p>
            <a:pPr lvl="1"/>
            <a:r>
              <a:rPr lang="en-US" altLang="ko-KR" dirty="0"/>
              <a:t>9.4.1 </a:t>
            </a:r>
            <a:r>
              <a:rPr lang="ko-KR" altLang="en-US" dirty="0"/>
              <a:t>주파수 영역 필터링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256584" cy="3647152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고속 푸리에 변환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ubuntu mono derivative powerline" panose="020B0509030602030204" pitchFamily="49" charset="0"/>
              </a:rPr>
              <a:t>   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푸리에 변환</a:t>
            </a:r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float32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flags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DFT_COMPLEX_OUTPUT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주파수 시프트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fftshift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주파수 스펙트럼 영상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spectrum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calc_spectrum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spectrum</a:t>
            </a:r>
            <a:endParaRPr lang="en-US" altLang="ko-KR" sz="110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solidFill>
                <a:srgbClr val="4EC9B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IMREAD_GRAYSCALE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행렬 중심점 구하기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divmod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  <a:endParaRPr lang="en-US" altLang="ko-KR" sz="1100" dirty="0">
              <a:solidFill>
                <a:srgbClr val="6A9955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FFT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수행 및 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셔플링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spectrum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C15225-3506-36A4-1B87-1EF76E4AEE5D}"/>
              </a:ext>
            </a:extLst>
          </p:cNvPr>
          <p:cNvSpPr/>
          <p:nvPr/>
        </p:nvSpPr>
        <p:spPr>
          <a:xfrm>
            <a:off x="6309902" y="1836887"/>
            <a:ext cx="2653952" cy="577081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dft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실수로 변환된 입력 영상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반환 행렬 타입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3491F0A-B518-AEC0-E77A-EB03726557BD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5513798" y="2125428"/>
            <a:ext cx="796104" cy="492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1B888-22AC-2310-E7A8-C499521E0E7E}"/>
              </a:ext>
            </a:extLst>
          </p:cNvPr>
          <p:cNvSpPr/>
          <p:nvPr/>
        </p:nvSpPr>
        <p:spPr>
          <a:xfrm>
            <a:off x="1087672" y="2448593"/>
            <a:ext cx="4426126" cy="3396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B23E21-32CA-BA77-1AB3-723ABB11E8BD}"/>
              </a:ext>
            </a:extLst>
          </p:cNvPr>
          <p:cNvSpPr/>
          <p:nvPr/>
        </p:nvSpPr>
        <p:spPr>
          <a:xfrm>
            <a:off x="6309902" y="2497460"/>
            <a:ext cx="2653952" cy="415498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DFT_COMPLEX_OUTPUT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채널 복소수 행렬</a:t>
            </a:r>
            <a:r>
              <a:rPr lang="ko-KR" altLang="en-US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로 변환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4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변환영역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9.4 FFT</a:t>
            </a:r>
            <a:r>
              <a:rPr lang="ko-KR" altLang="en-US" dirty="0"/>
              <a:t>를 이용한 주파수 영역 필터링</a:t>
            </a:r>
            <a:endParaRPr lang="en-US" altLang="ko-KR" dirty="0"/>
          </a:p>
          <a:p>
            <a:pPr lvl="1"/>
            <a:r>
              <a:rPr lang="en-US" altLang="ko-KR" dirty="0"/>
              <a:t>9.4.1 </a:t>
            </a:r>
            <a:r>
              <a:rPr lang="ko-KR" altLang="en-US" dirty="0"/>
              <a:t>주파수 영역 필터링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256584" cy="3647152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fft_shift</a:t>
            </a:r>
            <a:r>
              <a:rPr lang="ko-KR" altLang="en-US" sz="110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를 진행할 때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중복으로 사용되는 코드 재활용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shift_info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.dtype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w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[: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//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//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영상의 크기가 짝수일 때는 괜찮은데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홀수인 경우 왜곡이 발생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fftshift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와 </a:t>
            </a:r>
            <a:r>
              <a:rPr lang="en-US" altLang="ko-KR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ifftshift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로 구분 구현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w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%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else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%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else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return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endParaRPr lang="en-US" altLang="ko-KR" sz="110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solidFill>
                <a:srgbClr val="9CDCFE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fftshift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shift_info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:] 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])  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1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-&gt; 3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:])  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3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-&gt; 1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:] 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])  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2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-&gt; 4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:])  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4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-&gt; 2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endParaRPr lang="en-US" altLang="ko-KR" sz="110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solidFill>
                <a:srgbClr val="9CDCFE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6A74DB-42AB-F79C-EFFB-A23EB4804469}"/>
              </a:ext>
            </a:extLst>
          </p:cNvPr>
          <p:cNvSpPr/>
          <p:nvPr/>
        </p:nvSpPr>
        <p:spPr>
          <a:xfrm>
            <a:off x="4355976" y="3361556"/>
            <a:ext cx="967253" cy="769441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%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else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0CD4D5-D92E-D985-0590-8F9A60B53BAA}"/>
              </a:ext>
            </a:extLst>
          </p:cNvPr>
          <p:cNvSpPr/>
          <p:nvPr/>
        </p:nvSpPr>
        <p:spPr>
          <a:xfrm>
            <a:off x="3297150" y="3635830"/>
            <a:ext cx="824325" cy="253916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같은 기능</a:t>
            </a:r>
            <a:endParaRPr lang="en-US" altLang="ko-KR" sz="1050" b="1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A7640F7-7914-83E7-2F3B-46E7148C3AA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48000" y="3552491"/>
            <a:ext cx="1307976" cy="1937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D08C9A-EB85-F5A3-3C49-B79D95DAF21E}"/>
              </a:ext>
            </a:extLst>
          </p:cNvPr>
          <p:cNvSpPr/>
          <p:nvPr/>
        </p:nvSpPr>
        <p:spPr>
          <a:xfrm>
            <a:off x="1099504" y="3469152"/>
            <a:ext cx="1948496" cy="16667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273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변환영역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9.4 FFT</a:t>
            </a:r>
            <a:r>
              <a:rPr lang="ko-KR" altLang="en-US" dirty="0"/>
              <a:t>를 이용한 주파수 영역 필터링</a:t>
            </a:r>
            <a:endParaRPr lang="en-US" altLang="ko-KR" dirty="0"/>
          </a:p>
          <a:p>
            <a:pPr lvl="1"/>
            <a:r>
              <a:rPr lang="en-US" altLang="ko-KR" dirty="0"/>
              <a:t>9.4.1 </a:t>
            </a:r>
            <a:r>
              <a:rPr lang="ko-KR" altLang="en-US" dirty="0"/>
              <a:t>주파수 영역 필터링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256584" cy="3647152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fftshift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    ...</a:t>
            </a:r>
          </a:p>
          <a:p>
            <a:endParaRPr lang="en-US" altLang="ko-KR" sz="1100" dirty="0">
              <a:solidFill>
                <a:srgbClr val="9CDCFE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calc_spectrum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complex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만약 이미지가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차원 행렬이라면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complex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.ndim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복소수 객체 행렬을 실수 행렬로 변환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abs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complex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만약 이미지가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차원 행렬이라면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else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magnitude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complex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[:,:,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complex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[:,:,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])</a:t>
            </a: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log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    # </a:t>
            </a:r>
            <a:r>
              <a:rPr lang="ko-KR" altLang="en-US" sz="110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이미지 정규화</a:t>
            </a:r>
            <a:endParaRPr lang="en-US" altLang="ko-KR" sz="1100" b="0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normalize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255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NORM_MINMAX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    # </a:t>
            </a:r>
            <a:r>
              <a:rPr lang="ko-KR" altLang="en-US" sz="110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모든 값을 절대값화 시키고 정수화</a:t>
            </a:r>
            <a:endParaRPr lang="en-US" altLang="ko-KR" sz="1100" b="0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return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convertScaleAbs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solidFill>
                <a:srgbClr val="9CDCFE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84D286-E721-45CB-5132-416F08A15687}"/>
              </a:ext>
            </a:extLst>
          </p:cNvPr>
          <p:cNvSpPr/>
          <p:nvPr/>
        </p:nvSpPr>
        <p:spPr>
          <a:xfrm>
            <a:off x="6156463" y="2955450"/>
            <a:ext cx="2653952" cy="577081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magnitude</a:t>
            </a:r>
          </a:p>
          <a:p>
            <a:pPr marL="228600" indent="-228600">
              <a:buAutoNum type="arabicPeriod"/>
            </a:pP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2D </a:t>
            </a: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벡터의 </a:t>
            </a: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x</a:t>
            </a: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좌표를 나타내는 행렬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2D </a:t>
            </a: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벡터의 </a:t>
            </a: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y</a:t>
            </a: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좌표를 나타내는 행렬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81D3C0B-D814-ABE0-89C6-517754CDE4E6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4999839" y="3243991"/>
            <a:ext cx="1156624" cy="645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EB28B8-10A6-54E4-FE9C-FBE7AC644959}"/>
              </a:ext>
            </a:extLst>
          </p:cNvPr>
          <p:cNvSpPr/>
          <p:nvPr/>
        </p:nvSpPr>
        <p:spPr>
          <a:xfrm>
            <a:off x="1377092" y="3795026"/>
            <a:ext cx="3622747" cy="18974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5BE9B7-70FF-9119-DFE4-0CFA3C4F30ED}"/>
              </a:ext>
            </a:extLst>
          </p:cNvPr>
          <p:cNvSpPr/>
          <p:nvPr/>
        </p:nvSpPr>
        <p:spPr>
          <a:xfrm>
            <a:off x="1118432" y="4626934"/>
            <a:ext cx="3378068" cy="18974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3015D9-0153-06C7-EB78-A62CF643BCF4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4496500" y="4251222"/>
            <a:ext cx="1659963" cy="470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E908D1-D19E-D2A5-C87F-00ED3E24FF61}"/>
              </a:ext>
            </a:extLst>
          </p:cNvPr>
          <p:cNvSpPr/>
          <p:nvPr/>
        </p:nvSpPr>
        <p:spPr>
          <a:xfrm>
            <a:off x="6156463" y="3720307"/>
            <a:ext cx="2653952" cy="1061829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normalize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정규화 이전의 데이터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정규화 이후의 데이터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정규화 구간 </a:t>
            </a: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1 (alpha)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정규화 구간 </a:t>
            </a: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2 (beta)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정규화 알고리즘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AF42A4-CB1F-7E63-65F4-D5B495BACF1F}"/>
              </a:ext>
            </a:extLst>
          </p:cNvPr>
          <p:cNvSpPr/>
          <p:nvPr/>
        </p:nvSpPr>
        <p:spPr>
          <a:xfrm>
            <a:off x="6156463" y="4973300"/>
            <a:ext cx="2653952" cy="415498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NORM_MINMAX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alpha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와 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beta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의 구간으로 정규화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3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변환영역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9.4 FFT</a:t>
            </a:r>
            <a:r>
              <a:rPr lang="ko-KR" altLang="en-US" dirty="0"/>
              <a:t>를 이용한 주파수 영역 필터링</a:t>
            </a:r>
            <a:endParaRPr lang="en-US" altLang="ko-KR" dirty="0"/>
          </a:p>
          <a:p>
            <a:pPr lvl="1"/>
            <a:r>
              <a:rPr lang="en-US" altLang="ko-KR" dirty="0"/>
              <a:t>9.4.1 </a:t>
            </a:r>
            <a:r>
              <a:rPr lang="ko-KR" altLang="en-US" dirty="0"/>
              <a:t>주파수 영역 필터링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2880320" cy="1446550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    ...</a:t>
            </a: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...</a:t>
            </a:r>
            <a:endParaRPr lang="en-US" altLang="ko-KR" sz="110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spectrum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'image'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'spectrum'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...</a:t>
            </a:r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DD56B4-FE3F-7A23-A06B-5932608F6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2353444"/>
            <a:ext cx="5312423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44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변환영역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9.4 FFT</a:t>
            </a:r>
            <a:r>
              <a:rPr lang="ko-KR" altLang="en-US" dirty="0"/>
              <a:t>를 이용한 주파수 영역 필터링</a:t>
            </a:r>
            <a:endParaRPr lang="en-US" altLang="ko-KR" dirty="0"/>
          </a:p>
          <a:p>
            <a:pPr lvl="1"/>
            <a:r>
              <a:rPr lang="en-US" altLang="ko-KR" dirty="0"/>
              <a:t>9.4.1 </a:t>
            </a:r>
            <a:r>
              <a:rPr lang="ko-KR" altLang="en-US" dirty="0"/>
              <a:t>주파수 영역 필터링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112568" cy="3477875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    ...</a:t>
            </a: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...</a:t>
            </a:r>
            <a:endParaRPr lang="en-US" altLang="ko-KR" sz="110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spectrum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endParaRPr lang="en-US" altLang="ko-KR" sz="110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저주파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고주파 통과 필터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Lowpass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float32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Highpass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ones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float32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2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개 채널로 값 지정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circle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lowpass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-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circle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highpass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-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주파수 필터링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주파수 계수 * 필터행렬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lowpassed_dft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*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lowpass</a:t>
            </a:r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highpassed_dft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*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highpass</a:t>
            </a:r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'image'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'spectrum'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lowpassed_dft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highpassed_dft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’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  <a:endParaRPr lang="en-US" altLang="ko-KR" sz="110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53747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변환영역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9.4 FFT</a:t>
            </a:r>
            <a:r>
              <a:rPr lang="ko-KR" altLang="en-US" dirty="0"/>
              <a:t>를 이용한 주파수 영역 필터링</a:t>
            </a:r>
            <a:endParaRPr lang="en-US" altLang="ko-KR" dirty="0"/>
          </a:p>
          <a:p>
            <a:pPr lvl="1"/>
            <a:r>
              <a:rPr lang="en-US" altLang="ko-KR" dirty="0"/>
              <a:t>9.4.1 </a:t>
            </a:r>
            <a:r>
              <a:rPr lang="ko-KR" altLang="en-US" dirty="0"/>
              <a:t>주파수 영역 필터링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112568" cy="2462213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'image'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'spectrum'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lowpassed_dft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highpassed_dft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’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  <a:endParaRPr lang="en-US" altLang="ko-KR" sz="110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100" dirty="0">
              <a:solidFill>
                <a:srgbClr val="9CDCFE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6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"off"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calc_spectrum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eval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'gray'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else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eval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'gray'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()</a:t>
            </a:r>
          </a:p>
          <a:p>
            <a:endParaRPr lang="en-US" altLang="ko-KR" sz="110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8E0BDA-27C9-0455-66B4-63E4DD0A7644}"/>
              </a:ext>
            </a:extLst>
          </p:cNvPr>
          <p:cNvSpPr/>
          <p:nvPr/>
        </p:nvSpPr>
        <p:spPr>
          <a:xfrm>
            <a:off x="2996167" y="2125617"/>
            <a:ext cx="2322453" cy="18974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D47443-64E4-0F3A-14DA-68FDA2D802AE}"/>
              </a:ext>
            </a:extLst>
          </p:cNvPr>
          <p:cNvSpPr/>
          <p:nvPr/>
        </p:nvSpPr>
        <p:spPr>
          <a:xfrm>
            <a:off x="1118432" y="3477643"/>
            <a:ext cx="3860434" cy="3351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21447CE-A6FD-5B92-E8EE-474AFD37443F}"/>
              </a:ext>
            </a:extLst>
          </p:cNvPr>
          <p:cNvCxnSpPr>
            <a:cxnSpLocks/>
          </p:cNvCxnSpPr>
          <p:nvPr/>
        </p:nvCxnSpPr>
        <p:spPr>
          <a:xfrm>
            <a:off x="4499992" y="2315362"/>
            <a:ext cx="0" cy="1162281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B348D0E-2B8E-1768-ED3E-AD345A94C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770" y="2505862"/>
            <a:ext cx="4067943" cy="22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53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변환영역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9.4 FFT</a:t>
            </a:r>
            <a:r>
              <a:rPr lang="ko-KR" altLang="en-US" dirty="0"/>
              <a:t>를 이용한 주파수 영역 필터링</a:t>
            </a:r>
            <a:endParaRPr lang="en-US" altLang="ko-KR" dirty="0"/>
          </a:p>
          <a:p>
            <a:pPr lvl="1"/>
            <a:r>
              <a:rPr lang="en-US" altLang="ko-KR" dirty="0"/>
              <a:t>9.4.1 </a:t>
            </a:r>
            <a:r>
              <a:rPr lang="ko-KR" altLang="en-US" dirty="0"/>
              <a:t>주파수 영역 필터링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112568" cy="3477875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역 고속 푸리에 변환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주파수 영역에서 원래 영상으로 변환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ifftshift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    # </a:t>
            </a:r>
            <a:r>
              <a:rPr lang="ko-KR" altLang="en-US" sz="110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역 푸리에 변환</a:t>
            </a:r>
            <a:endParaRPr lang="en-US" altLang="ko-KR" sz="1100" b="0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flags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DFT_SCALE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)[:,:,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영삽입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(zero-padding)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부분 제거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], 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]]</a:t>
            </a: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절대값 및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uint8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스케일링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convertScaleAbs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endParaRPr lang="en-US" altLang="ko-KR" sz="110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solidFill>
                <a:srgbClr val="9CDCFE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highpassed_dft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*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highpass</a:t>
            </a:r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푸리에 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역변환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lowpassed_img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lowpassed_dft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highpassed_img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highpassed_dft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8B7668-130A-9286-85E6-1453221BA712}"/>
              </a:ext>
            </a:extLst>
          </p:cNvPr>
          <p:cNvSpPr/>
          <p:nvPr/>
        </p:nvSpPr>
        <p:spPr>
          <a:xfrm>
            <a:off x="1096062" y="2956127"/>
            <a:ext cx="3345910" cy="3533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8C987AE-C1F9-A5BF-9F32-7CF8CE3D83E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441972" y="2903158"/>
            <a:ext cx="1636886" cy="242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0C2529-297C-4068-03DA-CC29E62AFEEC}"/>
              </a:ext>
            </a:extLst>
          </p:cNvPr>
          <p:cNvSpPr/>
          <p:nvPr/>
        </p:nvSpPr>
        <p:spPr>
          <a:xfrm>
            <a:off x="6078858" y="2614617"/>
            <a:ext cx="2653952" cy="577081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idft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실수로 변환된 입력 영상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반환 행렬 타입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DEA557-5B41-F9B7-C398-B6FCAFCEC706}"/>
              </a:ext>
            </a:extLst>
          </p:cNvPr>
          <p:cNvSpPr/>
          <p:nvPr/>
        </p:nvSpPr>
        <p:spPr>
          <a:xfrm>
            <a:off x="4628354" y="3336032"/>
            <a:ext cx="4104456" cy="900246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idft</a:t>
            </a:r>
            <a:r>
              <a:rPr lang="ko-KR" altLang="en-US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의 결과 행렬은 </a:t>
            </a:r>
            <a:r>
              <a:rPr lang="en-US" altLang="ko-KR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2</a:t>
            </a:r>
            <a:r>
              <a:rPr lang="ko-KR" altLang="en-US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개이다</a:t>
            </a:r>
            <a:r>
              <a:rPr lang="en-US" altLang="ko-KR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.</a:t>
            </a: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[:,:,0] = </a:t>
            </a:r>
            <a:r>
              <a:rPr lang="ko-KR" altLang="en-US" sz="1050" b="0" dirty="0" err="1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실수부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[:,:,1] = </a:t>
            </a:r>
            <a:r>
              <a:rPr lang="ko-KR" altLang="en-US" sz="1050" b="0" dirty="0" err="1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허수부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050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이 중에 실수부만 사용할 것이기 때문에 </a:t>
            </a:r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[:,:,0]</a:t>
            </a: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을 사용하는 것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170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변환영역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9.4 FFT</a:t>
            </a:r>
            <a:r>
              <a:rPr lang="ko-KR" altLang="en-US" dirty="0"/>
              <a:t>를 이용한 주파수 영역 필터링</a:t>
            </a:r>
            <a:endParaRPr lang="en-US" altLang="ko-KR" dirty="0"/>
          </a:p>
          <a:p>
            <a:pPr lvl="1"/>
            <a:r>
              <a:rPr lang="en-US" altLang="ko-KR" dirty="0"/>
              <a:t>9.4.1 </a:t>
            </a:r>
            <a:r>
              <a:rPr lang="ko-KR" altLang="en-US" dirty="0"/>
              <a:t>주파수 영역 필터링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256584" cy="2292935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fftshift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    ...</a:t>
            </a:r>
          </a:p>
          <a:p>
            <a:endParaRPr lang="en-US" altLang="ko-KR" sz="1100" dirty="0">
              <a:solidFill>
                <a:srgbClr val="9CDCFE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ifftshift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shift_info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:] 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])  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1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-&gt; 3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:])  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3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-&gt; 1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:] 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])  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2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-&gt; 4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:])  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4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-&gt; 2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사분면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endParaRPr lang="en-US" altLang="ko-KR" sz="1100" dirty="0">
              <a:solidFill>
                <a:srgbClr val="9CDCFE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100" dirty="0">
              <a:solidFill>
                <a:srgbClr val="9CDCFE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calc_spectrum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complex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946960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변환영역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9.4 FFT</a:t>
            </a:r>
            <a:r>
              <a:rPr lang="ko-KR" altLang="en-US" dirty="0"/>
              <a:t>를 이용한 주파수 영역 필터링</a:t>
            </a:r>
            <a:endParaRPr lang="en-US" altLang="ko-KR" dirty="0"/>
          </a:p>
          <a:p>
            <a:pPr lvl="1"/>
            <a:r>
              <a:rPr lang="en-US" altLang="ko-KR" dirty="0"/>
              <a:t>9.4.1 </a:t>
            </a:r>
            <a:r>
              <a:rPr lang="ko-KR" altLang="en-US" dirty="0"/>
              <a:t>주파수 영역 필터링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7128792" cy="2631490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highpassed_img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IFFT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highpassed_dft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반복문으로 이미지 한번에 출력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'image'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lowpassed_img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highpassed_img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'spectrum'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lowpassed_dft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highpassed_dft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6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"off"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&lt;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4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eval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'gray'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else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calc_spectrum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eval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'gray'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A525E6-3526-BE55-11FB-5ACF69A6A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219" y="3001516"/>
            <a:ext cx="4078829" cy="226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5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8.7 </a:t>
            </a:r>
            <a:r>
              <a:rPr lang="ko-KR" altLang="en-US" dirty="0"/>
              <a:t>원근 투시</a:t>
            </a:r>
            <a:r>
              <a:rPr lang="en-US" altLang="ko-KR" dirty="0"/>
              <a:t>(</a:t>
            </a:r>
            <a:r>
              <a:rPr lang="ko-KR" altLang="en-US" dirty="0"/>
              <a:t>투영</a:t>
            </a:r>
            <a:r>
              <a:rPr lang="en-US" altLang="ko-KR" dirty="0"/>
              <a:t>)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en-US" altLang="ko-KR" dirty="0"/>
              <a:t>8.7.2 </a:t>
            </a:r>
            <a:r>
              <a:rPr lang="ko-KR" altLang="en-US" dirty="0"/>
              <a:t>마우스 이벤트를 활용한 투영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256584" cy="3477875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endParaRPr lang="en-US" altLang="ko-KR" sz="1100" dirty="0">
              <a:solidFill>
                <a:srgbClr val="4EC9B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이미지 경로만 입력하면 기본 값으로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COLOR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이미지로 받아 옴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이미지 크기 조정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resize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]//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]//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각 네모 박스의 크기 선언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small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array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])</a:t>
            </a: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마우스를 클릭했는지 안 했는지 검사하기 위한 변수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-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각 네모 박스의 위치 초기 선언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pts1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float32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([(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)])</a:t>
            </a:r>
          </a:p>
          <a:p>
            <a:endParaRPr lang="en-US" altLang="ko-KR" sz="110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이미지 정상 출력 확인</a:t>
            </a:r>
            <a:endParaRPr lang="en-US" altLang="ko-KR" sz="1100" b="0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"image"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1827BED-2CE1-098A-B87B-E4280222C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2042144"/>
            <a:ext cx="2520280" cy="349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00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10</a:t>
            </a:r>
            <a:br>
              <a:rPr lang="en-US" altLang="ko-KR" b="1" dirty="0"/>
            </a:br>
            <a:r>
              <a:rPr lang="ko-KR" altLang="en-US" dirty="0"/>
              <a:t>영상 분할 및 특징 처리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1325632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영상 분할 및 특징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10.1 </a:t>
            </a:r>
            <a:r>
              <a:rPr lang="ko-KR" altLang="en-US" dirty="0" err="1"/>
              <a:t>허프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en-US" altLang="ko-KR" dirty="0"/>
              <a:t>10.1.1 </a:t>
            </a:r>
            <a:r>
              <a:rPr lang="ko-KR" altLang="en-US" dirty="0" err="1"/>
              <a:t>허프</a:t>
            </a:r>
            <a:r>
              <a:rPr lang="ko-KR" altLang="en-US" dirty="0"/>
              <a:t> 변환을 이용한 직선 검출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4824536" cy="2462213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matplotlib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pyplot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IMREAD_GRAYSCALE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반복문으로 이미지 한번에 출력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'image'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6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"off"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eval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'gray'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D78A06-78EF-2881-59EC-407126557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759" y="1206500"/>
            <a:ext cx="2503641" cy="444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00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영상 분할 및 특징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10.1 </a:t>
            </a:r>
            <a:r>
              <a:rPr lang="ko-KR" altLang="en-US" dirty="0" err="1"/>
              <a:t>허프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en-US" altLang="ko-KR" dirty="0"/>
              <a:t>10.1.1 </a:t>
            </a:r>
            <a:r>
              <a:rPr lang="ko-KR" altLang="en-US" dirty="0" err="1"/>
              <a:t>허프</a:t>
            </a:r>
            <a:r>
              <a:rPr lang="ko-KR" altLang="en-US" dirty="0"/>
              <a:t> 변환을 이용한 직선 검출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4824536" cy="1954381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...</a:t>
            </a:r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IMREAD_GRAYSCALE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가우시안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블러링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blur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GaussianBlur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5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5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캐니 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엣지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검출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canny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Canny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blur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5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'image'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'canny’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...</a:t>
            </a:r>
            <a:endParaRPr lang="en-US" altLang="ko-KR" sz="110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461FF6-62C3-57C9-04E4-E0B32A5D1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681" y="1206500"/>
            <a:ext cx="2500719" cy="443649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AEDC5E5-B815-8A66-CE36-B75AD79FA94D}"/>
              </a:ext>
            </a:extLst>
          </p:cNvPr>
          <p:cNvSpPr/>
          <p:nvPr/>
        </p:nvSpPr>
        <p:spPr>
          <a:xfrm>
            <a:off x="818726" y="2623126"/>
            <a:ext cx="3132788" cy="3533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23FB95-99BB-6C42-1F66-4ABA8AC8B5F4}"/>
              </a:ext>
            </a:extLst>
          </p:cNvPr>
          <p:cNvSpPr/>
          <p:nvPr/>
        </p:nvSpPr>
        <p:spPr>
          <a:xfrm>
            <a:off x="755576" y="4301624"/>
            <a:ext cx="2232248" cy="1223412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GaussianBlur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입력 영상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 err="1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가우시안</a:t>
            </a: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 커널 크기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x</a:t>
            </a: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방향 </a:t>
            </a:r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sigma</a:t>
            </a:r>
          </a:p>
          <a:p>
            <a:pPr marL="228600" indent="-228600">
              <a:buAutoNum type="arabicPeriod"/>
            </a:pP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y</a:t>
            </a: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방향 </a:t>
            </a: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sigma</a:t>
            </a:r>
          </a:p>
          <a:p>
            <a:r>
              <a:rPr lang="en-US" altLang="ko-KR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-&gt; </a:t>
            </a:r>
            <a:r>
              <a:rPr lang="ko-KR" altLang="en-US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값을 안주면 </a:t>
            </a:r>
            <a: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x</a:t>
            </a:r>
            <a:r>
              <a:rPr lang="ko-KR" altLang="en-US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방향 </a:t>
            </a:r>
            <a: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sigma</a:t>
            </a:r>
            <a:r>
              <a:rPr lang="ko-KR" altLang="en-US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의</a:t>
            </a:r>
            <a:endParaRPr lang="en-US" altLang="ko-KR" sz="1050" b="1" dirty="0">
              <a:solidFill>
                <a:srgbClr val="6A9955"/>
              </a:solidFill>
              <a:latin typeface="ubuntu mono derivative powerline" panose="020B0509030602030204" pitchFamily="49" charset="0"/>
            </a:endParaRPr>
          </a:p>
          <a:p>
            <a:r>
              <a:rPr lang="ko-KR" altLang="en-US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값을 </a:t>
            </a:r>
            <a:r>
              <a:rPr lang="ko-KR" altLang="en-US" sz="1050" b="1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따라감</a:t>
            </a:r>
            <a:endParaRPr lang="en-US" altLang="ko-KR" sz="1050" b="1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0816C2-3920-AD3F-0A89-4418A061EE81}"/>
              </a:ext>
            </a:extLst>
          </p:cNvPr>
          <p:cNvSpPr/>
          <p:nvPr/>
        </p:nvSpPr>
        <p:spPr>
          <a:xfrm>
            <a:off x="3131840" y="4299226"/>
            <a:ext cx="2448272" cy="1223412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Canny</a:t>
            </a:r>
          </a:p>
          <a:p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1. </a:t>
            </a: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입력 영상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2. threshold1</a:t>
            </a:r>
          </a:p>
          <a:p>
            <a: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-&gt; </a:t>
            </a:r>
            <a:r>
              <a:rPr lang="ko-KR" altLang="en-US" sz="1050" b="1" dirty="0" err="1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엣지가</a:t>
            </a:r>
            <a:r>
              <a:rPr lang="ko-KR" altLang="en-US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 되기 쉬운 부분에 있어</a:t>
            </a:r>
            <a:endParaRPr lang="en-US" altLang="ko-KR" sz="1050" b="1" dirty="0">
              <a:solidFill>
                <a:srgbClr val="6A9955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   </a:t>
            </a:r>
            <a:r>
              <a:rPr lang="ko-KR" altLang="en-US" sz="1050" b="1" dirty="0" err="1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엣지인지</a:t>
            </a:r>
            <a:r>
              <a:rPr lang="ko-KR" altLang="en-US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 아닌지 판단하는 </a:t>
            </a:r>
            <a:r>
              <a:rPr lang="ko-KR" altLang="en-US" sz="1050" b="1" dirty="0" err="1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임계값</a:t>
            </a:r>
            <a:endParaRPr lang="en-US" altLang="ko-KR" sz="1050" b="1" dirty="0">
              <a:solidFill>
                <a:srgbClr val="6A9955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3. </a:t>
            </a: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t</a:t>
            </a:r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hreshold2</a:t>
            </a:r>
          </a:p>
          <a:p>
            <a: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-&gt; </a:t>
            </a:r>
            <a:r>
              <a:rPr lang="ko-KR" altLang="en-US" sz="1050" b="1" dirty="0" err="1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엣지인지</a:t>
            </a:r>
            <a:r>
              <a:rPr lang="ko-KR" altLang="en-US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 아닌지 판단하는 </a:t>
            </a:r>
            <a:r>
              <a:rPr lang="ko-KR" altLang="en-US" sz="1050" b="1" dirty="0" err="1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임계값</a:t>
            </a:r>
            <a:endParaRPr lang="en-US" altLang="ko-KR" sz="1050" b="1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8C29BC-BD11-4DE1-655C-73704A242440}"/>
              </a:ext>
            </a:extLst>
          </p:cNvPr>
          <p:cNvSpPr/>
          <p:nvPr/>
        </p:nvSpPr>
        <p:spPr>
          <a:xfrm>
            <a:off x="818726" y="3116611"/>
            <a:ext cx="2559474" cy="3533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E3BD08B-F564-DC83-E67A-7349821C3859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 rot="10800000" flipV="1">
            <a:off x="755576" y="2799790"/>
            <a:ext cx="63150" cy="2113539"/>
          </a:xfrm>
          <a:prstGeom prst="bentConnector3">
            <a:avLst>
              <a:gd name="adj1" fmla="val 46199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874ACBD-84BF-CCA9-CC7D-942637780FE2}"/>
              </a:ext>
            </a:extLst>
          </p:cNvPr>
          <p:cNvCxnSpPr>
            <a:cxnSpLocks/>
            <a:stCxn id="13" idx="3"/>
            <a:endCxn id="12" idx="0"/>
          </p:cNvCxnSpPr>
          <p:nvPr/>
        </p:nvCxnSpPr>
        <p:spPr>
          <a:xfrm>
            <a:off x="3378200" y="3293276"/>
            <a:ext cx="977776" cy="100595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709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영상 분할 및 특징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10.1 </a:t>
            </a:r>
            <a:r>
              <a:rPr lang="ko-KR" altLang="en-US" dirty="0" err="1"/>
              <a:t>허프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en-US" altLang="ko-KR" dirty="0"/>
              <a:t>10.1.1 </a:t>
            </a:r>
            <a:r>
              <a:rPr lang="ko-KR" altLang="en-US" dirty="0" err="1"/>
              <a:t>허프</a:t>
            </a:r>
            <a:r>
              <a:rPr lang="ko-KR" altLang="en-US" dirty="0"/>
              <a:t> 변환을 이용한 직선 검출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4824536" cy="2292935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...</a:t>
            </a:r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canny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Canny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blur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5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수직거리 간격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각도 간격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rho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theta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pi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/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180</a:t>
            </a:r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허프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변환 직선 검출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lines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HoughLines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canny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rho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theta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직선 그리기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draw_hough_lines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lines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7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dirty="0">
              <a:solidFill>
                <a:srgbClr val="9CDCFE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...</a:t>
            </a:r>
            <a:endParaRPr lang="en-US" altLang="ko-KR" sz="110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0B0F70-4B09-6D21-A929-50234EFC65BF}"/>
              </a:ext>
            </a:extLst>
          </p:cNvPr>
          <p:cNvSpPr/>
          <p:nvPr/>
        </p:nvSpPr>
        <p:spPr>
          <a:xfrm>
            <a:off x="5724128" y="2358404"/>
            <a:ext cx="2448272" cy="1869743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HoughLines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입력 영상</a:t>
            </a:r>
            <a:endParaRPr lang="en-US" altLang="ko-KR" sz="1050" b="1" dirty="0">
              <a:solidFill>
                <a:srgbClr val="6A9955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-&gt; 8bit, </a:t>
            </a:r>
            <a:r>
              <a:rPr lang="en-US" altLang="ko-KR" sz="1050" b="1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sigle</a:t>
            </a:r>
            <a:r>
              <a:rPr lang="en-US" altLang="ko-KR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-channel(binary),</a:t>
            </a:r>
          </a:p>
          <a:p>
            <a: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  </a:t>
            </a:r>
            <a:r>
              <a:rPr lang="en-US" altLang="ko-KR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cann</a:t>
            </a:r>
            <a: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y edge </a:t>
            </a:r>
            <a:r>
              <a:rPr lang="ko-KR" altLang="en-US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선 적용</a:t>
            </a:r>
            <a:endParaRPr lang="en-US" altLang="ko-KR" sz="1050" b="1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 startAt="2"/>
            </a:pP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r</a:t>
            </a:r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ho: 0 ~ 1 </a:t>
            </a: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범위의</a:t>
            </a:r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실수</a:t>
            </a: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형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 startAt="2"/>
            </a:pP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t</a:t>
            </a:r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heta: 0 ~ 180 </a:t>
            </a: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범위의</a:t>
            </a:r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정수형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 startAt="2"/>
            </a:pPr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threshold: </a:t>
            </a: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만나는 점의 기준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-&gt; </a:t>
            </a:r>
            <a:r>
              <a:rPr lang="ko-KR" altLang="en-US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숫자가 작으면 많은 선이 검출</a:t>
            </a:r>
            <a:endParaRPr lang="en-US" altLang="ko-KR" sz="1050" b="1" dirty="0">
              <a:solidFill>
                <a:srgbClr val="6A9955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  </a:t>
            </a:r>
            <a:r>
              <a:rPr lang="ko-KR" altLang="en-US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단</a:t>
            </a:r>
            <a: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, </a:t>
            </a:r>
            <a:r>
              <a:rPr lang="ko-KR" altLang="en-US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정확도 떨어짐</a:t>
            </a:r>
            <a:endParaRPr lang="en-US" altLang="ko-KR" sz="1050" b="1" dirty="0">
              <a:solidFill>
                <a:srgbClr val="6A9955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-&gt; </a:t>
            </a:r>
            <a:r>
              <a:rPr lang="ko-KR" altLang="en-US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숫자가 크면 보다 적은 선이 검출</a:t>
            </a:r>
            <a:endParaRPr lang="en-US" altLang="ko-KR" sz="1050" b="1" dirty="0">
              <a:solidFill>
                <a:srgbClr val="6A9955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  </a:t>
            </a:r>
            <a:r>
              <a:rPr lang="ko-KR" altLang="en-US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정확도 올라감</a:t>
            </a:r>
            <a:endParaRPr lang="en-US" altLang="ko-KR" sz="1050" b="1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418029-EE58-3ECB-8E65-306345822143}"/>
              </a:ext>
            </a:extLst>
          </p:cNvPr>
          <p:cNvSpPr/>
          <p:nvPr/>
        </p:nvSpPr>
        <p:spPr>
          <a:xfrm>
            <a:off x="818726" y="3116611"/>
            <a:ext cx="3249218" cy="3533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D526498-0F5E-7712-38FD-B53AA0EE732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067944" y="3293276"/>
            <a:ext cx="1656184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770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영상 분할 및 특징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10.1 </a:t>
            </a:r>
            <a:r>
              <a:rPr lang="ko-KR" altLang="en-US" dirty="0" err="1"/>
              <a:t>허프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en-US" altLang="ko-KR" dirty="0"/>
              <a:t>10.1.1 </a:t>
            </a:r>
            <a:r>
              <a:rPr lang="ko-KR" altLang="en-US" dirty="0" err="1"/>
              <a:t>허프</a:t>
            </a:r>
            <a:r>
              <a:rPr lang="ko-KR" altLang="en-US" dirty="0"/>
              <a:t> 변환을 이용한 직선 검출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400600" cy="3647152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draw_hough_lines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src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lines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nline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cvtColor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src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COLOR_GRAY2BGR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min_length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min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len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lines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nline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min_length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수직거리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각도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rho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radian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lines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x, y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축에 대한 삼각비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b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math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radian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math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sin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radian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x, y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축에 기준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절편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)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좌표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*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rho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b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*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rho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직선상의 이동 위치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delta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(-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1000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*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b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1000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*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직선의 방정식으로 그리기 위한 시작점 계산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pt1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add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delta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astype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'int'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직선의 방정식으로 그리기 위한 끝점 계산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pt2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subtract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delta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astype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'int'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line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tuple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tuple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255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LINE_AA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return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endParaRPr lang="en-US" altLang="ko-KR" sz="110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IMREAD_GRAYSCALE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endParaRPr lang="en-US" altLang="ko-KR" sz="110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...</a:t>
            </a:r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A3198C-871C-84BE-B1D2-52575CAA204F}"/>
              </a:ext>
            </a:extLst>
          </p:cNvPr>
          <p:cNvSpPr/>
          <p:nvPr/>
        </p:nvSpPr>
        <p:spPr>
          <a:xfrm>
            <a:off x="6372200" y="2165860"/>
            <a:ext cx="2612976" cy="900246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add</a:t>
            </a:r>
            <a:endParaRPr lang="en-US" altLang="ko-KR" sz="1050" b="1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-&gt; </a:t>
            </a:r>
            <a:r>
              <a:rPr lang="ko-KR" altLang="en-US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직선 위 </a:t>
            </a:r>
            <a:r>
              <a:rPr lang="en-US" altLang="ko-KR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개 좌표 </a:t>
            </a:r>
            <a:r>
              <a:rPr lang="en-US" altLang="ko-KR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+ </a:t>
            </a:r>
            <a:r>
              <a:rPr lang="ko-KR" altLang="en-US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직선 이동 위치</a:t>
            </a:r>
            <a:endParaRPr lang="en-US" altLang="ko-KR" sz="1050" b="1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add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delta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= ((a * rho) </a:t>
            </a:r>
            <a:r>
              <a:rPr lang="en-US" altLang="ko-KR" sz="1050" b="1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+</a:t>
            </a: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 (-1000 * b)),</a:t>
            </a:r>
          </a:p>
          <a:p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  ((b * rho) </a:t>
            </a:r>
            <a:r>
              <a:rPr lang="en-US" altLang="ko-KR" sz="1050" b="1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+</a:t>
            </a: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 (1000 * a))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24AD05-5159-AEBE-D7E6-2516D6268AB8}"/>
              </a:ext>
            </a:extLst>
          </p:cNvPr>
          <p:cNvSpPr/>
          <p:nvPr/>
        </p:nvSpPr>
        <p:spPr>
          <a:xfrm>
            <a:off x="1370268" y="4299692"/>
            <a:ext cx="3057715" cy="34488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E6B3772-CFAB-E740-7669-BBD9877D7D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4427983" y="2615983"/>
            <a:ext cx="1944217" cy="185614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137B32-469C-A098-5684-7DCF2D8B27EF}"/>
              </a:ext>
            </a:extLst>
          </p:cNvPr>
          <p:cNvSpPr/>
          <p:nvPr/>
        </p:nvSpPr>
        <p:spPr>
          <a:xfrm>
            <a:off x="6372200" y="3226082"/>
            <a:ext cx="2612976" cy="900246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subtract</a:t>
            </a:r>
            <a:endParaRPr lang="en-US" altLang="ko-KR" sz="1050" b="1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-&gt; </a:t>
            </a:r>
            <a:r>
              <a:rPr lang="ko-KR" altLang="en-US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직선 위 </a:t>
            </a:r>
            <a:r>
              <a:rPr lang="en-US" altLang="ko-KR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ko-KR" altLang="en-US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개 좌표 </a:t>
            </a:r>
            <a: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-</a:t>
            </a:r>
            <a:r>
              <a:rPr lang="en-US" altLang="ko-KR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ko-KR" altLang="en-US" sz="1050" b="1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직선 이동 위치</a:t>
            </a:r>
            <a:endParaRPr lang="en-US" altLang="ko-KR" sz="1050" b="1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subtract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delta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= ((a * rho) </a:t>
            </a:r>
            <a:r>
              <a:rPr lang="en-US" altLang="ko-KR" sz="105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ubuntu mono derivative powerline" panose="020B0509030602030204" pitchFamily="49" charset="0"/>
              </a:rPr>
              <a:t>-</a:t>
            </a: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 (-1000 * b)),</a:t>
            </a:r>
          </a:p>
          <a:p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  ((b * rho) </a:t>
            </a:r>
            <a:r>
              <a:rPr lang="en-US" altLang="ko-KR" sz="105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ubuntu mono derivative powerline" panose="020B0509030602030204" pitchFamily="49" charset="0"/>
              </a:rPr>
              <a:t>-</a:t>
            </a: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 (1000 * a))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8ADC9E-6A32-82F9-6FAF-B97BD987BE38}"/>
              </a:ext>
            </a:extLst>
          </p:cNvPr>
          <p:cNvSpPr/>
          <p:nvPr/>
        </p:nvSpPr>
        <p:spPr>
          <a:xfrm>
            <a:off x="1370269" y="4643084"/>
            <a:ext cx="3049870" cy="3392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D3831C-5AEE-793F-7D46-C3D9B912232B}"/>
              </a:ext>
            </a:extLst>
          </p:cNvPr>
          <p:cNvSpPr/>
          <p:nvPr/>
        </p:nvSpPr>
        <p:spPr>
          <a:xfrm>
            <a:off x="1370268" y="4979118"/>
            <a:ext cx="4642274" cy="1621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36E3EF-5F3D-D96D-F947-581F0D0D0195}"/>
              </a:ext>
            </a:extLst>
          </p:cNvPr>
          <p:cNvSpPr/>
          <p:nvPr/>
        </p:nvSpPr>
        <p:spPr>
          <a:xfrm>
            <a:off x="6372200" y="4289545"/>
            <a:ext cx="2612976" cy="1223412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line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입력 영상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시작점 좌표 </a:t>
            </a:r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(x, y)</a:t>
            </a:r>
          </a:p>
          <a:p>
            <a:pPr marL="228600" indent="-228600">
              <a:buAutoNum type="arabicPeriod"/>
            </a:pPr>
            <a:r>
              <a:rPr lang="ko-KR" altLang="en-US" sz="1050" b="1" dirty="0" err="1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종료점</a:t>
            </a: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 좌표 </a:t>
            </a:r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(x, y)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색상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두께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선 종류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D8A0CC5-59AA-7587-0E85-6B9C3E00B4DC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4420139" y="3676205"/>
            <a:ext cx="1952061" cy="113651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F57F08F-3DF7-55A0-315E-E513BB49834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012542" y="4901251"/>
            <a:ext cx="359658" cy="1589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62285C-64C8-F842-F483-3D41945E68BC}"/>
              </a:ext>
            </a:extLst>
          </p:cNvPr>
          <p:cNvSpPr/>
          <p:nvPr/>
        </p:nvSpPr>
        <p:spPr>
          <a:xfrm>
            <a:off x="6372200" y="1102397"/>
            <a:ext cx="2612976" cy="900246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극  좌표</a:t>
            </a:r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: (r, theta)</a:t>
            </a:r>
          </a:p>
          <a:p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직교좌표</a:t>
            </a: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: (x, y)</a:t>
            </a:r>
          </a:p>
          <a:p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직선의 방정식으로 선을 그리기 위해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극좌표를 직교좌표로 변환 해 줌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738CA0-58D6-95D5-1C42-1976B384EDBD}"/>
              </a:ext>
            </a:extLst>
          </p:cNvPr>
          <p:cNvSpPr/>
          <p:nvPr/>
        </p:nvSpPr>
        <p:spPr>
          <a:xfrm>
            <a:off x="1370268" y="2976527"/>
            <a:ext cx="3057715" cy="98257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98456AD-4AF5-BECC-0848-43D67C63435E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4427983" y="1552520"/>
            <a:ext cx="1944217" cy="19152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957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영상 분할 및 특징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10.1 </a:t>
            </a:r>
            <a:r>
              <a:rPr lang="ko-KR" altLang="en-US" dirty="0" err="1"/>
              <a:t>허프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en-US" altLang="ko-KR" dirty="0"/>
              <a:t>10.1.1 </a:t>
            </a:r>
            <a:r>
              <a:rPr lang="ko-KR" altLang="en-US" dirty="0" err="1"/>
              <a:t>허프</a:t>
            </a:r>
            <a:r>
              <a:rPr lang="ko-KR" altLang="en-US" dirty="0"/>
              <a:t> 변환을 이용한 직선 검출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400600" cy="2631490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draw_hough_lines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src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lines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nline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    ...</a:t>
            </a:r>
          </a:p>
          <a:p>
            <a:endParaRPr lang="en-US" altLang="ko-KR" sz="110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...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draw_hough_lines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lines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7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반복문으로 이미지 한번에 출력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'image'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'canny'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figure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figsize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6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subplot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axis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"off"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eval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title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cmap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'gray'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plt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7F50EF-54A4-54CD-A4AA-660A0F394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759" y="1206500"/>
            <a:ext cx="2503641" cy="444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1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8.7 </a:t>
            </a:r>
            <a:r>
              <a:rPr lang="ko-KR" altLang="en-US" dirty="0"/>
              <a:t>원근 투시</a:t>
            </a:r>
            <a:r>
              <a:rPr lang="en-US" altLang="ko-KR" dirty="0"/>
              <a:t>(</a:t>
            </a:r>
            <a:r>
              <a:rPr lang="ko-KR" altLang="en-US" dirty="0"/>
              <a:t>투영</a:t>
            </a:r>
            <a:r>
              <a:rPr lang="en-US" altLang="ko-KR" dirty="0"/>
              <a:t>)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en-US" altLang="ko-KR" dirty="0"/>
              <a:t>8.7.2 </a:t>
            </a:r>
            <a:r>
              <a:rPr lang="ko-KR" altLang="en-US" dirty="0"/>
              <a:t>마우스 이벤트를 활용한 투영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4923864" cy="3162404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원본 이미지를 그리기 위한 함수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draw_rect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1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줄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문</a:t>
            </a:r>
            <a:endParaRPr lang="en-US" altLang="ko-KR" sz="1050" b="0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    # </a:t>
            </a:r>
            <a:r>
              <a:rPr lang="ko-KR" altLang="en-US" sz="105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현재 </a:t>
            </a:r>
            <a:r>
              <a:rPr lang="en-US" altLang="ko-KR" sz="105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4</a:t>
            </a:r>
            <a:r>
              <a:rPr lang="ko-KR" altLang="en-US" sz="105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개의 네모 박스들 위치에 </a:t>
            </a:r>
            <a:r>
              <a:rPr lang="en-US" altLang="ko-KR" sz="105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small</a:t>
            </a:r>
            <a:r>
              <a:rPr lang="ko-KR" altLang="en-US" sz="105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로 지정한 범위 적용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rois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[(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-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small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small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*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b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현재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4</a:t>
            </a:r>
            <a:r>
              <a:rPr lang="ko-KR" altLang="en-US" sz="105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개의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네모 박스들 위치를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for each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문으로 반복</a:t>
            </a:r>
            <a:endParaRPr lang="en-US" altLang="ko-KR" sz="1050" dirty="0">
              <a:solidFill>
                <a:srgbClr val="6A9955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    #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np.int32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를 준 이유는 좌표 값은 소수점이면 안되기 때문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w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int32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rois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현재 좌표에 맞춰 네모 그리기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w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255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각 네모 박스의 좌표를 선으로 이어 줌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polylines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[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astype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int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)], 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True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255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</a:p>
          <a:p>
            <a:endParaRPr lang="en-US" altLang="ko-KR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dirty="0">
                <a:solidFill>
                  <a:srgbClr val="D4D4D4"/>
                </a:solidFill>
                <a:latin typeface="ubuntu mono derivative powerline" panose="020B0509030602030204" pitchFamily="49" charset="0"/>
              </a:rPr>
              <a:t>   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이미지 출력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"select </a:t>
            </a:r>
            <a:r>
              <a:rPr lang="en-US" altLang="ko-KR" sz="105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rect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endParaRPr lang="en-US" altLang="ko-KR" sz="1050" b="0" strike="sngStrike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2A3F88-7924-AC23-52F1-C609E3713386}"/>
              </a:ext>
            </a:extLst>
          </p:cNvPr>
          <p:cNvSpPr/>
          <p:nvPr/>
        </p:nvSpPr>
        <p:spPr>
          <a:xfrm>
            <a:off x="5590456" y="2400471"/>
            <a:ext cx="3003648" cy="577081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rois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[]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rois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append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-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small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small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*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8FCB30-D4D1-B409-F944-65C935C6C73F}"/>
              </a:ext>
            </a:extLst>
          </p:cNvPr>
          <p:cNvSpPr/>
          <p:nvPr/>
        </p:nvSpPr>
        <p:spPr>
          <a:xfrm>
            <a:off x="4824851" y="2422678"/>
            <a:ext cx="824325" cy="253916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같은 기능</a:t>
            </a:r>
            <a:endParaRPr lang="en-US" altLang="ko-KR" sz="1050" b="1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84002B-116C-0E0D-1585-E9A5037132AD}"/>
              </a:ext>
            </a:extLst>
          </p:cNvPr>
          <p:cNvSpPr/>
          <p:nvPr/>
        </p:nvSpPr>
        <p:spPr>
          <a:xfrm>
            <a:off x="1043607" y="2445172"/>
            <a:ext cx="3839965" cy="4876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E1F1575-9E05-ABF3-466C-809675AF12A7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883572" y="2689012"/>
            <a:ext cx="706884" cy="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32A49C-8BF3-81EB-4C79-7F1E3D108806}"/>
              </a:ext>
            </a:extLst>
          </p:cNvPr>
          <p:cNvSpPr/>
          <p:nvPr/>
        </p:nvSpPr>
        <p:spPr>
          <a:xfrm>
            <a:off x="5590456" y="3097802"/>
            <a:ext cx="2278484" cy="900246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endParaRPr lang="en-US" altLang="ko-KR" sz="1050" b="1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입력 영상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사각형의 위치</a:t>
            </a:r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사각형의 크기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색상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두께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25C580-7B37-C671-A3C8-F379FC6DB6FD}"/>
              </a:ext>
            </a:extLst>
          </p:cNvPr>
          <p:cNvSpPr/>
          <p:nvPr/>
        </p:nvSpPr>
        <p:spPr>
          <a:xfrm>
            <a:off x="1355181" y="3569546"/>
            <a:ext cx="3237139" cy="31834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6874B23-7D39-42EF-9972-9E727C357DD8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 flipV="1">
            <a:off x="4592320" y="3547925"/>
            <a:ext cx="998136" cy="180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A0415B-70A2-5A88-6998-00AE5DC1816C}"/>
              </a:ext>
            </a:extLst>
          </p:cNvPr>
          <p:cNvSpPr/>
          <p:nvPr/>
        </p:nvSpPr>
        <p:spPr>
          <a:xfrm>
            <a:off x="1084248" y="4202853"/>
            <a:ext cx="4043165" cy="31834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67BE9AB-D4A0-3E4A-E75B-65BD0AE0B3AB}"/>
              </a:ext>
            </a:extLst>
          </p:cNvPr>
          <p:cNvSpPr/>
          <p:nvPr/>
        </p:nvSpPr>
        <p:spPr>
          <a:xfrm>
            <a:off x="5590456" y="4102749"/>
            <a:ext cx="2437928" cy="1061829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polylines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입력 영상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도형들의 위치 좌표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F = </a:t>
            </a: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열린 도형 </a:t>
            </a:r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/ T = </a:t>
            </a: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닫힌 도형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색상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두께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8835DD9-D190-5FBC-D536-1696159DE07C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5127413" y="4362027"/>
            <a:ext cx="463043" cy="2716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68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8.7 </a:t>
            </a:r>
            <a:r>
              <a:rPr lang="ko-KR" altLang="en-US" dirty="0"/>
              <a:t>원근 투시</a:t>
            </a:r>
            <a:r>
              <a:rPr lang="en-US" altLang="ko-KR" dirty="0"/>
              <a:t>(</a:t>
            </a:r>
            <a:r>
              <a:rPr lang="ko-KR" altLang="en-US" dirty="0"/>
              <a:t>투영</a:t>
            </a:r>
            <a:r>
              <a:rPr lang="en-US" altLang="ko-KR" dirty="0"/>
              <a:t>)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en-US" altLang="ko-KR" dirty="0"/>
              <a:t>8.7.2 </a:t>
            </a:r>
            <a:r>
              <a:rPr lang="ko-KR" altLang="en-US" dirty="0"/>
              <a:t>마우스 이벤트를 활용한 투영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4680520" cy="2031325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...</a:t>
            </a:r>
            <a:b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각 네모 박스의 위치 초기 선언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pts1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float32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([(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)])</a:t>
            </a:r>
          </a:p>
          <a:p>
            <a:endParaRPr lang="en-US" altLang="ko-KR" sz="105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원본 이미지를 띄우기 위한 함수 호출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draw_rect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  <a:endParaRPr lang="en-US" altLang="ko-KR" sz="105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05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이미지 정상 출력 확인용 이었으니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제거</a:t>
            </a:r>
            <a:endParaRPr lang="en-US" altLang="ko-KR" sz="1050" b="0" strike="sngStrike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strike="sngStrike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cv2.imshow("image", image)</a:t>
            </a:r>
          </a:p>
          <a:p>
            <a:endParaRPr lang="en-US" altLang="ko-KR" sz="1050" strike="sngStrike" dirty="0">
              <a:solidFill>
                <a:srgbClr val="FF000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키 입력 대기</a:t>
            </a:r>
            <a:endParaRPr lang="en-US" altLang="ko-KR" sz="1050" strike="sngStrike" dirty="0">
              <a:solidFill>
                <a:srgbClr val="FF000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24FA0E-7138-BCEC-AF68-FA291F86A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065412"/>
            <a:ext cx="2499044" cy="346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5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8.7 </a:t>
            </a:r>
            <a:r>
              <a:rPr lang="ko-KR" altLang="en-US" dirty="0"/>
              <a:t>원근 투시</a:t>
            </a:r>
            <a:r>
              <a:rPr lang="en-US" altLang="ko-KR" dirty="0"/>
              <a:t>(</a:t>
            </a:r>
            <a:r>
              <a:rPr lang="ko-KR" altLang="en-US" dirty="0"/>
              <a:t>투영</a:t>
            </a:r>
            <a:r>
              <a:rPr lang="en-US" altLang="ko-KR" dirty="0"/>
              <a:t>)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en-US" altLang="ko-KR" dirty="0"/>
              <a:t>8.7.2 </a:t>
            </a:r>
            <a:r>
              <a:rPr lang="ko-KR" altLang="en-US" dirty="0"/>
              <a:t>마우스 이벤트를 활용한 투영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731705" cy="3162404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flags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param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global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만약 마우스 왼쪽 버튼을 눌렀다면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==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EVENT_LBUTTONDOWN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마우스를 </a:t>
            </a:r>
            <a:r>
              <a:rPr lang="ko-KR" altLang="en-US" sz="105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클릭했을때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박스 안의 범위를 적용시켜서 현재위치 반환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p2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-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small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small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만약 현재 마우스 위치가 박스의 위치와 같다면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contain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    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몇 번째 박스가 클릭 됐는지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에 저장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       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Mouse Event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에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Drag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이벤트는 지원하지 않으니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이렇게 구현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&gt;=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클릭한 박스를 움직이기 위해 해당 좌표만 변경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= 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클릭한 박스를 현재 위치에 맞게 그리기 위해 생성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draw_rect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FB4DC0B-EAC2-810F-242D-18749209E85B}"/>
              </a:ext>
            </a:extLst>
          </p:cNvPr>
          <p:cNvGrpSpPr/>
          <p:nvPr/>
        </p:nvGrpSpPr>
        <p:grpSpPr>
          <a:xfrm>
            <a:off x="7020272" y="1286016"/>
            <a:ext cx="1589497" cy="1592516"/>
            <a:chOff x="6798927" y="1417340"/>
            <a:chExt cx="1589497" cy="159251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59782B2-4ED0-2886-823E-EAE47DBB5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98927" y="1446523"/>
              <a:ext cx="1589497" cy="1563333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65098B-F41E-6418-72D2-D82C0FE60F76}"/>
                </a:ext>
              </a:extLst>
            </p:cNvPr>
            <p:cNvSpPr/>
            <p:nvPr/>
          </p:nvSpPr>
          <p:spPr>
            <a:xfrm>
              <a:off x="6812665" y="1417340"/>
              <a:ext cx="233372" cy="253916"/>
            </a:xfrm>
            <a:prstGeom prst="rect">
              <a:avLst/>
            </a:prstGeom>
            <a:noFill/>
            <a:ln w="12700">
              <a:noFill/>
            </a:ln>
            <a:effectLst>
              <a:softEdge rad="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FF0000"/>
                  </a:solidFill>
                  <a:effectLst/>
                  <a:latin typeface="ubuntu mono derivative powerline" panose="020B0509030602030204" pitchFamily="49" charset="0"/>
                </a:rPr>
                <a:t>1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5C5F4A3-F361-69C2-84B1-5C921FF61F96}"/>
                </a:ext>
              </a:extLst>
            </p:cNvPr>
            <p:cNvSpPr/>
            <p:nvPr/>
          </p:nvSpPr>
          <p:spPr>
            <a:xfrm>
              <a:off x="8119196" y="1422477"/>
              <a:ext cx="233372" cy="253916"/>
            </a:xfrm>
            <a:prstGeom prst="rect">
              <a:avLst/>
            </a:prstGeom>
            <a:noFill/>
            <a:ln w="12700">
              <a:noFill/>
            </a:ln>
            <a:effectLst>
              <a:softEdge rad="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FF0000"/>
                  </a:solidFill>
                  <a:effectLst/>
                  <a:latin typeface="ubuntu mono derivative powerline" panose="020B0509030602030204" pitchFamily="49" charset="0"/>
                </a:rPr>
                <a:t>2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7AE9DA7-8260-3035-2D15-9AF82551907A}"/>
                </a:ext>
              </a:extLst>
            </p:cNvPr>
            <p:cNvSpPr/>
            <p:nvPr/>
          </p:nvSpPr>
          <p:spPr>
            <a:xfrm>
              <a:off x="8120908" y="2722158"/>
              <a:ext cx="233372" cy="253916"/>
            </a:xfrm>
            <a:prstGeom prst="rect">
              <a:avLst/>
            </a:prstGeom>
            <a:noFill/>
            <a:ln w="12700">
              <a:noFill/>
            </a:ln>
            <a:effectLst>
              <a:softEdge rad="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FF0000"/>
                  </a:solidFill>
                  <a:effectLst/>
                  <a:latin typeface="ubuntu mono derivative powerline" panose="020B0509030602030204" pitchFamily="49" charset="0"/>
                </a:rPr>
                <a:t>3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0E06EB9-38AA-0BEC-F751-2A275B995843}"/>
                </a:ext>
              </a:extLst>
            </p:cNvPr>
            <p:cNvSpPr/>
            <p:nvPr/>
          </p:nvSpPr>
          <p:spPr>
            <a:xfrm>
              <a:off x="6824652" y="2730720"/>
              <a:ext cx="233372" cy="253916"/>
            </a:xfrm>
            <a:prstGeom prst="rect">
              <a:avLst/>
            </a:prstGeom>
            <a:noFill/>
            <a:ln w="12700">
              <a:noFill/>
            </a:ln>
            <a:effectLst>
              <a:softEdge rad="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FF0000"/>
                  </a:solidFill>
                  <a:effectLst/>
                  <a:latin typeface="ubuntu mono derivative powerline" panose="020B0509030602030204" pitchFamily="49" charset="0"/>
                </a:rPr>
                <a:t>4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73989A-41E7-92C3-A101-8E9477E0B742}"/>
              </a:ext>
            </a:extLst>
          </p:cNvPr>
          <p:cNvSpPr/>
          <p:nvPr/>
        </p:nvSpPr>
        <p:spPr>
          <a:xfrm>
            <a:off x="2797996" y="2924710"/>
            <a:ext cx="383568" cy="15068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618848E-8994-EE35-1BDB-D69793D0D231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 flipV="1">
            <a:off x="3181564" y="2096866"/>
            <a:ext cx="3838708" cy="9031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D39EAE-7420-8884-43A3-5E602D49C12E}"/>
              </a:ext>
            </a:extLst>
          </p:cNvPr>
          <p:cNvSpPr/>
          <p:nvPr/>
        </p:nvSpPr>
        <p:spPr>
          <a:xfrm>
            <a:off x="4499992" y="2065412"/>
            <a:ext cx="1152128" cy="415498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현재 박스 위치</a:t>
            </a:r>
            <a:endParaRPr lang="en-US" altLang="ko-KR" sz="1050" b="1" dirty="0">
              <a:solidFill>
                <a:srgbClr val="FF0000"/>
              </a:solidFill>
              <a:latin typeface="ubuntu mono derivative powerline" panose="020B0509030602030204" pitchFamily="49" charset="0"/>
            </a:endParaRPr>
          </a:p>
          <a:p>
            <a:pPr algn="ctr"/>
            <a:r>
              <a:rPr lang="ko-KR" altLang="en-US" sz="1050" b="1" dirty="0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좌표 반복 순서</a:t>
            </a:r>
            <a:endParaRPr lang="en-US" altLang="ko-KR" sz="1050" b="1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58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8.7 </a:t>
            </a:r>
            <a:r>
              <a:rPr lang="ko-KR" altLang="en-US" dirty="0"/>
              <a:t>원근 투시</a:t>
            </a:r>
            <a:r>
              <a:rPr lang="en-US" altLang="ko-KR" dirty="0"/>
              <a:t>(</a:t>
            </a:r>
            <a:r>
              <a:rPr lang="ko-KR" altLang="en-US" dirty="0"/>
              <a:t>투영</a:t>
            </a:r>
            <a:r>
              <a:rPr lang="en-US" altLang="ko-KR" dirty="0"/>
              <a:t>)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en-US" altLang="ko-KR" dirty="0"/>
              <a:t>8.7.2 </a:t>
            </a:r>
            <a:r>
              <a:rPr lang="ko-KR" altLang="en-US" dirty="0"/>
              <a:t>마우스 이벤트를 활용한 투영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7" y="2065412"/>
            <a:ext cx="4320480" cy="3485570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생성된 네모 박스를 잡아 끌 수 있도록 기능 모듈화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contain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x, y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의 위치가 네모박스 안에 있는지 비교 문 사용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return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&lt;=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&lt;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and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&lt;=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&lt;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  <a:endParaRPr lang="en-US" altLang="ko-KR" sz="1050" b="0" dirty="0">
              <a:solidFill>
                <a:srgbClr val="569CD6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050" dirty="0">
              <a:solidFill>
                <a:srgbClr val="569CD6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flags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param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==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EVENT_LBUTTONDOWN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05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        ...</a:t>
            </a: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endParaRPr lang="en-US" altLang="ko-KR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마우스에서 손 떼면 더이상 박스 안 따라다니게 변경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==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EVENT_LBUTTONUP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-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endParaRPr lang="en-US" altLang="ko-KR" sz="105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&gt;=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05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        ...</a:t>
            </a:r>
            <a:endParaRPr lang="en-US" altLang="ko-KR" sz="105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...</a:t>
            </a:r>
            <a:endParaRPr lang="en-US" altLang="ko-KR" sz="105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draw_rect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  <a:p>
            <a:endParaRPr lang="en-US" altLang="ko-KR" sz="1050" b="0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원본 이미지가 띄워져 있는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Window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에 마우스 콜백함수 적용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setMouseCallback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"select </a:t>
            </a:r>
            <a:r>
              <a:rPr lang="en-US" altLang="ko-KR" sz="105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rect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AB0B53-B23C-48EF-DBD0-E412919D93E0}"/>
              </a:ext>
            </a:extLst>
          </p:cNvPr>
          <p:cNvSpPr/>
          <p:nvPr/>
        </p:nvSpPr>
        <p:spPr>
          <a:xfrm>
            <a:off x="5364088" y="4301088"/>
            <a:ext cx="2653952" cy="1223412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setMouseCallback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이미 생성 되어있는 </a:t>
            </a: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Window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마우스 이벤트 발생 시</a:t>
            </a: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 </a:t>
            </a: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전달 함수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마우스 이벤트와 함께 전달할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param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-&gt; </a:t>
            </a:r>
            <a:r>
              <a:rPr lang="ko-KR" altLang="en-US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이미지를 전달하기도 하는데</a:t>
            </a:r>
            <a:b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</a:br>
            <a: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   </a:t>
            </a:r>
            <a:r>
              <a:rPr lang="ko-KR" altLang="en-US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이번 실습에서는 좌표 값으로</a:t>
            </a:r>
            <a:endParaRPr lang="en-US" altLang="ko-KR" sz="1050" b="1" dirty="0">
              <a:solidFill>
                <a:srgbClr val="6A9955"/>
              </a:solidFill>
              <a:latin typeface="ubuntu mono derivative powerline" panose="020B0509030602030204" pitchFamily="49" charset="0"/>
            </a:endParaRPr>
          </a:p>
          <a:p>
            <a:r>
              <a:rPr lang="ko-KR" altLang="en-US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   투영 실습을 하기 때문에 사용 </a:t>
            </a:r>
            <a: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X</a:t>
            </a:r>
            <a:endParaRPr lang="en-US" altLang="ko-KR" sz="1050" b="1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E6ADA32-ACC4-10A9-F663-139F61BA11B7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4688440" y="4912794"/>
            <a:ext cx="675648" cy="230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CCFA92-DCDF-63CB-F99B-547A0836D3C2}"/>
              </a:ext>
            </a:extLst>
          </p:cNvPr>
          <p:cNvSpPr/>
          <p:nvPr/>
        </p:nvSpPr>
        <p:spPr>
          <a:xfrm>
            <a:off x="803421" y="4983689"/>
            <a:ext cx="3885019" cy="31834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D7F295E-B1B1-2818-4989-3B23D35B7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1208604"/>
            <a:ext cx="2160240" cy="299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8.7 </a:t>
            </a:r>
            <a:r>
              <a:rPr lang="ko-KR" altLang="en-US" dirty="0"/>
              <a:t>원근 투시</a:t>
            </a:r>
            <a:r>
              <a:rPr lang="en-US" altLang="ko-KR" dirty="0"/>
              <a:t>(</a:t>
            </a:r>
            <a:r>
              <a:rPr lang="ko-KR" altLang="en-US" dirty="0"/>
              <a:t>투영</a:t>
            </a:r>
            <a:r>
              <a:rPr lang="en-US" altLang="ko-KR" dirty="0"/>
              <a:t>)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en-US" altLang="ko-KR" dirty="0"/>
              <a:t>8.7.2 </a:t>
            </a:r>
            <a:r>
              <a:rPr lang="ko-KR" altLang="en-US" dirty="0"/>
              <a:t>마우스 이벤트를 활용한 투영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400600" cy="2516073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warp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이동 전 좌표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이동 후 좌표를 주면 투시 변환 행렬을 반환하는 함수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perspect_mat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getPerspectiveTransform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반환될 이미지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warpPerspective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perspect_mat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400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350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INTER_CUBIC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endParaRPr lang="en-US" altLang="ko-KR" sz="1050" dirty="0">
              <a:solidFill>
                <a:srgbClr val="569CD6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flags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param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    ...</a:t>
            </a: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&gt;=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05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        ...</a:t>
            </a: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draw_rect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  <a:p>
            <a:endParaRPr lang="en-US" altLang="ko-KR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현재 박스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범위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에 따라 투영된 이미지를 출력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warp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AB0B53-B23C-48EF-DBD0-E412919D93E0}"/>
              </a:ext>
            </a:extLst>
          </p:cNvPr>
          <p:cNvSpPr/>
          <p:nvPr/>
        </p:nvSpPr>
        <p:spPr>
          <a:xfrm>
            <a:off x="6309902" y="1655458"/>
            <a:ext cx="2653952" cy="577081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getPerspectiveTransform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이동 전 좌표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이동 후 좌표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E6ADA32-ACC4-10A9-F663-139F61BA11B7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5513798" y="1943999"/>
            <a:ext cx="796104" cy="492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CCFA92-DCDF-63CB-F99B-547A0836D3C2}"/>
              </a:ext>
            </a:extLst>
          </p:cNvPr>
          <p:cNvSpPr/>
          <p:nvPr/>
        </p:nvSpPr>
        <p:spPr>
          <a:xfrm>
            <a:off x="1087672" y="2267164"/>
            <a:ext cx="4426126" cy="3396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65F51B-1079-3E7C-77F7-C84BDD66B1F7}"/>
              </a:ext>
            </a:extLst>
          </p:cNvPr>
          <p:cNvSpPr/>
          <p:nvPr/>
        </p:nvSpPr>
        <p:spPr>
          <a:xfrm>
            <a:off x="6309902" y="2606783"/>
            <a:ext cx="2653952" cy="900246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warpPerspective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입력 영상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투시 변환 행렬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결과 영상 크기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 err="1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보간법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2023D5-9E5D-DE54-0B23-CA45A503FC3A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6003532" y="2929950"/>
            <a:ext cx="306370" cy="126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06D14C-E54C-DA3A-F674-7AACDAA6242C}"/>
              </a:ext>
            </a:extLst>
          </p:cNvPr>
          <p:cNvSpPr/>
          <p:nvPr/>
        </p:nvSpPr>
        <p:spPr>
          <a:xfrm>
            <a:off x="1087671" y="2760140"/>
            <a:ext cx="4915861" cy="3396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FC46E8-93F0-5D28-00F1-AC073FBA3CFC}"/>
              </a:ext>
            </a:extLst>
          </p:cNvPr>
          <p:cNvSpPr/>
          <p:nvPr/>
        </p:nvSpPr>
        <p:spPr>
          <a:xfrm>
            <a:off x="6309902" y="3651379"/>
            <a:ext cx="2653952" cy="1869743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INTER_LINEAR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: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양선형 </a:t>
            </a:r>
            <a:r>
              <a:rPr lang="ko-KR" altLang="en-US" sz="1050" b="0" dirty="0" err="1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보간법</a:t>
            </a:r>
            <a:endParaRPr lang="en-US" altLang="ko-KR" sz="1050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4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개의 픽셀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(2x2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이웃 픽셀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을 참조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처리속도 빠름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퀄리티 보통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050" dirty="0">
              <a:solidFill>
                <a:srgbClr val="CE9178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INTER_CUBIC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: 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차 회선 </a:t>
            </a:r>
            <a:r>
              <a:rPr lang="ko-KR" altLang="en-US" sz="1050" b="0" dirty="0" err="1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보간법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16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개의 픽셀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(4x4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이웃 픽셀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을 참조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처리 속도 느림</a:t>
            </a:r>
            <a:r>
              <a:rPr lang="en-US" altLang="ko-KR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, </a:t>
            </a:r>
            <a:r>
              <a:rPr lang="ko-KR" altLang="en-US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퀄리티 좋음</a:t>
            </a:r>
            <a:endParaRPr lang="en-US" altLang="ko-KR" sz="1050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050" b="0" dirty="0">
              <a:solidFill>
                <a:srgbClr val="CE9178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INTER_LANCZOS4</a:t>
            </a:r>
            <a:r>
              <a:rPr lang="en-US" altLang="ko-KR" sz="1050" dirty="0">
                <a:solidFill>
                  <a:srgbClr val="CE9178"/>
                </a:solidFill>
                <a:latin typeface="ubuntu mono derivative powerline" panose="020B0509030602030204" pitchFamily="49" charset="0"/>
              </a:rPr>
              <a:t>: </a:t>
            </a:r>
            <a:r>
              <a:rPr lang="en-US" altLang="ko-KR" sz="1050" dirty="0" err="1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Lanczos</a:t>
            </a:r>
            <a:r>
              <a:rPr lang="en-US" altLang="ko-KR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 </a:t>
            </a:r>
            <a:r>
              <a:rPr lang="ko-KR" altLang="en-US" sz="1050" dirty="0" err="1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보간법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64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개의 픽셀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(8x8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이웃 픽셀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을 참조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처리속도 매우 느림</a:t>
            </a:r>
            <a:r>
              <a:rPr lang="en-US" altLang="ko-KR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, </a:t>
            </a:r>
            <a:r>
              <a:rPr lang="ko-KR" altLang="en-US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퀄리티 매우 좋음</a:t>
            </a:r>
            <a:endParaRPr lang="ko-KR" altLang="en-US" sz="1050" b="0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37EFE2-9C15-AB6D-AAB6-833FFFB8F3C1}"/>
              </a:ext>
            </a:extLst>
          </p:cNvPr>
          <p:cNvSpPr/>
          <p:nvPr/>
        </p:nvSpPr>
        <p:spPr>
          <a:xfrm>
            <a:off x="6372200" y="3289548"/>
            <a:ext cx="672447" cy="172843"/>
          </a:xfrm>
          <a:prstGeom prst="roundRect">
            <a:avLst>
              <a:gd name="adj" fmla="val 6760"/>
            </a:avLst>
          </a:prstGeom>
          <a:noFill/>
          <a:ln>
            <a:solidFill>
              <a:srgbClr val="4EC9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C01ACBF-D5CF-842B-FCB4-1F4DE92F4BEF}"/>
              </a:ext>
            </a:extLst>
          </p:cNvPr>
          <p:cNvSpPr/>
          <p:nvPr/>
        </p:nvSpPr>
        <p:spPr>
          <a:xfrm>
            <a:off x="6372199" y="4342194"/>
            <a:ext cx="2275217" cy="490085"/>
          </a:xfrm>
          <a:prstGeom prst="roundRect">
            <a:avLst>
              <a:gd name="adj" fmla="val 4088"/>
            </a:avLst>
          </a:prstGeom>
          <a:noFill/>
          <a:ln>
            <a:solidFill>
              <a:srgbClr val="4EC9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8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8.7 </a:t>
            </a:r>
            <a:r>
              <a:rPr lang="ko-KR" altLang="en-US" dirty="0"/>
              <a:t>원근 투시</a:t>
            </a:r>
            <a:r>
              <a:rPr lang="en-US" altLang="ko-KR" dirty="0"/>
              <a:t>(</a:t>
            </a:r>
            <a:r>
              <a:rPr lang="ko-KR" altLang="en-US" dirty="0"/>
              <a:t>투영</a:t>
            </a:r>
            <a:r>
              <a:rPr lang="en-US" altLang="ko-KR" dirty="0"/>
              <a:t>)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en-US" altLang="ko-KR" dirty="0"/>
              <a:t>8.7.2 </a:t>
            </a:r>
            <a:r>
              <a:rPr lang="ko-KR" altLang="en-US" dirty="0"/>
              <a:t>마우스 이벤트를 활용한 투영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400600" cy="900246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warp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05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    ...</a:t>
            </a:r>
          </a:p>
          <a:p>
            <a:endParaRPr lang="en-US" altLang="ko-KR" sz="105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   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이미지 출력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"perspective transform"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489DE3-02CE-5746-06F3-02F7B41F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708" y="1561356"/>
            <a:ext cx="2646869" cy="36724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8C8B188-830C-1FDC-CF9D-DC54EB997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138353"/>
            <a:ext cx="2205117" cy="209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5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9</a:t>
            </a:r>
            <a:br>
              <a:rPr lang="en-US" altLang="ko-KR" b="1" dirty="0"/>
            </a:br>
            <a:r>
              <a:rPr lang="ko-KR" altLang="en-US" b="1" dirty="0"/>
              <a:t>변환영역</a:t>
            </a:r>
            <a:r>
              <a:rPr lang="ko-KR" altLang="en-US" dirty="0"/>
              <a:t> 처리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105805012"/>
      </p:ext>
    </p:extLst>
  </p:cSld>
  <p:clrMapOvr>
    <a:masterClrMapping/>
  </p:clrMapOvr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17739</TotalTime>
  <Words>3756</Words>
  <Application>Microsoft Office PowerPoint</Application>
  <PresentationFormat>화면 슬라이드 쇼(16:10)</PresentationFormat>
  <Paragraphs>530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powerline</vt:lpstr>
      <vt:lpstr>Wingdings</vt:lpstr>
      <vt:lpstr>2022 강의-영상처리</vt:lpstr>
      <vt:lpstr>CHAPTER 8 기하학 처리</vt:lpstr>
      <vt:lpstr>8. 기하학 처리</vt:lpstr>
      <vt:lpstr>8. 기하학 처리</vt:lpstr>
      <vt:lpstr>8. 기하학 처리</vt:lpstr>
      <vt:lpstr>8. 기하학 처리</vt:lpstr>
      <vt:lpstr>8. 기하학 처리</vt:lpstr>
      <vt:lpstr>8. 기하학 처리</vt:lpstr>
      <vt:lpstr>8. 기하학 처리</vt:lpstr>
      <vt:lpstr>CHAPTER 9 변환영역 처리</vt:lpstr>
      <vt:lpstr>9. 변환영역 처리</vt:lpstr>
      <vt:lpstr>9. 변환영역 처리</vt:lpstr>
      <vt:lpstr>9. 변환영역 처리</vt:lpstr>
      <vt:lpstr>9. 변환영역 처리</vt:lpstr>
      <vt:lpstr>9. 변환영역 처리</vt:lpstr>
      <vt:lpstr>9. 변환영역 처리</vt:lpstr>
      <vt:lpstr>9. 변환영역 처리</vt:lpstr>
      <vt:lpstr>9. 변환영역 처리</vt:lpstr>
      <vt:lpstr>9. 변환영역 처리</vt:lpstr>
      <vt:lpstr>9. 변환영역 처리</vt:lpstr>
      <vt:lpstr>CHAPTER 10 영상 분할 및 특징 처리</vt:lpstr>
      <vt:lpstr>10. 영상 분할 및 특징 처리</vt:lpstr>
      <vt:lpstr>10. 영상 분할 및 특징 처리</vt:lpstr>
      <vt:lpstr>10. 영상 분할 및 특징 처리</vt:lpstr>
      <vt:lpstr>10. 영상 분할 및 특징 처리</vt:lpstr>
      <vt:lpstr>10. 영상 분할 및 특징 처리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553</cp:revision>
  <cp:lastPrinted>2022-09-13T07:27:14Z</cp:lastPrinted>
  <dcterms:created xsi:type="dcterms:W3CDTF">2017-02-21T08:17:22Z</dcterms:created>
  <dcterms:modified xsi:type="dcterms:W3CDTF">2022-12-05T13:46:32Z</dcterms:modified>
</cp:coreProperties>
</file>