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8" r:id="rId3"/>
    <p:sldId id="325" r:id="rId4"/>
    <p:sldId id="294" r:id="rId5"/>
    <p:sldId id="345" r:id="rId6"/>
    <p:sldId id="346" r:id="rId7"/>
    <p:sldId id="347" r:id="rId8"/>
    <p:sldId id="348" r:id="rId9"/>
    <p:sldId id="349" r:id="rId10"/>
    <p:sldId id="350" r:id="rId11"/>
    <p:sldId id="352" r:id="rId12"/>
    <p:sldId id="351" r:id="rId13"/>
    <p:sldId id="353" r:id="rId14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 autoAdjust="0"/>
    <p:restoredTop sz="94718" autoAdjust="0"/>
  </p:normalViewPr>
  <p:slideViewPr>
    <p:cSldViewPr>
      <p:cViewPr varScale="1">
        <p:scale>
          <a:sx n="149" d="100"/>
          <a:sy n="149" d="100"/>
        </p:scale>
        <p:origin x="126" y="66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1677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269C3-C25E-41E8-815A-55A10694EC72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290A-1521-4E2C-B981-7952210E2E19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8763000" cy="4953000"/>
            <a:chOff x="0" y="0"/>
            <a:chExt cx="5520" cy="3744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7413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4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417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74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952500"/>
            <a:ext cx="6629400" cy="1841500"/>
          </a:xfrm>
        </p:spPr>
        <p:txBody>
          <a:bodyPr/>
          <a:lstStyle>
            <a:lvl1pPr>
              <a:defRPr sz="4000"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02000"/>
            <a:ext cx="6858000" cy="13335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5209646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9/12/2022</a:t>
            </a:fld>
            <a:endParaRPr lang="en-US" sz="1667" dirty="0">
              <a:solidFill>
                <a:srgbClr val="FFFFFF"/>
              </a:solidFill>
            </a:endParaRPr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520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74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520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9/12/2022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31511"/>
            <a:ext cx="2057400" cy="510248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231511"/>
            <a:ext cx="6019800" cy="51024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9/12/2022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7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4179" y="107818"/>
            <a:ext cx="7920434" cy="817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55650" y="1057011"/>
            <a:ext cx="4027488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9" y="1057011"/>
            <a:ext cx="4029075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9/12/2022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3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395288" y="1177313"/>
            <a:ext cx="8640762" cy="4200467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spcAft>
                <a:spcPts val="1000"/>
              </a:spcAft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9/12/2022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2"/>
            <a:ext cx="7799784" cy="64558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9/12/2022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7"/>
          </p:nvPr>
        </p:nvSpPr>
        <p:spPr>
          <a:xfrm>
            <a:off x="395289" y="1177313"/>
            <a:ext cx="8569325" cy="41408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998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9/12/2022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5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1115616" y="337220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963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9/12/2022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20706" y="169607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972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9/12/2022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15616" y="277247"/>
            <a:ext cx="7885053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807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83568" y="1717373"/>
            <a:ext cx="3960440" cy="3600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28592" y="1733207"/>
            <a:ext cx="4163888" cy="35845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9/12/2022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83568" y="1117307"/>
            <a:ext cx="3960440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16016" y="1123967"/>
            <a:ext cx="4176464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7" name="제목 개체 틀 21"/>
          <p:cNvSpPr>
            <a:spLocks noGrp="1"/>
          </p:cNvSpPr>
          <p:nvPr>
            <p:ph type="title"/>
          </p:nvPr>
        </p:nvSpPr>
        <p:spPr>
          <a:xfrm>
            <a:off x="1115616" y="101421"/>
            <a:ext cx="7849226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15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9/12/2022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29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9/12/2022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25589" y="1117307"/>
            <a:ext cx="1370147" cy="4200467"/>
          </a:xfrm>
          <a:prstGeom prst="rect">
            <a:avLst/>
          </a:prstGeom>
          <a:solidFill>
            <a:srgbClr val="0070C0"/>
          </a:solidFill>
          <a:ln w="50800" cap="sq" cmpd="dbl" algn="ctr">
            <a:solidFill>
              <a:srgbClr val="0070C0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833"/>
              </a:spcAft>
              <a:buNone/>
              <a:defRPr sz="1500"/>
            </a:lvl1pPr>
            <a:lvl2pPr>
              <a:buNone/>
              <a:defRPr sz="1000"/>
            </a:lvl2pPr>
            <a:lvl3pPr>
              <a:buNone/>
              <a:defRPr sz="833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267744" y="1117307"/>
            <a:ext cx="6696744" cy="42004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1115615" y="47637"/>
            <a:ext cx="7846477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4995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508000"/>
            <a:ext cx="4129618" cy="1138502"/>
          </a:xfrm>
        </p:spPr>
        <p:txBody>
          <a:bodyPr anchor="b"/>
          <a:lstStyle>
            <a:lvl1pPr algn="ctr">
              <a:defRPr sz="2667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717374"/>
            <a:ext cx="4129604" cy="3108627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333" dirty="0"/>
          </a:p>
        </p:txBody>
      </p:sp>
    </p:spTree>
    <p:extLst>
      <p:ext uri="{BB962C8B-B14F-4D97-AF65-F5344CB8AC3E}">
        <p14:creationId xmlns:p14="http://schemas.microsoft.com/office/powerpoint/2010/main" val="4018330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323174" y="37187"/>
            <a:ext cx="856930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2600" cap="none" baseline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idx="1"/>
          </p:nvPr>
        </p:nvSpPr>
        <p:spPr>
          <a:xfrm>
            <a:off x="323174" y="732511"/>
            <a:ext cx="8569306" cy="4774163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6801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9/12/2022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85002"/>
            <a:ext cx="8145016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9/12/2022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5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28865"/>
            <a:ext cx="7772400" cy="73310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9/12/2022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1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9/12/2022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19071-7C67-4759-BAA0-1140BE3F80B7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9/12/2022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62F4B-4395-4200-87E2-F21F0CE7D64B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9/12/2022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9/12/2022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0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0"/>
            <a:ext cx="8915400" cy="4064011"/>
            <a:chOff x="0" y="0"/>
            <a:chExt cx="5616" cy="3072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749"/>
              <a:ext cx="5232" cy="115"/>
              <a:chOff x="240" y="893"/>
              <a:chExt cx="5232" cy="115"/>
            </a:xfrm>
          </p:grpSpPr>
          <p:sp>
            <p:nvSpPr>
              <p:cNvPr id="1638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639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70134" y="231511"/>
            <a:ext cx="7945266" cy="78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06500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5400146"/>
            <a:ext cx="19812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3A271A1-F6D6-438B-A432-4747EE7ECD40}" type="datetimeFigureOut">
              <a:rPr lang="en-US" smtClean="0"/>
              <a:pPr/>
              <a:t>9/12/2022</a:t>
            </a:fld>
            <a:endParaRPr lang="en-US" dirty="0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5397500"/>
            <a:ext cx="2971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5397500"/>
            <a:ext cx="1905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0" y="40640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5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26A6BF-F902-497B-A529-A7ABF8E94B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1000"/>
            <a:ext cx="905919" cy="708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7C1F86-F1FB-4A60-A8C3-7EC7F8C0B6C5}"/>
              </a:ext>
            </a:extLst>
          </p:cNvPr>
          <p:cNvSpPr txBox="1"/>
          <p:nvPr/>
        </p:nvSpPr>
        <p:spPr>
          <a:xfrm>
            <a:off x="228379" y="53518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36421D5-8F2D-461C-81B5-784EE23276BC}" type="slidenum">
              <a:rPr lang="ko-KR" altLang="en-US" sz="2000" u="sng" smtClean="0">
                <a:solidFill>
                  <a:schemeClr val="tx1"/>
                </a:solidFill>
                <a:latin typeface="Broadway" panose="04040905080002020502" pitchFamily="82" charset="0"/>
              </a:rPr>
              <a:pPr algn="ctr"/>
              <a:t>‹#›</a:t>
            </a:fld>
            <a:endParaRPr lang="ko-KR" altLang="en-US" sz="2000" u="sng" dirty="0">
              <a:solidFill>
                <a:schemeClr val="tx1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4" r:id="rId13"/>
    <p:sldLayoutId id="2147483985" r:id="rId14"/>
    <p:sldLayoutId id="2147483986" r:id="rId15"/>
    <p:sldLayoutId id="2147483987" r:id="rId16"/>
    <p:sldLayoutId id="2147483988" r:id="rId17"/>
    <p:sldLayoutId id="2147483989" r:id="rId18"/>
    <p:sldLayoutId id="2147483990" r:id="rId19"/>
    <p:sldLayoutId id="2147483991" r:id="rId20"/>
    <p:sldLayoutId id="2147483992" r:id="rId21"/>
    <p:sldLayoutId id="2147483993" r:id="rId2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333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380985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761970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142954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523939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285739" indent="-285739" algn="l" rtl="0" eaLnBrk="1" fontAlgn="base" latinLnBrk="1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Wingdings" pitchFamily="2" charset="2"/>
        <a:buChar char="n"/>
        <a:defRPr kumimoji="1" sz="2333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619100" indent="-238115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u"/>
        <a:defRPr kumimoji="1" sz="2167" b="1">
          <a:solidFill>
            <a:schemeClr val="tx1"/>
          </a:solidFill>
          <a:latin typeface="+mn-lt"/>
          <a:ea typeface="맑은 고딕" pitchFamily="50" charset="-127"/>
        </a:defRPr>
      </a:lvl2pPr>
      <a:lvl3pPr marL="952462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3399FF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맑은 고딕" pitchFamily="50" charset="-127"/>
        </a:defRPr>
      </a:lvl3pPr>
      <a:lvl4pPr marL="1333447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§"/>
        <a:defRPr kumimoji="1" sz="1833" b="1">
          <a:solidFill>
            <a:schemeClr val="tx1"/>
          </a:solidFill>
          <a:latin typeface="+mn-lt"/>
          <a:ea typeface="맑은 고딕" pitchFamily="50" charset="-127"/>
        </a:defRPr>
      </a:lvl4pPr>
      <a:lvl5pPr marL="171443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맑은 고딕" pitchFamily="50" charset="-127"/>
        </a:defRPr>
      </a:lvl5pPr>
      <a:lvl6pPr marL="209541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6pPr>
      <a:lvl7pPr marL="247640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7pPr>
      <a:lvl8pPr marL="285738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8pPr>
      <a:lvl9pPr marL="3238370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03  </a:t>
            </a:r>
            <a:br>
              <a:rPr lang="en-US" altLang="ko-KR" b="1" dirty="0"/>
            </a:br>
            <a:r>
              <a:rPr lang="ko-KR" altLang="en-US" dirty="0"/>
              <a:t>파이썬 기초 실습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2022-02</a:t>
            </a:r>
          </a:p>
          <a:p>
            <a:r>
              <a:rPr lang="ko-KR" altLang="en-US" dirty="0"/>
              <a:t>윤영선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if</a:t>
            </a:r>
          </a:p>
          <a:p>
            <a:pPr lvl="1"/>
            <a:r>
              <a:rPr lang="ko-KR" altLang="en-US" dirty="0"/>
              <a:t>조건문</a:t>
            </a:r>
            <a:endParaRPr lang="en-US" altLang="ko-KR" dirty="0"/>
          </a:p>
          <a:p>
            <a:pPr lvl="2"/>
            <a:r>
              <a:rPr lang="en-US" altLang="ko-KR" dirty="0"/>
              <a:t>if == x</a:t>
            </a:r>
          </a:p>
          <a:p>
            <a:pPr lvl="2"/>
            <a:r>
              <a:rPr lang="en-US" altLang="ko-KR" dirty="0"/>
              <a:t>if  ~ in ~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3.3 for</a:t>
            </a:r>
          </a:p>
          <a:p>
            <a:pPr lvl="1"/>
            <a:r>
              <a:rPr lang="ko-KR" altLang="en-US" dirty="0" err="1"/>
              <a:t>반복문</a:t>
            </a:r>
            <a:endParaRPr lang="en-US" altLang="ko-KR" dirty="0"/>
          </a:p>
          <a:p>
            <a:pPr lvl="2"/>
            <a:r>
              <a:rPr lang="en-US" altLang="ko-KR" dirty="0"/>
              <a:t>range</a:t>
            </a:r>
          </a:p>
          <a:p>
            <a:pPr lvl="2"/>
            <a:r>
              <a:rPr lang="en-US" altLang="ko-KR" dirty="0"/>
              <a:t>for each</a:t>
            </a:r>
          </a:p>
          <a:p>
            <a:pPr lvl="2"/>
            <a:r>
              <a:rPr lang="en-US" altLang="ko-KR" dirty="0"/>
              <a:t>enumerate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E47FCD-B59D-95BD-2AED-148BD2C30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270250"/>
            <a:ext cx="3429479" cy="16480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57DB646-25D6-F259-C907-B8E4225FC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73324"/>
            <a:ext cx="3429478" cy="173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95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if</a:t>
            </a:r>
          </a:p>
          <a:p>
            <a:pPr lvl="1"/>
            <a:r>
              <a:rPr lang="ko-KR" altLang="en-US" dirty="0"/>
              <a:t>조건문</a:t>
            </a:r>
            <a:endParaRPr lang="en-US" altLang="ko-KR" dirty="0"/>
          </a:p>
          <a:p>
            <a:pPr lvl="2"/>
            <a:r>
              <a:rPr lang="en-US" altLang="ko-KR" dirty="0"/>
              <a:t>if == x</a:t>
            </a:r>
          </a:p>
          <a:p>
            <a:pPr lvl="2"/>
            <a:r>
              <a:rPr lang="en-US" altLang="ko-KR" dirty="0"/>
              <a:t>if  ~ in ~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3.3 for</a:t>
            </a:r>
          </a:p>
          <a:p>
            <a:pPr lvl="1"/>
            <a:r>
              <a:rPr lang="ko-KR" altLang="en-US" dirty="0" err="1"/>
              <a:t>반복문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range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for each</a:t>
            </a:r>
          </a:p>
          <a:p>
            <a:pPr lvl="2"/>
            <a:r>
              <a:rPr lang="en-US" altLang="ko-KR" dirty="0"/>
              <a:t>enumerate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7C2021-EE6D-10CE-6ACF-8D23AE3D4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116" y="1633364"/>
            <a:ext cx="3324689" cy="8002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4DFBAB-EEA2-56CC-056D-008D444C5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532" y="1404732"/>
            <a:ext cx="600159" cy="1257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1AD996F-94FA-A59E-776C-4E2F01AED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3822604"/>
            <a:ext cx="4067743" cy="6858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C0A17F2-ACBD-E4B8-3A36-9F1E74883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624" y="3536815"/>
            <a:ext cx="600159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5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if</a:t>
            </a:r>
          </a:p>
          <a:p>
            <a:pPr lvl="1"/>
            <a:r>
              <a:rPr lang="ko-KR" altLang="en-US" dirty="0"/>
              <a:t>조건문</a:t>
            </a:r>
            <a:endParaRPr lang="en-US" altLang="ko-KR" dirty="0"/>
          </a:p>
          <a:p>
            <a:pPr lvl="2"/>
            <a:r>
              <a:rPr lang="en-US" altLang="ko-KR" dirty="0"/>
              <a:t>if == x</a:t>
            </a:r>
          </a:p>
          <a:p>
            <a:pPr lvl="2"/>
            <a:r>
              <a:rPr lang="en-US" altLang="ko-KR" dirty="0"/>
              <a:t>if  ~ in ~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3.3 for</a:t>
            </a:r>
          </a:p>
          <a:p>
            <a:pPr lvl="1"/>
            <a:r>
              <a:rPr lang="ko-KR" altLang="en-US" dirty="0" err="1"/>
              <a:t>반복문</a:t>
            </a:r>
            <a:endParaRPr lang="en-US" altLang="ko-KR" dirty="0"/>
          </a:p>
          <a:p>
            <a:pPr lvl="2"/>
            <a:r>
              <a:rPr lang="en-US" altLang="ko-KR" dirty="0"/>
              <a:t>range</a:t>
            </a:r>
          </a:p>
          <a:p>
            <a:pPr lvl="2"/>
            <a:r>
              <a:rPr lang="en-US" altLang="ko-KR" dirty="0"/>
              <a:t>for each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enumerate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B87F3A0-41F6-D9D5-04CD-226289B18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2857500"/>
            <a:ext cx="3820058" cy="82879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3D00E04-E090-9F9D-B655-A947A6485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681" y="2647922"/>
            <a:ext cx="733527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13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3.4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코드의 재사용</a:t>
            </a:r>
            <a:endParaRPr lang="en-US" altLang="ko-KR" dirty="0"/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80C0C4-BF05-55EF-FB03-2B6A0199D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114" y="2137420"/>
            <a:ext cx="3381847" cy="13146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CD3AF7-E02F-BA9E-0B41-86084DEBB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1937366"/>
            <a:ext cx="628738" cy="17147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4279F6-C979-3235-D377-1FF78AE1F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4297660"/>
            <a:ext cx="4448796" cy="7335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48F760B-BC14-2094-0CD0-10577AFA5A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280" y="3873737"/>
            <a:ext cx="619211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65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 구조</a:t>
            </a:r>
            <a:endParaRPr lang="en-US" altLang="ko-KR" dirty="0"/>
          </a:p>
          <a:p>
            <a:pPr lvl="1"/>
            <a:r>
              <a:rPr lang="en-US" altLang="ko-KR" dirty="0"/>
              <a:t>3.1.1 </a:t>
            </a:r>
            <a:r>
              <a:rPr lang="ko-KR" altLang="en-US" dirty="0"/>
              <a:t>상수</a:t>
            </a:r>
            <a:r>
              <a:rPr lang="en-US" altLang="ko-KR" dirty="0"/>
              <a:t>(Constant)</a:t>
            </a:r>
            <a:r>
              <a:rPr lang="ko-KR" altLang="en-US" dirty="0"/>
              <a:t>와 </a:t>
            </a:r>
            <a:r>
              <a:rPr lang="ko-KR" altLang="en-US" dirty="0" err="1"/>
              <a:t>리터럴</a:t>
            </a:r>
            <a:r>
              <a:rPr lang="en-US" altLang="ko-KR" dirty="0"/>
              <a:t>(</a:t>
            </a:r>
            <a:r>
              <a:rPr lang="en-US" altLang="ko-KR" dirty="0" err="1"/>
              <a:t>liternal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3.1.2 </a:t>
            </a:r>
            <a:r>
              <a:rPr lang="ko-KR" altLang="en-US" dirty="0"/>
              <a:t>변수</a:t>
            </a:r>
            <a:r>
              <a:rPr lang="en-US" altLang="ko-KR" dirty="0"/>
              <a:t>(Variable)</a:t>
            </a:r>
          </a:p>
          <a:p>
            <a:pPr lvl="1"/>
            <a:r>
              <a:rPr lang="en-US" altLang="ko-KR" dirty="0"/>
              <a:t>3.1.3 </a:t>
            </a:r>
            <a:r>
              <a:rPr lang="ko-KR" altLang="en-US" dirty="0"/>
              <a:t>컬렉션 </a:t>
            </a:r>
            <a:r>
              <a:rPr lang="ko-KR" altLang="en-US" dirty="0" err="1"/>
              <a:t>리터럴</a:t>
            </a:r>
            <a:r>
              <a:rPr lang="en-US" altLang="ko-KR" dirty="0"/>
              <a:t>(List,</a:t>
            </a:r>
            <a:r>
              <a:rPr lang="ko-KR" altLang="en-US" dirty="0"/>
              <a:t> </a:t>
            </a:r>
            <a:r>
              <a:rPr lang="en-US" altLang="ko-KR" dirty="0"/>
              <a:t>Tuple,</a:t>
            </a:r>
            <a:r>
              <a:rPr lang="ko-KR" altLang="en-US" dirty="0"/>
              <a:t> </a:t>
            </a:r>
            <a:r>
              <a:rPr lang="en-US" altLang="ko-KR" dirty="0"/>
              <a:t>Dictionary, Set)</a:t>
            </a:r>
          </a:p>
          <a:p>
            <a:pPr lvl="1"/>
            <a:r>
              <a:rPr lang="en-US" altLang="ko-KR" dirty="0"/>
              <a:t>3.1.4 </a:t>
            </a:r>
            <a:r>
              <a:rPr lang="ko-KR" altLang="en-US" dirty="0"/>
              <a:t>슬라이스 연산자</a:t>
            </a:r>
          </a:p>
          <a:p>
            <a:r>
              <a:rPr lang="en-US" altLang="ko-KR" dirty="0"/>
              <a:t>3.2 if</a:t>
            </a:r>
            <a:r>
              <a:rPr lang="ko-KR" altLang="en-US" dirty="0"/>
              <a:t>문</a:t>
            </a:r>
            <a:endParaRPr lang="en-US" altLang="ko-KR" dirty="0"/>
          </a:p>
          <a:p>
            <a:r>
              <a:rPr lang="en-US" altLang="ko-KR" dirty="0"/>
              <a:t>3.3 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range</a:t>
            </a:r>
          </a:p>
          <a:p>
            <a:pPr lvl="1"/>
            <a:r>
              <a:rPr lang="en-US" altLang="ko-KR" dirty="0"/>
              <a:t>for each</a:t>
            </a:r>
          </a:p>
          <a:p>
            <a:pPr lvl="1"/>
            <a:r>
              <a:rPr lang="en-US" altLang="ko-KR" dirty="0"/>
              <a:t>enumerate</a:t>
            </a:r>
          </a:p>
          <a:p>
            <a:r>
              <a:rPr lang="en-US" altLang="ko-KR" dirty="0"/>
              <a:t>3.4 </a:t>
            </a:r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48953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08BA2-0DF8-4BC7-81FA-B1EB3EDD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973774-AB04-4073-AC23-64E03125F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기초에 대해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059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3.1.1 </a:t>
            </a:r>
            <a:r>
              <a:rPr lang="ko-KR" altLang="en-US" dirty="0"/>
              <a:t>상수</a:t>
            </a:r>
            <a:r>
              <a:rPr lang="en-US" altLang="ko-KR" dirty="0"/>
              <a:t>(Constant)</a:t>
            </a:r>
          </a:p>
          <a:p>
            <a:pPr lvl="1"/>
            <a:r>
              <a:rPr lang="ko-KR" altLang="en-US" dirty="0"/>
              <a:t>상수</a:t>
            </a:r>
            <a:r>
              <a:rPr lang="en-US" altLang="ko-KR" dirty="0"/>
              <a:t>(Constant)</a:t>
            </a:r>
            <a:r>
              <a:rPr lang="ko-KR" altLang="en-US" dirty="0"/>
              <a:t>와 </a:t>
            </a:r>
            <a:r>
              <a:rPr lang="ko-KR" altLang="en-US" dirty="0" err="1"/>
              <a:t>리터럴</a:t>
            </a:r>
            <a:r>
              <a:rPr lang="en-US" altLang="ko-KR" dirty="0"/>
              <a:t>(</a:t>
            </a:r>
            <a:r>
              <a:rPr lang="en-US" altLang="ko-KR" dirty="0" err="1"/>
              <a:t>liternal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상수는 항상 똑같은 값이 저장된 곳이다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C</a:t>
            </a:r>
            <a:r>
              <a:rPr lang="ko-KR" altLang="en-US" dirty="0"/>
              <a:t>언어의 </a:t>
            </a:r>
            <a:r>
              <a:rPr lang="en-US" altLang="ko-KR" dirty="0"/>
              <a:t>const </a:t>
            </a:r>
            <a:r>
              <a:rPr lang="ko-KR" altLang="en-US" dirty="0"/>
              <a:t>또는 </a:t>
            </a:r>
            <a:r>
              <a:rPr lang="en-US" altLang="ko-KR" dirty="0"/>
              <a:t>#define</a:t>
            </a:r>
            <a:r>
              <a:rPr lang="ko-KR" altLang="en-US" dirty="0"/>
              <a:t>과 같은 키워드를 제공하지 않음</a:t>
            </a:r>
            <a:endParaRPr lang="en-US" altLang="ko-KR" dirty="0"/>
          </a:p>
          <a:p>
            <a:pPr lvl="3"/>
            <a:r>
              <a:rPr lang="ko-KR" altLang="en-US" dirty="0"/>
              <a:t>그래서 원칙적으로 상수를 사용하지 못함</a:t>
            </a:r>
            <a:endParaRPr lang="en-US" altLang="ko-KR" dirty="0"/>
          </a:p>
          <a:p>
            <a:pPr lvl="2"/>
            <a:r>
              <a:rPr lang="ko-KR" altLang="en-US" dirty="0" err="1"/>
              <a:t>리터럴은</a:t>
            </a:r>
            <a:r>
              <a:rPr lang="ko-KR" altLang="en-US" dirty="0"/>
              <a:t> 숫자나</a:t>
            </a:r>
            <a:r>
              <a:rPr lang="en-US" altLang="ko-KR" dirty="0"/>
              <a:t>, </a:t>
            </a:r>
            <a:r>
              <a:rPr lang="ko-KR" altLang="en-US" dirty="0"/>
              <a:t>문자열을 말한다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848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3.1.1 </a:t>
            </a:r>
            <a:r>
              <a:rPr lang="ko-KR" altLang="en-US" dirty="0"/>
              <a:t>상수</a:t>
            </a:r>
            <a:r>
              <a:rPr lang="en-US" altLang="ko-KR" dirty="0"/>
              <a:t>(Constant)</a:t>
            </a:r>
          </a:p>
          <a:p>
            <a:pPr lvl="1"/>
            <a:r>
              <a:rPr lang="ko-KR" altLang="en-US" dirty="0" err="1"/>
              <a:t>리터럴의</a:t>
            </a:r>
            <a:r>
              <a:rPr lang="ko-KR" altLang="en-US" dirty="0"/>
              <a:t> 종류</a:t>
            </a:r>
            <a:endParaRPr lang="en-US" altLang="ko-KR" dirty="0"/>
          </a:p>
          <a:p>
            <a:pPr lvl="2"/>
            <a:r>
              <a:rPr lang="ko-KR" altLang="en-US" dirty="0"/>
              <a:t>숫자 </a:t>
            </a:r>
            <a:r>
              <a:rPr lang="ko-KR" altLang="en-US" dirty="0" err="1"/>
              <a:t>리터럴</a:t>
            </a:r>
            <a:endParaRPr lang="en-US" altLang="ko-KR" dirty="0"/>
          </a:p>
          <a:p>
            <a:pPr lvl="3"/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, </a:t>
            </a:r>
            <a:r>
              <a:rPr lang="ko-KR" altLang="en-US" dirty="0"/>
              <a:t>복소수</a:t>
            </a:r>
            <a:endParaRPr lang="en-US" altLang="ko-KR" dirty="0"/>
          </a:p>
          <a:p>
            <a:pPr lvl="4"/>
            <a:r>
              <a:rPr lang="en-US" altLang="ko-KR" dirty="0"/>
              <a:t>4, 3.141592, 3+5j</a:t>
            </a:r>
          </a:p>
          <a:p>
            <a:pPr lvl="2"/>
            <a:r>
              <a:rPr lang="ko-KR" altLang="en-US" dirty="0"/>
              <a:t>문자 </a:t>
            </a:r>
            <a:r>
              <a:rPr lang="ko-KR" altLang="en-US" dirty="0" err="1"/>
              <a:t>리터럴</a:t>
            </a:r>
            <a:endParaRPr lang="en-US" altLang="ko-KR" dirty="0"/>
          </a:p>
          <a:p>
            <a:pPr lvl="3"/>
            <a:r>
              <a:rPr lang="ko-KR" altLang="en-US" dirty="0"/>
              <a:t>따옴표로 묶인 문자</a:t>
            </a:r>
            <a:endParaRPr lang="en-US" altLang="ko-KR" dirty="0"/>
          </a:p>
          <a:p>
            <a:pPr lvl="4"/>
            <a:r>
              <a:rPr lang="en-US" altLang="ko-KR" dirty="0"/>
              <a:t>“This is Python”, ‘This is Python’</a:t>
            </a:r>
          </a:p>
          <a:p>
            <a:pPr lvl="2"/>
            <a:r>
              <a:rPr lang="ko-KR" altLang="en-US" dirty="0"/>
              <a:t>논리값 </a:t>
            </a:r>
            <a:r>
              <a:rPr lang="ko-KR" altLang="en-US" dirty="0" err="1"/>
              <a:t>리터럴</a:t>
            </a:r>
            <a:endParaRPr lang="en-US" altLang="ko-KR" dirty="0"/>
          </a:p>
          <a:p>
            <a:pPr lvl="3"/>
            <a:r>
              <a:rPr lang="en-US" altLang="ko-KR" dirty="0"/>
              <a:t>True, False</a:t>
            </a:r>
          </a:p>
        </p:txBody>
      </p:sp>
    </p:spTree>
    <p:extLst>
      <p:ext uri="{BB962C8B-B14F-4D97-AF65-F5344CB8AC3E}">
        <p14:creationId xmlns:p14="http://schemas.microsoft.com/office/powerpoint/2010/main" val="315859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3.1.1 </a:t>
            </a:r>
            <a:r>
              <a:rPr lang="ko-KR" altLang="en-US" dirty="0"/>
              <a:t>상수</a:t>
            </a:r>
            <a:r>
              <a:rPr lang="en-US" altLang="ko-KR" dirty="0"/>
              <a:t>(Constant)</a:t>
            </a:r>
          </a:p>
          <a:p>
            <a:pPr lvl="1"/>
            <a:r>
              <a:rPr lang="ko-KR" altLang="en-US" dirty="0" err="1"/>
              <a:t>리터럴의</a:t>
            </a:r>
            <a:r>
              <a:rPr lang="ko-KR" altLang="en-US" dirty="0"/>
              <a:t> 종류</a:t>
            </a:r>
            <a:endParaRPr lang="en-US" altLang="ko-KR" dirty="0"/>
          </a:p>
          <a:p>
            <a:pPr lvl="2"/>
            <a:r>
              <a:rPr lang="ko-KR" altLang="en-US" dirty="0"/>
              <a:t>특수 </a:t>
            </a:r>
            <a:r>
              <a:rPr lang="ko-KR" altLang="en-US" dirty="0" err="1"/>
              <a:t>리터럴</a:t>
            </a:r>
            <a:endParaRPr lang="en-US" altLang="ko-KR" dirty="0"/>
          </a:p>
          <a:p>
            <a:pPr lvl="3"/>
            <a:r>
              <a:rPr lang="en-US" altLang="ko-KR" dirty="0"/>
              <a:t>None</a:t>
            </a:r>
          </a:p>
          <a:p>
            <a:pPr lvl="4"/>
            <a:r>
              <a:rPr lang="ko-KR" altLang="en-US" dirty="0"/>
              <a:t>다른 언어에서는 </a:t>
            </a:r>
            <a:r>
              <a:rPr lang="en-US" altLang="ko-KR" dirty="0"/>
              <a:t>null</a:t>
            </a:r>
            <a:r>
              <a:rPr lang="ko-KR" altLang="en-US" dirty="0"/>
              <a:t>을 많이 사용함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컬렉션 </a:t>
            </a:r>
            <a:r>
              <a:rPr lang="ko-KR" altLang="en-US" dirty="0" err="1"/>
              <a:t>리터럴</a:t>
            </a:r>
            <a:endParaRPr lang="en-US" altLang="ko-KR" dirty="0"/>
          </a:p>
          <a:p>
            <a:pPr lvl="3"/>
            <a:r>
              <a:rPr lang="en-US" altLang="ko-KR" dirty="0"/>
              <a:t>List, Tuple, Set, </a:t>
            </a:r>
            <a:r>
              <a:rPr lang="en-US" altLang="ko-KR" dirty="0" err="1"/>
              <a:t>Dict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294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3.1.2 </a:t>
            </a:r>
            <a:r>
              <a:rPr lang="ko-KR" altLang="en-US" dirty="0"/>
              <a:t>변수</a:t>
            </a:r>
            <a:r>
              <a:rPr lang="en-US" altLang="ko-KR" dirty="0"/>
              <a:t>(Variable)</a:t>
            </a:r>
          </a:p>
          <a:p>
            <a:pPr lvl="1"/>
            <a:r>
              <a:rPr lang="ko-KR" altLang="en-US" dirty="0"/>
              <a:t>변수 </a:t>
            </a:r>
            <a:r>
              <a:rPr lang="en-US" altLang="ko-KR" dirty="0"/>
              <a:t>= </a:t>
            </a:r>
            <a:r>
              <a:rPr lang="ko-KR" altLang="en-US" dirty="0"/>
              <a:t>변하는 수</a:t>
            </a:r>
            <a:r>
              <a:rPr lang="en-US" altLang="ko-KR" dirty="0"/>
              <a:t> (</a:t>
            </a:r>
            <a:r>
              <a:rPr lang="ko-KR" altLang="en-US" dirty="0"/>
              <a:t>추상적 개념</a:t>
            </a:r>
            <a:r>
              <a:rPr lang="en-US" altLang="ko-KR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37A27A-C724-873C-FA03-F4C6F8FC8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101868"/>
            <a:ext cx="2376264" cy="32283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997FCF-B185-D678-69CA-7E5B243D03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40"/>
          <a:stretch/>
        </p:blipFill>
        <p:spPr>
          <a:xfrm>
            <a:off x="4497760" y="2101869"/>
            <a:ext cx="2522512" cy="323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7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3.1.3 </a:t>
            </a:r>
            <a:r>
              <a:rPr lang="ko-KR" altLang="en-US" dirty="0"/>
              <a:t>컬렉션 </a:t>
            </a:r>
            <a:r>
              <a:rPr lang="ko-KR" altLang="en-US" dirty="0" err="1"/>
              <a:t>리터럴</a:t>
            </a:r>
            <a:endParaRPr lang="en-US" altLang="ko-KR" dirty="0"/>
          </a:p>
          <a:p>
            <a:pPr lvl="1"/>
            <a:r>
              <a:rPr lang="en-US" altLang="ko-KR" dirty="0"/>
              <a:t>List = []</a:t>
            </a:r>
          </a:p>
          <a:p>
            <a:pPr lvl="2"/>
            <a:r>
              <a:rPr lang="ko-KR" altLang="en-US" dirty="0"/>
              <a:t>일반적인 배열</a:t>
            </a:r>
            <a:r>
              <a:rPr lang="en-US" altLang="ko-KR" dirty="0"/>
              <a:t>(</a:t>
            </a:r>
            <a:r>
              <a:rPr lang="ko-KR" altLang="en-US" dirty="0"/>
              <a:t>변경 가능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Tuple = ()</a:t>
            </a:r>
          </a:p>
          <a:p>
            <a:pPr lvl="2"/>
            <a:r>
              <a:rPr lang="ko-KR" altLang="en-US" dirty="0"/>
              <a:t>변경 불가능한 배열</a:t>
            </a:r>
            <a:endParaRPr lang="en-US" altLang="ko-KR" dirty="0"/>
          </a:p>
          <a:p>
            <a:pPr lvl="1"/>
            <a:r>
              <a:rPr lang="en-US" altLang="ko-KR" dirty="0"/>
              <a:t>Set = {}</a:t>
            </a:r>
          </a:p>
          <a:p>
            <a:pPr lvl="2"/>
            <a:r>
              <a:rPr lang="ko-KR" altLang="en-US" dirty="0"/>
              <a:t>중복 불가능한 배열</a:t>
            </a:r>
            <a:r>
              <a:rPr lang="en-US" altLang="ko-KR" dirty="0"/>
              <a:t>, </a:t>
            </a:r>
            <a:r>
              <a:rPr lang="ko-KR" altLang="en-US" dirty="0"/>
              <a:t>순서를 보장받지 못함</a:t>
            </a:r>
            <a:endParaRPr lang="en-US" altLang="ko-KR" dirty="0"/>
          </a:p>
          <a:p>
            <a:pPr lvl="1"/>
            <a:r>
              <a:rPr lang="en-US" altLang="ko-KR" dirty="0" err="1"/>
              <a:t>Dict</a:t>
            </a:r>
            <a:r>
              <a:rPr lang="en-US" altLang="ko-KR" dirty="0"/>
              <a:t> = {</a:t>
            </a:r>
            <a:r>
              <a:rPr lang="en-US" altLang="ko-KR" dirty="0" err="1"/>
              <a:t>key:value</a:t>
            </a:r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key</a:t>
            </a:r>
            <a:r>
              <a:rPr lang="ko-KR" altLang="en-US" dirty="0"/>
              <a:t>와 </a:t>
            </a:r>
            <a:r>
              <a:rPr lang="en-US" altLang="ko-KR" dirty="0"/>
              <a:t>value</a:t>
            </a:r>
            <a:r>
              <a:rPr lang="ko-KR" altLang="en-US" dirty="0"/>
              <a:t>쌍으로 이루어진 자료형</a:t>
            </a:r>
            <a:endParaRPr lang="en-US" altLang="ko-KR" dirty="0"/>
          </a:p>
          <a:p>
            <a:pPr lvl="2"/>
            <a:r>
              <a:rPr lang="en-US" altLang="ko-KR" dirty="0"/>
              <a:t>Server</a:t>
            </a:r>
            <a:r>
              <a:rPr lang="ko-KR" altLang="en-US" dirty="0"/>
              <a:t> ↔ </a:t>
            </a:r>
            <a:r>
              <a:rPr lang="en-US" altLang="ko-KR" dirty="0"/>
              <a:t>Client </a:t>
            </a:r>
            <a:r>
              <a:rPr lang="ko-KR" altLang="en-US" dirty="0"/>
              <a:t>데이터 전송에 가장 많이 사용되는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형식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607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3.1.4 </a:t>
            </a:r>
            <a:r>
              <a:rPr lang="ko-KR" altLang="en-US" dirty="0"/>
              <a:t>슬라이스 연산자</a:t>
            </a:r>
            <a:endParaRPr lang="en-US" altLang="ko-KR" dirty="0"/>
          </a:p>
          <a:p>
            <a:pPr lvl="1"/>
            <a:r>
              <a:rPr lang="en-US" altLang="ko-KR" dirty="0"/>
              <a:t>List = []</a:t>
            </a:r>
          </a:p>
          <a:p>
            <a:pPr lvl="2"/>
            <a:r>
              <a:rPr lang="ko-KR" altLang="en-US" dirty="0"/>
              <a:t>가장 많이 쓰는 배열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시작 인덱스 </a:t>
            </a:r>
            <a:r>
              <a:rPr lang="en-US" altLang="ko-KR" dirty="0"/>
              <a:t>: </a:t>
            </a:r>
            <a:r>
              <a:rPr lang="ko-KR" altLang="en-US" dirty="0"/>
              <a:t>종료 인덱스 </a:t>
            </a:r>
            <a:r>
              <a:rPr lang="en-US" altLang="ko-KR" dirty="0"/>
              <a:t>: </a:t>
            </a:r>
            <a:r>
              <a:rPr lang="ko-KR" altLang="en-US" dirty="0" err="1"/>
              <a:t>증가폭</a:t>
            </a:r>
            <a:r>
              <a:rPr lang="en-US" altLang="ko-KR" dirty="0"/>
              <a:t>]</a:t>
            </a:r>
          </a:p>
          <a:p>
            <a:pPr lvl="1"/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BD20589-2FF6-D996-51B5-CC58CC122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797710"/>
            <a:ext cx="3096344" cy="268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28861"/>
      </p:ext>
    </p:extLst>
  </p:cSld>
  <p:clrMapOvr>
    <a:masterClrMapping/>
  </p:clrMapOvr>
</p:sld>
</file>

<file path=ppt/theme/theme1.xml><?xml version="1.0" encoding="utf-8"?>
<a:theme xmlns:a="http://schemas.openxmlformats.org/drawingml/2006/main" name="2022 강의-영상처리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2 강의-영상처리" id="{DA96F01B-16FD-43E6-A0E4-9BCD541D58C4}" vid="{0DDB9571-2880-46FF-9D67-65A468349C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1048</TotalTime>
  <Words>348</Words>
  <Application>Microsoft Office PowerPoint</Application>
  <PresentationFormat>화면 슬라이드 쇼(16:10)</PresentationFormat>
  <Paragraphs>100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HY중고딕</vt:lpstr>
      <vt:lpstr>맑은 고딕</vt:lpstr>
      <vt:lpstr>휴먼엑스포</vt:lpstr>
      <vt:lpstr>Bahnschrift SemiBold</vt:lpstr>
      <vt:lpstr>Broadway</vt:lpstr>
      <vt:lpstr>Times New Roman</vt:lpstr>
      <vt:lpstr>Wingdings</vt:lpstr>
      <vt:lpstr>2022 강의-영상처리</vt:lpstr>
      <vt:lpstr>CHAPTER 03   파이썬 기초 실습 </vt:lpstr>
      <vt:lpstr>목차</vt:lpstr>
      <vt:lpstr>학습목표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Kim Chan</cp:lastModifiedBy>
  <cp:revision>344</cp:revision>
  <dcterms:created xsi:type="dcterms:W3CDTF">2017-02-21T08:17:22Z</dcterms:created>
  <dcterms:modified xsi:type="dcterms:W3CDTF">2022-09-12T20:06:52Z</dcterms:modified>
</cp:coreProperties>
</file>