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8" r:id="rId3"/>
    <p:sldId id="294" r:id="rId4"/>
    <p:sldId id="372" r:id="rId5"/>
    <p:sldId id="369" r:id="rId6"/>
    <p:sldId id="370" r:id="rId7"/>
    <p:sldId id="373" r:id="rId8"/>
    <p:sldId id="375" r:id="rId9"/>
    <p:sldId id="345" r:id="rId10"/>
    <p:sldId id="374" r:id="rId11"/>
    <p:sldId id="376" r:id="rId12"/>
    <p:sldId id="378" r:id="rId13"/>
    <p:sldId id="377" r:id="rId14"/>
    <p:sldId id="381" r:id="rId15"/>
    <p:sldId id="380" r:id="rId16"/>
    <p:sldId id="382" r:id="rId17"/>
    <p:sldId id="383" r:id="rId18"/>
    <p:sldId id="384" r:id="rId19"/>
    <p:sldId id="385" r:id="rId20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18" autoAdjust="0"/>
  </p:normalViewPr>
  <p:slideViewPr>
    <p:cSldViewPr>
      <p:cViewPr varScale="1">
        <p:scale>
          <a:sx n="196" d="100"/>
          <a:sy n="196" d="100"/>
        </p:scale>
        <p:origin x="378" y="15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9/18/2022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  </a:t>
            </a:r>
            <a:br>
              <a:rPr lang="en-US" altLang="ko-KR" b="1" dirty="0"/>
            </a:br>
            <a:r>
              <a:rPr lang="ko-KR" altLang="en-US" dirty="0"/>
              <a:t>파이썬 기초 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내장함수</a:t>
            </a:r>
            <a:endParaRPr lang="en-US" altLang="ko-KR" kern="0" dirty="0"/>
          </a:p>
          <a:p>
            <a:pPr lvl="2"/>
            <a:r>
              <a:rPr lang="en-US" altLang="ko-KR" kern="0" dirty="0"/>
              <a:t>Python </a:t>
            </a:r>
            <a:r>
              <a:rPr lang="ko-KR" altLang="en-US" kern="0" dirty="0"/>
              <a:t>개발자들이 미리 작성해 둔 함수</a:t>
            </a:r>
            <a:endParaRPr lang="en-US" altLang="ko-KR" kern="0" dirty="0"/>
          </a:p>
          <a:p>
            <a:pPr lvl="3"/>
            <a:r>
              <a:rPr lang="en-US" altLang="ko-KR" kern="0" dirty="0" err="1"/>
              <a:t>len</a:t>
            </a:r>
            <a:r>
              <a:rPr lang="en-US" altLang="ko-KR" kern="0" dirty="0"/>
              <a:t>() – </a:t>
            </a:r>
            <a:r>
              <a:rPr lang="ko-KR" altLang="en-US" kern="0" dirty="0"/>
              <a:t>문자의 개수</a:t>
            </a:r>
            <a:r>
              <a:rPr lang="en-US" altLang="ko-KR" kern="0" dirty="0"/>
              <a:t>, </a:t>
            </a:r>
            <a:r>
              <a:rPr lang="ko-KR" altLang="en-US" kern="0" dirty="0"/>
              <a:t>배열의 개수 등</a:t>
            </a:r>
            <a:r>
              <a:rPr lang="en-US" altLang="ko-KR" kern="0" dirty="0"/>
              <a:t>..</a:t>
            </a:r>
          </a:p>
          <a:p>
            <a:pPr lvl="3"/>
            <a:r>
              <a:rPr lang="en-US" altLang="ko-KR" kern="0" dirty="0"/>
              <a:t>enumerate() – index</a:t>
            </a:r>
            <a:r>
              <a:rPr lang="ko-KR" altLang="en-US" kern="0" dirty="0"/>
              <a:t>와 </a:t>
            </a:r>
            <a:r>
              <a:rPr lang="en-US" altLang="ko-KR" kern="0" dirty="0"/>
              <a:t>value</a:t>
            </a:r>
            <a:r>
              <a:rPr lang="ko-KR" altLang="en-US" kern="0" dirty="0"/>
              <a:t>로 값을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zip() – 2</a:t>
            </a:r>
            <a:r>
              <a:rPr lang="ko-KR" altLang="en-US" kern="0" dirty="0"/>
              <a:t>개 이상의 배열을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Min() – </a:t>
            </a:r>
            <a:r>
              <a:rPr lang="ko-KR" altLang="en-US" kern="0" dirty="0"/>
              <a:t>배열에서 가장 작은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max() – </a:t>
            </a:r>
            <a:r>
              <a:rPr lang="ko-KR" altLang="en-US" kern="0" dirty="0"/>
              <a:t>배열에서 가장 큰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print() – </a:t>
            </a:r>
            <a:r>
              <a:rPr lang="ko-KR" altLang="en-US" kern="0" dirty="0"/>
              <a:t>출력</a:t>
            </a:r>
            <a:endParaRPr lang="en-US" altLang="ko-KR" kern="0" dirty="0"/>
          </a:p>
          <a:p>
            <a:pPr marL="1142955" lvl="3" indent="0">
              <a:buNone/>
            </a:pPr>
            <a:r>
              <a:rPr lang="en-US" altLang="ko-KR" kern="0" dirty="0"/>
              <a:t>   </a:t>
            </a:r>
            <a:r>
              <a:rPr lang="en-US" altLang="ko-KR" kern="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97226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480" y="1207228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endParaRPr lang="en-US" altLang="ko-KR" kern="0" dirty="0"/>
          </a:p>
          <a:p>
            <a:pPr lvl="2"/>
            <a:r>
              <a:rPr lang="ko-KR" altLang="en-US" kern="0" dirty="0"/>
              <a:t>모듈</a:t>
            </a:r>
            <a:endParaRPr lang="en-US" altLang="ko-KR" kern="0" dirty="0"/>
          </a:p>
          <a:p>
            <a:pPr lvl="3"/>
            <a:r>
              <a:rPr lang="ko-KR" altLang="en-US" kern="0" dirty="0"/>
              <a:t>클래스</a:t>
            </a:r>
            <a:r>
              <a:rPr lang="en-US" altLang="ko-KR" kern="0" dirty="0"/>
              <a:t>, </a:t>
            </a:r>
            <a:r>
              <a:rPr lang="ko-KR" altLang="en-US" kern="0" dirty="0"/>
              <a:t>함수 등을 모아 둔 파일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endParaRPr lang="en-US" altLang="ko-KR" kern="0" dirty="0"/>
          </a:p>
          <a:p>
            <a:pPr lvl="3"/>
            <a:r>
              <a:rPr lang="ko-KR" altLang="en-US" kern="0" dirty="0"/>
              <a:t>같은 뜻이라고 생각하면 편함</a:t>
            </a:r>
            <a:endParaRPr lang="en-US" altLang="ko-KR" kern="0" dirty="0"/>
          </a:p>
          <a:p>
            <a:pPr lvl="3"/>
            <a:r>
              <a:rPr lang="ko-KR" altLang="en-US" kern="0" dirty="0"/>
              <a:t>모듈을 모아 둔 폴더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176098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480" y="1207228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FCAE5-A1F0-E856-F63C-F3C66C9D32A6}"/>
              </a:ext>
            </a:extLst>
          </p:cNvPr>
          <p:cNvSpPr/>
          <p:nvPr/>
        </p:nvSpPr>
        <p:spPr>
          <a:xfrm>
            <a:off x="1184729" y="3481090"/>
            <a:ext cx="2883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java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java.util.Scanner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882891-B41D-7C39-1E48-83528069079B}"/>
              </a:ext>
            </a:extLst>
          </p:cNvPr>
          <p:cNvSpPr/>
          <p:nvPr/>
        </p:nvSpPr>
        <p:spPr>
          <a:xfrm>
            <a:off x="1184730" y="2565112"/>
            <a:ext cx="2811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c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#include</a:t>
            </a:r>
            <a:r>
              <a:rPr lang="en-US" altLang="ko-KR" sz="1600" b="0" i="0" dirty="0">
                <a:solidFill>
                  <a:srgbClr val="FFC000"/>
                </a:solidFill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&lt;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timer.h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&gt;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189561" y="4390842"/>
            <a:ext cx="2878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python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2CDF8-79B2-F4D0-C6F1-D713365592D6}"/>
              </a:ext>
            </a:extLst>
          </p:cNvPr>
          <p:cNvSpPr/>
          <p:nvPr/>
        </p:nvSpPr>
        <p:spPr>
          <a:xfrm>
            <a:off x="4865867" y="2565112"/>
            <a:ext cx="3681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c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t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ime_t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t;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t = 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time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(null);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5DD6F1-2EFC-FAD8-EE57-600D06A22046}"/>
              </a:ext>
            </a:extLst>
          </p:cNvPr>
          <p:cNvSpPr/>
          <p:nvPr/>
        </p:nvSpPr>
        <p:spPr>
          <a:xfrm>
            <a:off x="4869666" y="3481090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java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in = new 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(System.in);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840A25-E665-A481-BDD8-3454A81728D5}"/>
              </a:ext>
            </a:extLst>
          </p:cNvPr>
          <p:cNvSpPr/>
          <p:nvPr/>
        </p:nvSpPr>
        <p:spPr>
          <a:xfrm>
            <a:off x="4869666" y="4390841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python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.</a:t>
            </a:r>
            <a:r>
              <a:rPr lang="en-US" altLang="ko-KR" sz="1600" b="0" i="0" dirty="0" err="1">
                <a:solidFill>
                  <a:srgbClr val="0000FF"/>
                </a:solidFill>
                <a:effectLst/>
                <a:latin typeface="Ubuntu Mono derivative Powerlin" panose="020B0509030602030204" pitchFamily="49" charset="0"/>
              </a:rPr>
              <a:t>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B3EF0A4C-3446-B9E3-10A9-705189568E63}"/>
              </a:ext>
            </a:extLst>
          </p:cNvPr>
          <p:cNvSpPr txBox="1">
            <a:spLocks/>
          </p:cNvSpPr>
          <p:nvPr/>
        </p:nvSpPr>
        <p:spPr>
          <a:xfrm>
            <a:off x="644248" y="2155991"/>
            <a:ext cx="3028840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라이브러리 불러오기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61A29080-3F0C-8CB7-34E3-42261A6FC890}"/>
              </a:ext>
            </a:extLst>
          </p:cNvPr>
          <p:cNvSpPr txBox="1">
            <a:spLocks/>
          </p:cNvSpPr>
          <p:nvPr/>
        </p:nvSpPr>
        <p:spPr>
          <a:xfrm>
            <a:off x="4283968" y="2155991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불러온 라이브러리 사용하기</a:t>
            </a:r>
            <a:endParaRPr lang="en-US" altLang="ko-KR" sz="1600" i="1" kern="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6A018E-DC6A-9941-EB4C-C157D161D36F}"/>
              </a:ext>
            </a:extLst>
          </p:cNvPr>
          <p:cNvCxnSpPr>
            <a:cxnSpLocks/>
          </p:cNvCxnSpPr>
          <p:nvPr/>
        </p:nvCxnSpPr>
        <p:spPr>
          <a:xfrm>
            <a:off x="4283968" y="2155991"/>
            <a:ext cx="0" cy="2933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7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1000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881833" y="2607848"/>
            <a:ext cx="17540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original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B3EF0A4C-3446-B9E3-10A9-705189568E63}"/>
              </a:ext>
            </a:extLst>
          </p:cNvPr>
          <p:cNvSpPr txBox="1">
            <a:spLocks/>
          </p:cNvSpPr>
          <p:nvPr/>
        </p:nvSpPr>
        <p:spPr>
          <a:xfrm>
            <a:off x="539552" y="2112188"/>
            <a:ext cx="3028840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간편하게 사용하기</a:t>
            </a:r>
            <a:endParaRPr lang="en-US" altLang="ko-KR" sz="1600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65D31E-4303-912F-B7CE-EFD74262BE0B}"/>
              </a:ext>
            </a:extLst>
          </p:cNvPr>
          <p:cNvSpPr/>
          <p:nvPr/>
        </p:nvSpPr>
        <p:spPr>
          <a:xfrm>
            <a:off x="5148064" y="2607848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original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BD730D-57D2-7923-B876-098E8C14A6EB}"/>
              </a:ext>
            </a:extLst>
          </p:cNvPr>
          <p:cNvSpPr/>
          <p:nvPr/>
        </p:nvSpPr>
        <p:spPr>
          <a:xfrm>
            <a:off x="1881833" y="3929225"/>
            <a:ext cx="20420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used as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as</a:t>
            </a:r>
            <a:r>
              <a:rPr lang="ko-KR" altLang="en-US" sz="1600" b="0" i="0" dirty="0"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13781-BD99-2C5A-0407-063498547142}"/>
              </a:ext>
            </a:extLst>
          </p:cNvPr>
          <p:cNvSpPr/>
          <p:nvPr/>
        </p:nvSpPr>
        <p:spPr>
          <a:xfrm>
            <a:off x="5148064" y="3929225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 as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np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B0FC91-AA37-9B1F-0A0C-63628C7487E6}"/>
              </a:ext>
            </a:extLst>
          </p:cNvPr>
          <p:cNvCxnSpPr>
            <a:cxnSpLocks/>
          </p:cNvCxnSpPr>
          <p:nvPr/>
        </p:nvCxnSpPr>
        <p:spPr>
          <a:xfrm>
            <a:off x="1907704" y="3577580"/>
            <a:ext cx="5616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5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지정값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example1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zeros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.int32)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ones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((3, 1),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empty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((1,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.float64)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(5, 15,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.float32)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비어있는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15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3342A-D738-FB6D-ECE7-31687100858D}"/>
              </a:ext>
            </a:extLst>
          </p:cNvPr>
          <p:cNvSpPr/>
          <p:nvPr/>
        </p:nvSpPr>
        <p:spPr>
          <a:xfrm>
            <a:off x="3310032" y="3980993"/>
            <a:ext cx="5040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 0 0 0 0]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 0 0 0 0]]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[[3.9155e-313 1.8399e+222 1.6758e+243 8.8241e+199 4.3385e-313]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200" b="0" dirty="0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[15. 15. 15. 15. 15.]</a:t>
            </a:r>
          </a:p>
        </p:txBody>
      </p:sp>
    </p:spTree>
    <p:extLst>
      <p:ext uri="{BB962C8B-B14F-4D97-AF65-F5344CB8AC3E}">
        <p14:creationId xmlns:p14="http://schemas.microsoft.com/office/powerpoint/2010/main" val="316378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임의값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(2, 3)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(1, 100, 6)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b.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(2,-1)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랜덤시드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설정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열로 된 랜덤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 ~ 100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 행렬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6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개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행렬을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행으로 변경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C0FBE-C923-9A8D-C9FB-6063A5C9526B}"/>
              </a:ext>
            </a:extLst>
          </p:cNvPr>
          <p:cNvSpPr/>
          <p:nvPr/>
        </p:nvSpPr>
        <p:spPr>
          <a:xfrm>
            <a:off x="3635896" y="4441447"/>
            <a:ext cx="3240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[0.74880388 0.49850701 0.22479665]]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[ 9 74  1 41 37 17]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[[ 9 74  1]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[41 37 17]]</a:t>
            </a:r>
          </a:p>
        </p:txBody>
      </p:sp>
    </p:spTree>
    <p:extLst>
      <p:ext uri="{BB962C8B-B14F-4D97-AF65-F5344CB8AC3E}">
        <p14:creationId xmlns:p14="http://schemas.microsoft.com/office/powerpoint/2010/main" val="135585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실수형 원소 </a:t>
            </a:r>
            <a:r>
              <a:rPr lang="en-US" altLang="ko-KR" sz="1433" dirty="0"/>
              <a:t>10</a:t>
            </a:r>
            <a:r>
              <a:rPr lang="ko-KR" altLang="en-US" sz="1433" dirty="0"/>
              <a:t>개를 갖는 </a:t>
            </a:r>
            <a:r>
              <a:rPr lang="en-US" altLang="ko-KR" sz="1433" dirty="0" err="1"/>
              <a:t>ndarray</a:t>
            </a:r>
            <a:r>
              <a:rPr lang="en-US" altLang="ko-KR" sz="1433" dirty="0"/>
              <a:t> </a:t>
            </a:r>
            <a:r>
              <a:rPr lang="ko-KR" altLang="en-US" sz="1433" dirty="0"/>
              <a:t>행렬을 랜덤으로 선언해서</a:t>
            </a:r>
            <a:br>
              <a:rPr lang="en-US" altLang="ko-KR" sz="1433" dirty="0"/>
            </a:br>
            <a:r>
              <a:rPr lang="ko-KR" altLang="en-US" sz="1433" dirty="0">
                <a:solidFill>
                  <a:srgbClr val="FF0000"/>
                </a:solidFill>
              </a:rPr>
              <a:t>전체 원소</a:t>
            </a:r>
            <a:r>
              <a:rPr lang="ko-KR" altLang="en-US" sz="1433" dirty="0"/>
              <a:t>와 </a:t>
            </a:r>
            <a:r>
              <a:rPr lang="ko-KR" altLang="en-US" sz="1433" dirty="0">
                <a:solidFill>
                  <a:srgbClr val="FFC000"/>
                </a:solidFill>
              </a:rPr>
              <a:t>합</a:t>
            </a:r>
            <a:r>
              <a:rPr lang="ko-KR" altLang="en-US" sz="1433" dirty="0"/>
              <a:t>과 </a:t>
            </a:r>
            <a:r>
              <a:rPr lang="ko-KR" altLang="en-US" sz="1433" dirty="0">
                <a:solidFill>
                  <a:srgbClr val="00B050"/>
                </a:solidFill>
              </a:rPr>
              <a:t>평균</a:t>
            </a:r>
            <a:r>
              <a:rPr lang="ko-KR" altLang="en-US" sz="1433" dirty="0"/>
              <a:t>을 구하라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835696" y="4225652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26617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+ for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331640" y="2137420"/>
            <a:ext cx="29523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/10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B2DF3CCF-A32B-68CB-42AB-D9882A1E127D}"/>
              </a:ext>
            </a:extLst>
          </p:cNvPr>
          <p:cNvSpPr txBox="1">
            <a:spLocks/>
          </p:cNvSpPr>
          <p:nvPr/>
        </p:nvSpPr>
        <p:spPr>
          <a:xfrm>
            <a:off x="5170984" y="1623008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sz="2170" kern="0" dirty="0" err="1"/>
              <a:t>numpy</a:t>
            </a:r>
            <a:r>
              <a:rPr lang="en-US" altLang="ko-KR" sz="2170" kern="0" dirty="0"/>
              <a:t> + </a:t>
            </a:r>
            <a:r>
              <a:rPr lang="ko-KR" altLang="en-US" sz="2170" kern="0" dirty="0"/>
              <a:t>내장함수</a:t>
            </a:r>
            <a:endParaRPr lang="en-US" altLang="ko-KR" sz="2170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34736-50E3-17CD-FAB6-91072F1041C0}"/>
              </a:ext>
            </a:extLst>
          </p:cNvPr>
          <p:cNvSpPr/>
          <p:nvPr/>
        </p:nvSpPr>
        <p:spPr>
          <a:xfrm>
            <a:off x="5796136" y="2137420"/>
            <a:ext cx="29523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mean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3599384" y="4425903"/>
            <a:ext cx="5365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96459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0~50 </a:t>
            </a:r>
            <a:r>
              <a:rPr lang="ko-KR" altLang="en-US" sz="1433" dirty="0"/>
              <a:t>사이의 임의의 원소</a:t>
            </a:r>
            <a:r>
              <a:rPr lang="en-US" altLang="ko-KR" sz="1433" dirty="0"/>
              <a:t>(</a:t>
            </a:r>
            <a:r>
              <a:rPr lang="ko-KR" altLang="en-US" sz="1433" dirty="0"/>
              <a:t>정수형</a:t>
            </a:r>
            <a:r>
              <a:rPr lang="en-US" altLang="ko-KR" sz="1433" dirty="0"/>
              <a:t>, </a:t>
            </a:r>
            <a:r>
              <a:rPr lang="ko-KR" altLang="en-US" sz="1433" dirty="0"/>
              <a:t>중복가능</a:t>
            </a:r>
            <a:r>
              <a:rPr lang="en-US" altLang="ko-KR" sz="1433" dirty="0"/>
              <a:t>)</a:t>
            </a:r>
            <a:r>
              <a:rPr lang="ko-KR" altLang="en-US" sz="1433" dirty="0"/>
              <a:t>를 </a:t>
            </a:r>
            <a:r>
              <a:rPr lang="en-US" altLang="ko-KR" sz="1433" dirty="0"/>
              <a:t>500</a:t>
            </a:r>
            <a:r>
              <a:rPr lang="ko-KR" altLang="en-US" sz="1433" dirty="0"/>
              <a:t>개 만들어서</a:t>
            </a:r>
            <a:br>
              <a:rPr lang="en-US" altLang="ko-KR" sz="1433" dirty="0"/>
            </a:br>
            <a:r>
              <a:rPr lang="ko-KR" altLang="en-US" sz="1433" dirty="0"/>
              <a:t>가장 많이 나온 </a:t>
            </a:r>
            <a:r>
              <a:rPr lang="ko-KR" altLang="en-US" sz="1433" dirty="0" err="1">
                <a:solidFill>
                  <a:srgbClr val="FF0000"/>
                </a:solidFill>
              </a:rPr>
              <a:t>원소값</a:t>
            </a:r>
            <a:r>
              <a:rPr lang="ko-KR" altLang="en-US" sz="1433" dirty="0" err="1"/>
              <a:t>과</a:t>
            </a:r>
            <a:r>
              <a:rPr lang="ko-KR" altLang="en-US" sz="1433" dirty="0"/>
              <a:t> </a:t>
            </a:r>
            <a:r>
              <a:rPr lang="ko-KR" altLang="en-US" sz="1433" dirty="0">
                <a:solidFill>
                  <a:srgbClr val="00B050"/>
                </a:solidFill>
              </a:rPr>
              <a:t>중복횟수</a:t>
            </a:r>
            <a:r>
              <a:rPr lang="ko-KR" altLang="en-US" sz="1433" dirty="0"/>
              <a:t>로 출력하라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835696" y="422565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102</a:t>
            </a:r>
          </a:p>
          <a:p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3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+ for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331640" y="2137420"/>
            <a:ext cx="29523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/10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B2DF3CCF-A32B-68CB-42AB-D9882A1E127D}"/>
              </a:ext>
            </a:extLst>
          </p:cNvPr>
          <p:cNvSpPr txBox="1">
            <a:spLocks/>
          </p:cNvSpPr>
          <p:nvPr/>
        </p:nvSpPr>
        <p:spPr>
          <a:xfrm>
            <a:off x="5170984" y="1623008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sz="2170" kern="0" dirty="0" err="1"/>
              <a:t>numpy</a:t>
            </a:r>
            <a:r>
              <a:rPr lang="en-US" altLang="ko-KR" sz="2170" kern="0" dirty="0"/>
              <a:t> + </a:t>
            </a:r>
            <a:r>
              <a:rPr lang="ko-KR" altLang="en-US" sz="2170" kern="0" dirty="0"/>
              <a:t>내장함수</a:t>
            </a:r>
            <a:endParaRPr lang="en-US" altLang="ko-KR" sz="2170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34736-50E3-17CD-FAB6-91072F1041C0}"/>
              </a:ext>
            </a:extLst>
          </p:cNvPr>
          <p:cNvSpPr/>
          <p:nvPr/>
        </p:nvSpPr>
        <p:spPr>
          <a:xfrm>
            <a:off x="5796136" y="2137420"/>
            <a:ext cx="29523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mean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3599384" y="4425903"/>
            <a:ext cx="5365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164256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.for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enumerate</a:t>
            </a:r>
          </a:p>
          <a:p>
            <a:pPr lvl="1"/>
            <a:r>
              <a:rPr lang="en-US" altLang="ko-KR" dirty="0"/>
              <a:t>zip</a:t>
            </a:r>
            <a:endParaRPr lang="ko-KR" altLang="en-US" dirty="0"/>
          </a:p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내장함수</a:t>
            </a:r>
            <a:endParaRPr lang="en-US" altLang="ko-KR" dirty="0"/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enumerate</a:t>
            </a:r>
          </a:p>
          <a:p>
            <a:pPr lvl="2"/>
            <a:r>
              <a:rPr lang="en-US" altLang="ko-KR" sz="1433" dirty="0"/>
              <a:t>Index, Value</a:t>
            </a:r>
            <a:r>
              <a:rPr lang="ko-KR" altLang="en-US" sz="1433" dirty="0"/>
              <a:t>를 한번에 사용할 수 있게 해 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  <a:p>
            <a:pPr lvl="2"/>
            <a:endParaRPr lang="en-US" altLang="ko-KR" sz="1433" dirty="0"/>
          </a:p>
          <a:p>
            <a:pPr marL="380985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zip</a:t>
            </a:r>
          </a:p>
          <a:p>
            <a:pPr lvl="2"/>
            <a:r>
              <a:rPr lang="ko-KR" altLang="en-US" sz="1433" dirty="0"/>
              <a:t>두개 이상의 배열을 한번에 사용할 수 있게 해주는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10E370-6CC8-4A8C-C119-D0C68F2A3585}"/>
              </a:ext>
            </a:extLst>
          </p:cNvPr>
          <p:cNvSpPr txBox="1">
            <a:spLocks/>
          </p:cNvSpPr>
          <p:nvPr/>
        </p:nvSpPr>
        <p:spPr bwMode="auto">
          <a:xfrm>
            <a:off x="1718719" y="1206500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3"/>
            <a:r>
              <a:rPr lang="en-US" altLang="ko-KR" sz="1433" kern="0" dirty="0"/>
              <a:t>list1 = [‘a’, ‘b’, ‘c’, ‘d’, ‘e’, ‘f’, ‘g’]</a:t>
            </a:r>
          </a:p>
          <a:p>
            <a:pPr lvl="3"/>
            <a:r>
              <a:rPr lang="en-US" altLang="ko-KR" sz="1433" kern="0" dirty="0"/>
              <a:t>list2 = [10, 20, 30, 40, 50, 60, 70]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C5C52F-0779-85B9-8E8B-25CEC31F09B8}"/>
              </a:ext>
            </a:extLst>
          </p:cNvPr>
          <p:cNvSpPr/>
          <p:nvPr/>
        </p:nvSpPr>
        <p:spPr>
          <a:xfrm>
            <a:off x="1979713" y="235344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8C6A2-47BB-6363-5348-E3EA71303B36}"/>
              </a:ext>
            </a:extLst>
          </p:cNvPr>
          <p:cNvSpPr/>
          <p:nvPr/>
        </p:nvSpPr>
        <p:spPr>
          <a:xfrm>
            <a:off x="7840818" y="2145972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0, a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1, b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2, c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91FFDCA6-31F3-DECB-2C78-C8AF9685D629}"/>
              </a:ext>
            </a:extLst>
          </p:cNvPr>
          <p:cNvSpPr txBox="1">
            <a:spLocks/>
          </p:cNvSpPr>
          <p:nvPr/>
        </p:nvSpPr>
        <p:spPr>
          <a:xfrm>
            <a:off x="6732240" y="1868393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3D0D49-9BEE-69C8-6B25-0E12F78AD0D2}"/>
              </a:ext>
            </a:extLst>
          </p:cNvPr>
          <p:cNvSpPr/>
          <p:nvPr/>
        </p:nvSpPr>
        <p:spPr>
          <a:xfrm>
            <a:off x="1979713" y="379360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(list1, list2):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C178CAC4-644D-917D-B979-C20891869D76}"/>
              </a:ext>
            </a:extLst>
          </p:cNvPr>
          <p:cNvSpPr txBox="1">
            <a:spLocks/>
          </p:cNvSpPr>
          <p:nvPr/>
        </p:nvSpPr>
        <p:spPr>
          <a:xfrm>
            <a:off x="6732240" y="3282985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744F89-06F8-7275-323F-A105B8B98D2F}"/>
              </a:ext>
            </a:extLst>
          </p:cNvPr>
          <p:cNvSpPr/>
          <p:nvPr/>
        </p:nvSpPr>
        <p:spPr>
          <a:xfrm>
            <a:off x="7840818" y="3615803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a, 10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b, 20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c, 30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24A0E-8C8D-C971-1B02-FAEABAE9E9CD}"/>
              </a:ext>
            </a:extLst>
          </p:cNvPr>
          <p:cNvSpPr/>
          <p:nvPr/>
        </p:nvSpPr>
        <p:spPr>
          <a:xfrm>
            <a:off x="7884368" y="2263485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F0B246-36A6-1715-259F-3FD899C7D4CE}"/>
              </a:ext>
            </a:extLst>
          </p:cNvPr>
          <p:cNvSpPr/>
          <p:nvPr/>
        </p:nvSpPr>
        <p:spPr>
          <a:xfrm>
            <a:off x="7884368" y="3713388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names = [“ </a:t>
            </a:r>
            <a:r>
              <a:rPr lang="ko-KR" altLang="en-US" sz="1433" dirty="0"/>
              <a:t>홍길동</a:t>
            </a:r>
            <a:r>
              <a:rPr lang="en-US" altLang="ko-KR" sz="1433" dirty="0"/>
              <a:t>”, “</a:t>
            </a:r>
            <a:r>
              <a:rPr lang="ko-KR" altLang="en-US" sz="1433" dirty="0"/>
              <a:t>이순신</a:t>
            </a:r>
            <a:r>
              <a:rPr lang="en-US" altLang="ko-KR" sz="1433" dirty="0"/>
              <a:t>”, “</a:t>
            </a:r>
            <a:r>
              <a:rPr lang="ko-KR" altLang="en-US" sz="1433" dirty="0"/>
              <a:t>세종</a:t>
            </a:r>
            <a:r>
              <a:rPr lang="en-US" altLang="ko-KR" sz="1433" dirty="0"/>
              <a:t>“, “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“, “</a:t>
            </a:r>
            <a:r>
              <a:rPr lang="ko-KR" altLang="en-US" sz="1433" dirty="0"/>
              <a:t>슈퍼맨</a:t>
            </a:r>
            <a:r>
              <a:rPr lang="en-US" altLang="ko-KR" sz="1433" dirty="0"/>
              <a:t>”]</a:t>
            </a:r>
          </a:p>
          <a:p>
            <a:pPr lvl="3"/>
            <a:r>
              <a:rPr lang="en-US" altLang="ko-KR" sz="1433" dirty="0"/>
              <a:t>scores = [30, 50, 100, 20, 70]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names</a:t>
            </a:r>
            <a:r>
              <a:rPr lang="ko-KR" altLang="en-US" sz="1433" dirty="0"/>
              <a:t>와 </a:t>
            </a:r>
            <a:r>
              <a:rPr lang="en-US" altLang="ko-KR" sz="1433" dirty="0"/>
              <a:t>scores</a:t>
            </a:r>
            <a:r>
              <a:rPr lang="ko-KR" altLang="en-US" sz="1433" dirty="0"/>
              <a:t>배열이 주어진다</a:t>
            </a:r>
            <a:r>
              <a:rPr lang="en-US" altLang="ko-KR" sz="1433" dirty="0"/>
              <a:t>.</a:t>
            </a:r>
          </a:p>
          <a:p>
            <a:pPr lvl="3"/>
            <a:r>
              <a:rPr lang="ko-KR" altLang="en-US" sz="1433" dirty="0"/>
              <a:t>주어진 배열을 이용하여 </a:t>
            </a:r>
            <a:r>
              <a:rPr lang="en-US" altLang="ko-KR" sz="1433" dirty="0" err="1"/>
              <a:t>dict</a:t>
            </a:r>
            <a:r>
              <a:rPr lang="en-US" altLang="ko-KR" sz="1433" dirty="0"/>
              <a:t> </a:t>
            </a:r>
            <a:r>
              <a:rPr lang="ko-KR" altLang="en-US" sz="1433" dirty="0"/>
              <a:t>형식으로 출력하여라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  <a:p>
            <a:pPr lvl="3"/>
            <a:r>
              <a:rPr lang="en-US" altLang="ko-KR" sz="1433" dirty="0"/>
              <a:t>{'</a:t>
            </a:r>
            <a:r>
              <a:rPr lang="ko-KR" altLang="en-US" sz="1433" dirty="0"/>
              <a:t>홍길동</a:t>
            </a:r>
            <a:r>
              <a:rPr lang="en-US" altLang="ko-KR" sz="1433" dirty="0"/>
              <a:t>': 30, '</a:t>
            </a:r>
            <a:r>
              <a:rPr lang="ko-KR" altLang="en-US" sz="1433" dirty="0"/>
              <a:t>이순신</a:t>
            </a:r>
            <a:r>
              <a:rPr lang="en-US" altLang="ko-KR" sz="1433" dirty="0"/>
              <a:t>': 50, '</a:t>
            </a:r>
            <a:r>
              <a:rPr lang="ko-KR" altLang="en-US" sz="1433" dirty="0"/>
              <a:t>세종</a:t>
            </a:r>
            <a:r>
              <a:rPr lang="en-US" altLang="ko-KR" sz="1433" dirty="0"/>
              <a:t>': 100, '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': 20, '</a:t>
            </a:r>
            <a:r>
              <a:rPr lang="ko-KR" altLang="en-US" sz="1433" dirty="0"/>
              <a:t>슈퍼맨</a:t>
            </a:r>
            <a:r>
              <a:rPr lang="en-US" altLang="ko-KR" sz="1433" dirty="0"/>
              <a:t>': 70}</a:t>
            </a:r>
          </a:p>
        </p:txBody>
      </p:sp>
    </p:spTree>
    <p:extLst>
      <p:ext uri="{BB962C8B-B14F-4D97-AF65-F5344CB8AC3E}">
        <p14:creationId xmlns:p14="http://schemas.microsoft.com/office/powerpoint/2010/main" val="194849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868449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results[names[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255571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range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449024" y="2775048"/>
            <a:ext cx="49065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(for each)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.index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3836146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for each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</p:spTree>
    <p:extLst>
      <p:ext uri="{BB962C8B-B14F-4D97-AF65-F5344CB8AC3E}">
        <p14:creationId xmlns:p14="http://schemas.microsoft.com/office/powerpoint/2010/main" val="121137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1164597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solution3 (enumerate)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551719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enumerate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898971" y="2775048"/>
            <a:ext cx="4042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solution4 (zip)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(names, scores):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4286093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zip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B3BC2E-7930-B44F-D5F6-BE56BE9DC853}"/>
              </a:ext>
            </a:extLst>
          </p:cNvPr>
          <p:cNvGrpSpPr/>
          <p:nvPr/>
        </p:nvGrpSpPr>
        <p:grpSpPr>
          <a:xfrm>
            <a:off x="1524637" y="3560414"/>
            <a:ext cx="6668279" cy="256721"/>
            <a:chOff x="1691680" y="3498850"/>
            <a:chExt cx="6668279" cy="25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478D4A-D05F-823C-3643-C6F2F488B557}"/>
                </a:ext>
              </a:extLst>
            </p:cNvPr>
            <p:cNvSpPr/>
            <p:nvPr/>
          </p:nvSpPr>
          <p:spPr>
            <a:xfrm>
              <a:off x="1691680" y="3505572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F7207C-D975-31E6-9575-4E6BC80236A9}"/>
                </a:ext>
              </a:extLst>
            </p:cNvPr>
            <p:cNvSpPr/>
            <p:nvPr/>
          </p:nvSpPr>
          <p:spPr>
            <a:xfrm>
              <a:off x="5436096" y="3498850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7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 사용 방법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5271CD-A506-6075-7558-4D4DF9E8BDE6}"/>
              </a:ext>
            </a:extLst>
          </p:cNvPr>
          <p:cNvSpPr/>
          <p:nvPr/>
        </p:nvSpPr>
        <p:spPr>
          <a:xfrm>
            <a:off x="1233761" y="2264445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함수명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1, 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2, ...):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명령문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</a:t>
            </a:r>
          </a:p>
          <a:p>
            <a:r>
              <a:rPr lang="ko-KR" altLang="en-US" sz="1600" dirty="0">
                <a:latin typeface="ubuntu mono derivative powerline" panose="020B0509030602030204" pitchFamily="49" charset="0"/>
              </a:rPr>
              <a:t>  명령문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...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  return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반환값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FF399-15C4-B08D-35CB-748B397AA4E4}"/>
              </a:ext>
            </a:extLst>
          </p:cNvPr>
          <p:cNvSpPr/>
          <p:nvPr/>
        </p:nvSpPr>
        <p:spPr>
          <a:xfrm>
            <a:off x="5324605" y="2261514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if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==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”: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    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.”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”))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FC73011A-7C0F-3B0D-00EF-E4340D131461}"/>
              </a:ext>
            </a:extLst>
          </p:cNvPr>
          <p:cNvSpPr txBox="1">
            <a:spLocks/>
          </p:cNvSpPr>
          <p:nvPr/>
        </p:nvSpPr>
        <p:spPr>
          <a:xfrm>
            <a:off x="5108581" y="170850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사용 예제</a:t>
            </a:r>
            <a:endParaRPr lang="en-US" altLang="ko-KR" kern="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F318820-5D74-75DD-853F-BE05BEC6CCC8}"/>
              </a:ext>
            </a:extLst>
          </p:cNvPr>
          <p:cNvSpPr txBox="1">
            <a:spLocks/>
          </p:cNvSpPr>
          <p:nvPr/>
        </p:nvSpPr>
        <p:spPr>
          <a:xfrm>
            <a:off x="5108581" y="3775453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출력 예제</a:t>
            </a:r>
            <a:endParaRPr lang="en-US" altLang="ko-KR" kern="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02CFD4-BEA0-DAA4-C305-1CA810A9FE3F}"/>
              </a:ext>
            </a:extLst>
          </p:cNvPr>
          <p:cNvSpPr/>
          <p:nvPr/>
        </p:nvSpPr>
        <p:spPr>
          <a:xfrm>
            <a:off x="6249399" y="4178847"/>
            <a:ext cx="1811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7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구구단을 </a:t>
            </a:r>
            <a:r>
              <a:rPr lang="en-US" altLang="ko-KR" sz="1433" dirty="0"/>
              <a:t>1</a:t>
            </a:r>
            <a:r>
              <a:rPr lang="ko-KR" altLang="en-US" sz="1433" dirty="0"/>
              <a:t>단부터 </a:t>
            </a:r>
            <a:r>
              <a:rPr lang="en-US" altLang="ko-KR" sz="1433" dirty="0"/>
              <a:t>9</a:t>
            </a:r>
            <a:r>
              <a:rPr lang="ko-KR" altLang="en-US" sz="1433" dirty="0"/>
              <a:t>단까지 출력하라</a:t>
            </a:r>
            <a:r>
              <a:rPr lang="en-US" altLang="ko-KR" sz="1433" dirty="0"/>
              <a:t>.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5D61D468-AF4F-7CC1-C768-2333D4FE2934}"/>
              </a:ext>
            </a:extLst>
          </p:cNvPr>
          <p:cNvSpPr txBox="1">
            <a:spLocks/>
          </p:cNvSpPr>
          <p:nvPr/>
        </p:nvSpPr>
        <p:spPr>
          <a:xfrm>
            <a:off x="4716016" y="1633364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D4F83C-0CF1-B94F-51DF-A4D2A09074CF}"/>
              </a:ext>
            </a:extLst>
          </p:cNvPr>
          <p:cNvSpPr/>
          <p:nvPr/>
        </p:nvSpPr>
        <p:spPr>
          <a:xfrm>
            <a:off x="5940152" y="1993404"/>
            <a:ext cx="13061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1 = 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2 = 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3 = 6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4 = 8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6 = 54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7 = 63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8 = 72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9 = 81</a:t>
            </a:r>
          </a:p>
        </p:txBody>
      </p:sp>
    </p:spTree>
    <p:extLst>
      <p:ext uri="{BB962C8B-B14F-4D97-AF65-F5344CB8AC3E}">
        <p14:creationId xmlns:p14="http://schemas.microsoft.com/office/powerpoint/2010/main" val="405361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16795"/>
            <a:ext cx="8424936" cy="39077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함수</a:t>
            </a:r>
            <a:r>
              <a:rPr lang="en-US" altLang="ko-KR" kern="0" dirty="0"/>
              <a:t>(function)</a:t>
            </a:r>
          </a:p>
          <a:p>
            <a:pPr lvl="2"/>
            <a:r>
              <a:rPr lang="ko-KR" altLang="en-US" kern="0" dirty="0"/>
              <a:t>코드의 재사용 용이</a:t>
            </a:r>
            <a:endParaRPr lang="en-US" altLang="ko-KR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CC5AB1-7587-8E95-A1E3-8F20CF80305B}"/>
              </a:ext>
            </a:extLst>
          </p:cNvPr>
          <p:cNvSpPr/>
          <p:nvPr/>
        </p:nvSpPr>
        <p:spPr>
          <a:xfrm>
            <a:off x="1119461" y="2425452"/>
            <a:ext cx="36811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(for)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(f"{2}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{2*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(f"{3}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{3*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 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(f"{8}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{8*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(f"{9}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{9*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0E383-1CF4-31AF-20C6-286A0EFF7A00}"/>
              </a:ext>
            </a:extLst>
          </p:cNvPr>
          <p:cNvSpPr/>
          <p:nvPr/>
        </p:nvSpPr>
        <p:spPr>
          <a:xfrm>
            <a:off x="4800600" y="2420449"/>
            <a:ext cx="4235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(function)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f"{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(3))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(9))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3FD68F-1CAE-6F06-0227-039A1425CB23}"/>
              </a:ext>
            </a:extLst>
          </p:cNvPr>
          <p:cNvSpPr/>
          <p:nvPr/>
        </p:nvSpPr>
        <p:spPr>
          <a:xfrm>
            <a:off x="4773034" y="2989385"/>
            <a:ext cx="4142366" cy="247805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4975</TotalTime>
  <Words>1663</Words>
  <Application>Microsoft Office PowerPoint</Application>
  <PresentationFormat>화면 슬라이드 쇼(16:10)</PresentationFormat>
  <Paragraphs>339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03   파이썬 기초 실습2 </vt:lpstr>
      <vt:lpstr>목차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374</cp:revision>
  <cp:lastPrinted>2022-09-13T07:27:14Z</cp:lastPrinted>
  <dcterms:created xsi:type="dcterms:W3CDTF">2017-02-21T08:17:22Z</dcterms:created>
  <dcterms:modified xsi:type="dcterms:W3CDTF">2022-09-18T05:56:31Z</dcterms:modified>
</cp:coreProperties>
</file>