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9"/>
  </p:notesMasterIdLst>
  <p:handoutMasterIdLst>
    <p:handoutMasterId r:id="rId10"/>
  </p:handoutMasterIdLst>
  <p:sldIdLst>
    <p:sldId id="474" r:id="rId2"/>
    <p:sldId id="473" r:id="rId3"/>
    <p:sldId id="475" r:id="rId4"/>
    <p:sldId id="476" r:id="rId5"/>
    <p:sldId id="477" r:id="rId6"/>
    <p:sldId id="479" r:id="rId7"/>
    <p:sldId id="480" r:id="rId8"/>
  </p:sldIdLst>
  <p:sldSz cx="9144000" cy="5715000" type="screen16x1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9B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718" autoAdjust="0"/>
  </p:normalViewPr>
  <p:slideViewPr>
    <p:cSldViewPr>
      <p:cViewPr varScale="1">
        <p:scale>
          <a:sx n="197" d="100"/>
          <a:sy n="197" d="100"/>
        </p:scale>
        <p:origin x="656" y="11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-16776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41" d="100"/>
          <a:sy n="141" d="100"/>
        </p:scale>
        <p:origin x="-1332" y="-12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44C269C3-C25E-41E8-815A-55A10694EC72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43570691-BFF7-46A3-A51C-EDFA8C5FB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11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DE0290A-1521-4E2C-B981-7952210E2E19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4188" y="768350"/>
            <a:ext cx="61372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8D2EE1D8-CF94-4B34-B47A-3155D616A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28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8763000" cy="4953000"/>
            <a:chOff x="0" y="0"/>
            <a:chExt cx="5520" cy="3744"/>
          </a:xfrm>
        </p:grpSpPr>
        <p:sp>
          <p:nvSpPr>
            <p:cNvPr id="1741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000">
                <a:latin typeface="Times New Roman" pitchFamily="18" charset="0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7413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4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5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17417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8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</p:grpSp>
      <p:sp>
        <p:nvSpPr>
          <p:cNvPr id="17419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952500"/>
            <a:ext cx="6629400" cy="1841500"/>
          </a:xfrm>
        </p:spPr>
        <p:txBody>
          <a:bodyPr/>
          <a:lstStyle>
            <a:lvl1pPr>
              <a:defRPr sz="4000">
                <a:latin typeface="+mj-lt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7420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02000"/>
            <a:ext cx="6858000" cy="13335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>
                <a:latin typeface="+mj-lt"/>
                <a:ea typeface="맑은 고딕" pitchFamily="50" charset="-127"/>
              </a:defRPr>
            </a:lvl1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17421" name="Rectangle 13"/>
          <p:cNvSpPr>
            <a:spLocks noGrp="1" noChangeArrowheads="1"/>
          </p:cNvSpPr>
          <p:nvPr>
            <p:ph type="dt" sz="half" idx="2"/>
          </p:nvPr>
        </p:nvSpPr>
        <p:spPr>
          <a:xfrm>
            <a:off x="912813" y="5209646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11/6/2022</a:t>
            </a:fld>
            <a:endParaRPr lang="en-US" sz="1667" dirty="0">
              <a:solidFill>
                <a:srgbClr val="FFFFFF"/>
              </a:solidFill>
            </a:endParaRPr>
          </a:p>
        </p:txBody>
      </p:sp>
      <p:sp>
        <p:nvSpPr>
          <p:cNvPr id="17422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354388" y="520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7423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1800" y="520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0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99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31511"/>
            <a:ext cx="2057400" cy="510248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231511"/>
            <a:ext cx="6019800" cy="51024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971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44179" y="107818"/>
            <a:ext cx="7920434" cy="817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755650" y="1057011"/>
            <a:ext cx="4027488" cy="4079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35539" y="1057011"/>
            <a:ext cx="4029075" cy="4079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036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231511"/>
            <a:ext cx="7799784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>
          <a:xfrm>
            <a:off x="395288" y="1177313"/>
            <a:ext cx="8640762" cy="4200467"/>
          </a:xfrm>
        </p:spPr>
        <p:txBody>
          <a:bodyPr>
            <a:normAutofit/>
          </a:bodyPr>
          <a:lstStyle>
            <a:lvl1pPr>
              <a:spcBef>
                <a:spcPts val="1000"/>
              </a:spcBef>
              <a:spcAft>
                <a:spcPts val="1000"/>
              </a:spcAft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76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231512"/>
            <a:ext cx="7799784" cy="64558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sz="quarter" idx="17"/>
          </p:nvPr>
        </p:nvSpPr>
        <p:spPr>
          <a:xfrm>
            <a:off x="395289" y="1177313"/>
            <a:ext cx="8569325" cy="41408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998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115616" y="231511"/>
            <a:ext cx="7799784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552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21"/>
          <p:cNvSpPr>
            <a:spLocks noGrp="1"/>
          </p:cNvSpPr>
          <p:nvPr>
            <p:ph type="title"/>
          </p:nvPr>
        </p:nvSpPr>
        <p:spPr>
          <a:xfrm>
            <a:off x="1115616" y="337220"/>
            <a:ext cx="784922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99636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날짜 개체 틀 22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제목 개체 틀 21"/>
          <p:cNvSpPr>
            <a:spLocks noGrp="1"/>
          </p:cNvSpPr>
          <p:nvPr>
            <p:ph type="title"/>
          </p:nvPr>
        </p:nvSpPr>
        <p:spPr>
          <a:xfrm>
            <a:off x="1120706" y="169607"/>
            <a:ext cx="784922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683568" y="1177313"/>
            <a:ext cx="4032448" cy="40566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972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날짜 개체 틀 22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제목 개체 틀 21"/>
          <p:cNvSpPr>
            <a:spLocks noGrp="1"/>
          </p:cNvSpPr>
          <p:nvPr>
            <p:ph type="title"/>
          </p:nvPr>
        </p:nvSpPr>
        <p:spPr>
          <a:xfrm>
            <a:off x="1115616" y="277247"/>
            <a:ext cx="7885053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683568" y="1177313"/>
            <a:ext cx="4032448" cy="40566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48072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83568" y="1717373"/>
            <a:ext cx="3960440" cy="36004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728592" y="1733207"/>
            <a:ext cx="4163888" cy="3584567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11/6/2022</a:t>
            </a:fld>
            <a:endParaRPr 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 rtlCol="0"/>
          <a:lstStyle/>
          <a:p>
            <a:endParaRPr kumimoji="0"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83568" y="1117307"/>
            <a:ext cx="3960440" cy="533400"/>
          </a:xfrm>
          <a:prstGeom prst="rect">
            <a:avLst/>
          </a:prstGeom>
          <a:solidFill>
            <a:srgbClr val="0070C0"/>
          </a:solidFill>
        </p:spPr>
        <p:txBody>
          <a:bodyPr rtlCol="0" anchor="ctr"/>
          <a:lstStyle>
            <a:lvl1pPr marL="0" indent="0">
              <a:buFontTx/>
              <a:buNone/>
              <a:defRPr sz="1667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716016" y="1123967"/>
            <a:ext cx="4176464" cy="533400"/>
          </a:xfrm>
          <a:prstGeom prst="rect">
            <a:avLst/>
          </a:prstGeom>
          <a:solidFill>
            <a:srgbClr val="0070C0"/>
          </a:solidFill>
        </p:spPr>
        <p:txBody>
          <a:bodyPr rtlCol="0" anchor="ctr"/>
          <a:lstStyle>
            <a:lvl1pPr marL="0" indent="0">
              <a:buFontTx/>
              <a:buNone/>
              <a:defRPr sz="1667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7" name="제목 개체 틀 21"/>
          <p:cNvSpPr>
            <a:spLocks noGrp="1"/>
          </p:cNvSpPr>
          <p:nvPr>
            <p:ph type="title"/>
          </p:nvPr>
        </p:nvSpPr>
        <p:spPr>
          <a:xfrm>
            <a:off x="1115616" y="101421"/>
            <a:ext cx="7849226" cy="8255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2158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31511"/>
            <a:ext cx="8001000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8298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11/6/2022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825589" y="1117307"/>
            <a:ext cx="1370147" cy="4200467"/>
          </a:xfrm>
          <a:prstGeom prst="rect">
            <a:avLst/>
          </a:prstGeom>
          <a:solidFill>
            <a:srgbClr val="0070C0"/>
          </a:solidFill>
          <a:ln w="50800" cap="sq" cmpd="dbl" algn="ctr">
            <a:solidFill>
              <a:srgbClr val="0070C0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833"/>
              </a:spcAft>
              <a:buNone/>
              <a:defRPr sz="1500"/>
            </a:lvl1pPr>
            <a:lvl2pPr>
              <a:buNone/>
              <a:defRPr sz="1000"/>
            </a:lvl2pPr>
            <a:lvl3pPr>
              <a:buNone/>
              <a:defRPr sz="833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267744" y="1117307"/>
            <a:ext cx="6696744" cy="4200467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제목 개체 틀 21"/>
          <p:cNvSpPr>
            <a:spLocks noGrp="1"/>
          </p:cNvSpPr>
          <p:nvPr>
            <p:ph type="title"/>
          </p:nvPr>
        </p:nvSpPr>
        <p:spPr>
          <a:xfrm>
            <a:off x="1115615" y="47637"/>
            <a:ext cx="7846477" cy="8255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049957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508000"/>
            <a:ext cx="4129618" cy="1138502"/>
          </a:xfrm>
        </p:spPr>
        <p:txBody>
          <a:bodyPr anchor="b"/>
          <a:lstStyle>
            <a:lvl1pPr algn="ctr">
              <a:defRPr sz="2667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1717374"/>
            <a:ext cx="4129604" cy="3108627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333" dirty="0"/>
          </a:p>
        </p:txBody>
      </p:sp>
    </p:spTree>
    <p:extLst>
      <p:ext uri="{BB962C8B-B14F-4D97-AF65-F5344CB8AC3E}">
        <p14:creationId xmlns:p14="http://schemas.microsoft.com/office/powerpoint/2010/main" val="4018330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21"/>
          <p:cNvSpPr>
            <a:spLocks noGrp="1"/>
          </p:cNvSpPr>
          <p:nvPr>
            <p:ph type="title"/>
          </p:nvPr>
        </p:nvSpPr>
        <p:spPr>
          <a:xfrm>
            <a:off x="323174" y="37187"/>
            <a:ext cx="856930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2600" cap="none" baseline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6" name="텍스트 개체 틀 12"/>
          <p:cNvSpPr>
            <a:spLocks noGrp="1"/>
          </p:cNvSpPr>
          <p:nvPr>
            <p:ph idx="1"/>
          </p:nvPr>
        </p:nvSpPr>
        <p:spPr>
          <a:xfrm>
            <a:off x="323174" y="732511"/>
            <a:ext cx="8569306" cy="4774163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6801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3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667"/>
            </a:lvl1pPr>
            <a:lvl2pPr marL="380985" indent="0">
              <a:buNone/>
              <a:defRPr sz="1500"/>
            </a:lvl2pPr>
            <a:lvl3pPr marL="761970" indent="0">
              <a:buNone/>
              <a:defRPr sz="1333"/>
            </a:lvl3pPr>
            <a:lvl4pPr marL="1142954" indent="0">
              <a:buNone/>
              <a:defRPr sz="1167"/>
            </a:lvl4pPr>
            <a:lvl5pPr marL="1523939" indent="0">
              <a:buNone/>
              <a:defRPr sz="1167"/>
            </a:lvl5pPr>
            <a:lvl6pPr marL="1904924" indent="0">
              <a:buNone/>
              <a:defRPr sz="1167"/>
            </a:lvl6pPr>
            <a:lvl7pPr marL="2285909" indent="0">
              <a:buNone/>
              <a:defRPr sz="1167"/>
            </a:lvl7pPr>
            <a:lvl8pPr marL="2666893" indent="0">
              <a:buNone/>
              <a:defRPr sz="1167"/>
            </a:lvl8pPr>
            <a:lvl9pPr marL="3047878" indent="0">
              <a:buNone/>
              <a:defRPr sz="1167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11/6/2022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85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185002"/>
            <a:ext cx="8145016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206500"/>
            <a:ext cx="4038600" cy="41275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76800" y="1206500"/>
            <a:ext cx="4038600" cy="41275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65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28865"/>
            <a:ext cx="7772400" cy="73310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81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31511"/>
            <a:ext cx="8001000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519071-7C67-4759-BAA0-1140BE3F80B7}"/>
              </a:ext>
            </a:extLst>
          </p:cNvPr>
          <p:cNvSpPr txBox="1"/>
          <p:nvPr/>
        </p:nvSpPr>
        <p:spPr>
          <a:xfrm>
            <a:off x="323528" y="577247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36421D5-8F2D-461C-81B5-784EE23276BC}" type="slidenum">
              <a:rPr lang="ko-KR" altLang="en-US" sz="2000" u="sng" smtClean="0">
                <a:solidFill>
                  <a:srgbClr val="0070C0"/>
                </a:solidFill>
                <a:latin typeface="Broadway" panose="04040905080002020502" pitchFamily="82" charset="0"/>
              </a:rPr>
              <a:t>‹#›</a:t>
            </a:fld>
            <a:endParaRPr lang="ko-KR" altLang="en-US" sz="2000" u="sng" dirty="0">
              <a:solidFill>
                <a:srgbClr val="0070C0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34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11/6/2022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862F4B-4395-4200-87E2-F21F0CE7D64B}"/>
              </a:ext>
            </a:extLst>
          </p:cNvPr>
          <p:cNvSpPr txBox="1"/>
          <p:nvPr/>
        </p:nvSpPr>
        <p:spPr>
          <a:xfrm>
            <a:off x="323528" y="577247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36421D5-8F2D-461C-81B5-784EE23276BC}" type="slidenum">
              <a:rPr lang="ko-KR" altLang="en-US" sz="2000" u="sng" smtClean="0">
                <a:solidFill>
                  <a:srgbClr val="0070C0"/>
                </a:solidFill>
                <a:latin typeface="Broadway" panose="04040905080002020502" pitchFamily="82" charset="0"/>
              </a:rPr>
              <a:t>‹#›</a:t>
            </a:fld>
            <a:endParaRPr lang="ko-KR" altLang="en-US" sz="2000" u="sng" dirty="0">
              <a:solidFill>
                <a:srgbClr val="0070C0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5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55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60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0" y="0"/>
            <a:ext cx="8915400" cy="4064011"/>
            <a:chOff x="0" y="0"/>
            <a:chExt cx="5616" cy="3072"/>
          </a:xfrm>
        </p:grpSpPr>
        <p:sp>
          <p:nvSpPr>
            <p:cNvPr id="1638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000">
                <a:latin typeface="Times New Roman" pitchFamily="18" charset="0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84" y="749"/>
              <a:ext cx="5232" cy="115"/>
              <a:chOff x="240" y="893"/>
              <a:chExt cx="5232" cy="115"/>
            </a:xfrm>
          </p:grpSpPr>
          <p:sp>
            <p:nvSpPr>
              <p:cNvPr id="16389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6390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</p:grpSp>
      <p:sp>
        <p:nvSpPr>
          <p:cNvPr id="16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70134" y="231511"/>
            <a:ext cx="7945266" cy="784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06500"/>
            <a:ext cx="8229600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639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5400146"/>
            <a:ext cx="19812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3A271A1-F6D6-438B-A432-4747EE7ECD40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1639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5397500"/>
            <a:ext cx="29718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1639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5397500"/>
            <a:ext cx="1905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0" y="40640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5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26A6BF-F902-497B-A529-A7ABF8E94B2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81000"/>
            <a:ext cx="905919" cy="7084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37C1F86-F1FB-4A60-A8C3-7EC7F8C0B6C5}"/>
              </a:ext>
            </a:extLst>
          </p:cNvPr>
          <p:cNvSpPr txBox="1"/>
          <p:nvPr/>
        </p:nvSpPr>
        <p:spPr>
          <a:xfrm>
            <a:off x="228379" y="535182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936421D5-8F2D-461C-81B5-784EE23276BC}" type="slidenum">
              <a:rPr lang="ko-KR" altLang="en-US" sz="2000" u="sng" smtClean="0">
                <a:solidFill>
                  <a:schemeClr val="tx1"/>
                </a:solidFill>
                <a:latin typeface="Broadway" panose="04040905080002020502" pitchFamily="82" charset="0"/>
              </a:rPr>
              <a:pPr algn="ctr"/>
              <a:t>‹#›</a:t>
            </a:fld>
            <a:endParaRPr lang="ko-KR" altLang="en-US" sz="2000" u="sng" dirty="0">
              <a:solidFill>
                <a:schemeClr val="tx1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0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2" r:id="rId12"/>
    <p:sldLayoutId id="2147483984" r:id="rId13"/>
    <p:sldLayoutId id="2147483985" r:id="rId14"/>
    <p:sldLayoutId id="2147483986" r:id="rId15"/>
    <p:sldLayoutId id="2147483987" r:id="rId16"/>
    <p:sldLayoutId id="2147483988" r:id="rId17"/>
    <p:sldLayoutId id="2147483989" r:id="rId18"/>
    <p:sldLayoutId id="2147483990" r:id="rId19"/>
    <p:sldLayoutId id="2147483991" r:id="rId20"/>
    <p:sldLayoutId id="2147483992" r:id="rId21"/>
    <p:sldLayoutId id="2147483993" r:id="rId2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333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380985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761970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142954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523939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285739" indent="-285739" algn="l" rtl="0" eaLnBrk="1" fontAlgn="base" latinLnBrk="1" hangingPunct="1">
        <a:spcBef>
          <a:spcPct val="20000"/>
        </a:spcBef>
        <a:spcAft>
          <a:spcPct val="0"/>
        </a:spcAft>
        <a:buClr>
          <a:srgbClr val="0000FF"/>
        </a:buClr>
        <a:buSzPct val="90000"/>
        <a:buFont typeface="Wingdings" pitchFamily="2" charset="2"/>
        <a:buChar char="n"/>
        <a:defRPr kumimoji="1" sz="2333" b="1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619100" indent="-238115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u"/>
        <a:defRPr kumimoji="1" sz="2167" b="1">
          <a:solidFill>
            <a:schemeClr val="tx1"/>
          </a:solidFill>
          <a:latin typeface="+mn-lt"/>
          <a:ea typeface="맑은 고딕" pitchFamily="50" charset="-127"/>
        </a:defRPr>
      </a:lvl2pPr>
      <a:lvl3pPr marL="952462" indent="-190492" algn="l" rtl="0" eaLnBrk="1" fontAlgn="base" latinLnBrk="1" hangingPunct="1">
        <a:spcBef>
          <a:spcPct val="20000"/>
        </a:spcBef>
        <a:spcAft>
          <a:spcPct val="0"/>
        </a:spcAft>
        <a:buClr>
          <a:srgbClr val="3399FF"/>
        </a:buClr>
        <a:buSzPct val="55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맑은 고딕" pitchFamily="50" charset="-127"/>
        </a:defRPr>
      </a:lvl3pPr>
      <a:lvl4pPr marL="1333447" indent="-190492" algn="l" rtl="0" eaLnBrk="1" fontAlgn="base" latinLnBrk="1" hangingPunct="1">
        <a:spcBef>
          <a:spcPct val="20000"/>
        </a:spcBef>
        <a:spcAft>
          <a:spcPct val="0"/>
        </a:spcAft>
        <a:buClr>
          <a:srgbClr val="009900"/>
        </a:buClr>
        <a:buFont typeface="Wingdings" pitchFamily="2" charset="2"/>
        <a:buChar char="§"/>
        <a:defRPr kumimoji="1" sz="1833" b="1">
          <a:solidFill>
            <a:schemeClr val="tx1"/>
          </a:solidFill>
          <a:latin typeface="+mn-lt"/>
          <a:ea typeface="맑은 고딕" pitchFamily="50" charset="-127"/>
        </a:defRPr>
      </a:lvl4pPr>
      <a:lvl5pPr marL="1714431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맑은 고딕" pitchFamily="50" charset="-127"/>
        </a:defRPr>
      </a:lvl5pPr>
      <a:lvl6pPr marL="2095416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6pPr>
      <a:lvl7pPr marL="2476401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7pPr>
      <a:lvl8pPr marL="2857386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8pPr>
      <a:lvl9pPr marL="3238370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syun@hnu.kr" TargetMode="External"/><Relationship Id="rId2" Type="http://schemas.openxmlformats.org/officeDocument/2006/relationships/hyperlink" Target="mailto:Ckim.esw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 latinLnBrk="0"/>
            <a:r>
              <a:rPr lang="en-US" altLang="ko-KR" b="1" dirty="0"/>
              <a:t>CHAPTER 6</a:t>
            </a:r>
            <a:br>
              <a:rPr lang="en-US" altLang="ko-KR" b="1" dirty="0"/>
            </a:br>
            <a:r>
              <a:rPr lang="ko-KR" altLang="en-US" dirty="0"/>
              <a:t>화소 처리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 찬</a:t>
            </a:r>
            <a:r>
              <a:rPr lang="en-US" altLang="ko-KR" dirty="0"/>
              <a:t>, </a:t>
            </a:r>
            <a:r>
              <a:rPr lang="ko-KR" altLang="en-US" dirty="0"/>
              <a:t>윤 영 선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ckim.esw@gmail.com</a:t>
            </a:r>
            <a:r>
              <a:rPr lang="en-US" altLang="ko-KR" dirty="0"/>
              <a:t>, </a:t>
            </a:r>
            <a:r>
              <a:rPr lang="en-US" altLang="ko-KR" dirty="0">
                <a:hlinkClick r:id="rId3"/>
              </a:rPr>
              <a:t>ysyun@hnu.kr</a:t>
            </a:r>
            <a:endParaRPr lang="en-US" altLang="ko-KR" dirty="0"/>
          </a:p>
          <a:p>
            <a:r>
              <a:rPr lang="ko-KR" altLang="en-US" dirty="0"/>
              <a:t>정보통신공학과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1417CF-217C-4BC2-BE90-BF7B9156281E}"/>
              </a:ext>
            </a:extLst>
          </p:cNvPr>
          <p:cNvSpPr/>
          <p:nvPr/>
        </p:nvSpPr>
        <p:spPr>
          <a:xfrm>
            <a:off x="179512" y="197858"/>
            <a:ext cx="43924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PART 01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영상 처리 개요 및 </a:t>
            </a:r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OpenCV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3363891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화소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6.3 </a:t>
            </a:r>
            <a:r>
              <a:rPr lang="ko-KR" altLang="en-US" dirty="0"/>
              <a:t>히스토그램</a:t>
            </a:r>
            <a:endParaRPr lang="en-US" altLang="ko-KR" dirty="0"/>
          </a:p>
          <a:p>
            <a:pPr lvl="1"/>
            <a:r>
              <a:rPr lang="en-US" altLang="ko-KR" dirty="0"/>
              <a:t>6.3.6 </a:t>
            </a:r>
            <a:r>
              <a:rPr lang="ko-KR" altLang="en-US" dirty="0"/>
              <a:t>히스토그램 그리기</a:t>
            </a:r>
            <a:r>
              <a:rPr lang="en-US" altLang="ko-KR" dirty="0"/>
              <a:t>(Draw &amp; Normalize)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80685" y="1993404"/>
            <a:ext cx="72197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2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2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2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2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endParaRPr lang="en-US" altLang="ko-KR" sz="12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2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2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matplotlib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2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pyplot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2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2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endParaRPr lang="en-US" altLang="ko-KR" sz="1200" b="0" dirty="0">
              <a:solidFill>
                <a:srgbClr val="4EC9B0"/>
              </a:solidFill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200" dirty="0">
              <a:solidFill>
                <a:srgbClr val="4EC9B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2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2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2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imread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이미지 경로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2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IMREAD_COLOR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b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</a:br>
            <a:r>
              <a:rPr lang="en-US" altLang="ko-KR" sz="12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bsize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ranges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[</a:t>
            </a:r>
            <a:r>
              <a:rPr lang="en-US" altLang="ko-KR" sz="12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64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], [</a:t>
            </a:r>
            <a:r>
              <a:rPr lang="en-US" altLang="ko-KR" sz="12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2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256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</a:t>
            </a:r>
          </a:p>
          <a:p>
            <a:b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</a:br>
            <a:r>
              <a:rPr lang="en-US" altLang="ko-KR" sz="12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hist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2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2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calcHist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([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], [</a:t>
            </a:r>
            <a:r>
              <a:rPr lang="en-US" altLang="ko-KR" sz="12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],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ubuntu mono derivative powerline" panose="020B0509030602030204" pitchFamily="49" charset="0"/>
              </a:rPr>
              <a:t>None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bsize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ranges)</a:t>
            </a:r>
            <a:endParaRPr lang="ko-KR" altLang="en-US" sz="12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2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hist_img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draw_histo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hist</a:t>
            </a:r>
            <a:r>
              <a:rPr lang="en-US" altLang="ko-KR" sz="1200" dirty="0">
                <a:solidFill>
                  <a:srgbClr val="D4D4D4"/>
                </a:solidFill>
                <a:latin typeface="ubuntu mono derivative powerline" panose="020B0509030602030204" pitchFamily="49" charset="0"/>
              </a:rPr>
              <a:t>)</a:t>
            </a:r>
            <a:endParaRPr lang="en-US" altLang="ko-KR" sz="12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2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2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'image'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2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2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hist_img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hist_img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2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2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2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47696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화소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6.3 </a:t>
            </a:r>
            <a:r>
              <a:rPr lang="ko-KR" altLang="en-US" dirty="0"/>
              <a:t>히스토그램</a:t>
            </a:r>
            <a:endParaRPr lang="en-US" altLang="ko-KR" dirty="0"/>
          </a:p>
          <a:p>
            <a:pPr lvl="1"/>
            <a:r>
              <a:rPr lang="en-US" altLang="ko-KR" dirty="0"/>
              <a:t>6.3.6 </a:t>
            </a:r>
            <a:r>
              <a:rPr lang="ko-KR" altLang="en-US" dirty="0"/>
              <a:t>히스토그램 그리기</a:t>
            </a:r>
            <a:r>
              <a:rPr lang="en-US" altLang="ko-KR" dirty="0"/>
              <a:t>(Draw &amp; Normalize)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80685" y="1993404"/>
            <a:ext cx="721970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2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2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2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2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endParaRPr lang="en-US" altLang="ko-KR" sz="12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2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2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matplotlib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2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pyplot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2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2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endParaRPr lang="en-US" altLang="ko-KR" sz="1200" b="0" dirty="0">
              <a:solidFill>
                <a:srgbClr val="4EC9B0"/>
              </a:solidFill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200" b="0" dirty="0">
              <a:solidFill>
                <a:srgbClr val="569CD6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200" b="0" dirty="0">
                <a:solidFill>
                  <a:srgbClr val="569CD6"/>
                </a:solidFill>
                <a:effectLst/>
                <a:latin typeface="ubuntu mono derivative powerline" panose="020B0509030602030204" pitchFamily="49" charset="0"/>
              </a:rPr>
              <a:t>def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draw_histo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hist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shape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=(</a:t>
            </a:r>
            <a:r>
              <a:rPr lang="en-US" altLang="ko-KR" sz="12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200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2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256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)):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hist_img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2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full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shape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2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255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2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uint8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2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2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normalize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hist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hist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2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shape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2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], </a:t>
            </a:r>
            <a:r>
              <a:rPr lang="en-US" altLang="ko-KR" sz="12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NORM_MINMAX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정규화</a:t>
            </a:r>
            <a:endParaRPr lang="ko-KR" altLang="en-US" sz="12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gap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hist_img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shape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2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 /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hist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.shape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2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                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막대 너비</a:t>
            </a:r>
            <a:endParaRPr lang="ko-KR" altLang="en-US" sz="12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br>
              <a:rPr lang="ko-KR" altLang="en-US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</a:br>
            <a:r>
              <a:rPr lang="ko-KR" altLang="en-US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2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for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h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2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in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2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enumerate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hist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x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2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int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2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round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*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gap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))                            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막대 시작 좌표</a:t>
            </a:r>
            <a:endParaRPr lang="ko-KR" altLang="en-US" sz="12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w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2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int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2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round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gap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))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2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2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rectangle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hist_img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(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x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2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w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2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int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h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)), </a:t>
            </a:r>
            <a:r>
              <a:rPr lang="en-US" altLang="ko-KR" sz="12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2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FILLED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2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return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2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2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flip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hist_img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2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                            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영상 좌우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상하 반전</a:t>
            </a:r>
            <a:endParaRPr lang="en-US" altLang="ko-KR" sz="1200" b="0" dirty="0">
              <a:solidFill>
                <a:srgbClr val="6A9955"/>
              </a:solidFill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200" dirty="0">
              <a:solidFill>
                <a:srgbClr val="6A9955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2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2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2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imread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이미지 경로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2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IMREAD_COLOR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2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...</a:t>
            </a:r>
            <a:endParaRPr lang="ko-KR" altLang="en-US" sz="12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D780549-BE44-B240-3DA8-32AA3F45A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56" y="1348616"/>
            <a:ext cx="2160240" cy="226061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5A8A1C5-95C9-C953-1215-8DA39D899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316" y="3925974"/>
            <a:ext cx="1368152" cy="123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586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화소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6.3 </a:t>
            </a:r>
            <a:r>
              <a:rPr lang="ko-KR" altLang="en-US" dirty="0"/>
              <a:t>히스토그램</a:t>
            </a:r>
            <a:endParaRPr lang="en-US" altLang="ko-KR" dirty="0"/>
          </a:p>
          <a:p>
            <a:pPr lvl="1"/>
            <a:r>
              <a:rPr lang="en-US" altLang="ko-KR" dirty="0"/>
              <a:t>6.3.6 </a:t>
            </a:r>
            <a:r>
              <a:rPr lang="ko-KR" altLang="en-US" dirty="0"/>
              <a:t>히스토그램 스트레칭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80685" y="1993404"/>
            <a:ext cx="7219707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...</a:t>
            </a:r>
          </a:p>
          <a:p>
            <a:r>
              <a:rPr lang="en-US" altLang="ko-KR" sz="12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2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hist_img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hist_img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endParaRPr lang="en-US" altLang="ko-KR" sz="1200" dirty="0">
              <a:solidFill>
                <a:srgbClr val="D4D4D4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2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bin_width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ranges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2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 /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bsize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2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</a:t>
            </a:r>
          </a:p>
          <a:p>
            <a:r>
              <a:rPr lang="en-US" altLang="ko-KR" sz="12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low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search_value_idx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hist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2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 *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bin_width</a:t>
            </a:r>
            <a:endParaRPr lang="en-US" altLang="ko-KR" sz="12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2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high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search_value_idx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hist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bsize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2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 - </a:t>
            </a:r>
            <a:r>
              <a:rPr lang="en-US" altLang="ko-KR" sz="12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 *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bin_width</a:t>
            </a:r>
            <a:endParaRPr lang="en-US" altLang="ko-KR" sz="12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b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</a:br>
            <a:r>
              <a:rPr lang="en-US" altLang="ko-KR" sz="12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2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arange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2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2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256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2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(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-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low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 / (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high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-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low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 * </a:t>
            </a:r>
            <a:r>
              <a:rPr lang="en-US" altLang="ko-KR" sz="12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255</a:t>
            </a:r>
            <a:endParaRPr lang="en-US" altLang="ko-KR" sz="12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2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[:</a:t>
            </a:r>
            <a:r>
              <a:rPr lang="en-US" altLang="ko-KR" sz="12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int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low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)] = </a:t>
            </a:r>
            <a:r>
              <a:rPr lang="en-US" altLang="ko-KR" sz="12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endParaRPr lang="en-US" altLang="ko-KR" sz="12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2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2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int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high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+</a:t>
            </a:r>
            <a:r>
              <a:rPr lang="en-US" altLang="ko-KR" sz="12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):] = </a:t>
            </a:r>
            <a:r>
              <a:rPr lang="en-US" altLang="ko-KR" sz="12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255</a:t>
            </a:r>
            <a:endParaRPr lang="en-US" altLang="ko-KR" sz="12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b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</a:br>
            <a:r>
              <a:rPr lang="en-US" altLang="ko-KR" sz="12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dst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2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2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LUT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.astype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2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uint8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))                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200" b="0" dirty="0" err="1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룩업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 테이블</a:t>
            </a:r>
            <a:endParaRPr lang="ko-KR" altLang="en-US" sz="12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2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hist_dst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2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2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calcHist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([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dst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], [</a:t>
            </a:r>
            <a:r>
              <a:rPr lang="en-US" altLang="ko-KR" sz="12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],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ubuntu mono derivative powerline" panose="020B0509030602030204" pitchFamily="49" charset="0"/>
              </a:rPr>
              <a:t>None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bsize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ranges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  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히스토그램 계산</a:t>
            </a:r>
            <a:endParaRPr lang="ko-KR" altLang="en-US" sz="12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2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hist_dst_img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draw_histo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hist_dst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 </a:t>
            </a:r>
          </a:p>
          <a:p>
            <a:b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</a:br>
            <a:r>
              <a:rPr lang="en-US" altLang="ko-KR" sz="12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2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dst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dst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2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2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hist_dst_img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hist_dst_img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2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2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2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76496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09326E3-40B1-2165-59DF-1233DC617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320" y="3297855"/>
            <a:ext cx="1368152" cy="12302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3600C33-31C4-E856-BE2F-DE944E959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417340"/>
            <a:ext cx="2160240" cy="226061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화소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6.3 </a:t>
            </a:r>
            <a:r>
              <a:rPr lang="ko-KR" altLang="en-US" dirty="0"/>
              <a:t>히스토그램</a:t>
            </a:r>
            <a:endParaRPr lang="en-US" altLang="ko-KR" dirty="0"/>
          </a:p>
          <a:p>
            <a:pPr lvl="1"/>
            <a:r>
              <a:rPr lang="en-US" altLang="ko-KR" dirty="0"/>
              <a:t>6.3.6 </a:t>
            </a:r>
            <a:r>
              <a:rPr lang="ko-KR" altLang="en-US" dirty="0"/>
              <a:t>히스토그램 스트레칭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80685" y="1993404"/>
            <a:ext cx="721970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2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2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2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2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endParaRPr lang="en-US" altLang="ko-KR" sz="12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2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2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matplotlib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2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pyplot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2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2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endParaRPr lang="en-US" altLang="ko-KR" sz="1200" b="0" dirty="0">
              <a:solidFill>
                <a:srgbClr val="4EC9B0"/>
              </a:solidFill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200" b="0" dirty="0">
              <a:solidFill>
                <a:srgbClr val="569CD6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200" b="0" dirty="0">
                <a:solidFill>
                  <a:srgbClr val="569CD6"/>
                </a:solidFill>
                <a:effectLst/>
                <a:latin typeface="ubuntu mono derivative powerline" panose="020B0509030602030204" pitchFamily="49" charset="0"/>
              </a:rPr>
              <a:t>def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search_value_idx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hist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bias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</a:t>
            </a:r>
            <a:r>
              <a:rPr lang="en-US" altLang="ko-KR" sz="12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2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for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2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in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2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range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hist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.shape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2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]):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2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abs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bias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-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2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if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hist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 &gt; </a:t>
            </a:r>
            <a:r>
              <a:rPr lang="en-US" altLang="ko-KR" sz="12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    </a:t>
            </a:r>
            <a:r>
              <a:rPr lang="en-US" altLang="ko-KR" sz="12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return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idx</a:t>
            </a:r>
            <a:endParaRPr lang="en-US" altLang="ko-KR" sz="12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200" dirty="0">
              <a:solidFill>
                <a:srgbClr val="6A9955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2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2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2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imread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이미지 경로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2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IMREAD_COLOR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2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...</a:t>
            </a:r>
            <a:endParaRPr lang="ko-KR" altLang="en-US" sz="12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9D83ADC-7109-B87C-FFD6-72474B46EB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320" y="1203994"/>
            <a:ext cx="1368152" cy="1230276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FD97087-9AF4-1787-0907-82EDA0F3E2E3}"/>
              </a:ext>
            </a:extLst>
          </p:cNvPr>
          <p:cNvCxnSpPr>
            <a:cxnSpLocks/>
          </p:cNvCxnSpPr>
          <p:nvPr/>
        </p:nvCxnSpPr>
        <p:spPr>
          <a:xfrm>
            <a:off x="7452320" y="2434270"/>
            <a:ext cx="0" cy="86358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FFB3D60-E60B-4E9D-172B-B5104E7F241D}"/>
              </a:ext>
            </a:extLst>
          </p:cNvPr>
          <p:cNvCxnSpPr>
            <a:cxnSpLocks/>
          </p:cNvCxnSpPr>
          <p:nvPr/>
        </p:nvCxnSpPr>
        <p:spPr>
          <a:xfrm>
            <a:off x="7884368" y="2434270"/>
            <a:ext cx="936104" cy="86358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668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6.3 </a:t>
            </a:r>
            <a:r>
              <a:rPr lang="ko-KR" altLang="en-US" dirty="0"/>
              <a:t>히스토그램</a:t>
            </a:r>
            <a:endParaRPr lang="en-US" altLang="ko-KR" dirty="0"/>
          </a:p>
          <a:p>
            <a:pPr lvl="1"/>
            <a:r>
              <a:rPr lang="en-US" altLang="ko-KR" dirty="0"/>
              <a:t>6.3.6 </a:t>
            </a:r>
            <a:r>
              <a:rPr lang="ko-KR" altLang="en-US" dirty="0"/>
              <a:t>히스토그램 </a:t>
            </a:r>
            <a:r>
              <a:rPr lang="ko-KR" altLang="en-US" dirty="0" err="1"/>
              <a:t>평활화</a:t>
            </a:r>
            <a:r>
              <a:rPr lang="en-US" altLang="ko-KR" dirty="0"/>
              <a:t>(Equalize)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화소 처리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80685" y="1993404"/>
            <a:ext cx="721970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...</a:t>
            </a:r>
          </a:p>
          <a:p>
            <a:r>
              <a:rPr lang="en-US" altLang="ko-KR" sz="12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2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hist_dst_img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hist_dst_img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b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</a:br>
            <a:r>
              <a:rPr lang="en-US" altLang="ko-KR" sz="12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image_gray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2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2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cvtColor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2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COLOR_BGR2GRAY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2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dst2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2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2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equalizeHist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image_gray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2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hist_dst2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2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2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calcHist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([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dst2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], [</a:t>
            </a:r>
            <a:r>
              <a:rPr lang="en-US" altLang="ko-KR" sz="12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],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ubuntu mono derivative powerline" panose="020B0509030602030204" pitchFamily="49" charset="0"/>
              </a:rPr>
              <a:t>None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bsize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ranges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  <a:endParaRPr lang="ko-KR" altLang="en-US" sz="12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2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hist_dst2_img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draw_histo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hist_dst2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b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</a:br>
            <a:r>
              <a:rPr lang="en-US" altLang="ko-KR" sz="12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2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'dst2'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dst2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2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2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'hist_dst2_img'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hist_dst2_img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2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2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2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9B68843-0EFA-D3BD-F5A9-0AAB94303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623" y="1366967"/>
            <a:ext cx="2448272" cy="25620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F1ABA4F-0F3D-EACB-D2DF-1C9C2C341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299" y="4212559"/>
            <a:ext cx="1444921" cy="129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510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6.3 </a:t>
            </a:r>
            <a:r>
              <a:rPr lang="ko-KR" altLang="en-US" dirty="0"/>
              <a:t>히스토그램</a:t>
            </a:r>
            <a:endParaRPr lang="en-US" altLang="ko-KR" dirty="0"/>
          </a:p>
          <a:p>
            <a:pPr lvl="1"/>
            <a:r>
              <a:rPr lang="en-US" altLang="ko-KR" dirty="0"/>
              <a:t>6.3.6 </a:t>
            </a:r>
            <a:r>
              <a:rPr lang="ko-KR" altLang="en-US" dirty="0"/>
              <a:t>히스토그램 한번에 그리기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화소 처리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80685" y="1993404"/>
            <a:ext cx="721970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...</a:t>
            </a:r>
          </a:p>
          <a:p>
            <a:r>
              <a:rPr lang="en-US" altLang="ko-KR" sz="12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hist_dst2_img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draw_histo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hist_dst2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b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</a:br>
            <a:r>
              <a:rPr lang="en-US" altLang="ko-KR" sz="12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titles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[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"image"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hist_img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dst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         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hist_dst_img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"dst2"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"hist_dst2_img"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</a:t>
            </a:r>
          </a:p>
          <a:p>
            <a:b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</a:br>
            <a:r>
              <a:rPr lang="en-US" altLang="ko-KR" sz="12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figure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figsize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=(</a:t>
            </a:r>
            <a:r>
              <a:rPr lang="en-US" altLang="ko-KR" sz="12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10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2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12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))</a:t>
            </a:r>
          </a:p>
          <a:p>
            <a:b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</a:br>
            <a:r>
              <a:rPr lang="en-US" altLang="ko-KR" sz="12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for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title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2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in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2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enumerate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titles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2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subplot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2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3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2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2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+</a:t>
            </a:r>
            <a:r>
              <a:rPr lang="en-US" altLang="ko-KR" sz="12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2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axis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'off'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2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title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title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2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2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eval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title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),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cmap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'gray'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b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</a:br>
            <a:r>
              <a:rPr lang="en-US" altLang="ko-KR" sz="12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show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88CD52-AA16-6DB2-60DC-737014A64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1194815"/>
            <a:ext cx="3523988" cy="445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868990"/>
      </p:ext>
    </p:extLst>
  </p:cSld>
  <p:clrMapOvr>
    <a:masterClrMapping/>
  </p:clrMapOvr>
</p:sld>
</file>

<file path=ppt/theme/theme1.xml><?xml version="1.0" encoding="utf-8"?>
<a:theme xmlns:a="http://schemas.openxmlformats.org/drawingml/2006/main" name="2022 강의-영상처리">
  <a:themeElements>
    <a:clrScheme name="황토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황토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황토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2 강의-영상처리" id="{DA96F01B-16FD-43E6-A0E4-9BCD541D58C4}" vid="{0DDB9571-2880-46FF-9D67-65A468349CE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12688</TotalTime>
  <Words>867</Words>
  <Application>Microsoft Office PowerPoint</Application>
  <PresentationFormat>화면 슬라이드 쇼(16:10)</PresentationFormat>
  <Paragraphs>95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HY중고딕</vt:lpstr>
      <vt:lpstr>맑은 고딕</vt:lpstr>
      <vt:lpstr>휴먼엑스포</vt:lpstr>
      <vt:lpstr>Bahnschrift SemiBold</vt:lpstr>
      <vt:lpstr>Broadway</vt:lpstr>
      <vt:lpstr>Times New Roman</vt:lpstr>
      <vt:lpstr>ubuntu mono derivative powerline</vt:lpstr>
      <vt:lpstr>Wingdings</vt:lpstr>
      <vt:lpstr>2022 강의-영상처리</vt:lpstr>
      <vt:lpstr>CHAPTER 6 화소 처리</vt:lpstr>
      <vt:lpstr>6. 화소 처리</vt:lpstr>
      <vt:lpstr>6. 화소 처리</vt:lpstr>
      <vt:lpstr>6. 화소 처리</vt:lpstr>
      <vt:lpstr>6. 화소 처리</vt:lpstr>
      <vt:lpstr>6. 화소 처리</vt:lpstr>
      <vt:lpstr>6. 화소 처리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bae22</dc:creator>
  <cp:lastModifiedBy>Kim Chan</cp:lastModifiedBy>
  <cp:revision>459</cp:revision>
  <cp:lastPrinted>2022-09-13T07:27:14Z</cp:lastPrinted>
  <dcterms:created xsi:type="dcterms:W3CDTF">2017-02-21T08:17:22Z</dcterms:created>
  <dcterms:modified xsi:type="dcterms:W3CDTF">2022-11-06T14:05:57Z</dcterms:modified>
</cp:coreProperties>
</file>