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4"/>
  </p:notesMasterIdLst>
  <p:handoutMasterIdLst>
    <p:handoutMasterId r:id="rId15"/>
  </p:handoutMasterIdLst>
  <p:sldIdLst>
    <p:sldId id="474" r:id="rId2"/>
    <p:sldId id="477" r:id="rId3"/>
    <p:sldId id="476" r:id="rId4"/>
    <p:sldId id="480" r:id="rId5"/>
    <p:sldId id="478" r:id="rId6"/>
    <p:sldId id="479" r:id="rId7"/>
    <p:sldId id="481" r:id="rId8"/>
    <p:sldId id="483" r:id="rId9"/>
    <p:sldId id="482" r:id="rId10"/>
    <p:sldId id="484" r:id="rId11"/>
    <p:sldId id="486" r:id="rId12"/>
    <p:sldId id="485" r:id="rId13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718" autoAdjust="0"/>
  </p:normalViewPr>
  <p:slideViewPr>
    <p:cSldViewPr>
      <p:cViewPr varScale="1">
        <p:scale>
          <a:sx n="114" d="100"/>
          <a:sy n="114" d="100"/>
        </p:scale>
        <p:origin x="114" y="15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11/15/2022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11/15/2022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11/15/2022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6</a:t>
            </a:r>
            <a:br>
              <a:rPr lang="en-US" altLang="ko-KR" b="1" dirty="0"/>
            </a:br>
            <a:r>
              <a:rPr lang="ko-KR" altLang="en-US" dirty="0"/>
              <a:t>화소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36389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/>
              <a:t>영역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7.1 </a:t>
            </a:r>
            <a:r>
              <a:rPr lang="ko-KR" altLang="en-US" dirty="0"/>
              <a:t>컬러 공간 변환</a:t>
            </a:r>
            <a:endParaRPr lang="en-US" altLang="ko-KR" dirty="0"/>
          </a:p>
          <a:p>
            <a:pPr lvl="1"/>
            <a:r>
              <a:rPr lang="en-US" altLang="ko-KR" dirty="0"/>
              <a:t>7.1.2 </a:t>
            </a:r>
            <a:r>
              <a:rPr lang="ko-KR" altLang="en-US" dirty="0"/>
              <a:t>회선이용 </a:t>
            </a:r>
            <a:r>
              <a:rPr lang="ko-KR" altLang="en-US" dirty="0" err="1"/>
              <a:t>샤프닝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6" y="1944937"/>
            <a:ext cx="721970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convertScaleAbs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sharp convolution image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sharp_mask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([[0, -1, 0],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         [-1, 5, -1],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         [0, -1, 0]],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=float)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sharp_img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filter2D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CV_16S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sharp_mask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sharp_img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convertScaleAbs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sharp_img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=(12, 12))</a:t>
            </a: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pltx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plty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2, 4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[‘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blur_img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’, ‘</a:t>
            </a:r>
            <a:r>
              <a:rPr lang="en-US" altLang="ko-KR" sz="1100" dirty="0" err="1">
                <a:latin typeface="ubuntu mono derivative powerline" panose="020B0509030602030204" pitchFamily="49" charset="0"/>
              </a:rPr>
              <a:t>sharp_img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’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title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(titles):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plty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pltx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idx+1)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('off')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='gray')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(0)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7923A7-7B37-B1EE-FE5A-96D82E8A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05" y="165459"/>
            <a:ext cx="1541421" cy="122413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C75743F-2F8E-6A48-2034-77F6AB413910}"/>
              </a:ext>
            </a:extLst>
          </p:cNvPr>
          <p:cNvSpPr/>
          <p:nvPr/>
        </p:nvSpPr>
        <p:spPr>
          <a:xfrm>
            <a:off x="2452402" y="3993634"/>
            <a:ext cx="882090" cy="203559"/>
          </a:xfrm>
          <a:prstGeom prst="roundRect">
            <a:avLst>
              <a:gd name="adj" fmla="val 7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631A86-1D23-BF44-F4BE-BE1DB557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633364"/>
            <a:ext cx="3816488" cy="4026047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E6818B1-7A50-DF8A-1AA3-505105A8A79B}"/>
              </a:ext>
            </a:extLst>
          </p:cNvPr>
          <p:cNvSpPr/>
          <p:nvPr/>
        </p:nvSpPr>
        <p:spPr>
          <a:xfrm>
            <a:off x="7496680" y="2068440"/>
            <a:ext cx="975252" cy="829853"/>
          </a:xfrm>
          <a:prstGeom prst="roundRect">
            <a:avLst>
              <a:gd name="adj" fmla="val 7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70B6A6-485F-95DD-CBB7-DB821284B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3305511"/>
            <a:ext cx="2319050" cy="184169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47B337C-80AA-7705-1A7F-6183F4ED6D29}"/>
              </a:ext>
            </a:extLst>
          </p:cNvPr>
          <p:cNvCxnSpPr>
            <a:cxnSpLocks/>
          </p:cNvCxnSpPr>
          <p:nvPr/>
        </p:nvCxnSpPr>
        <p:spPr>
          <a:xfrm flipV="1">
            <a:off x="5796136" y="2882137"/>
            <a:ext cx="1716161" cy="3881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5E7B98-2E71-6BC0-6CA3-99A262E9FEFA}"/>
              </a:ext>
            </a:extLst>
          </p:cNvPr>
          <p:cNvCxnSpPr>
            <a:cxnSpLocks/>
          </p:cNvCxnSpPr>
          <p:nvPr/>
        </p:nvCxnSpPr>
        <p:spPr>
          <a:xfrm flipV="1">
            <a:off x="8115186" y="2859519"/>
            <a:ext cx="350284" cy="4459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17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/>
              <a:t>영역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7.2 </a:t>
            </a:r>
            <a:r>
              <a:rPr lang="ko-KR" altLang="en-US" dirty="0"/>
              <a:t>에지 검출</a:t>
            </a:r>
            <a:endParaRPr lang="en-US" altLang="ko-KR" dirty="0"/>
          </a:p>
          <a:p>
            <a:pPr lvl="1"/>
            <a:r>
              <a:rPr lang="en-US" altLang="ko-KR" dirty="0"/>
              <a:t>7.2.3 </a:t>
            </a:r>
            <a:r>
              <a:rPr lang="ko-KR" altLang="en-US" dirty="0"/>
              <a:t>로버츠 에지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6" y="1944937"/>
            <a:ext cx="72197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왼쪽 위에서 오른쪽 아래 대각선 방향으로 강조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roberts_lr_mask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([[-1, 0, 0],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  	  [0, 1, 0],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  	  [0, 0, 0]],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=float)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roberts_lr_img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filter2D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CV_16S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roberts_lr_mask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roberts_lr_img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convertScaleAbs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roberts_lr_img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오른쪽 위에서 왼쪽 아래 대각선 방향으로 강조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roberts_rl_mask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([[0, 0, -1],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  	  [0, 1, 0],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  	  [0, 0, 0]],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=float)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roberts_rl_img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filter2D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CV_16S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roberts_rl_mask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roberts_rl_img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convertScaleAbs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roberts_rl_img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두 이미지 결합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roberts_img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addWeighted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roberts_lr_img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0.5,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roberts_rl_img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0.5, 0)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sharp_img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roberts_img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']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57BF3C7-FFE0-B2C7-E82B-A417BE033938}"/>
              </a:ext>
            </a:extLst>
          </p:cNvPr>
          <p:cNvSpPr/>
          <p:nvPr/>
        </p:nvSpPr>
        <p:spPr>
          <a:xfrm>
            <a:off x="3366800" y="5182677"/>
            <a:ext cx="933787" cy="187404"/>
          </a:xfrm>
          <a:prstGeom prst="roundRect">
            <a:avLst>
              <a:gd name="adj" fmla="val 7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76BFC0-AF41-7E08-B38F-28723B0F1B8C}"/>
              </a:ext>
            </a:extLst>
          </p:cNvPr>
          <p:cNvSpPr/>
          <p:nvPr/>
        </p:nvSpPr>
        <p:spPr>
          <a:xfrm>
            <a:off x="2181527" y="4695320"/>
            <a:ext cx="813700" cy="157785"/>
          </a:xfrm>
          <a:prstGeom prst="roundRect">
            <a:avLst>
              <a:gd name="adj" fmla="val 7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85375-4633-0C91-B4B1-0A4ADEDE7918}"/>
              </a:ext>
            </a:extLst>
          </p:cNvPr>
          <p:cNvSpPr txBox="1"/>
          <p:nvPr/>
        </p:nvSpPr>
        <p:spPr>
          <a:xfrm>
            <a:off x="2237077" y="4442038"/>
            <a:ext cx="39052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두 영상의 같은 위치에 존재하는 픽셀 값에</a:t>
            </a:r>
            <a:r>
              <a:rPr lang="en-US" altLang="ko-KR" sz="1050" b="1" dirty="0">
                <a:solidFill>
                  <a:srgbClr val="FF0000"/>
                </a:solidFill>
              </a:rPr>
              <a:t> </a:t>
            </a:r>
            <a:r>
              <a:rPr lang="ko-KR" altLang="en-US" sz="1050" b="1" dirty="0">
                <a:solidFill>
                  <a:srgbClr val="FF0000"/>
                </a:solidFill>
              </a:rPr>
              <a:t>대하여 가중치 부여</a:t>
            </a:r>
            <a:endParaRPr lang="en-US" altLang="ko-KR" sz="1050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CCFEC3C-9A8A-F808-D495-F64E8D10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741" y="2569467"/>
            <a:ext cx="2912549" cy="30724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A6D6CD5-9CCF-B657-107C-9E5FD1CF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233091"/>
            <a:ext cx="1541421" cy="12241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ABA5548-79C6-7B2D-1F96-7A2F2D711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274" y="1233091"/>
            <a:ext cx="1541422" cy="122413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46C068-E54B-452D-9983-7B975369E9A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833501" y="1845159"/>
            <a:ext cx="69477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EF6F521-2ECD-EFD1-12C6-A8012B4F714B}"/>
              </a:ext>
            </a:extLst>
          </p:cNvPr>
          <p:cNvSpPr/>
          <p:nvPr/>
        </p:nvSpPr>
        <p:spPr>
          <a:xfrm>
            <a:off x="6670495" y="3505572"/>
            <a:ext cx="738407" cy="604381"/>
          </a:xfrm>
          <a:prstGeom prst="roundRect">
            <a:avLst>
              <a:gd name="adj" fmla="val 7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E67C9-0AE7-E0F1-7760-CA944C76886A}"/>
              </a:ext>
            </a:extLst>
          </p:cNvPr>
          <p:cNvSpPr txBox="1"/>
          <p:nvPr/>
        </p:nvSpPr>
        <p:spPr>
          <a:xfrm>
            <a:off x="4275667" y="74391"/>
            <a:ext cx="457208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로버츠 마스크 특징</a:t>
            </a:r>
            <a:r>
              <a:rPr lang="en-US" altLang="ko-KR" sz="1050" b="1" dirty="0"/>
              <a:t>:</a:t>
            </a:r>
          </a:p>
          <a:p>
            <a:endParaRPr lang="en-US" altLang="ko-KR" sz="1050" b="1" dirty="0"/>
          </a:p>
          <a:p>
            <a:r>
              <a:rPr lang="ko-KR" altLang="en-US" sz="1050" dirty="0"/>
              <a:t>대각선 방향으로 </a:t>
            </a:r>
            <a:r>
              <a:rPr lang="en-US" altLang="ko-KR" sz="1050" dirty="0"/>
              <a:t>1</a:t>
            </a:r>
            <a:r>
              <a:rPr lang="ko-KR" altLang="en-US" sz="1050" dirty="0"/>
              <a:t>과 </a:t>
            </a:r>
            <a:r>
              <a:rPr lang="en-US" altLang="ko-KR" sz="1050" dirty="0"/>
              <a:t>-1</a:t>
            </a:r>
            <a:r>
              <a:rPr lang="ko-KR" altLang="en-US" sz="1050" dirty="0"/>
              <a:t>을 배치하고</a:t>
            </a:r>
            <a:r>
              <a:rPr lang="en-US" altLang="ko-KR" sz="1050" dirty="0"/>
              <a:t>, </a:t>
            </a:r>
            <a:r>
              <a:rPr lang="ko-KR" altLang="en-US" sz="1050" dirty="0"/>
              <a:t>나머지 값이 </a:t>
            </a:r>
            <a:r>
              <a:rPr lang="en-US" altLang="ko-KR" sz="1050" dirty="0"/>
              <a:t>0</a:t>
            </a:r>
            <a:r>
              <a:rPr lang="ko-KR" altLang="en-US" sz="1050" dirty="0"/>
              <a:t>이기 때문에 계산이 단순</a:t>
            </a:r>
            <a:endParaRPr lang="en-US" altLang="ko-KR" sz="1050" dirty="0"/>
          </a:p>
          <a:p>
            <a:r>
              <a:rPr lang="ko-KR" altLang="en-US" sz="1050" dirty="0"/>
              <a:t>따라서 차분의 크기가 작기 때문에 경계가 확실한 </a:t>
            </a:r>
            <a:r>
              <a:rPr lang="ko-KR" altLang="en-US" sz="1050" dirty="0" err="1"/>
              <a:t>에지만을</a:t>
            </a:r>
            <a:r>
              <a:rPr lang="ko-KR" altLang="en-US" sz="1050" dirty="0"/>
              <a:t> 추출</a:t>
            </a:r>
            <a:endParaRPr lang="en-US" altLang="ko-KR" sz="1050" dirty="0"/>
          </a:p>
          <a:p>
            <a:r>
              <a:rPr lang="ko-KR" altLang="en-US" sz="1050" dirty="0"/>
              <a:t>잡음에 매우 민감</a:t>
            </a:r>
            <a:endParaRPr lang="en-US" altLang="ko-KR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E0F00-CA5C-28DB-50C2-628ED4282F25}"/>
              </a:ext>
            </a:extLst>
          </p:cNvPr>
          <p:cNvSpPr txBox="1"/>
          <p:nvPr/>
        </p:nvSpPr>
        <p:spPr>
          <a:xfrm>
            <a:off x="2237077" y="4858988"/>
            <a:ext cx="39869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다른 방법으로는 </a:t>
            </a:r>
            <a:r>
              <a:rPr lang="en-US" altLang="ko-KR" sz="1050" b="1" dirty="0">
                <a:solidFill>
                  <a:srgbClr val="FF0000"/>
                </a:solidFill>
              </a:rPr>
              <a:t>cv2.magnitude</a:t>
            </a:r>
            <a:r>
              <a:rPr lang="ko-KR" altLang="en-US" sz="1050" b="1" dirty="0">
                <a:solidFill>
                  <a:srgbClr val="FF0000"/>
                </a:solidFill>
              </a:rPr>
              <a:t>와 </a:t>
            </a:r>
            <a:r>
              <a:rPr lang="en-US" altLang="ko-KR" sz="1050" b="1" dirty="0" err="1">
                <a:solidFill>
                  <a:srgbClr val="FF0000"/>
                </a:solidFill>
              </a:rPr>
              <a:t>np.clip</a:t>
            </a:r>
            <a:r>
              <a:rPr lang="ko-KR" altLang="en-US" sz="1050" b="1" dirty="0">
                <a:solidFill>
                  <a:srgbClr val="FF0000"/>
                </a:solidFill>
              </a:rPr>
              <a:t>을 사용하는 방법도 있음</a:t>
            </a:r>
            <a:endParaRPr lang="en-US" altLang="ko-KR" sz="1050" b="1" dirty="0">
              <a:solidFill>
                <a:srgbClr val="FF0000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9E894EC-753A-31C7-BEE7-EB401E22F4B7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H="1" flipV="1">
            <a:off x="2181527" y="4774212"/>
            <a:ext cx="55550" cy="211733"/>
          </a:xfrm>
          <a:prstGeom prst="bentConnector3">
            <a:avLst>
              <a:gd name="adj1" fmla="val -1032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63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/>
              <a:t>영역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7.2 </a:t>
            </a:r>
            <a:r>
              <a:rPr lang="ko-KR" altLang="en-US" dirty="0"/>
              <a:t>에지 검출</a:t>
            </a:r>
            <a:endParaRPr lang="en-US" altLang="ko-KR" dirty="0"/>
          </a:p>
          <a:p>
            <a:pPr lvl="1"/>
            <a:r>
              <a:rPr lang="en-US" altLang="ko-KR" dirty="0"/>
              <a:t>7.2.4 </a:t>
            </a:r>
            <a:r>
              <a:rPr lang="ko-KR" altLang="en-US" dirty="0" err="1"/>
              <a:t>프리윗</a:t>
            </a:r>
            <a:r>
              <a:rPr lang="ko-KR" altLang="en-US" dirty="0"/>
              <a:t> 에지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6" y="1944937"/>
            <a:ext cx="72197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수직 방향 강조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prewitt_v_mask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([[-1, 0, 1],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	 [-1, 0, 1],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	 [-1, 0, 1]],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=float)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prewitt_v_img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filter2D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CV_16S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prewitt_v_mask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prewitt_v_img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convertScaleAbs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prewitt_v_img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수평 방향 강조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prewitt_h_mask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([[-1, -1, -1],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	 [0, 0, 0],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	 [1, 1, 1]],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=float)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prewitt_h_img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filter2D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CV_16S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prewitt_h_mask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prewitt_h_img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convertScaleAbs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prewitt_h_img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두 이미지 결합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prewitt_img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addWeighted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prewitt_v_img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0.5,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prewitt_h_img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0.5, 0)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sharp_img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roberts_img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prewitt_img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']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57BF3C7-FFE0-B2C7-E82B-A417BE033938}"/>
              </a:ext>
            </a:extLst>
          </p:cNvPr>
          <p:cNvSpPr/>
          <p:nvPr/>
        </p:nvSpPr>
        <p:spPr>
          <a:xfrm>
            <a:off x="4448006" y="5186294"/>
            <a:ext cx="933787" cy="187404"/>
          </a:xfrm>
          <a:prstGeom prst="roundRect">
            <a:avLst>
              <a:gd name="adj" fmla="val 7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A6D6CD5-9CCF-B657-107C-9E5FD1CF4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233091"/>
            <a:ext cx="1541421" cy="122413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46C068-E54B-452D-9983-7B975369E9AC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6833501" y="1845159"/>
            <a:ext cx="6881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21BC3B-F24D-E135-466D-B4BDCB96DC13}"/>
              </a:ext>
            </a:extLst>
          </p:cNvPr>
          <p:cNvSpPr txBox="1"/>
          <p:nvPr/>
        </p:nvSpPr>
        <p:spPr>
          <a:xfrm>
            <a:off x="4275667" y="74391"/>
            <a:ext cx="31133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/>
              <a:t>프리윗</a:t>
            </a:r>
            <a:r>
              <a:rPr lang="ko-KR" altLang="en-US" sz="1050" b="1" dirty="0"/>
              <a:t> 마스크 특징</a:t>
            </a:r>
            <a:r>
              <a:rPr lang="en-US" altLang="ko-KR" sz="1050" b="1" dirty="0"/>
              <a:t>:</a:t>
            </a:r>
          </a:p>
          <a:p>
            <a:endParaRPr lang="en-US" altLang="ko-KR" sz="1050" b="1" dirty="0"/>
          </a:p>
          <a:p>
            <a:r>
              <a:rPr lang="ko-KR" altLang="en-US" sz="1050" dirty="0"/>
              <a:t>로버츠 마스크의 단점을 보완하기 위해 고안됨</a:t>
            </a:r>
            <a:endParaRPr lang="en-US" altLang="ko-KR" sz="1050" dirty="0"/>
          </a:p>
          <a:p>
            <a:r>
              <a:rPr lang="ko-KR" altLang="en-US" sz="1050" dirty="0"/>
              <a:t>수직</a:t>
            </a:r>
            <a:r>
              <a:rPr lang="en-US" altLang="ko-KR" sz="1050" dirty="0"/>
              <a:t>, </a:t>
            </a:r>
            <a:r>
              <a:rPr lang="ko-KR" altLang="en-US" sz="1050" dirty="0"/>
              <a:t>수평의 </a:t>
            </a:r>
            <a:r>
              <a:rPr lang="ko-KR" altLang="en-US" sz="1050" dirty="0" err="1"/>
              <a:t>에지를</a:t>
            </a:r>
            <a:r>
              <a:rPr lang="ko-KR" altLang="en-US" sz="1050" dirty="0"/>
              <a:t> 동등하게 찾는데 효과적이다</a:t>
            </a:r>
            <a:r>
              <a:rPr lang="en-US" altLang="ko-KR" sz="1050" dirty="0"/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A6AE5D2-8194-292D-71CC-4ED6C235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32" y="2536622"/>
            <a:ext cx="2966768" cy="3129669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EF6F521-2ECD-EFD1-12C6-A8012B4F714B}"/>
              </a:ext>
            </a:extLst>
          </p:cNvPr>
          <p:cNvSpPr/>
          <p:nvPr/>
        </p:nvSpPr>
        <p:spPr>
          <a:xfrm>
            <a:off x="7866480" y="3497075"/>
            <a:ext cx="738407" cy="604381"/>
          </a:xfrm>
          <a:prstGeom prst="roundRect">
            <a:avLst>
              <a:gd name="adj" fmla="val 7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9C6619E-3D4A-0D2C-DF4A-961FB49AB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683" y="1233091"/>
            <a:ext cx="154142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3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2E0663-D0F3-C46E-CBB9-940365677F2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145495" y="1474169"/>
            <a:ext cx="1446235" cy="10996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6.4 </a:t>
            </a:r>
            <a:r>
              <a:rPr lang="ko-KR" altLang="en-US" dirty="0"/>
              <a:t>컬러 공간 변환</a:t>
            </a:r>
            <a:endParaRPr lang="en-US" altLang="ko-KR" dirty="0"/>
          </a:p>
          <a:p>
            <a:pPr lvl="1"/>
            <a:r>
              <a:rPr lang="en-US" altLang="ko-KR" dirty="0"/>
              <a:t>6.4.5 Hue </a:t>
            </a:r>
            <a:r>
              <a:rPr lang="ko-KR" altLang="en-US" dirty="0"/>
              <a:t>채널을 이용한 객체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6" y="1944937"/>
            <a:ext cx="72197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HSV_img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COLOR_BGR2HSV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hue_img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HSV_img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)[:, :, 0]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색상 채널 컬러만 복사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[50, 100]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onThreshold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getTrackbarPos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("Hue_th1", "result")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getTrackbarPos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("Hue_th2", "result")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_, result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hue_img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[1], 255,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THRESH_TOZERO_INV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("result", result)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("result")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("Hue_th1", "result",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[0], 255,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onThreshold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("Hue_th2", "result",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[1], 255,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onThreshold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(0)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BF2C23C-ACF4-6D1C-8D30-9C1DE9203FBC}"/>
              </a:ext>
            </a:extLst>
          </p:cNvPr>
          <p:cNvSpPr/>
          <p:nvPr/>
        </p:nvSpPr>
        <p:spPr>
          <a:xfrm>
            <a:off x="2771800" y="2665654"/>
            <a:ext cx="2452881" cy="203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F2019-D796-78F5-FDFC-4397E247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3648220"/>
            <a:ext cx="2409040" cy="18741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7EDD8F2-4334-5226-8DA4-A068E144D4AB}"/>
              </a:ext>
            </a:extLst>
          </p:cNvPr>
          <p:cNvSpPr/>
          <p:nvPr/>
        </p:nvSpPr>
        <p:spPr>
          <a:xfrm>
            <a:off x="4769097" y="3854697"/>
            <a:ext cx="1260127" cy="145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78F966-25F5-1ECB-57C5-0381E63DAE13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6029224" y="3927397"/>
            <a:ext cx="414984" cy="6579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5FCF1D-08EF-2064-B443-FB47D3F5883A}"/>
              </a:ext>
            </a:extLst>
          </p:cNvPr>
          <p:cNvCxnSpPr>
            <a:cxnSpLocks/>
          </p:cNvCxnSpPr>
          <p:nvPr/>
        </p:nvCxnSpPr>
        <p:spPr>
          <a:xfrm>
            <a:off x="8195943" y="4765250"/>
            <a:ext cx="4975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9E10C7-9994-7AB3-047D-172966BE2EED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flipH="1" flipV="1">
            <a:off x="7370129" y="3279562"/>
            <a:ext cx="278599" cy="3686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3787F16-1E01-4544-1833-E56D46C8B8AF}"/>
              </a:ext>
            </a:extLst>
          </p:cNvPr>
          <p:cNvSpPr/>
          <p:nvPr/>
        </p:nvSpPr>
        <p:spPr>
          <a:xfrm>
            <a:off x="2345834" y="3845543"/>
            <a:ext cx="659085" cy="1545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ED98EA-8599-090A-B5E6-D2C5832494BD}"/>
              </a:ext>
            </a:extLst>
          </p:cNvPr>
          <p:cNvSpPr txBox="1"/>
          <p:nvPr/>
        </p:nvSpPr>
        <p:spPr>
          <a:xfrm>
            <a:off x="2927357" y="3647280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이진화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AD8CDF-EB12-BC21-4722-009E184184D8}"/>
              </a:ext>
            </a:extLst>
          </p:cNvPr>
          <p:cNvSpPr/>
          <p:nvPr/>
        </p:nvSpPr>
        <p:spPr>
          <a:xfrm>
            <a:off x="5591730" y="1089448"/>
            <a:ext cx="1572558" cy="76944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HSV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H = Hue(</a:t>
            </a:r>
            <a:r>
              <a:rPr lang="ko-KR" altLang="en-US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색상</a:t>
            </a:r>
            <a:r>
              <a:rPr lang="en-US" altLang="ko-KR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 = Saturation(</a:t>
            </a:r>
            <a:r>
              <a:rPr lang="ko-KR" altLang="en-US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채도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V = Value(</a:t>
            </a:r>
            <a:r>
              <a:rPr lang="ko-KR" altLang="en-US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명도</a:t>
            </a:r>
            <a:r>
              <a:rPr lang="en-US" altLang="ko-KR" sz="11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)</a:t>
            </a:r>
            <a:endParaRPr lang="en-US" altLang="ko-KR" sz="11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D20D1C-EB1F-D785-B7A5-3FD1E91D37E0}"/>
              </a:ext>
            </a:extLst>
          </p:cNvPr>
          <p:cNvSpPr/>
          <p:nvPr/>
        </p:nvSpPr>
        <p:spPr>
          <a:xfrm>
            <a:off x="3563898" y="2487944"/>
            <a:ext cx="581597" cy="168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C69033A-09E1-AB09-FE9E-1419663175E4}"/>
              </a:ext>
            </a:extLst>
          </p:cNvPr>
          <p:cNvGrpSpPr/>
          <p:nvPr/>
        </p:nvGrpSpPr>
        <p:grpSpPr>
          <a:xfrm>
            <a:off x="5622106" y="1921396"/>
            <a:ext cx="3496045" cy="1358166"/>
            <a:chOff x="5622106" y="1921396"/>
            <a:chExt cx="3496045" cy="13581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8BD8B06-B95B-F884-363E-7FA67D5F5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4905" y="1948522"/>
              <a:ext cx="1630674" cy="1295017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2B834CC-3266-A3CA-7D9A-A4FAB84A6390}"/>
                </a:ext>
              </a:extLst>
            </p:cNvPr>
            <p:cNvCxnSpPr>
              <a:cxnSpLocks/>
              <a:stCxn id="7" idx="3"/>
              <a:endCxn id="31" idx="1"/>
            </p:cNvCxnSpPr>
            <p:nvPr/>
          </p:nvCxnSpPr>
          <p:spPr>
            <a:xfrm flipV="1">
              <a:off x="7285579" y="2594174"/>
              <a:ext cx="384672" cy="185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1BBAFDE-7D3D-7E47-C92C-263158456178}"/>
                </a:ext>
              </a:extLst>
            </p:cNvPr>
            <p:cNvSpPr/>
            <p:nvPr/>
          </p:nvSpPr>
          <p:spPr>
            <a:xfrm>
              <a:off x="5622106" y="1921396"/>
              <a:ext cx="3496045" cy="1358166"/>
            </a:xfrm>
            <a:prstGeom prst="roundRect">
              <a:avLst>
                <a:gd name="adj" fmla="val 329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5063DF4-F3FA-749E-0AFE-C8C1247D7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70251" y="1954020"/>
              <a:ext cx="1400975" cy="1280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562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6.4 </a:t>
            </a:r>
            <a:r>
              <a:rPr lang="ko-KR" altLang="en-US" dirty="0"/>
              <a:t>컬러 공간 변환</a:t>
            </a:r>
            <a:endParaRPr lang="en-US" altLang="ko-KR" dirty="0"/>
          </a:p>
          <a:p>
            <a:pPr lvl="1"/>
            <a:r>
              <a:rPr lang="en-US" altLang="ko-KR" dirty="0"/>
              <a:t>6.4.5 Hue </a:t>
            </a:r>
            <a:r>
              <a:rPr lang="ko-KR" altLang="en-US" dirty="0"/>
              <a:t>채널을 이용한 객체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6" y="1944937"/>
            <a:ext cx="721970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HSV_img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COLOR_BGR2HSV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hue_img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HSV_img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)[:, :, 0]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색상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채널 컬러만 복사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[50, 100]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onThreshold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getTrackbarPos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("Hue_th1", "result")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getTrackbarPos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("Hue_th2", "result")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_, result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hue_img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[1], 255,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THRESH_TOZERO_INV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(result,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[0], 255,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THRESH_BINARY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result)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("result", result)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("result")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("Hue_th1", "result",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[0], 255,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onThreshold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("Hue_th2", "result",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th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[1], 255, 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onThreshold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(0)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F2019-D796-78F5-FDFC-4397E247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3648220"/>
            <a:ext cx="2409040" cy="18741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565991-FA0B-F1D2-3824-FD376E68487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596336" y="3261912"/>
            <a:ext cx="52392" cy="386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78F966-25F5-1ECB-57C5-0381E63DAE13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4830488" y="4101876"/>
            <a:ext cx="1613720" cy="4834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5FCF1D-08EF-2064-B443-FB47D3F5883A}"/>
              </a:ext>
            </a:extLst>
          </p:cNvPr>
          <p:cNvCxnSpPr>
            <a:cxnSpLocks/>
          </p:cNvCxnSpPr>
          <p:nvPr/>
        </p:nvCxnSpPr>
        <p:spPr>
          <a:xfrm>
            <a:off x="7478640" y="3825002"/>
            <a:ext cx="3337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3B0810B-4B2C-7521-0AE6-543DE4F2785F}"/>
              </a:ext>
            </a:extLst>
          </p:cNvPr>
          <p:cNvSpPr/>
          <p:nvPr/>
        </p:nvSpPr>
        <p:spPr>
          <a:xfrm>
            <a:off x="1199275" y="4020021"/>
            <a:ext cx="4209579" cy="16747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7EDD8F2-4334-5226-8DA4-A068E144D4AB}"/>
              </a:ext>
            </a:extLst>
          </p:cNvPr>
          <p:cNvSpPr/>
          <p:nvPr/>
        </p:nvSpPr>
        <p:spPr>
          <a:xfrm>
            <a:off x="3874083" y="4029176"/>
            <a:ext cx="956405" cy="145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84BB0C1-5312-F0AB-152E-5386D56AC4D2}"/>
              </a:ext>
            </a:extLst>
          </p:cNvPr>
          <p:cNvGrpSpPr/>
          <p:nvPr/>
        </p:nvGrpSpPr>
        <p:grpSpPr>
          <a:xfrm>
            <a:off x="5724128" y="203833"/>
            <a:ext cx="3234529" cy="2980356"/>
            <a:chOff x="5606520" y="192583"/>
            <a:chExt cx="3234529" cy="29803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8BD8B06-B95B-F884-363E-7FA67D5F5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056" y="1877922"/>
              <a:ext cx="1630674" cy="1295017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2B834CC-3266-A3CA-7D9A-A4FAB84A6390}"/>
                </a:ext>
              </a:extLst>
            </p:cNvPr>
            <p:cNvCxnSpPr>
              <a:cxnSpLocks/>
              <a:stCxn id="7" idx="0"/>
              <a:endCxn id="42" idx="2"/>
            </p:cNvCxnSpPr>
            <p:nvPr/>
          </p:nvCxnSpPr>
          <p:spPr>
            <a:xfrm flipV="1">
              <a:off x="7197393" y="1616078"/>
              <a:ext cx="868121" cy="2618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FCE7D53-0E25-9461-CF86-5E7F255BFED9}"/>
                </a:ext>
              </a:extLst>
            </p:cNvPr>
            <p:cNvCxnSpPr>
              <a:cxnSpLocks/>
              <a:stCxn id="7" idx="0"/>
              <a:endCxn id="40" idx="2"/>
            </p:cNvCxnSpPr>
            <p:nvPr/>
          </p:nvCxnSpPr>
          <p:spPr>
            <a:xfrm flipH="1" flipV="1">
              <a:off x="6382056" y="1610058"/>
              <a:ext cx="815337" cy="2678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462E6FE-0379-D385-36A8-3653EEA43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6520" y="192583"/>
              <a:ext cx="1551071" cy="141747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4BF281E-89B5-DC20-BE58-59CA29B2A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89978" y="198603"/>
              <a:ext cx="1551071" cy="1417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035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6.4 </a:t>
            </a:r>
            <a:r>
              <a:rPr lang="ko-KR" altLang="en-US" dirty="0"/>
              <a:t>컬러 공간 변환</a:t>
            </a:r>
            <a:endParaRPr lang="en-US" altLang="ko-KR" dirty="0"/>
          </a:p>
          <a:p>
            <a:pPr lvl="1"/>
            <a:r>
              <a:rPr lang="en-US" altLang="ko-KR" dirty="0"/>
              <a:t>6.4.5 Hue </a:t>
            </a:r>
            <a:r>
              <a:rPr lang="ko-KR" altLang="en-US" dirty="0"/>
              <a:t>채널을 이용한 객체 검출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BD8B06-B95B-F884-363E-7FA67D5F5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054" y="3084994"/>
            <a:ext cx="1630674" cy="12950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EA3749-0F26-37D6-3F59-FC6B40FA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32" y="3949090"/>
            <a:ext cx="1582754" cy="15342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EFA7A06-8CED-3257-223C-34501DB7E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732" y="2261664"/>
            <a:ext cx="1582754" cy="144642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9FA7328-45C0-8604-98EC-7D778739D722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4704728" y="3730900"/>
            <a:ext cx="617712" cy="16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478332DD-7C4A-CCDA-A59F-66E2514B8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440" y="3081788"/>
            <a:ext cx="1420579" cy="129822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B0CDAE-E884-8606-1A44-C594D03E2C5F}"/>
              </a:ext>
            </a:extLst>
          </p:cNvPr>
          <p:cNvCxnSpPr>
            <a:cxnSpLocks/>
            <a:stCxn id="25" idx="3"/>
            <a:endCxn id="19" idx="1"/>
          </p:cNvCxnSpPr>
          <p:nvPr/>
        </p:nvCxnSpPr>
        <p:spPr>
          <a:xfrm flipV="1">
            <a:off x="6743019" y="2984879"/>
            <a:ext cx="617713" cy="7460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99C398E-8F15-81B2-5C9B-E6C530BCF492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6743019" y="3730900"/>
            <a:ext cx="617713" cy="9853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4ACBD7-0B3B-C764-9812-F2E51E7C9BFE}"/>
              </a:ext>
            </a:extLst>
          </p:cNvPr>
          <p:cNvSpPr/>
          <p:nvPr/>
        </p:nvSpPr>
        <p:spPr>
          <a:xfrm>
            <a:off x="851606" y="1944937"/>
            <a:ext cx="721970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hue_img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HSV_img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)[:, :, </a:t>
            </a:r>
            <a:r>
              <a:rPr lang="en-US" altLang="ko-KR" sz="11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] </a:t>
            </a: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명도 채널 컬러만 복사 했을 경우</a:t>
            </a:r>
            <a:endParaRPr lang="en-US" altLang="ko-KR" sz="11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274819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7</a:t>
            </a:r>
            <a:br>
              <a:rPr lang="en-US" altLang="ko-KR" b="1" dirty="0"/>
            </a:br>
            <a:r>
              <a:rPr lang="ko-KR" altLang="en-US" dirty="0"/>
              <a:t>영역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69119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/>
              <a:t>영역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7.1 </a:t>
            </a:r>
            <a:r>
              <a:rPr lang="ko-KR" altLang="en-US" dirty="0"/>
              <a:t>컬러 공간 변환</a:t>
            </a:r>
            <a:endParaRPr lang="en-US" altLang="ko-KR" dirty="0"/>
          </a:p>
          <a:p>
            <a:pPr lvl="1"/>
            <a:r>
              <a:rPr lang="en-US" altLang="ko-KR" dirty="0"/>
              <a:t>7.1.1 </a:t>
            </a:r>
            <a:r>
              <a:rPr lang="ko-KR" altLang="en-US" dirty="0"/>
              <a:t>회선이용 </a:t>
            </a:r>
            <a:r>
              <a:rPr lang="ko-KR" altLang="en-US" dirty="0" err="1"/>
              <a:t>블러링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6" y="1944937"/>
            <a:ext cx="72197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original image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100" b="0" dirty="0"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matplotlib, gray scale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COLOR_BGR2GRAY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original image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("original",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(0)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7923A7-7B37-B1EE-FE5A-96D82E8A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92" y="1561356"/>
            <a:ext cx="2809408" cy="223112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A303BA5-4536-39A2-A992-5B70919E0029}"/>
              </a:ext>
            </a:extLst>
          </p:cNvPr>
          <p:cNvSpPr/>
          <p:nvPr/>
        </p:nvSpPr>
        <p:spPr>
          <a:xfrm>
            <a:off x="1259632" y="3172936"/>
            <a:ext cx="2640300" cy="1841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9B127-47B7-6E9C-409B-1E556D72E7CB}"/>
              </a:ext>
            </a:extLst>
          </p:cNvPr>
          <p:cNvSpPr txBox="1"/>
          <p:nvPr/>
        </p:nvSpPr>
        <p:spPr>
          <a:xfrm>
            <a:off x="2195736" y="3357108"/>
            <a:ext cx="20024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그레이 스케일로 컬러채널 변환</a:t>
            </a:r>
          </a:p>
        </p:txBody>
      </p:sp>
    </p:spTree>
    <p:extLst>
      <p:ext uri="{BB962C8B-B14F-4D97-AF65-F5344CB8AC3E}">
        <p14:creationId xmlns:p14="http://schemas.microsoft.com/office/powerpoint/2010/main" val="49339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/>
              <a:t>영역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7.1 </a:t>
            </a:r>
            <a:r>
              <a:rPr lang="ko-KR" altLang="en-US" dirty="0"/>
              <a:t>컬러 공간 변환</a:t>
            </a:r>
            <a:endParaRPr lang="en-US" altLang="ko-KR" dirty="0"/>
          </a:p>
          <a:p>
            <a:pPr lvl="1"/>
            <a:r>
              <a:rPr lang="en-US" altLang="ko-KR" dirty="0"/>
              <a:t>7.1.1 </a:t>
            </a:r>
            <a:r>
              <a:rPr lang="ko-KR" altLang="en-US" dirty="0"/>
              <a:t>회선이용 </a:t>
            </a:r>
            <a:r>
              <a:rPr lang="ko-KR" altLang="en-US" dirty="0" err="1"/>
              <a:t>블러링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6" y="1944937"/>
            <a:ext cx="72197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("original",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blur convolution image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([[1/9, 1/9, 1/9],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    [1/9, 1/9, 1/9],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         [1/9, 1/9, 1/9]],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=float)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filter2D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CV_16S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convertScaleAbs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dirty="0" err="1">
                <a:latin typeface="ubuntu mono derivative powerline" panose="020B0509030602030204" pitchFamily="49" charset="0"/>
              </a:rPr>
              <a:t>blur_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(0)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C0B3055-8ED8-5DE6-FC3A-AE5E224F8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" t="1176"/>
          <a:stretch/>
        </p:blipFill>
        <p:spPr>
          <a:xfrm>
            <a:off x="5424439" y="1203266"/>
            <a:ext cx="3634170" cy="1944216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63AB986-9CA0-A8A5-027F-33FBA5BBD802}"/>
              </a:ext>
            </a:extLst>
          </p:cNvPr>
          <p:cNvSpPr/>
          <p:nvPr/>
        </p:nvSpPr>
        <p:spPr>
          <a:xfrm>
            <a:off x="1707994" y="3186991"/>
            <a:ext cx="2781435" cy="151323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ECD85C5-8D84-9820-7CF2-6BCA60C7346F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rot="5400000">
            <a:off x="5807892" y="1829020"/>
            <a:ext cx="115171" cy="2752095"/>
          </a:xfrm>
          <a:prstGeom prst="bentConnector2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DB261F-BC80-C0B5-D5C8-4E176A02835E}"/>
              </a:ext>
            </a:extLst>
          </p:cNvPr>
          <p:cNvSpPr txBox="1"/>
          <p:nvPr/>
        </p:nvSpPr>
        <p:spPr>
          <a:xfrm>
            <a:off x="5043107" y="3424156"/>
            <a:ext cx="23086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0000FF"/>
                </a:solidFill>
              </a:rPr>
              <a:t>마스크를 적용하는 함수</a:t>
            </a:r>
            <a:endParaRPr lang="en-US" altLang="ko-KR" sz="1050" b="1" dirty="0">
              <a:solidFill>
                <a:srgbClr val="0000FF"/>
              </a:solidFill>
            </a:endParaRPr>
          </a:p>
          <a:p>
            <a:endParaRPr lang="en-US" altLang="ko-KR" sz="1050" b="1" dirty="0">
              <a:solidFill>
                <a:srgbClr val="0000FF"/>
              </a:solidFill>
            </a:endParaRPr>
          </a:p>
          <a:p>
            <a:r>
              <a:rPr lang="en-US" altLang="ko-KR" sz="1050" b="1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050" b="1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.CV_16S</a:t>
            </a:r>
            <a:r>
              <a:rPr lang="ko-KR" altLang="en-US" sz="1050" b="1" dirty="0">
                <a:solidFill>
                  <a:srgbClr val="0000FF"/>
                </a:solidFill>
              </a:rPr>
              <a:t>는 </a:t>
            </a:r>
            <a:r>
              <a:rPr lang="en-US" altLang="ko-KR" sz="1050" b="1" dirty="0">
                <a:solidFill>
                  <a:srgbClr val="0000FF"/>
                </a:solidFill>
              </a:rPr>
              <a:t>16</a:t>
            </a:r>
            <a:r>
              <a:rPr lang="ko-KR" altLang="en-US" sz="1050" b="1" dirty="0">
                <a:solidFill>
                  <a:srgbClr val="0000FF"/>
                </a:solidFill>
              </a:rPr>
              <a:t>비트 </a:t>
            </a:r>
            <a:r>
              <a:rPr lang="en-US" altLang="ko-KR" sz="1050" b="1" dirty="0">
                <a:solidFill>
                  <a:srgbClr val="0000FF"/>
                </a:solidFill>
              </a:rPr>
              <a:t>signed int</a:t>
            </a:r>
            <a:r>
              <a:rPr lang="ko-KR" altLang="en-US" sz="1050" b="1" dirty="0">
                <a:solidFill>
                  <a:srgbClr val="0000FF"/>
                </a:solidFill>
              </a:rPr>
              <a:t>이다</a:t>
            </a:r>
            <a:r>
              <a:rPr lang="en-US" altLang="ko-KR" sz="1050" b="1" dirty="0">
                <a:solidFill>
                  <a:srgbClr val="0000FF"/>
                </a:solidFill>
              </a:rPr>
              <a:t>.</a:t>
            </a:r>
            <a:br>
              <a:rPr lang="en-US" altLang="ko-KR" sz="1050" b="1" dirty="0">
                <a:solidFill>
                  <a:srgbClr val="0000FF"/>
                </a:solidFill>
              </a:rPr>
            </a:br>
            <a:r>
              <a:rPr lang="ko-KR" altLang="en-US" sz="1050" b="1" dirty="0">
                <a:solidFill>
                  <a:srgbClr val="0000FF"/>
                </a:solidFill>
              </a:rPr>
              <a:t>즉</a:t>
            </a:r>
            <a:r>
              <a:rPr lang="en-US" altLang="ko-KR" sz="1050" b="1" dirty="0">
                <a:solidFill>
                  <a:srgbClr val="0000FF"/>
                </a:solidFill>
              </a:rPr>
              <a:t>, -32768 ~ 32767</a:t>
            </a:r>
            <a:r>
              <a:rPr lang="ko-KR" altLang="en-US" sz="1050" b="1" dirty="0">
                <a:solidFill>
                  <a:srgbClr val="0000FF"/>
                </a:solidFill>
              </a:rPr>
              <a:t>까지 사용 가능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CF9E59C-479F-F9B6-EA3A-76DD25AF6ED3}"/>
              </a:ext>
            </a:extLst>
          </p:cNvPr>
          <p:cNvSpPr/>
          <p:nvPr/>
        </p:nvSpPr>
        <p:spPr>
          <a:xfrm>
            <a:off x="1710087" y="3351397"/>
            <a:ext cx="2040975" cy="1362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36C576-0D20-DE9B-2DDE-A1CCD5339E56}"/>
              </a:ext>
            </a:extLst>
          </p:cNvPr>
          <p:cNvSpPr txBox="1"/>
          <p:nvPr/>
        </p:nvSpPr>
        <p:spPr>
          <a:xfrm>
            <a:off x="2569645" y="4135095"/>
            <a:ext cx="305885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각각의 값을 절대값화 시키고</a:t>
            </a:r>
            <a:r>
              <a:rPr lang="en-US" altLang="ko-KR" sz="1050" b="1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050" b="1" dirty="0">
                <a:solidFill>
                  <a:srgbClr val="FF0000"/>
                </a:solidFill>
              </a:rPr>
              <a:t>정수화 시키는 함수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이미지는 </a:t>
            </a:r>
            <a:r>
              <a:rPr lang="en-US" altLang="ko-KR" sz="1050" b="1" dirty="0">
                <a:solidFill>
                  <a:srgbClr val="FF0000"/>
                </a:solidFill>
              </a:rPr>
              <a:t>0~255</a:t>
            </a:r>
            <a:r>
              <a:rPr lang="ko-KR" altLang="en-US" sz="1050" b="1" dirty="0">
                <a:solidFill>
                  <a:srgbClr val="FF0000"/>
                </a:solidFill>
              </a:rPr>
              <a:t>의 정수로만 이루어져 있기 때문에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이를 거쳐주어야 정상적인 이미지가 나온다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8F8BAC-0B12-870A-2C96-296B7E74ADD0}"/>
              </a:ext>
            </a:extLst>
          </p:cNvPr>
          <p:cNvCxnSpPr>
            <a:cxnSpLocks/>
          </p:cNvCxnSpPr>
          <p:nvPr/>
        </p:nvCxnSpPr>
        <p:spPr>
          <a:xfrm>
            <a:off x="3563888" y="3500726"/>
            <a:ext cx="144016" cy="6158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9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/>
              <a:t>영역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7.1 </a:t>
            </a:r>
            <a:r>
              <a:rPr lang="ko-KR" altLang="en-US" dirty="0"/>
              <a:t>컬러 공간 변환</a:t>
            </a:r>
            <a:endParaRPr lang="en-US" altLang="ko-KR" dirty="0"/>
          </a:p>
          <a:p>
            <a:pPr lvl="1"/>
            <a:r>
              <a:rPr lang="en-US" altLang="ko-KR" dirty="0"/>
              <a:t>7.1.1 </a:t>
            </a:r>
            <a:r>
              <a:rPr lang="ko-KR" altLang="en-US" dirty="0"/>
              <a:t>회선이용 </a:t>
            </a:r>
            <a:r>
              <a:rPr lang="ko-KR" altLang="en-US" dirty="0" err="1"/>
              <a:t>블러링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6" y="1944937"/>
            <a:ext cx="72197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("original",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blur convolution image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([[1/9, 1/9, 1/9],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	         [1/9, 1/9, 1/9],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          [1/9, 1/9, 1/9]],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=float)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filter2D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CV_16S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convertScaleAbs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", </a:t>
            </a:r>
            <a:r>
              <a:rPr lang="en-US" altLang="ko-KR" sz="1100" dirty="0" err="1">
                <a:latin typeface="ubuntu mono derivative powerline" panose="020B0509030602030204" pitchFamily="49" charset="0"/>
              </a:rPr>
              <a:t>blur_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(0)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7923A7-7B37-B1EE-FE5A-96D82E8A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026" y="1206500"/>
            <a:ext cx="2449368" cy="19451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6948BC-3BC0-CC95-966C-2CCC7D79F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585" y="3557069"/>
            <a:ext cx="2449368" cy="194519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33DDB8-EC4A-6EEA-CB35-D6DCCC1BEB5E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067710" y="3151691"/>
            <a:ext cx="5559" cy="4053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6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/>
              <a:t>영역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7.1 </a:t>
            </a:r>
            <a:r>
              <a:rPr lang="ko-KR" altLang="en-US" dirty="0"/>
              <a:t>컬러 공간 변환</a:t>
            </a:r>
            <a:endParaRPr lang="en-US" altLang="ko-KR" dirty="0"/>
          </a:p>
          <a:p>
            <a:pPr lvl="1"/>
            <a:r>
              <a:rPr lang="en-US" altLang="ko-KR" dirty="0"/>
              <a:t>7.1.1 </a:t>
            </a:r>
            <a:r>
              <a:rPr lang="ko-KR" altLang="en-US" dirty="0"/>
              <a:t>회선이용 </a:t>
            </a:r>
            <a:r>
              <a:rPr lang="ko-KR" altLang="en-US" dirty="0" err="1"/>
              <a:t>블러링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51606" y="1944937"/>
            <a:ext cx="721970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("original",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blur convolution image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([[1/9, 1/9, 1/9],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 	         [1/9, 1/9, 1/9],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                  [1/9, 1/9, 1/9]],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dtype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=float)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filter2D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CV_16S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blur_mask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convertScaleAbs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rcParams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['toolbar'] = 'None'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=(</a:t>
            </a:r>
            <a:r>
              <a:rPr lang="en-US" altLang="ko-KR" sz="1100" dirty="0">
                <a:latin typeface="ubuntu mono derivative powerline" panose="020B0509030602030204" pitchFamily="49" charset="0"/>
              </a:rPr>
              <a:t>8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12))</a:t>
            </a:r>
            <a:br>
              <a:rPr lang="en-US" altLang="ko-KR" sz="11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pltx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plty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= 2, 4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titles = ['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blur_img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’]</a:t>
            </a:r>
          </a:p>
          <a:p>
            <a:endParaRPr lang="en-US" altLang="ko-KR" sz="11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title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(titles):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plty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pltx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, idx+1)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('off')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</a:t>
            </a:r>
          </a:p>
          <a:p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(title), 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='gray')</a:t>
            </a:r>
          </a:p>
          <a:p>
            <a:r>
              <a:rPr lang="en-US" altLang="ko-KR" sz="11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1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effectLst/>
                <a:latin typeface="ubuntu mono derivative powerline" panose="020B0509030602030204" pitchFamily="49" charset="0"/>
              </a:rPr>
              <a:t>(0)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7923A7-7B37-B1EE-FE5A-96D82E8A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48" y="817043"/>
            <a:ext cx="1541421" cy="122413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C75743F-2F8E-6A48-2034-77F6AB413910}"/>
              </a:ext>
            </a:extLst>
          </p:cNvPr>
          <p:cNvSpPr/>
          <p:nvPr/>
        </p:nvSpPr>
        <p:spPr>
          <a:xfrm>
            <a:off x="851606" y="3853151"/>
            <a:ext cx="2899696" cy="1860932"/>
          </a:xfrm>
          <a:prstGeom prst="roundRect">
            <a:avLst>
              <a:gd name="adj" fmla="val 72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6D77D-C802-89CE-D3FC-2CD85F0C50AD}"/>
              </a:ext>
            </a:extLst>
          </p:cNvPr>
          <p:cNvSpPr txBox="1"/>
          <p:nvPr/>
        </p:nvSpPr>
        <p:spPr>
          <a:xfrm>
            <a:off x="3707904" y="3928031"/>
            <a:ext cx="212590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앞으로 진행할 회선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 err="1">
                <a:solidFill>
                  <a:srgbClr val="FF0000"/>
                </a:solidFill>
              </a:rPr>
              <a:t>엣지</a:t>
            </a:r>
            <a:r>
              <a:rPr lang="ko-KR" altLang="en-US" sz="1050" b="1" dirty="0">
                <a:solidFill>
                  <a:srgbClr val="FF0000"/>
                </a:solidFill>
              </a:rPr>
              <a:t> 등의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이미지들을</a:t>
            </a:r>
            <a:r>
              <a:rPr lang="en-US" altLang="ko-KR" sz="1050" b="1" dirty="0">
                <a:solidFill>
                  <a:srgbClr val="FF0000"/>
                </a:solidFill>
              </a:rPr>
              <a:t> </a:t>
            </a:r>
            <a:r>
              <a:rPr lang="ko-KR" altLang="en-US" sz="1050" b="1" dirty="0">
                <a:solidFill>
                  <a:srgbClr val="FF0000"/>
                </a:solidFill>
              </a:rPr>
              <a:t>한번에 출력하기 위해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미리 작성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  <a:latin typeface="Ubuntu Mono derivative Powerlin" panose="020B0509030602030204" pitchFamily="49" charset="0"/>
              </a:rPr>
              <a:t>titles</a:t>
            </a:r>
            <a:r>
              <a:rPr lang="ko-KR" altLang="en-US" sz="1050" b="1" dirty="0">
                <a:solidFill>
                  <a:srgbClr val="FF0000"/>
                </a:solidFill>
              </a:rPr>
              <a:t>에 이미지 이름만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추가해주면 된다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8D1FC6-5082-1285-13F2-10B74F6AC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713" y="2137420"/>
            <a:ext cx="3314493" cy="34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3303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15554</TotalTime>
  <Words>1871</Words>
  <Application>Microsoft Office PowerPoint</Application>
  <PresentationFormat>화면 슬라이드 쇼(16:10)</PresentationFormat>
  <Paragraphs>219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6 화소 처리</vt:lpstr>
      <vt:lpstr>6. 화소 처리</vt:lpstr>
      <vt:lpstr>6. 화소 처리</vt:lpstr>
      <vt:lpstr>6. 화소 처리</vt:lpstr>
      <vt:lpstr>CHAPTER 7 영역 처리</vt:lpstr>
      <vt:lpstr>7. 영역 처리</vt:lpstr>
      <vt:lpstr>7. 영역 처리</vt:lpstr>
      <vt:lpstr>7. 영역 처리</vt:lpstr>
      <vt:lpstr>7. 영역 처리</vt:lpstr>
      <vt:lpstr>7. 영역 처리</vt:lpstr>
      <vt:lpstr>7. 영역 처리</vt:lpstr>
      <vt:lpstr>7. 영역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508</cp:revision>
  <cp:lastPrinted>2022-09-13T07:27:14Z</cp:lastPrinted>
  <dcterms:created xsi:type="dcterms:W3CDTF">2017-02-21T08:17:22Z</dcterms:created>
  <dcterms:modified xsi:type="dcterms:W3CDTF">2022-11-15T03:38:11Z</dcterms:modified>
</cp:coreProperties>
</file>