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8" r:id="rId3"/>
    <p:sldId id="294" r:id="rId4"/>
    <p:sldId id="345" r:id="rId5"/>
    <p:sldId id="346" r:id="rId6"/>
    <p:sldId id="347" r:id="rId7"/>
    <p:sldId id="348" r:id="rId8"/>
    <p:sldId id="355" r:id="rId9"/>
    <p:sldId id="356" r:id="rId10"/>
    <p:sldId id="349" r:id="rId11"/>
    <p:sldId id="350" r:id="rId12"/>
    <p:sldId id="352" r:id="rId13"/>
    <p:sldId id="360" r:id="rId14"/>
    <p:sldId id="358" r:id="rId15"/>
    <p:sldId id="364" r:id="rId16"/>
    <p:sldId id="365" r:id="rId17"/>
    <p:sldId id="366" r:id="rId18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4718" autoAdjust="0"/>
  </p:normalViewPr>
  <p:slideViewPr>
    <p:cSldViewPr>
      <p:cViewPr varScale="1">
        <p:scale>
          <a:sx n="141" d="100"/>
          <a:sy n="141" d="100"/>
        </p:scale>
        <p:origin x="114" y="79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16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41" d="100"/>
          <a:sy n="141" d="100"/>
        </p:scale>
        <p:origin x="-1332" y="-12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269C3-C25E-41E8-815A-55A10694EC72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570691-BFF7-46A3-A51C-EDFA8C5FB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1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DE0290A-1521-4E2C-B981-7952210E2E19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D2EE1D8-CF94-4B34-B47A-3155D616A2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2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75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38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12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8763000" cy="4953000"/>
            <a:chOff x="0" y="0"/>
            <a:chExt cx="5520" cy="3744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741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41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741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741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952500"/>
            <a:ext cx="6629400" cy="1841500"/>
          </a:xfrm>
        </p:spPr>
        <p:txBody>
          <a:bodyPr/>
          <a:lstStyle>
            <a:lvl1pPr>
              <a:defRPr sz="4000"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742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02000"/>
            <a:ext cx="6858000" cy="13335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+mj-lt"/>
                <a:ea typeface="맑은 고딕" pitchFamily="50" charset="-127"/>
              </a:defRPr>
            </a:lvl1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42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5209646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9/13/2022</a:t>
            </a:fld>
            <a:endParaRPr lang="en-US" sz="1667" dirty="0">
              <a:solidFill>
                <a:srgbClr val="FFFFFF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520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520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9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31511"/>
            <a:ext cx="2057400" cy="510248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231511"/>
            <a:ext cx="6019800" cy="51024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7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4179" y="107818"/>
            <a:ext cx="7920434" cy="817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755650" y="1057011"/>
            <a:ext cx="4027488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5539" y="1057011"/>
            <a:ext cx="4029075" cy="4079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03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>
          <a:xfrm>
            <a:off x="395288" y="1177313"/>
            <a:ext cx="8640762" cy="4200467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1000"/>
              </a:spcAft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616" y="231512"/>
            <a:ext cx="7799784" cy="6455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quarter" idx="17"/>
          </p:nvPr>
        </p:nvSpPr>
        <p:spPr>
          <a:xfrm>
            <a:off x="395289" y="1177313"/>
            <a:ext cx="8569325" cy="41408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998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15616" y="231511"/>
            <a:ext cx="7799784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5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1115616" y="337220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963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20706" y="169607"/>
            <a:ext cx="784922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972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날짜 개체 틀 22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제목 개체 틀 21"/>
          <p:cNvSpPr>
            <a:spLocks noGrp="1"/>
          </p:cNvSpPr>
          <p:nvPr>
            <p:ph type="title"/>
          </p:nvPr>
        </p:nvSpPr>
        <p:spPr>
          <a:xfrm>
            <a:off x="1115616" y="277247"/>
            <a:ext cx="7885053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3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3568" y="1177313"/>
            <a:ext cx="4032448" cy="40566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80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83568" y="1717373"/>
            <a:ext cx="3960440" cy="3600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728592" y="1733207"/>
            <a:ext cx="4163888" cy="35845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9/13/2022</a:t>
            </a:fld>
            <a:endParaRPr 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83568" y="1117307"/>
            <a:ext cx="3960440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716016" y="1123967"/>
            <a:ext cx="4176464" cy="533400"/>
          </a:xfrm>
          <a:prstGeom prst="rect">
            <a:avLst/>
          </a:prstGeom>
          <a:solidFill>
            <a:srgbClr val="0070C0"/>
          </a:solidFill>
        </p:spPr>
        <p:txBody>
          <a:bodyPr rtlCol="0" anchor="ctr"/>
          <a:lstStyle>
            <a:lvl1pPr marL="0" indent="0">
              <a:buFontTx/>
              <a:buNone/>
              <a:defRPr sz="1667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7" name="제목 개체 틀 21"/>
          <p:cNvSpPr>
            <a:spLocks noGrp="1"/>
          </p:cNvSpPr>
          <p:nvPr>
            <p:ph type="title"/>
          </p:nvPr>
        </p:nvSpPr>
        <p:spPr>
          <a:xfrm>
            <a:off x="1115616" y="101421"/>
            <a:ext cx="7849226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158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29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97488" y="5373543"/>
            <a:ext cx="26670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96001" y="5373381"/>
            <a:ext cx="5634683" cy="304271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825589" y="1117307"/>
            <a:ext cx="1370147" cy="4200467"/>
          </a:xfrm>
          <a:prstGeom prst="rect">
            <a:avLst/>
          </a:prstGeom>
          <a:solidFill>
            <a:srgbClr val="0070C0"/>
          </a:solidFill>
          <a:ln w="50800" cap="sq" cmpd="dbl" algn="ctr">
            <a:solidFill>
              <a:srgbClr val="0070C0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833"/>
              </a:spcAft>
              <a:buNone/>
              <a:defRPr sz="1500"/>
            </a:lvl1pPr>
            <a:lvl2pPr>
              <a:buNone/>
              <a:defRPr sz="1000"/>
            </a:lvl2pPr>
            <a:lvl3pPr>
              <a:buNone/>
              <a:defRPr sz="833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267744" y="1117307"/>
            <a:ext cx="6696744" cy="4200467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제목 개체 틀 21"/>
          <p:cNvSpPr>
            <a:spLocks noGrp="1"/>
          </p:cNvSpPr>
          <p:nvPr>
            <p:ph type="title"/>
          </p:nvPr>
        </p:nvSpPr>
        <p:spPr>
          <a:xfrm>
            <a:off x="1115615" y="47637"/>
            <a:ext cx="7846477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04995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08000"/>
            <a:ext cx="4129618" cy="1138502"/>
          </a:xfrm>
        </p:spPr>
        <p:txBody>
          <a:bodyPr anchor="b"/>
          <a:lstStyle>
            <a:lvl1pPr algn="ctr">
              <a:defRPr sz="2667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717374"/>
            <a:ext cx="4129604" cy="310862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333" dirty="0"/>
          </a:p>
        </p:txBody>
      </p:sp>
    </p:spTree>
    <p:extLst>
      <p:ext uri="{BB962C8B-B14F-4D97-AF65-F5344CB8AC3E}">
        <p14:creationId xmlns:p14="http://schemas.microsoft.com/office/powerpoint/2010/main" val="401833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323174" y="37187"/>
            <a:ext cx="8569306" cy="600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 sz="2600" cap="none" baseline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323174" y="732511"/>
            <a:ext cx="8569306" cy="4774163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8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185002"/>
            <a:ext cx="8145016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06500"/>
            <a:ext cx="4038600" cy="4127500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28865"/>
            <a:ext cx="7772400" cy="73310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1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31511"/>
            <a:ext cx="8001000" cy="7844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19071-7C67-4759-BAA0-1140BE3F80B7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3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9/13/2022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2F4B-4395-4200-87E2-F21F0CE7D64B}"/>
              </a:ext>
            </a:extLst>
          </p:cNvPr>
          <p:cNvSpPr txBox="1"/>
          <p:nvPr/>
        </p:nvSpPr>
        <p:spPr>
          <a:xfrm>
            <a:off x="323528" y="57724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36421D5-8F2D-461C-81B5-784EE23276BC}" type="slidenum">
              <a:rPr lang="ko-KR" altLang="en-US" sz="2000" u="sng" smtClean="0">
                <a:solidFill>
                  <a:srgbClr val="0070C0"/>
                </a:solidFill>
                <a:latin typeface="Broadway" panose="04040905080002020502" pitchFamily="82" charset="0"/>
              </a:rPr>
              <a:t>‹#›</a:t>
            </a:fld>
            <a:endParaRPr lang="ko-KR" altLang="en-US" sz="2000" u="sng" dirty="0">
              <a:solidFill>
                <a:srgbClr val="0070C0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5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271A1-F6D6-438B-A432-4747EE7ECD40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0"/>
            <a:ext cx="8915400" cy="4064011"/>
            <a:chOff x="0" y="0"/>
            <a:chExt cx="5616" cy="3072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000">
                <a:latin typeface="Times New Roman" pitchFamily="18" charset="0"/>
              </a:endParaRP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84" y="749"/>
              <a:ext cx="5232" cy="115"/>
              <a:chOff x="240" y="893"/>
              <a:chExt cx="5232" cy="115"/>
            </a:xfrm>
          </p:grpSpPr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latinLnBrk="0"/>
                <a:endParaRPr kumimoji="0" lang="ko-KR" altLang="ko-KR" sz="2000">
                  <a:latin typeface="Times New Roman" pitchFamily="18" charset="0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 sz="1500"/>
              </a:p>
            </p:txBody>
          </p:sp>
        </p:grpSp>
      </p:grpSp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70134" y="231511"/>
            <a:ext cx="7945266" cy="78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06500"/>
            <a:ext cx="82296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5400146"/>
            <a:ext cx="1981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23A271A1-F6D6-438B-A432-4747EE7ECD40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5397500"/>
            <a:ext cx="29718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 eaLnBrk="1" latinLnBrk="0" hangingPunct="1"/>
            <a:endParaRPr kumimoji="0" lang="en-US" sz="1167" dirty="0">
              <a:solidFill>
                <a:schemeClr val="tx2"/>
              </a:solidFill>
            </a:endParaRP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5397500"/>
            <a:ext cx="1905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33"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167" b="1" dirty="0">
              <a:solidFill>
                <a:srgbClr val="FFFFFF"/>
              </a:solidFill>
            </a:endParaRP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0" y="40640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15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6A6BF-F902-497B-A529-A7ABF8E94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1000"/>
            <a:ext cx="905919" cy="708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7C1F86-F1FB-4A60-A8C3-7EC7F8C0B6C5}"/>
              </a:ext>
            </a:extLst>
          </p:cNvPr>
          <p:cNvSpPr txBox="1"/>
          <p:nvPr/>
        </p:nvSpPr>
        <p:spPr>
          <a:xfrm>
            <a:off x="228379" y="53518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936421D5-8F2D-461C-81B5-784EE23276BC}" type="slidenum">
              <a:rPr lang="ko-KR" altLang="en-US" sz="2000" u="sng" smtClean="0">
                <a:solidFill>
                  <a:schemeClr val="tx1"/>
                </a:solidFill>
                <a:latin typeface="Broadway" panose="04040905080002020502" pitchFamily="82" charset="0"/>
              </a:rPr>
              <a:pPr algn="ctr"/>
              <a:t>‹#›</a:t>
            </a:fld>
            <a:endParaRPr lang="ko-KR" altLang="en-US" sz="2000" u="sng" dirty="0">
              <a:solidFill>
                <a:schemeClr val="tx1"/>
              </a:solidFill>
              <a:latin typeface="Broadway" panose="040409050800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0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4" r:id="rId13"/>
    <p:sldLayoutId id="2147483985" r:id="rId14"/>
    <p:sldLayoutId id="2147483986" r:id="rId15"/>
    <p:sldLayoutId id="2147483987" r:id="rId16"/>
    <p:sldLayoutId id="2147483988" r:id="rId17"/>
    <p:sldLayoutId id="2147483989" r:id="rId18"/>
    <p:sldLayoutId id="2147483990" r:id="rId19"/>
    <p:sldLayoutId id="2147483991" r:id="rId20"/>
    <p:sldLayoutId id="2147483992" r:id="rId21"/>
    <p:sldLayoutId id="2147483993" r:id="rId2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333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380985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761970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142954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523939" algn="l" rtl="0" eaLnBrk="1" fontAlgn="base" latinLnBrk="1" hangingPunct="1">
        <a:spcBef>
          <a:spcPct val="0"/>
        </a:spcBef>
        <a:spcAft>
          <a:spcPct val="0"/>
        </a:spcAft>
        <a:defRPr kumimoji="1" sz="3500" b="1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285739" indent="-285739" algn="l" rtl="0" eaLnBrk="1" fontAlgn="base" latinLnBrk="1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itchFamily="2" charset="2"/>
        <a:buChar char="n"/>
        <a:defRPr kumimoji="1" sz="2333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619100" indent="-238115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u"/>
        <a:defRPr kumimoji="1" sz="2167" b="1">
          <a:solidFill>
            <a:schemeClr val="tx1"/>
          </a:solidFill>
          <a:latin typeface="+mn-lt"/>
          <a:ea typeface="맑은 고딕" pitchFamily="50" charset="-127"/>
        </a:defRPr>
      </a:lvl2pPr>
      <a:lvl3pPr marL="952462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3399FF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맑은 고딕" pitchFamily="50" charset="-127"/>
        </a:defRPr>
      </a:lvl3pPr>
      <a:lvl4pPr marL="1333447" indent="-190492" algn="l" rtl="0" eaLnBrk="1" fontAlgn="base" latinLnBrk="1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§"/>
        <a:defRPr kumimoji="1" sz="1833" b="1">
          <a:solidFill>
            <a:schemeClr val="tx1"/>
          </a:solidFill>
          <a:latin typeface="+mn-lt"/>
          <a:ea typeface="맑은 고딕" pitchFamily="50" charset="-127"/>
        </a:defRPr>
      </a:lvl4pPr>
      <a:lvl5pPr marL="171443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맑은 고딕" pitchFamily="50" charset="-127"/>
        </a:defRPr>
      </a:lvl5pPr>
      <a:lvl6pPr marL="209541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6pPr>
      <a:lvl7pPr marL="2476401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7pPr>
      <a:lvl8pPr marL="2857386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8pPr>
      <a:lvl9pPr marL="3238370" indent="-190492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67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syun@hnu.kr" TargetMode="External"/><Relationship Id="rId2" Type="http://schemas.openxmlformats.org/officeDocument/2006/relationships/hyperlink" Target="mailto:Ckim.esw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 latinLnBrk="0"/>
            <a:r>
              <a:rPr lang="en-US" altLang="ko-KR" b="1" dirty="0"/>
              <a:t>CHAPTER 03  </a:t>
            </a:r>
            <a:br>
              <a:rPr lang="en-US" altLang="ko-KR" b="1" dirty="0"/>
            </a:br>
            <a:r>
              <a:rPr lang="ko-KR" altLang="en-US" dirty="0"/>
              <a:t>파이썬 기초 실습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찬</a:t>
            </a:r>
            <a:r>
              <a:rPr lang="en-US" altLang="ko-KR" dirty="0"/>
              <a:t>, </a:t>
            </a:r>
            <a:r>
              <a:rPr lang="ko-KR" altLang="en-US" dirty="0"/>
              <a:t>윤 영 선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ckim.esw@gmail.com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ysyun@hnu.kr</a:t>
            </a:r>
            <a:endParaRPr lang="en-US" altLang="ko-KR" dirty="0"/>
          </a:p>
          <a:p>
            <a:r>
              <a:rPr lang="ko-KR" altLang="en-US" dirty="0"/>
              <a:t>정보통신공학과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1417CF-217C-4BC2-BE90-BF7B9156281E}"/>
              </a:ext>
            </a:extLst>
          </p:cNvPr>
          <p:cNvSpPr/>
          <p:nvPr/>
        </p:nvSpPr>
        <p:spPr>
          <a:xfrm>
            <a:off x="179512" y="197858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PART 01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영상 처리 개요 및 </a:t>
            </a:r>
            <a:r>
              <a:rPr lang="en-US" altLang="ko-KR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OpenCV </a:t>
            </a:r>
            <a:r>
              <a:rPr lang="ko-KR" altLang="en-US" sz="1600" dirty="0">
                <a:solidFill>
                  <a:srgbClr val="0000FF"/>
                </a:solidFill>
                <a:latin typeface="Bahnschrift SemiBold" panose="020B0502040204020203" pitchFamily="34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3.1.4 </a:t>
            </a:r>
            <a:r>
              <a:rPr lang="ko-KR" altLang="en-US" dirty="0"/>
              <a:t>슬라이스 연산자</a:t>
            </a:r>
            <a:endParaRPr lang="en-US" altLang="ko-KR" dirty="0"/>
          </a:p>
          <a:p>
            <a:pPr lvl="1"/>
            <a:r>
              <a:rPr lang="en-US" altLang="ko-KR" dirty="0"/>
              <a:t>List = []</a:t>
            </a:r>
          </a:p>
          <a:p>
            <a:pPr lvl="2"/>
            <a:r>
              <a:rPr lang="ko-KR" altLang="en-US" dirty="0"/>
              <a:t>가장 많이 쓰는 배열</a:t>
            </a:r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시작 인덱스 </a:t>
            </a:r>
            <a:r>
              <a:rPr lang="en-US" altLang="ko-KR" dirty="0"/>
              <a:t>: </a:t>
            </a:r>
            <a:r>
              <a:rPr lang="ko-KR" altLang="en-US" dirty="0"/>
              <a:t>종료 인덱스 </a:t>
            </a:r>
            <a:r>
              <a:rPr lang="en-US" altLang="ko-KR" dirty="0"/>
              <a:t>: </a:t>
            </a:r>
            <a:r>
              <a:rPr lang="ko-KR" altLang="en-US" dirty="0" err="1"/>
              <a:t>증가폭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D20589-2FF6-D996-51B5-CC58CC122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797710"/>
            <a:ext cx="3096344" cy="268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22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if</a:t>
            </a:r>
          </a:p>
          <a:p>
            <a:pPr lvl="1"/>
            <a:r>
              <a:rPr lang="ko-KR" altLang="en-US" dirty="0"/>
              <a:t>조건문</a:t>
            </a:r>
            <a:endParaRPr lang="en-US" altLang="ko-KR" dirty="0"/>
          </a:p>
          <a:p>
            <a:pPr lvl="2"/>
            <a:r>
              <a:rPr lang="en-US" altLang="ko-KR" dirty="0"/>
              <a:t>if == x</a:t>
            </a:r>
          </a:p>
          <a:p>
            <a:pPr lvl="2"/>
            <a:r>
              <a:rPr lang="en-US" altLang="ko-KR" dirty="0"/>
              <a:t>if  ~ in ~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3.3 for</a:t>
            </a:r>
          </a:p>
          <a:p>
            <a:pPr lvl="1"/>
            <a:r>
              <a:rPr lang="ko-KR" altLang="en-US" dirty="0" err="1"/>
              <a:t>반복문</a:t>
            </a:r>
            <a:endParaRPr lang="en-US" altLang="ko-KR" dirty="0"/>
          </a:p>
          <a:p>
            <a:pPr lvl="2"/>
            <a:r>
              <a:rPr lang="en-US" altLang="ko-KR" dirty="0"/>
              <a:t>range</a:t>
            </a:r>
          </a:p>
          <a:p>
            <a:pPr lvl="2"/>
            <a:r>
              <a:rPr lang="en-US" altLang="ko-KR" dirty="0"/>
              <a:t>for each</a:t>
            </a:r>
          </a:p>
          <a:p>
            <a:pPr lvl="2"/>
            <a:r>
              <a:rPr lang="en-US" altLang="ko-KR" dirty="0"/>
              <a:t>enumerate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E47FCD-B59D-95BD-2AED-148BD2C3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70250"/>
            <a:ext cx="3429479" cy="16480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7DB646-25D6-F259-C907-B8E4225F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73324"/>
            <a:ext cx="3429478" cy="173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9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3.2 if</a:t>
            </a:r>
          </a:p>
          <a:p>
            <a:pPr lvl="1"/>
            <a:r>
              <a:rPr lang="ko-KR" altLang="en-US" dirty="0"/>
              <a:t>조건문</a:t>
            </a:r>
            <a:endParaRPr lang="en-US" altLang="ko-KR" dirty="0"/>
          </a:p>
          <a:p>
            <a:pPr lvl="2"/>
            <a:r>
              <a:rPr lang="en-US" altLang="ko-KR" dirty="0"/>
              <a:t>if == x</a:t>
            </a:r>
          </a:p>
          <a:p>
            <a:pPr lvl="2"/>
            <a:r>
              <a:rPr lang="en-US" altLang="ko-KR" dirty="0"/>
              <a:t>if  ~ in ~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3.3 for</a:t>
            </a:r>
          </a:p>
          <a:p>
            <a:pPr lvl="1"/>
            <a:r>
              <a:rPr lang="ko-KR" altLang="en-US" dirty="0" err="1"/>
              <a:t>반복문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range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for each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7C2021-EE6D-10CE-6ACF-8D23AE3D4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116" y="1633364"/>
            <a:ext cx="3324689" cy="8002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4DFBAB-EEA2-56CC-056D-008D444C5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532" y="1404732"/>
            <a:ext cx="600159" cy="1257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AD996F-94FA-A59E-776C-4E2F01AED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3822604"/>
            <a:ext cx="4067743" cy="6858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0A17F2-ACBD-E4B8-3A36-9F1E74883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624" y="3536815"/>
            <a:ext cx="600159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1421F-C33A-41EF-BC9C-663B7325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05F20-CD0B-4138-81FD-8A8C5531D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자신의 크기에 맞는 위치에 원소를 저장</a:t>
            </a:r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tuple (</a:t>
            </a:r>
            <a:r>
              <a:rPr lang="ko-KR" altLang="en-US" dirty="0"/>
              <a:t>수정 불가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출력</a:t>
            </a:r>
            <a:r>
              <a:rPr lang="en-US" altLang="ko-KR" dirty="0"/>
              <a:t>: list </a:t>
            </a:r>
          </a:p>
          <a:p>
            <a:pPr lvl="1"/>
            <a:r>
              <a:rPr lang="ko-KR" altLang="en-US" dirty="0"/>
              <a:t>값 추가</a:t>
            </a:r>
            <a:endParaRPr lang="en-US" altLang="ko-KR" dirty="0"/>
          </a:p>
          <a:p>
            <a:pPr lvl="2"/>
            <a:r>
              <a:rPr lang="en-US" altLang="ko-KR" dirty="0"/>
              <a:t>.append(value) # </a:t>
            </a:r>
            <a:r>
              <a:rPr lang="ko-KR" altLang="en-US" dirty="0"/>
              <a:t>마지막에 원소 추가</a:t>
            </a:r>
            <a:endParaRPr lang="en-US" altLang="ko-KR" dirty="0"/>
          </a:p>
          <a:p>
            <a:pPr lvl="2"/>
            <a:r>
              <a:rPr lang="en-US" altLang="ko-KR" dirty="0"/>
              <a:t>.insert(pos, value) # </a:t>
            </a:r>
            <a:r>
              <a:rPr lang="ko-KR" altLang="en-US" dirty="0"/>
              <a:t>위치에 값을 추가</a:t>
            </a:r>
          </a:p>
        </p:txBody>
      </p:sp>
    </p:spTree>
    <p:extLst>
      <p:ext uri="{BB962C8B-B14F-4D97-AF65-F5344CB8AC3E}">
        <p14:creationId xmlns:p14="http://schemas.microsoft.com/office/powerpoint/2010/main" val="2610073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3.1.5 </a:t>
            </a:r>
            <a:r>
              <a:rPr lang="ko-KR" altLang="en-US" dirty="0"/>
              <a:t>실습문제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/>
              <a:t>sort</a:t>
            </a:r>
          </a:p>
        </p:txBody>
      </p:sp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916DA302-2503-142B-840F-6FB9472DDD89}"/>
              </a:ext>
            </a:extLst>
          </p:cNvPr>
          <p:cNvSpPr txBox="1">
            <a:spLocks/>
          </p:cNvSpPr>
          <p:nvPr/>
        </p:nvSpPr>
        <p:spPr>
          <a:xfrm>
            <a:off x="685800" y="2209428"/>
            <a:ext cx="4462264" cy="27700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1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24EBA5-FABE-C021-45D2-3A221A5E3B85}"/>
              </a:ext>
            </a:extLst>
          </p:cNvPr>
          <p:cNvSpPr/>
          <p:nvPr/>
        </p:nvSpPr>
        <p:spPr>
          <a:xfrm>
            <a:off x="890861" y="2641476"/>
            <a:ext cx="36811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ko-KR" sz="1600" b="0" dirty="0">
                <a:effectLst/>
                <a:latin typeface="ubuntu mono derivative powerline" panose="020B0509030602030204" pitchFamily="49" charset="0"/>
              </a:rPr>
              <a:t>tp = (8, 41, 21, 3, 35, 5, 25, 54)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li = </a:t>
            </a:r>
            <a:r>
              <a:rPr lang="it-IT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list</a:t>
            </a:r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(tp)</a:t>
            </a:r>
          </a:p>
          <a:p>
            <a:r>
              <a:rPr lang="it-IT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(li)</a:t>
            </a:r>
          </a:p>
          <a:p>
            <a:endParaRPr lang="it-IT" altLang="ko-KR" sz="1600" dirty="0">
              <a:latin typeface="ubuntu mono derivative powerline" panose="020B0509030602030204" pitchFamily="49" charset="0"/>
            </a:endParaRPr>
          </a:p>
          <a:p>
            <a:endParaRPr lang="it-IT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li.</a:t>
            </a:r>
            <a:r>
              <a:rPr lang="it-IT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sort</a:t>
            </a:r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it-IT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it-IT" altLang="ko-KR" sz="1600" b="0" dirty="0">
                <a:effectLst/>
                <a:latin typeface="ubuntu mono derivative powerline" panose="020B0509030602030204" pitchFamily="49" charset="0"/>
              </a:rPr>
              <a:t>(li)</a:t>
            </a:r>
          </a:p>
          <a:p>
            <a:endParaRPr lang="pl-PL" altLang="ko-KR" sz="1600" b="0" dirty="0">
              <a:effectLst/>
              <a:latin typeface="ubuntu mono derivative powerline" panose="020B0509030602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D1B957-87F8-ABDE-70D8-0636D9EBD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475351"/>
            <a:ext cx="2038635" cy="2381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DF058D-AC02-41B7-5049-F15C725A4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4444019"/>
            <a:ext cx="2029108" cy="228632"/>
          </a:xfrm>
          <a:prstGeom prst="rect">
            <a:avLst/>
          </a:prstGeom>
        </p:spPr>
      </p:pic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E534ED75-09F6-AC0C-C4A9-1D1E49420AE2}"/>
              </a:ext>
            </a:extLst>
          </p:cNvPr>
          <p:cNvSpPr txBox="1">
            <a:spLocks/>
          </p:cNvSpPr>
          <p:nvPr/>
        </p:nvSpPr>
        <p:spPr>
          <a:xfrm>
            <a:off x="4681736" y="2209428"/>
            <a:ext cx="4462264" cy="27700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2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D443F7-1D58-CDDE-7298-B8BF2B0D2F0E}"/>
              </a:ext>
            </a:extLst>
          </p:cNvPr>
          <p:cNvSpPr/>
          <p:nvPr/>
        </p:nvSpPr>
        <p:spPr>
          <a:xfrm>
            <a:off x="4800600" y="2635359"/>
            <a:ext cx="4235896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tv = (8, 41, 21, 3, 35, 5, 25, 54)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lv = []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 in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 range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len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(tv)):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pos = -1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for j in </a:t>
            </a:r>
            <a:r>
              <a:rPr lang="en-US" altLang="ko-KR" sz="9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len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(lv)):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if tv[</a:t>
            </a:r>
            <a:r>
              <a:rPr lang="en-US" altLang="ko-KR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] &gt; lv[j]: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descending order, 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내림차순</a:t>
            </a:r>
          </a:p>
          <a:p>
            <a:r>
              <a:rPr lang="ko-KR" altLang="en-US" sz="9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if tv[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] &lt;= lv[j]: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ascending order, 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오름차순</a:t>
            </a:r>
          </a:p>
          <a:p>
            <a:r>
              <a:rPr lang="ko-KR" altLang="en-US" sz="900" b="0" dirty="0">
                <a:effectLst/>
                <a:latin typeface="ubuntu mono derivative powerline" panose="020B0509030602030204" pitchFamily="49" charset="0"/>
              </a:rPr>
              <a:t>            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pos = j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        break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if pos == -1: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# </a:t>
            </a:r>
            <a:r>
              <a:rPr lang="en-US" altLang="ko-KR" sz="900" b="0" dirty="0" err="1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len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(lv) == 0, for loop j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에서 </a:t>
            </a:r>
            <a:r>
              <a:rPr lang="en-US" altLang="ko-KR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pos</a:t>
            </a:r>
            <a:r>
              <a:rPr lang="ko-KR" altLang="en-US" sz="9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을 못 찾았는 경우</a:t>
            </a:r>
          </a:p>
          <a:p>
            <a:r>
              <a:rPr lang="ko-KR" altLang="en-US" sz="9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append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(tv[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])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else:</a:t>
            </a:r>
          </a:p>
          <a:p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9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insert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(pos, tv[</a:t>
            </a:r>
            <a:r>
              <a:rPr lang="en-US" altLang="ko-KR" sz="9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])</a:t>
            </a: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900" b="0">
                <a:effectLst/>
                <a:latin typeface="ubuntu mono derivative powerline" panose="020B0509030602030204" pitchFamily="49" charset="0"/>
              </a:rPr>
              <a:t>(tv)</a:t>
            </a:r>
            <a:endParaRPr lang="en-US" altLang="ko-KR" sz="900" b="0" dirty="0">
              <a:effectLst/>
              <a:latin typeface="ubuntu mono derivative powerline" panose="020B0509030602030204" pitchFamily="49" charset="0"/>
            </a:endParaRPr>
          </a:p>
          <a:p>
            <a:endParaRPr lang="en-US" altLang="ko-KR" sz="900" dirty="0">
              <a:latin typeface="ubuntu mono derivative powerline" panose="020B0509030602030204" pitchFamily="49" charset="0"/>
            </a:endParaRPr>
          </a:p>
          <a:p>
            <a:endParaRPr lang="en-US" altLang="ko-KR" sz="9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9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9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B6FE0AC-8400-A9E9-BCB8-C65CB1EC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4647479"/>
            <a:ext cx="1641983" cy="19182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E231409-DEE6-2E13-A630-65FA33E1B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5061119"/>
            <a:ext cx="1641983" cy="1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3.1.5 </a:t>
            </a:r>
            <a:r>
              <a:rPr lang="ko-KR" altLang="en-US" dirty="0"/>
              <a:t>실습문제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/>
              <a:t>reverse</a:t>
            </a:r>
          </a:p>
        </p:txBody>
      </p:sp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916DA302-2503-142B-840F-6FB9472DDD89}"/>
              </a:ext>
            </a:extLst>
          </p:cNvPr>
          <p:cNvSpPr txBox="1">
            <a:spLocks/>
          </p:cNvSpPr>
          <p:nvPr/>
        </p:nvSpPr>
        <p:spPr>
          <a:xfrm>
            <a:off x="685800" y="2209428"/>
            <a:ext cx="4462264" cy="27700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1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24EBA5-FABE-C021-45D2-3A221A5E3B85}"/>
              </a:ext>
            </a:extLst>
          </p:cNvPr>
          <p:cNvSpPr/>
          <p:nvPr/>
        </p:nvSpPr>
        <p:spPr>
          <a:xfrm>
            <a:off x="890861" y="2641476"/>
            <a:ext cx="36811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tv = (8, 41, 21, 3, 35, 5, 25, 54)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lv = 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list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(tv)</a:t>
            </a:r>
          </a:p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reverse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E534ED75-09F6-AC0C-C4A9-1D1E49420AE2}"/>
              </a:ext>
            </a:extLst>
          </p:cNvPr>
          <p:cNvSpPr txBox="1">
            <a:spLocks/>
          </p:cNvSpPr>
          <p:nvPr/>
        </p:nvSpPr>
        <p:spPr>
          <a:xfrm>
            <a:off x="4738937" y="1215417"/>
            <a:ext cx="4462264" cy="171409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2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BD443F7-1D58-CDDE-7298-B8BF2B0D2F0E}"/>
              </a:ext>
            </a:extLst>
          </p:cNvPr>
          <p:cNvSpPr/>
          <p:nvPr/>
        </p:nvSpPr>
        <p:spPr>
          <a:xfrm>
            <a:off x="4857801" y="1641347"/>
            <a:ext cx="4235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lv[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 = tv[n-1-i]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428685-4521-3E1E-F233-18FAB99C6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3718694"/>
            <a:ext cx="1872208" cy="2626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4AEC7D-5918-FC62-B624-19667C301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137" y="2480497"/>
            <a:ext cx="1872208" cy="262617"/>
          </a:xfrm>
          <a:prstGeom prst="rect">
            <a:avLst/>
          </a:prstGeom>
        </p:spPr>
      </p:pic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0EE84A8F-CCC0-59E8-A641-E9D4E4517F57}"/>
              </a:ext>
            </a:extLst>
          </p:cNvPr>
          <p:cNvSpPr txBox="1">
            <a:spLocks/>
          </p:cNvSpPr>
          <p:nvPr/>
        </p:nvSpPr>
        <p:spPr>
          <a:xfrm>
            <a:off x="4738937" y="2950015"/>
            <a:ext cx="4462264" cy="171409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3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B6A976-0770-5D54-2288-410BC6D6EB0A}"/>
              </a:ext>
            </a:extLst>
          </p:cNvPr>
          <p:cNvSpPr/>
          <p:nvPr/>
        </p:nvSpPr>
        <p:spPr>
          <a:xfrm>
            <a:off x="4913784" y="3303195"/>
            <a:ext cx="4235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lv = []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append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(tv[n-1-i])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DA891D3-8617-8CFD-CBE6-4BE8ACC1A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484" y="4401490"/>
            <a:ext cx="1872208" cy="26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79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3.1.5 </a:t>
            </a:r>
            <a:r>
              <a:rPr lang="ko-KR" altLang="en-US" dirty="0"/>
              <a:t>실습문제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/>
              <a:t>reverse</a:t>
            </a:r>
          </a:p>
        </p:txBody>
      </p:sp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916DA302-2503-142B-840F-6FB9472DDD89}"/>
              </a:ext>
            </a:extLst>
          </p:cNvPr>
          <p:cNvSpPr txBox="1">
            <a:spLocks/>
          </p:cNvSpPr>
          <p:nvPr/>
        </p:nvSpPr>
        <p:spPr>
          <a:xfrm>
            <a:off x="685800" y="2527672"/>
            <a:ext cx="4462264" cy="27700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1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24EBA5-FABE-C021-45D2-3A221A5E3B85}"/>
              </a:ext>
            </a:extLst>
          </p:cNvPr>
          <p:cNvSpPr/>
          <p:nvPr/>
        </p:nvSpPr>
        <p:spPr>
          <a:xfrm>
            <a:off x="890860" y="2897766"/>
            <a:ext cx="368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list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reversed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(8)))</a:t>
            </a:r>
          </a:p>
        </p:txBody>
      </p:sp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E534ED75-09F6-AC0C-C4A9-1D1E49420AE2}"/>
              </a:ext>
            </a:extLst>
          </p:cNvPr>
          <p:cNvSpPr txBox="1">
            <a:spLocks/>
          </p:cNvSpPr>
          <p:nvPr/>
        </p:nvSpPr>
        <p:spPr>
          <a:xfrm>
            <a:off x="688489" y="3901829"/>
            <a:ext cx="4462264" cy="171409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2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13" name="내용 개체 틀 8">
            <a:extLst>
              <a:ext uri="{FF2B5EF4-FFF2-40B4-BE49-F238E27FC236}">
                <a16:creationId xmlns:a16="http://schemas.microsoft.com/office/drawing/2014/main" id="{0EE84A8F-CCC0-59E8-A641-E9D4E4517F57}"/>
              </a:ext>
            </a:extLst>
          </p:cNvPr>
          <p:cNvSpPr txBox="1">
            <a:spLocks/>
          </p:cNvSpPr>
          <p:nvPr/>
        </p:nvSpPr>
        <p:spPr>
          <a:xfrm>
            <a:off x="4543061" y="1183674"/>
            <a:ext cx="4462264" cy="171409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3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B6A976-0770-5D54-2288-410BC6D6EB0A}"/>
              </a:ext>
            </a:extLst>
          </p:cNvPr>
          <p:cNvSpPr/>
          <p:nvPr/>
        </p:nvSpPr>
        <p:spPr>
          <a:xfrm>
            <a:off x="4769429" y="1527023"/>
            <a:ext cx="4235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lv = []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reversed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(8)):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append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(tv[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])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01B33A-EB6E-9EA2-2E44-430402B5A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31" y="3298274"/>
            <a:ext cx="1676634" cy="19052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0E8BAB2-4CB4-0149-A85D-13AF91FD0C57}"/>
              </a:ext>
            </a:extLst>
          </p:cNvPr>
          <p:cNvSpPr/>
          <p:nvPr/>
        </p:nvSpPr>
        <p:spPr>
          <a:xfrm>
            <a:off x="914400" y="4271923"/>
            <a:ext cx="368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list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(7,-1,-1))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9EA17D7-C1D7-EAD4-A805-D0FE18D18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31" y="4672132"/>
            <a:ext cx="1676634" cy="1905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C321427-5856-4352-B198-8171BA238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682" y="2585162"/>
            <a:ext cx="2029108" cy="209579"/>
          </a:xfrm>
          <a:prstGeom prst="rect">
            <a:avLst/>
          </a:prstGeom>
        </p:spPr>
      </p:pic>
      <p:sp>
        <p:nvSpPr>
          <p:cNvPr id="22" name="내용 개체 틀 8">
            <a:extLst>
              <a:ext uri="{FF2B5EF4-FFF2-40B4-BE49-F238E27FC236}">
                <a16:creationId xmlns:a16="http://schemas.microsoft.com/office/drawing/2014/main" id="{FDAF7A49-DB52-D4DB-ECC4-AB9D0E534226}"/>
              </a:ext>
            </a:extLst>
          </p:cNvPr>
          <p:cNvSpPr txBox="1">
            <a:spLocks/>
          </p:cNvSpPr>
          <p:nvPr/>
        </p:nvSpPr>
        <p:spPr>
          <a:xfrm>
            <a:off x="4543061" y="2972551"/>
            <a:ext cx="4462264" cy="1714092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4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BE8E78-5198-35BE-E1DD-96C684F4FB52}"/>
              </a:ext>
            </a:extLst>
          </p:cNvPr>
          <p:cNvSpPr/>
          <p:nvPr/>
        </p:nvSpPr>
        <p:spPr>
          <a:xfrm>
            <a:off x="4766740" y="3319489"/>
            <a:ext cx="4235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lv = tv[::-1]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C9EF91E-743F-80CB-991D-D338D1938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580" y="3927626"/>
            <a:ext cx="2029108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9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8">
            <a:extLst>
              <a:ext uri="{FF2B5EF4-FFF2-40B4-BE49-F238E27FC236}">
                <a16:creationId xmlns:a16="http://schemas.microsoft.com/office/drawing/2014/main" id="{7325C28C-8F09-B1F7-5EF0-ADB75134F241}"/>
              </a:ext>
            </a:extLst>
          </p:cNvPr>
          <p:cNvSpPr txBox="1">
            <a:spLocks/>
          </p:cNvSpPr>
          <p:nvPr/>
        </p:nvSpPr>
        <p:spPr>
          <a:xfrm>
            <a:off x="690801" y="4187204"/>
            <a:ext cx="4462264" cy="1440301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2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3.1.5 </a:t>
            </a:r>
            <a:r>
              <a:rPr lang="ko-KR" altLang="en-US" dirty="0"/>
              <a:t>실습문제</a:t>
            </a:r>
            <a:r>
              <a:rPr lang="en-US" altLang="ko-KR" dirty="0"/>
              <a:t>3</a:t>
            </a:r>
          </a:p>
          <a:p>
            <a:pPr lvl="1"/>
            <a:r>
              <a:rPr lang="en-US" altLang="ko-KR" dirty="0"/>
              <a:t>string to list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sz="1433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s="I am a student. You're a teacher!!"</a:t>
            </a:r>
          </a:p>
        </p:txBody>
      </p:sp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916DA302-2503-142B-840F-6FB9472DDD89}"/>
              </a:ext>
            </a:extLst>
          </p:cNvPr>
          <p:cNvSpPr txBox="1">
            <a:spLocks/>
          </p:cNvSpPr>
          <p:nvPr/>
        </p:nvSpPr>
        <p:spPr>
          <a:xfrm>
            <a:off x="685800" y="2857500"/>
            <a:ext cx="4462264" cy="2770005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1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24EBA5-FABE-C021-45D2-3A221A5E3B85}"/>
              </a:ext>
            </a:extLst>
          </p:cNvPr>
          <p:cNvSpPr/>
          <p:nvPr/>
        </p:nvSpPr>
        <p:spPr>
          <a:xfrm>
            <a:off x="916848" y="3224260"/>
            <a:ext cx="36811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lv=</a:t>
            </a:r>
            <a:r>
              <a:rPr lang="en-US" altLang="ko-KR" sz="1600" b="0" dirty="0">
                <a:solidFill>
                  <a:srgbClr val="00B050"/>
                </a:solidFill>
                <a:effectLst/>
                <a:latin typeface="ubuntu mono derivative powerline" panose="020B0509030602030204" pitchFamily="49" charset="0"/>
              </a:rPr>
              <a:t>list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(s)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BB1B57-8C72-F7DD-5C7F-89AD2DD94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809035"/>
            <a:ext cx="3456384" cy="2923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4FC348-7EF4-49B3-0277-7B6A6CA1D8B5}"/>
              </a:ext>
            </a:extLst>
          </p:cNvPr>
          <p:cNvSpPr txBox="1"/>
          <p:nvPr/>
        </p:nvSpPr>
        <p:spPr>
          <a:xfrm>
            <a:off x="914400" y="455864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remove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dirty="0">
                <a:latin typeface="ubuntu mono derivative powerline" panose="020B0509030602030204" pitchFamily="49" charset="0"/>
              </a:rPr>
              <a:t>‘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a’)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C6655EC-8CFE-034D-1626-F80278762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5164909"/>
            <a:ext cx="3456384" cy="29512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EEDFA9-7627-CD62-6E4D-31951F14A9F5}"/>
              </a:ext>
            </a:extLst>
          </p:cNvPr>
          <p:cNvSpPr/>
          <p:nvPr/>
        </p:nvSpPr>
        <p:spPr>
          <a:xfrm>
            <a:off x="1403648" y="5176744"/>
            <a:ext cx="72008" cy="1290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8">
            <a:extLst>
              <a:ext uri="{FF2B5EF4-FFF2-40B4-BE49-F238E27FC236}">
                <a16:creationId xmlns:a16="http://schemas.microsoft.com/office/drawing/2014/main" id="{7BB7B319-7A4D-7952-E081-95610D95E3B2}"/>
              </a:ext>
            </a:extLst>
          </p:cNvPr>
          <p:cNvSpPr txBox="1">
            <a:spLocks/>
          </p:cNvSpPr>
          <p:nvPr/>
        </p:nvSpPr>
        <p:spPr>
          <a:xfrm>
            <a:off x="5045436" y="1383639"/>
            <a:ext cx="3600400" cy="2684271"/>
          </a:xfrm>
          <a:prstGeom prst="rect">
            <a:avLst/>
          </a:prstGeom>
        </p:spPr>
        <p:txBody>
          <a:bodyPr/>
          <a:lstStyle>
            <a:lvl1pPr marL="285739" indent="-285739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n"/>
              <a:defRPr kumimoji="1" sz="2333" b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619100" indent="-23811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u"/>
              <a:defRPr kumimoji="1" sz="21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2pPr>
            <a:lvl3pPr marL="952462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3pPr>
            <a:lvl4pPr marL="1333447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§"/>
              <a:defRPr kumimoji="1" sz="1833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4pPr>
            <a:lvl5pPr marL="171443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맑은 고딕" pitchFamily="50" charset="-127"/>
              </a:defRPr>
            </a:lvl5pPr>
            <a:lvl6pPr marL="209541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476401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2857386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238370" indent="-190492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667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ko-KR" altLang="en-US" kern="0" dirty="0"/>
              <a:t>기본 소스 코드</a:t>
            </a:r>
            <a:r>
              <a:rPr lang="en-US" altLang="ko-KR" kern="0" dirty="0"/>
              <a:t>3</a:t>
            </a:r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marL="380985" lvl="1" indent="0">
              <a:buNone/>
            </a:pPr>
            <a:endParaRPr lang="en-US" altLang="ko-KR" i="1" kern="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4E62B0-D535-E5CC-89EB-439B13F64606}"/>
              </a:ext>
            </a:extLst>
          </p:cNvPr>
          <p:cNvSpPr txBox="1"/>
          <p:nvPr/>
        </p:nvSpPr>
        <p:spPr>
          <a:xfrm>
            <a:off x="5215439" y="1700765"/>
            <a:ext cx="35330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= 0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for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in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range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len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(lv)):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np =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i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-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nc</a:t>
            </a:r>
            <a:endParaRPr lang="en-US" altLang="ko-KR" sz="1600" b="0" dirty="0">
              <a:effectLst/>
              <a:latin typeface="ubuntu mono derivative powerline" panose="020B0509030602030204" pitchFamily="49" charset="0"/>
            </a:endParaRP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if lv[np] == 'a':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lv.</a:t>
            </a:r>
            <a:r>
              <a:rPr lang="en-US" altLang="ko-KR" sz="1600" b="0" dirty="0" err="1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pop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(np)</a:t>
            </a:r>
          </a:p>
          <a:p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        </a:t>
            </a:r>
            <a:r>
              <a:rPr lang="en-US" altLang="ko-KR" sz="1600" b="0" dirty="0" err="1">
                <a:effectLst/>
                <a:latin typeface="ubuntu mono derivative powerline" panose="020B0509030602030204" pitchFamily="49" charset="0"/>
              </a:rPr>
              <a:t>nc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 += 1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ubuntu mono derivative powerline" panose="020B0509030602030204" pitchFamily="49" charset="0"/>
              </a:rPr>
              <a:t>print</a:t>
            </a:r>
            <a:r>
              <a:rPr lang="en-US" altLang="ko-KR" sz="1600" b="0" dirty="0">
                <a:effectLst/>
                <a:latin typeface="ubuntu mono derivative powerline" panose="020B0509030602030204" pitchFamily="49" charset="0"/>
              </a:rPr>
              <a:t>(lv)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330D4F3-B51D-8C7B-8BE8-FD1276963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159" y="3516647"/>
            <a:ext cx="3467305" cy="2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8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 구조</a:t>
            </a:r>
            <a:endParaRPr lang="en-US" altLang="ko-KR" dirty="0"/>
          </a:p>
          <a:p>
            <a:pPr lvl="1"/>
            <a:r>
              <a:rPr lang="en-US" altLang="ko-KR" dirty="0"/>
              <a:t>3.1.1 </a:t>
            </a:r>
            <a:r>
              <a:rPr lang="ko-KR" altLang="en-US" dirty="0"/>
              <a:t>상수</a:t>
            </a:r>
            <a:r>
              <a:rPr lang="en-US" altLang="ko-KR" dirty="0"/>
              <a:t>(Constant)</a:t>
            </a:r>
            <a:r>
              <a:rPr lang="ko-KR" altLang="en-US" dirty="0"/>
              <a:t>와 </a:t>
            </a:r>
            <a:r>
              <a:rPr lang="ko-KR" altLang="en-US" dirty="0" err="1"/>
              <a:t>리터럴</a:t>
            </a:r>
            <a:r>
              <a:rPr lang="en-US" altLang="ko-KR" dirty="0"/>
              <a:t>(</a:t>
            </a:r>
            <a:r>
              <a:rPr lang="en-US" altLang="ko-KR" dirty="0" err="1"/>
              <a:t>liternal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3.1.2 </a:t>
            </a:r>
            <a:r>
              <a:rPr lang="ko-KR" altLang="en-US" dirty="0"/>
              <a:t>변수</a:t>
            </a:r>
            <a:r>
              <a:rPr lang="en-US" altLang="ko-KR" dirty="0"/>
              <a:t>(Variable)</a:t>
            </a:r>
          </a:p>
          <a:p>
            <a:pPr lvl="1"/>
            <a:r>
              <a:rPr lang="en-US" altLang="ko-KR" dirty="0"/>
              <a:t>3.1.3 </a:t>
            </a:r>
            <a:r>
              <a:rPr lang="ko-KR" altLang="en-US" dirty="0"/>
              <a:t>컬렉션 </a:t>
            </a:r>
            <a:r>
              <a:rPr lang="ko-KR" altLang="en-US" dirty="0" err="1"/>
              <a:t>리터럴</a:t>
            </a:r>
            <a:r>
              <a:rPr lang="en-US" altLang="ko-KR" dirty="0"/>
              <a:t>(List,</a:t>
            </a:r>
            <a:r>
              <a:rPr lang="ko-KR" altLang="en-US" dirty="0"/>
              <a:t> </a:t>
            </a:r>
            <a:r>
              <a:rPr lang="en-US" altLang="ko-KR" dirty="0"/>
              <a:t>Tuple,</a:t>
            </a:r>
            <a:r>
              <a:rPr lang="ko-KR" altLang="en-US" dirty="0"/>
              <a:t> </a:t>
            </a:r>
            <a:r>
              <a:rPr lang="en-US" altLang="ko-KR" dirty="0"/>
              <a:t>Dictionary, Set)</a:t>
            </a:r>
          </a:p>
          <a:p>
            <a:pPr lvl="1"/>
            <a:r>
              <a:rPr lang="en-US" altLang="ko-KR" dirty="0"/>
              <a:t>3.1.4 </a:t>
            </a:r>
            <a:r>
              <a:rPr lang="ko-KR" altLang="en-US" dirty="0"/>
              <a:t>슬라이스 연산자</a:t>
            </a:r>
          </a:p>
          <a:p>
            <a:r>
              <a:rPr lang="en-US" altLang="ko-KR" dirty="0"/>
              <a:t>3.2 if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3.3 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range</a:t>
            </a:r>
          </a:p>
          <a:p>
            <a:pPr lvl="1"/>
            <a:r>
              <a:rPr lang="en-US" altLang="ko-KR" dirty="0"/>
              <a:t>for each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53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3.1.1 </a:t>
            </a:r>
            <a:r>
              <a:rPr lang="ko-KR" altLang="en-US" dirty="0"/>
              <a:t>상수</a:t>
            </a:r>
            <a:r>
              <a:rPr lang="en-US" altLang="ko-KR" dirty="0"/>
              <a:t>(Constant)</a:t>
            </a:r>
          </a:p>
          <a:p>
            <a:pPr lvl="1"/>
            <a:r>
              <a:rPr lang="ko-KR" altLang="en-US" dirty="0"/>
              <a:t>상수</a:t>
            </a:r>
            <a:r>
              <a:rPr lang="en-US" altLang="ko-KR" dirty="0"/>
              <a:t>(Constant)</a:t>
            </a:r>
            <a:r>
              <a:rPr lang="ko-KR" altLang="en-US" dirty="0"/>
              <a:t>와 </a:t>
            </a:r>
            <a:r>
              <a:rPr lang="ko-KR" altLang="en-US" dirty="0" err="1"/>
              <a:t>리터럴</a:t>
            </a:r>
            <a:r>
              <a:rPr lang="en-US" altLang="ko-KR" dirty="0"/>
              <a:t>(</a:t>
            </a:r>
            <a:r>
              <a:rPr lang="en-US" altLang="ko-KR" dirty="0" err="1"/>
              <a:t>liternal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상수는 항상 똑같은 값이 저장된 곳이다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C</a:t>
            </a:r>
            <a:r>
              <a:rPr lang="ko-KR" altLang="en-US" dirty="0"/>
              <a:t>언어의 </a:t>
            </a:r>
            <a:r>
              <a:rPr lang="en-US" altLang="ko-KR" dirty="0"/>
              <a:t>const </a:t>
            </a:r>
            <a:r>
              <a:rPr lang="ko-KR" altLang="en-US" dirty="0"/>
              <a:t>또는 </a:t>
            </a:r>
            <a:r>
              <a:rPr lang="en-US" altLang="ko-KR" dirty="0"/>
              <a:t>#define</a:t>
            </a:r>
            <a:r>
              <a:rPr lang="ko-KR" altLang="en-US" dirty="0"/>
              <a:t>과 같은 키워드를 제공하지 않음</a:t>
            </a:r>
            <a:endParaRPr lang="en-US" altLang="ko-KR" dirty="0"/>
          </a:p>
          <a:p>
            <a:pPr lvl="3"/>
            <a:r>
              <a:rPr lang="ko-KR" altLang="en-US" dirty="0"/>
              <a:t>그래서 원칙적으로 상수를 사용하지 못함</a:t>
            </a:r>
            <a:endParaRPr lang="en-US" altLang="ko-KR" dirty="0"/>
          </a:p>
          <a:p>
            <a:pPr lvl="2"/>
            <a:r>
              <a:rPr lang="ko-KR" altLang="en-US" dirty="0" err="1"/>
              <a:t>리터럴은</a:t>
            </a:r>
            <a:r>
              <a:rPr lang="ko-KR" altLang="en-US" dirty="0"/>
              <a:t> 숫자나</a:t>
            </a:r>
            <a:r>
              <a:rPr lang="en-US" altLang="ko-KR" dirty="0"/>
              <a:t>, </a:t>
            </a:r>
            <a:r>
              <a:rPr lang="ko-KR" altLang="en-US" dirty="0"/>
              <a:t>문자열을 말한다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848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3.1.1 </a:t>
            </a:r>
            <a:r>
              <a:rPr lang="ko-KR" altLang="en-US" dirty="0"/>
              <a:t>상수</a:t>
            </a:r>
            <a:r>
              <a:rPr lang="en-US" altLang="ko-KR" dirty="0"/>
              <a:t>(Constant)</a:t>
            </a:r>
          </a:p>
          <a:p>
            <a:pPr lvl="1"/>
            <a:r>
              <a:rPr lang="ko-KR" altLang="en-US" dirty="0" err="1"/>
              <a:t>리터럴의</a:t>
            </a:r>
            <a:r>
              <a:rPr lang="ko-KR" altLang="en-US" dirty="0"/>
              <a:t> 종류</a:t>
            </a:r>
            <a:endParaRPr lang="en-US" altLang="ko-KR" dirty="0"/>
          </a:p>
          <a:p>
            <a:pPr lvl="2"/>
            <a:r>
              <a:rPr lang="ko-KR" altLang="en-US" dirty="0"/>
              <a:t>숫자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3"/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복소수</a:t>
            </a:r>
            <a:endParaRPr lang="en-US" altLang="ko-KR" dirty="0"/>
          </a:p>
          <a:p>
            <a:pPr lvl="4"/>
            <a:r>
              <a:rPr lang="en-US" altLang="ko-KR" dirty="0"/>
              <a:t>4, 3.141592, 3+5j</a:t>
            </a:r>
          </a:p>
          <a:p>
            <a:pPr lvl="2"/>
            <a:r>
              <a:rPr lang="ko-KR" altLang="en-US" dirty="0"/>
              <a:t>문자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3"/>
            <a:r>
              <a:rPr lang="ko-KR" altLang="en-US" dirty="0"/>
              <a:t>따옴표로 묶인 문자</a:t>
            </a:r>
            <a:endParaRPr lang="en-US" altLang="ko-KR" dirty="0"/>
          </a:p>
          <a:p>
            <a:pPr lvl="4"/>
            <a:r>
              <a:rPr lang="en-US" altLang="ko-KR" dirty="0"/>
              <a:t>“This is Python”, ‘This is Python’</a:t>
            </a:r>
          </a:p>
          <a:p>
            <a:pPr lvl="2"/>
            <a:r>
              <a:rPr lang="ko-KR" altLang="en-US" dirty="0"/>
              <a:t>논리값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3"/>
            <a:r>
              <a:rPr lang="en-US" altLang="ko-KR" dirty="0"/>
              <a:t>True, False</a:t>
            </a:r>
          </a:p>
        </p:txBody>
      </p:sp>
    </p:spTree>
    <p:extLst>
      <p:ext uri="{BB962C8B-B14F-4D97-AF65-F5344CB8AC3E}">
        <p14:creationId xmlns:p14="http://schemas.microsoft.com/office/powerpoint/2010/main" val="315859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3.1.1 </a:t>
            </a:r>
            <a:r>
              <a:rPr lang="ko-KR" altLang="en-US" dirty="0"/>
              <a:t>상수</a:t>
            </a:r>
            <a:r>
              <a:rPr lang="en-US" altLang="ko-KR" dirty="0"/>
              <a:t>(Constant)</a:t>
            </a:r>
          </a:p>
          <a:p>
            <a:pPr lvl="1"/>
            <a:r>
              <a:rPr lang="ko-KR" altLang="en-US" dirty="0" err="1"/>
              <a:t>리터럴의</a:t>
            </a:r>
            <a:r>
              <a:rPr lang="ko-KR" altLang="en-US" dirty="0"/>
              <a:t> 종류</a:t>
            </a:r>
            <a:endParaRPr lang="en-US" altLang="ko-KR" dirty="0"/>
          </a:p>
          <a:p>
            <a:pPr lvl="2"/>
            <a:r>
              <a:rPr lang="ko-KR" altLang="en-US" dirty="0"/>
              <a:t>특수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3"/>
            <a:r>
              <a:rPr lang="en-US" altLang="ko-KR" dirty="0"/>
              <a:t>None</a:t>
            </a:r>
          </a:p>
          <a:p>
            <a:pPr lvl="4"/>
            <a:r>
              <a:rPr lang="ko-KR" altLang="en-US" dirty="0"/>
              <a:t>다른 언어에서는 </a:t>
            </a:r>
            <a:r>
              <a:rPr lang="en-US" altLang="ko-KR" dirty="0"/>
              <a:t>null</a:t>
            </a:r>
            <a:r>
              <a:rPr lang="ko-KR" altLang="en-US" dirty="0"/>
              <a:t>을 많이 사용함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컬렉션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3"/>
            <a:r>
              <a:rPr lang="en-US" altLang="ko-KR" dirty="0"/>
              <a:t>List, Tuple, Set, </a:t>
            </a:r>
            <a:r>
              <a:rPr lang="en-US" altLang="ko-KR" dirty="0" err="1"/>
              <a:t>Dict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294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3.1.2 </a:t>
            </a:r>
            <a:r>
              <a:rPr lang="ko-KR" altLang="en-US" dirty="0"/>
              <a:t>변수</a:t>
            </a:r>
            <a:r>
              <a:rPr lang="en-US" altLang="ko-KR" dirty="0"/>
              <a:t>(Variable)</a:t>
            </a:r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변하는 수</a:t>
            </a:r>
            <a:r>
              <a:rPr lang="en-US" altLang="ko-KR" dirty="0"/>
              <a:t> (</a:t>
            </a:r>
            <a:r>
              <a:rPr lang="ko-KR" altLang="en-US" dirty="0"/>
              <a:t>추상적 개념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37A27A-C724-873C-FA03-F4C6F8FC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01868"/>
            <a:ext cx="2376264" cy="32283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997FCF-B185-D678-69CA-7E5B243D0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40"/>
          <a:stretch/>
        </p:blipFill>
        <p:spPr>
          <a:xfrm>
            <a:off x="4497760" y="2101869"/>
            <a:ext cx="2522512" cy="323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7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3.1.3 </a:t>
            </a:r>
            <a:r>
              <a:rPr lang="ko-KR" altLang="en-US" dirty="0"/>
              <a:t>컬렉션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1"/>
            <a:r>
              <a:rPr lang="en-US" altLang="ko-KR" dirty="0"/>
              <a:t>List = []</a:t>
            </a:r>
          </a:p>
          <a:p>
            <a:pPr lvl="2"/>
            <a:r>
              <a:rPr lang="ko-KR" altLang="en-US" dirty="0"/>
              <a:t>일반적인 배열</a:t>
            </a:r>
            <a:r>
              <a:rPr lang="en-US" altLang="ko-KR" dirty="0"/>
              <a:t>(</a:t>
            </a:r>
            <a:r>
              <a:rPr lang="ko-KR" altLang="en-US" dirty="0"/>
              <a:t>변경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Tuple = ()</a:t>
            </a:r>
          </a:p>
          <a:p>
            <a:pPr lvl="2"/>
            <a:r>
              <a:rPr lang="ko-KR" altLang="en-US" dirty="0"/>
              <a:t>변경 불가능한 배열</a:t>
            </a:r>
            <a:endParaRPr lang="en-US" altLang="ko-KR" dirty="0"/>
          </a:p>
          <a:p>
            <a:pPr lvl="1"/>
            <a:r>
              <a:rPr lang="en-US" altLang="ko-KR" dirty="0"/>
              <a:t>Set = {}</a:t>
            </a:r>
          </a:p>
          <a:p>
            <a:pPr lvl="2"/>
            <a:r>
              <a:rPr lang="ko-KR" altLang="en-US" dirty="0"/>
              <a:t>중복 불가능한 배열</a:t>
            </a:r>
            <a:r>
              <a:rPr lang="en-US" altLang="ko-KR" dirty="0"/>
              <a:t>, </a:t>
            </a:r>
            <a:r>
              <a:rPr lang="ko-KR" altLang="en-US" dirty="0"/>
              <a:t>순서를 보장받지 못함</a:t>
            </a:r>
            <a:endParaRPr lang="en-US" altLang="ko-KR" dirty="0"/>
          </a:p>
          <a:p>
            <a:pPr lvl="1"/>
            <a:r>
              <a:rPr lang="en-US" altLang="ko-KR" dirty="0" err="1"/>
              <a:t>Dict</a:t>
            </a:r>
            <a:r>
              <a:rPr lang="en-US" altLang="ko-KR" dirty="0"/>
              <a:t> = {</a:t>
            </a:r>
            <a:r>
              <a:rPr lang="en-US" altLang="ko-KR" dirty="0" err="1"/>
              <a:t>key:value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쌍으로 이루어진 자료형</a:t>
            </a:r>
            <a:endParaRPr lang="en-US" altLang="ko-KR" dirty="0"/>
          </a:p>
          <a:p>
            <a:pPr lvl="2"/>
            <a:r>
              <a:rPr lang="en-US" altLang="ko-KR" dirty="0"/>
              <a:t>Server</a:t>
            </a:r>
            <a:r>
              <a:rPr lang="ko-KR" altLang="en-US" dirty="0"/>
              <a:t> ↔ </a:t>
            </a:r>
            <a:r>
              <a:rPr lang="en-US" altLang="ko-KR" dirty="0"/>
              <a:t>Client </a:t>
            </a:r>
            <a:r>
              <a:rPr lang="ko-KR" altLang="en-US" dirty="0"/>
              <a:t>데이터 전송에 가장 많이 사용되는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607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3.1.3 </a:t>
            </a:r>
            <a:r>
              <a:rPr lang="ko-KR" altLang="en-US" dirty="0"/>
              <a:t>컬렉션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1"/>
            <a:r>
              <a:rPr lang="en-US" altLang="ko-KR" dirty="0"/>
              <a:t>List = []</a:t>
            </a:r>
          </a:p>
          <a:p>
            <a:pPr lvl="2"/>
            <a:r>
              <a:rPr lang="ko-KR" altLang="en-US" dirty="0"/>
              <a:t>값 추가</a:t>
            </a:r>
            <a:r>
              <a:rPr lang="en-US" altLang="ko-KR" dirty="0"/>
              <a:t>: </a:t>
            </a:r>
            <a:r>
              <a:rPr lang="en-US" altLang="ko-KR" dirty="0" err="1"/>
              <a:t>List.append</a:t>
            </a:r>
            <a:r>
              <a:rPr lang="en-US" altLang="ko-KR" dirty="0"/>
              <a:t>(value)</a:t>
            </a:r>
          </a:p>
          <a:p>
            <a:pPr lvl="2"/>
            <a:r>
              <a:rPr lang="ko-KR" altLang="en-US" dirty="0"/>
              <a:t>특정 위치에 값 추가</a:t>
            </a:r>
            <a:r>
              <a:rPr lang="en-US" altLang="ko-KR" dirty="0"/>
              <a:t>: </a:t>
            </a:r>
            <a:r>
              <a:rPr lang="en-US" altLang="ko-KR" dirty="0" err="1"/>
              <a:t>List.insert</a:t>
            </a:r>
            <a:r>
              <a:rPr lang="en-US" altLang="ko-KR" dirty="0"/>
              <a:t>(index, value)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값 삭제</a:t>
            </a:r>
            <a:r>
              <a:rPr lang="en-US" altLang="ko-KR" dirty="0"/>
              <a:t>: </a:t>
            </a:r>
            <a:r>
              <a:rPr lang="en-US" altLang="ko-KR" dirty="0" err="1"/>
              <a:t>List.remove</a:t>
            </a:r>
            <a:r>
              <a:rPr lang="en-US" altLang="ko-KR" dirty="0"/>
              <a:t>(value)</a:t>
            </a:r>
          </a:p>
          <a:p>
            <a:pPr lvl="2"/>
            <a:r>
              <a:rPr lang="ko-KR" altLang="en-US" dirty="0"/>
              <a:t>값 삭제</a:t>
            </a:r>
            <a:r>
              <a:rPr lang="en-US" altLang="ko-KR" dirty="0"/>
              <a:t>: </a:t>
            </a:r>
            <a:r>
              <a:rPr lang="en-US" altLang="ko-KR" dirty="0" err="1"/>
              <a:t>List.pop</a:t>
            </a:r>
            <a:r>
              <a:rPr lang="en-US" altLang="ko-KR" dirty="0"/>
              <a:t>(index)</a:t>
            </a:r>
          </a:p>
          <a:p>
            <a:pPr lvl="2"/>
            <a:r>
              <a:rPr lang="ko-KR" altLang="en-US" dirty="0"/>
              <a:t>값 삭제</a:t>
            </a:r>
            <a:r>
              <a:rPr lang="en-US" altLang="ko-KR" dirty="0"/>
              <a:t>: del List[index]</a:t>
            </a:r>
          </a:p>
          <a:p>
            <a:pPr lvl="1"/>
            <a:r>
              <a:rPr lang="en-US" altLang="ko-KR" dirty="0"/>
              <a:t>Tuple = ()</a:t>
            </a:r>
          </a:p>
          <a:p>
            <a:pPr lvl="2"/>
            <a:r>
              <a:rPr lang="ko-KR" altLang="en-US" dirty="0"/>
              <a:t>추가</a:t>
            </a:r>
            <a:r>
              <a:rPr lang="en-US" altLang="ko-KR" dirty="0"/>
              <a:t>,</a:t>
            </a:r>
            <a:r>
              <a:rPr lang="ko-KR" altLang="en-US" dirty="0"/>
              <a:t> 삭제 등 값이 변화되는 행위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295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파이썬의</a:t>
            </a:r>
            <a:r>
              <a:rPr lang="ko-KR" altLang="en-US" dirty="0"/>
              <a:t> 자료구조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3.1.3 </a:t>
            </a:r>
            <a:r>
              <a:rPr lang="ko-KR" altLang="en-US" dirty="0"/>
              <a:t>컬렉션 </a:t>
            </a:r>
            <a:r>
              <a:rPr lang="ko-KR" altLang="en-US" dirty="0" err="1"/>
              <a:t>리터럴</a:t>
            </a:r>
            <a:endParaRPr lang="en-US" altLang="ko-KR" dirty="0"/>
          </a:p>
          <a:p>
            <a:pPr lvl="1"/>
            <a:r>
              <a:rPr lang="en-US" altLang="ko-KR" dirty="0"/>
              <a:t>Set = {}</a:t>
            </a:r>
          </a:p>
          <a:p>
            <a:pPr lvl="2"/>
            <a:r>
              <a:rPr lang="ko-KR" altLang="en-US" dirty="0"/>
              <a:t>정수형에 한해서 자동 정렬됨</a:t>
            </a:r>
            <a:endParaRPr lang="en-US" altLang="ko-KR" dirty="0"/>
          </a:p>
          <a:p>
            <a:pPr lvl="2"/>
            <a:r>
              <a:rPr lang="ko-KR" altLang="en-US" dirty="0"/>
              <a:t>중복 불가능한 배열</a:t>
            </a:r>
            <a:r>
              <a:rPr lang="en-US" altLang="ko-KR" dirty="0"/>
              <a:t>(</a:t>
            </a:r>
            <a:r>
              <a:rPr lang="ko-KR" altLang="en-US" dirty="0"/>
              <a:t>집합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Dict</a:t>
            </a:r>
            <a:r>
              <a:rPr lang="en-US" altLang="ko-KR" dirty="0"/>
              <a:t> = {key: value}</a:t>
            </a:r>
          </a:p>
          <a:p>
            <a:pPr lvl="2"/>
            <a:r>
              <a:rPr lang="en-US" altLang="ko-KR" dirty="0"/>
              <a:t>Id: </a:t>
            </a:r>
            <a:r>
              <a:rPr lang="en-US" altLang="ko-KR" dirty="0" err="1"/>
              <a:t>kimchan</a:t>
            </a:r>
            <a:endParaRPr lang="en-US" altLang="ko-KR" dirty="0"/>
          </a:p>
          <a:p>
            <a:pPr lvl="2"/>
            <a:r>
              <a:rPr lang="en-US" altLang="ko-KR" dirty="0"/>
              <a:t>Pw: </a:t>
            </a:r>
            <a:r>
              <a:rPr lang="en-US" altLang="ko-KR" dirty="0" err="1"/>
              <a:t>chan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C7999B-6CE5-E7C1-4D1C-77A68989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542" y="3270250"/>
            <a:ext cx="2657846" cy="809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A96C7A-7998-23E7-58ED-B0459E949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4297660"/>
            <a:ext cx="363905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90145"/>
      </p:ext>
    </p:extLst>
  </p:cSld>
  <p:clrMapOvr>
    <a:masterClrMapping/>
  </p:clrMapOvr>
</p:sld>
</file>

<file path=ppt/theme/theme1.xml><?xml version="1.0" encoding="utf-8"?>
<a:theme xmlns:a="http://schemas.openxmlformats.org/drawingml/2006/main" name="2022 강의-영상처리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2 강의-영상처리" id="{DA96F01B-16FD-43E6-A0E4-9BCD541D58C4}" vid="{0DDB9571-2880-46FF-9D67-65A468349CE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1478</TotalTime>
  <Words>931</Words>
  <Application>Microsoft Office PowerPoint</Application>
  <PresentationFormat>화면 슬라이드 쇼(16:10)</PresentationFormat>
  <Paragraphs>217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HY중고딕</vt:lpstr>
      <vt:lpstr>맑은 고딕</vt:lpstr>
      <vt:lpstr>휴먼엑스포</vt:lpstr>
      <vt:lpstr>Bahnschrift SemiBold</vt:lpstr>
      <vt:lpstr>Broadway</vt:lpstr>
      <vt:lpstr>Times New Roman</vt:lpstr>
      <vt:lpstr>ubuntu mono derivative powerline</vt:lpstr>
      <vt:lpstr>Wingdings</vt:lpstr>
      <vt:lpstr>2022 강의-영상처리</vt:lpstr>
      <vt:lpstr>CHAPTER 03   파이썬 기초 실습 </vt:lpstr>
      <vt:lpstr>목차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3.1 파이썬의 자료구조</vt:lpstr>
      <vt:lpstr>삽입 정렬</vt:lpstr>
      <vt:lpstr>3.1 파이썬의 자료구조</vt:lpstr>
      <vt:lpstr>3.1 파이썬의 자료구조</vt:lpstr>
      <vt:lpstr>3.1 파이썬의 자료구조</vt:lpstr>
      <vt:lpstr>3.1 파이썬의 자료구조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bae22</dc:creator>
  <cp:lastModifiedBy>Kim Chan</cp:lastModifiedBy>
  <cp:revision>354</cp:revision>
  <cp:lastPrinted>2022-09-13T07:27:14Z</cp:lastPrinted>
  <dcterms:created xsi:type="dcterms:W3CDTF">2017-02-21T08:17:22Z</dcterms:created>
  <dcterms:modified xsi:type="dcterms:W3CDTF">2022-09-13T07:27:24Z</dcterms:modified>
</cp:coreProperties>
</file>