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81" r:id="rId3"/>
    <p:sldId id="380" r:id="rId4"/>
    <p:sldId id="390" r:id="rId5"/>
    <p:sldId id="389" r:id="rId6"/>
    <p:sldId id="382" r:id="rId7"/>
    <p:sldId id="383" r:id="rId8"/>
    <p:sldId id="384" r:id="rId9"/>
    <p:sldId id="385" r:id="rId10"/>
    <p:sldId id="387" r:id="rId11"/>
    <p:sldId id="388" r:id="rId12"/>
    <p:sldId id="391" r:id="rId13"/>
    <p:sldId id="393" r:id="rId14"/>
    <p:sldId id="395" r:id="rId15"/>
    <p:sldId id="396" r:id="rId16"/>
    <p:sldId id="397" r:id="rId17"/>
    <p:sldId id="398" r:id="rId18"/>
    <p:sldId id="399" r:id="rId19"/>
    <p:sldId id="394" r:id="rId20"/>
    <p:sldId id="402" r:id="rId21"/>
    <p:sldId id="400" r:id="rId22"/>
    <p:sldId id="401" r:id="rId23"/>
    <p:sldId id="403" r:id="rId24"/>
    <p:sldId id="404" r:id="rId25"/>
    <p:sldId id="405" r:id="rId26"/>
    <p:sldId id="406" r:id="rId27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718" autoAdjust="0"/>
  </p:normalViewPr>
  <p:slideViewPr>
    <p:cSldViewPr>
      <p:cViewPr varScale="1">
        <p:scale>
          <a:sx n="165" d="100"/>
          <a:sy n="165" d="100"/>
        </p:scale>
        <p:origin x="144" y="6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9/26/2022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9/26/2022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  <a:p>
            <a:pPr lvl="2"/>
            <a:r>
              <a:rPr lang="en-US" altLang="ko-KR" dirty="0"/>
              <a:t>For-loop</a:t>
            </a:r>
            <a:r>
              <a:rPr lang="ko-KR" altLang="en-US" dirty="0"/>
              <a:t>로 가장 많이 나온 원소 값 찾기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중복이 가장 많은 값만 변수에 저장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0,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.items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&gt;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k</a:t>
            </a:r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}')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max_value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FD7E09-8432-D73A-C14B-C2B2443377F9}"/>
              </a:ext>
            </a:extLst>
          </p:cNvPr>
          <p:cNvSpPr/>
          <p:nvPr/>
        </p:nvSpPr>
        <p:spPr>
          <a:xfrm>
            <a:off x="6228184" y="3981783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E1040BFF-91CD-4D13-285E-0E65C6C48C73}"/>
              </a:ext>
            </a:extLst>
          </p:cNvPr>
          <p:cNvSpPr txBox="1">
            <a:spLocks/>
          </p:cNvSpPr>
          <p:nvPr/>
        </p:nvSpPr>
        <p:spPr>
          <a:xfrm>
            <a:off x="5470220" y="3647267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455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  <a:p>
            <a:pPr lvl="2"/>
            <a:r>
              <a:rPr lang="ko-KR" altLang="en-US" dirty="0"/>
              <a:t>익명함수</a:t>
            </a:r>
            <a:r>
              <a:rPr lang="en-US" altLang="ko-KR" dirty="0"/>
              <a:t>(</a:t>
            </a:r>
            <a:r>
              <a:rPr lang="ko-KR" altLang="en-US" dirty="0"/>
              <a:t>람다</a:t>
            </a:r>
            <a:r>
              <a:rPr lang="en-US" altLang="ko-KR" dirty="0"/>
              <a:t>, lambda)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번째</a:t>
            </a:r>
            <a:r>
              <a:rPr lang="en-US" altLang="ko-KR" dirty="0"/>
              <a:t>, 3</a:t>
            </a:r>
            <a:r>
              <a:rPr lang="ko-KR" altLang="en-US" dirty="0"/>
              <a:t>번째로 많이 중복 된 </a:t>
            </a:r>
            <a:r>
              <a:rPr lang="ko-KR" altLang="en-US" dirty="0" err="1"/>
              <a:t>원소값도</a:t>
            </a:r>
            <a:r>
              <a:rPr lang="ko-KR" altLang="en-US" dirty="0"/>
              <a:t> 찾기 </a:t>
            </a:r>
            <a:r>
              <a:rPr lang="ko-KR" altLang="en-US" dirty="0" err="1"/>
              <a:t>쉬워짐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중복이 많은 횟수대로 정렬</a:t>
            </a:r>
          </a:p>
          <a:p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sorted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.items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(), key=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lambda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x:x[1], reverse=True)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[0][0]}')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[0][1]}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6228184" y="3981783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70B25095-9C9E-2EC1-E15C-2A992EB1B2CB}"/>
              </a:ext>
            </a:extLst>
          </p:cNvPr>
          <p:cNvSpPr txBox="1">
            <a:spLocks/>
          </p:cNvSpPr>
          <p:nvPr/>
        </p:nvSpPr>
        <p:spPr>
          <a:xfrm>
            <a:off x="5470220" y="3647267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19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04</a:t>
            </a:r>
            <a:br>
              <a:rPr lang="en-US" altLang="ko-KR" b="1" dirty="0"/>
            </a:br>
            <a:r>
              <a:rPr lang="ko-KR" altLang="en-US" dirty="0"/>
              <a:t>인터페이스 기초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3479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4.1.1 </a:t>
            </a:r>
            <a:r>
              <a:rPr lang="ko-KR" altLang="en-US" dirty="0"/>
              <a:t>윈도우 생성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'Position1'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EFEB-E46C-D1A0-DDAB-4C3BECFFBDEB}"/>
              </a:ext>
            </a:extLst>
          </p:cNvPr>
          <p:cNvSpPr/>
          <p:nvPr/>
        </p:nvSpPr>
        <p:spPr>
          <a:xfrm>
            <a:off x="4935179" y="1016000"/>
            <a:ext cx="1869069" cy="160043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[[0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...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0]]</a:t>
            </a:r>
            <a:endParaRPr lang="en-US" altLang="ko-KR" sz="14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E05F2-9454-B84B-208A-E458C1CDDF06}"/>
              </a:ext>
            </a:extLst>
          </p:cNvPr>
          <p:cNvSpPr/>
          <p:nvPr/>
        </p:nvSpPr>
        <p:spPr>
          <a:xfrm>
            <a:off x="1115616" y="3073524"/>
            <a:ext cx="1265169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4962CC-7352-4BA4-38BE-586CEE5CB20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80785" y="1816219"/>
            <a:ext cx="2554394" cy="1373712"/>
          </a:xfrm>
          <a:prstGeom prst="bentConnector3">
            <a:avLst>
              <a:gd name="adj1" fmla="val 641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49DDCC8-1C13-C2F7-C535-860C8226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40" y="1302230"/>
            <a:ext cx="2155359" cy="124388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DAC4A6-833B-C4BF-373C-959EF12587A2}"/>
              </a:ext>
            </a:extLst>
          </p:cNvPr>
          <p:cNvSpPr/>
          <p:nvPr/>
        </p:nvSpPr>
        <p:spPr>
          <a:xfrm>
            <a:off x="2054177" y="3543733"/>
            <a:ext cx="1149671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DDBB89-8205-68B6-2313-866D12C2595A}"/>
              </a:ext>
            </a:extLst>
          </p:cNvPr>
          <p:cNvSpPr/>
          <p:nvPr/>
        </p:nvSpPr>
        <p:spPr>
          <a:xfrm>
            <a:off x="6873362" y="1270743"/>
            <a:ext cx="508745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68C2D27-1B17-E552-870E-45198A57B5AB}"/>
              </a:ext>
            </a:extLst>
          </p:cNvPr>
          <p:cNvSpPr/>
          <p:nvPr/>
        </p:nvSpPr>
        <p:spPr>
          <a:xfrm>
            <a:off x="3205976" y="1382751"/>
            <a:ext cx="5012473" cy="2274849"/>
          </a:xfrm>
          <a:custGeom>
            <a:avLst/>
            <a:gdLst>
              <a:gd name="connsiteX0" fmla="*/ 0 w 5012473"/>
              <a:gd name="connsiteY0" fmla="*/ 2274849 h 2274849"/>
              <a:gd name="connsiteX1" fmla="*/ 1633653 w 5012473"/>
              <a:gd name="connsiteY1" fmla="*/ 2274849 h 2274849"/>
              <a:gd name="connsiteX2" fmla="*/ 1633653 w 5012473"/>
              <a:gd name="connsiteY2" fmla="*/ 1912434 h 2274849"/>
              <a:gd name="connsiteX3" fmla="*/ 5006897 w 5012473"/>
              <a:gd name="connsiteY3" fmla="*/ 1912434 h 2274849"/>
              <a:gd name="connsiteX4" fmla="*/ 5012473 w 5012473"/>
              <a:gd name="connsiteY4" fmla="*/ 1839951 h 2274849"/>
              <a:gd name="connsiteX5" fmla="*/ 5012473 w 5012473"/>
              <a:gd name="connsiteY5" fmla="*/ 0 h 2274849"/>
              <a:gd name="connsiteX6" fmla="*/ 4181707 w 5012473"/>
              <a:gd name="connsiteY6" fmla="*/ 0 h 227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473" h="2274849">
                <a:moveTo>
                  <a:pt x="0" y="2274849"/>
                </a:moveTo>
                <a:lnTo>
                  <a:pt x="1633653" y="2274849"/>
                </a:lnTo>
                <a:lnTo>
                  <a:pt x="1633653" y="1912434"/>
                </a:lnTo>
                <a:lnTo>
                  <a:pt x="5006897" y="1912434"/>
                </a:lnTo>
                <a:lnTo>
                  <a:pt x="5012473" y="1839951"/>
                </a:lnTo>
                <a:lnTo>
                  <a:pt x="5012473" y="0"/>
                </a:lnTo>
                <a:lnTo>
                  <a:pt x="4181707" y="0"/>
                </a:ln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540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4.1.2 </a:t>
            </a:r>
            <a:r>
              <a:rPr lang="ko-KR" altLang="en-US" dirty="0"/>
              <a:t>윈도우 색상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mage[:] = 200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‘Changed'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변경하고 싶은 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RGB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값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EFEB-E46C-D1A0-DDAB-4C3BECFFBDEB}"/>
              </a:ext>
            </a:extLst>
          </p:cNvPr>
          <p:cNvSpPr/>
          <p:nvPr/>
        </p:nvSpPr>
        <p:spPr>
          <a:xfrm>
            <a:off x="4334571" y="1339421"/>
            <a:ext cx="2541686" cy="138499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...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200 200 200]]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E05F2-9454-B84B-208A-E458C1CDDF06}"/>
              </a:ext>
            </a:extLst>
          </p:cNvPr>
          <p:cNvSpPr/>
          <p:nvPr/>
        </p:nvSpPr>
        <p:spPr>
          <a:xfrm>
            <a:off x="1107835" y="3320374"/>
            <a:ext cx="1265169" cy="2158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4962CC-7352-4BA4-38BE-586CEE5CB20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73004" y="2031919"/>
            <a:ext cx="1961567" cy="1396375"/>
          </a:xfrm>
          <a:prstGeom prst="bentConnector3">
            <a:avLst>
              <a:gd name="adj1" fmla="val 8504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BB8229-F4F9-C02A-38F6-2FBA649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35" y="1330760"/>
            <a:ext cx="2134793" cy="12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2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4.1.2 </a:t>
            </a:r>
            <a:r>
              <a:rPr lang="ko-KR" altLang="en-US" dirty="0"/>
              <a:t>윈도우 크기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mage[:] = 200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‘Changed'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resizeWindow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300, 400)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변경하고 싶은 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RGB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값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변환할 사이즈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BB8229-F4F9-C02A-38F6-2FBA649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317205"/>
            <a:ext cx="2134793" cy="12320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400CF8-32C4-10E0-352F-497D63F0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1314588"/>
            <a:ext cx="1345597" cy="70483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C3FA7F-9E6E-36D7-9CF3-E5C0F23F5C32}"/>
              </a:ext>
            </a:extLst>
          </p:cNvPr>
          <p:cNvCxnSpPr/>
          <p:nvPr/>
        </p:nvCxnSpPr>
        <p:spPr>
          <a:xfrm>
            <a:off x="6588224" y="1705372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2BF03E-70F2-7119-3751-12082FA3AA10}"/>
              </a:ext>
            </a:extLst>
          </p:cNvPr>
          <p:cNvSpPr/>
          <p:nvPr/>
        </p:nvSpPr>
        <p:spPr>
          <a:xfrm>
            <a:off x="1112724" y="4065745"/>
            <a:ext cx="3459276" cy="2079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1951359"/>
            <a:ext cx="4464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image =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dirty="0" err="1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 err="1">
                <a:solidFill>
                  <a:srgbClr val="0000FF"/>
                </a:solidFill>
                <a:latin typeface="Ubuntu Mono derivative Powerlin" panose="020B0509030602030204" pitchFamily="49" charset="0"/>
              </a:rPr>
              <a:t>zeros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((200, 300), np.uint8)</a:t>
            </a:r>
            <a:br>
              <a:rPr lang="en-US" altLang="ko-KR" sz="1600" dirty="0">
                <a:latin typeface="Ubuntu Mono derivative Powerlin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title1 = "Keyboard Event"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namedWindow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(title1)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imshow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(title1, image)</a:t>
            </a:r>
          </a:p>
          <a:p>
            <a:br>
              <a:rPr lang="en-US" altLang="ko-KR" sz="1600" dirty="0">
                <a:latin typeface="Ubuntu Mono derivative Powerlin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while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True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: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key =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waitKeyEx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(100)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(key)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if key == 27: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break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375548" y="1951359"/>
            <a:ext cx="36724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변수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esc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버튼 눌렀을 때 입력되는 값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종료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F1E83-2AAA-8813-3C5F-DF62338A7A59}"/>
              </a:ext>
            </a:extLst>
          </p:cNvPr>
          <p:cNvSpPr/>
          <p:nvPr/>
        </p:nvSpPr>
        <p:spPr>
          <a:xfrm>
            <a:off x="1487662" y="4945731"/>
            <a:ext cx="1378201" cy="473761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switch_case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 {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97: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'a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ord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('b'):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'b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0x41: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'A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int('0x42', 16):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'B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2424832: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왼쪽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2490368: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 err="1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윗쪽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2555904: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오른쪽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2621440: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아래쪽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endParaRPr lang="ko-KR" altLang="en-US" sz="1600" b="0" dirty="0">
              <a:solidFill>
                <a:srgbClr val="CC9B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076056" y="2019424"/>
            <a:ext cx="396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형태로 키 이벤트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ASCII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형태로 입력 받을 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98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==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ASCII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형태의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‘b’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와 같다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.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16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진수 형태로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를 입력 받을 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진수로 받은 입력을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진수로 변환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key 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key == 27: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switch_case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[key]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KeyError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-1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076056" y="2019424"/>
            <a:ext cx="3960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받아오기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esc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while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문 탈출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일단 실행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키가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있는 값이면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어떤 키 입력인지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없는 값이라면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-1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반환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미 입력 시 어차피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-1)</a:t>
            </a:r>
          </a:p>
        </p:txBody>
      </p:sp>
    </p:spTree>
    <p:extLst>
      <p:ext uri="{BB962C8B-B14F-4D97-AF65-F5344CB8AC3E}">
        <p14:creationId xmlns:p14="http://schemas.microsoft.com/office/powerpoint/2010/main" val="2894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1. Apple</a:t>
            </a:r>
            <a:r>
              <a:rPr lang="ko-KR" altLang="en-US" sz="1433" dirty="0"/>
              <a:t>을 키 입력으로 출력하라</a:t>
            </a:r>
            <a:r>
              <a:rPr lang="en-US" altLang="ko-KR" sz="1433" dirty="0"/>
              <a:t>.</a:t>
            </a:r>
          </a:p>
          <a:p>
            <a:pPr lvl="3"/>
            <a:r>
              <a:rPr lang="en-US" altLang="ko-KR" sz="1433" dirty="0"/>
              <a:t>2. </a:t>
            </a:r>
            <a:r>
              <a:rPr lang="ko-KR" altLang="en-US" sz="1433" dirty="0"/>
              <a:t>잘못 입력했다면 </a:t>
            </a:r>
            <a:r>
              <a:rPr lang="en-US" altLang="ko-KR" sz="1433" dirty="0"/>
              <a:t>“Del”</a:t>
            </a:r>
            <a:r>
              <a:rPr lang="ko-KR" altLang="en-US" sz="1433" dirty="0"/>
              <a:t> 키 이벤트를 통해 모두 지워라</a:t>
            </a:r>
            <a:r>
              <a:rPr lang="en-US" altLang="ko-KR" sz="1433" dirty="0"/>
              <a:t>.</a:t>
            </a:r>
          </a:p>
          <a:p>
            <a:pPr lvl="3"/>
            <a:r>
              <a:rPr lang="en-US" altLang="ko-KR" sz="1433" dirty="0"/>
              <a:t>2. </a:t>
            </a:r>
            <a:r>
              <a:rPr lang="ko-KR" altLang="en-US" sz="1433" dirty="0"/>
              <a:t>종료 버튼은 </a:t>
            </a:r>
            <a:r>
              <a:rPr lang="en-US" altLang="ko-KR" sz="1433" dirty="0"/>
              <a:t>esc</a:t>
            </a:r>
            <a:r>
              <a:rPr lang="ko-KR" altLang="en-US" sz="1433" dirty="0"/>
              <a:t>가 아닌 키보드에 있는 </a:t>
            </a:r>
            <a:r>
              <a:rPr lang="en-US" altLang="ko-KR" sz="1433" dirty="0"/>
              <a:t>“End” </a:t>
            </a:r>
            <a:r>
              <a:rPr lang="ko-KR" altLang="en-US" sz="1433" dirty="0"/>
              <a:t>키 이벤트로 종료 하도록 변경하라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600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4067944" y="4641337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소문자로 </a:t>
            </a:r>
            <a:r>
              <a:rPr lang="en-US" altLang="ko-KR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apple</a:t>
            </a:r>
            <a:r>
              <a:rPr lang="ko-KR" altLang="en-US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을 입력해서</a:t>
            </a:r>
            <a:endParaRPr lang="en-US" altLang="ko-KR" sz="12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Del </a:t>
            </a:r>
            <a:r>
              <a:rPr lang="ko-KR" altLang="en-US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버튼으로 초기화 시킨 후</a:t>
            </a:r>
            <a:endParaRPr lang="en-US" altLang="ko-KR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다시 입력한 모습</a:t>
            </a:r>
            <a:endParaRPr lang="en-US" altLang="ko-KR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21892-275F-6CFF-3D3E-20B7644A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297660"/>
            <a:ext cx="457264" cy="133368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2198F-638D-8D07-0661-64C273FF90CE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229064" y="4964503"/>
            <a:ext cx="83888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FED055-5D77-E957-FD26-0963B880F38B}"/>
              </a:ext>
            </a:extLst>
          </p:cNvPr>
          <p:cNvSpPr txBox="1"/>
          <p:nvPr/>
        </p:nvSpPr>
        <p:spPr>
          <a:xfrm>
            <a:off x="4788024" y="1633364"/>
            <a:ext cx="4127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Hint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>
                <a:solidFill>
                  <a:srgbClr val="0000FF"/>
                </a:solidFill>
              </a:rPr>
              <a:t>ord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50"/>
                </a:solidFill>
              </a:rPr>
              <a:t>str</a:t>
            </a:r>
            <a:r>
              <a:rPr lang="en-US" altLang="ko-KR" sz="1400" dirty="0"/>
              <a:t>) = </a:t>
            </a:r>
            <a:r>
              <a:rPr lang="ko-KR" altLang="en-US" sz="1400" dirty="0"/>
              <a:t>문자를 아스키코드로 변경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en-US" altLang="ko-KR" sz="1400" dirty="0">
                <a:solidFill>
                  <a:srgbClr val="0000FF"/>
                </a:solidFill>
              </a:rPr>
              <a:t>chr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50"/>
                </a:solidFill>
              </a:rPr>
              <a:t>int</a:t>
            </a:r>
            <a:r>
              <a:rPr lang="en-US" altLang="ko-KR" sz="1400" dirty="0"/>
              <a:t>) = </a:t>
            </a:r>
            <a:r>
              <a:rPr lang="ko-KR" altLang="en-US" sz="1400" dirty="0"/>
              <a:t>아스키코드를 문자로 변경</a:t>
            </a:r>
          </a:p>
        </p:txBody>
      </p:sp>
    </p:spTree>
    <p:extLst>
      <p:ext uri="{BB962C8B-B14F-4D97-AF65-F5344CB8AC3E}">
        <p14:creationId xmlns:p14="http://schemas.microsoft.com/office/powerpoint/2010/main" val="127864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지정값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example1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zeros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.int32)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ones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((3, 1),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empty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((1, 5),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.float64)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(5, 15,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.float32)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emptys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fulls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비어있는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열 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15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로 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3342A-D738-FB6D-ECE7-31687100858D}"/>
              </a:ext>
            </a:extLst>
          </p:cNvPr>
          <p:cNvSpPr/>
          <p:nvPr/>
        </p:nvSpPr>
        <p:spPr>
          <a:xfrm>
            <a:off x="3310032" y="3980993"/>
            <a:ext cx="5040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 0 0 0 0]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 0 0 0 0]]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 [1]]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[[3.9155e-313 1.8399e+222 1.6758e+243 8.8241e+199 4.3385e-313]</a:t>
            </a:r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200" b="0" dirty="0">
                <a:solidFill>
                  <a:srgbClr val="00B0F0"/>
                </a:solidFill>
                <a:effectLst/>
                <a:latin typeface="ubuntu mono derivative powerline" panose="020B0509030602030204" pitchFamily="49" charset="0"/>
              </a:rPr>
              <a:t>[15. 15. 15. 15. 15.]</a:t>
            </a:r>
          </a:p>
        </p:txBody>
      </p:sp>
    </p:spTree>
    <p:extLst>
      <p:ext uri="{BB962C8B-B14F-4D97-AF65-F5344CB8AC3E}">
        <p14:creationId xmlns:p14="http://schemas.microsoft.com/office/powerpoint/2010/main" val="3163786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835695" y="1633364"/>
            <a:ext cx="31683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 = ""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key 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key == 2293760: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key == 3014656: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“”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chr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(key)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ValueError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pass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3E351-0CBA-4AAD-B19F-06BAF372D9C3}"/>
              </a:ext>
            </a:extLst>
          </p:cNvPr>
          <p:cNvSpPr/>
          <p:nvPr/>
        </p:nvSpPr>
        <p:spPr>
          <a:xfrm>
            <a:off x="4781125" y="1633364"/>
            <a:ext cx="39604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 저장할 변수 선언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받아오기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del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while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문 탈출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end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초기화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일단 실행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키를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result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에 저장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어떤 키 입력인지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아스키코드에 없는 값이라면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반복 문 탈출 시 모든 창 닫기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4F3CF7-45A7-9987-E6EC-BA0373FD9FD9}"/>
              </a:ext>
            </a:extLst>
          </p:cNvPr>
          <p:cNvSpPr/>
          <p:nvPr/>
        </p:nvSpPr>
        <p:spPr>
          <a:xfrm>
            <a:off x="2138876" y="2620619"/>
            <a:ext cx="2468414" cy="2469129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4.2.2 </a:t>
            </a:r>
            <a:r>
              <a:rPr lang="ko-KR" altLang="en-US" dirty="0"/>
              <a:t>마우스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1929348"/>
            <a:ext cx="44644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300), 255,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“Mouse Event”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292080" y="1929348"/>
            <a:ext cx="37444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함수에서 제공하는 이벤트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출력을 통해 어떤 값이 나오나 보기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255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로 채워진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이벤트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콜백</a:t>
            </a:r>
            <a:r>
              <a:rPr lang="ko-KR" altLang="en-US" sz="160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함수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5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59312"/>
          </a:xfrm>
        </p:spPr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4.2.2 </a:t>
            </a:r>
            <a:r>
              <a:rPr lang="ko-KR" altLang="en-US" dirty="0"/>
              <a:t>마우스 이벤트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80985" lvl="1" indent="0">
              <a:buNone/>
            </a:pPr>
            <a:endParaRPr lang="en-US" altLang="ko-KR" dirty="0"/>
          </a:p>
          <a:p>
            <a:pPr marL="380985" lvl="1" indent="0">
              <a:buNone/>
            </a:pPr>
            <a:endParaRPr lang="en-US" altLang="ko-KR" sz="800" dirty="0"/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마우스 왼쪽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휠 클릭에 대한 이벤트 출력</a:t>
            </a:r>
            <a:endParaRPr lang="en-US" altLang="ko-KR" dirty="0"/>
          </a:p>
          <a:p>
            <a:pPr lvl="3"/>
            <a:r>
              <a:rPr lang="en-US" altLang="ko-KR" dirty="0"/>
              <a:t>ex) if</a:t>
            </a:r>
            <a:r>
              <a:rPr lang="ko-KR" altLang="en-US" dirty="0"/>
              <a:t> </a:t>
            </a:r>
            <a:r>
              <a:rPr lang="en-US" altLang="ko-KR" dirty="0"/>
              <a:t>~~:</a:t>
            </a:r>
          </a:p>
          <a:p>
            <a:pPr marL="1523939" lvl="4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	print</a:t>
            </a:r>
            <a:r>
              <a:rPr lang="en-US" altLang="ko-KR" dirty="0"/>
              <a:t>(“</a:t>
            </a:r>
            <a:r>
              <a:rPr lang="ko-KR" altLang="en-US" dirty="0"/>
              <a:t>마우스 왼쪽 버튼 누르기</a:t>
            </a:r>
            <a:r>
              <a:rPr lang="en-US" altLang="ko-KR" dirty="0"/>
              <a:t>”)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105354"/>
            <a:ext cx="4464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827584" y="2472733"/>
            <a:ext cx="3744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flags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중간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8  = [Ctrl]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16 = [Shift]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32 = [Alt]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890C83-33D2-8655-5132-7B9CF2593786}"/>
              </a:ext>
            </a:extLst>
          </p:cNvPr>
          <p:cNvSpPr/>
          <p:nvPr/>
        </p:nvSpPr>
        <p:spPr>
          <a:xfrm>
            <a:off x="5292080" y="1250144"/>
            <a:ext cx="37444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event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0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움직임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3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휠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휠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7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8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9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중간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휠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11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가로 휠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108797-3C47-19A4-FC32-846FA5993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4" b="25980"/>
          <a:stretch/>
        </p:blipFill>
        <p:spPr>
          <a:xfrm>
            <a:off x="5940152" y="5089748"/>
            <a:ext cx="1584176" cy="3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1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/>
              <a:t>트랙바 </a:t>
            </a:r>
            <a:r>
              <a:rPr lang="ko-KR" altLang="en-US" dirty="0"/>
              <a:t>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2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c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trackbarName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windowName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value, count,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827584" y="2403966"/>
            <a:ext cx="60474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trackbarName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이름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windowName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트랙바를 생성할 창 이름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value: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위치 초기값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count: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최댓값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위치가 변경될 때마다 호출할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콜백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함수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C6FBA2-4480-1288-2DC8-E44727F6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21596"/>
            <a:ext cx="2544619" cy="19059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976590-ABD7-08F0-237B-CBBC3F7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191" y="3721596"/>
            <a:ext cx="2544620" cy="19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48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 dirty="0" err="1"/>
              <a:t>트랙바</a:t>
            </a:r>
            <a:r>
              <a:rPr lang="ko-KR" altLang="en-US" dirty="0"/>
              <a:t>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image, title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image[:] = value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((300, 500),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title = "Trackbar Event"</a:t>
            </a:r>
          </a:p>
          <a:p>
            <a:endParaRPr lang="en-US" altLang="ko-KR" sz="14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("Brightness", title, image[0][0], 255, 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E87BEF-4642-04F1-8919-760E4C166064}"/>
              </a:ext>
            </a:extLst>
          </p:cNvPr>
          <p:cNvSpPr/>
          <p:nvPr/>
        </p:nvSpPr>
        <p:spPr>
          <a:xfrm>
            <a:off x="1259632" y="3217540"/>
            <a:ext cx="1471993" cy="19699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3AEA5-EFF1-0981-5E4D-C16611A9F4FC}"/>
              </a:ext>
            </a:extLst>
          </p:cNvPr>
          <p:cNvSpPr/>
          <p:nvPr/>
        </p:nvSpPr>
        <p:spPr>
          <a:xfrm>
            <a:off x="3635896" y="3100973"/>
            <a:ext cx="4896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제어로 인해 변경되는 이미지 색상 적용 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 dirty="0" err="1"/>
              <a:t>트랙바</a:t>
            </a:r>
            <a:r>
              <a:rPr lang="ko-KR" altLang="en-US" dirty="0"/>
              <a:t>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image, title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image[:] = value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((300, 500),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4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mage[:] = 150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title = "Trackbar Event"</a:t>
            </a:r>
          </a:p>
          <a:p>
            <a:endParaRPr lang="en-US" altLang="ko-KR" sz="14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("Brightness", title,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image[0][0]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, 255, 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3AEA5-EFF1-0981-5E4D-C16611A9F4FC}"/>
              </a:ext>
            </a:extLst>
          </p:cNvPr>
          <p:cNvSpPr/>
          <p:nvPr/>
        </p:nvSpPr>
        <p:spPr>
          <a:xfrm>
            <a:off x="4266717" y="3957499"/>
            <a:ext cx="2537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현재 이미지 색상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687B13-9B89-76F3-53FE-5EDF690A57E7}"/>
              </a:ext>
            </a:extLst>
          </p:cNvPr>
          <p:cNvSpPr/>
          <p:nvPr/>
        </p:nvSpPr>
        <p:spPr>
          <a:xfrm>
            <a:off x="4355976" y="5104630"/>
            <a:ext cx="3240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지정된 이미지 색상 가져와서</a:t>
            </a:r>
            <a:endParaRPr lang="en-US" altLang="ko-KR" sz="1600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600" dirty="0" err="1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 위치 </a:t>
            </a:r>
            <a:r>
              <a:rPr lang="ko-KR" altLang="en-US" sz="1600" dirty="0" err="1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시작값으로</a:t>
            </a:r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 지정</a:t>
            </a:r>
            <a:endParaRPr lang="en-US" altLang="ko-KR" sz="1600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09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</a:t>
            </a:r>
            <a:r>
              <a:rPr lang="ko-KR" altLang="en-US"/>
              <a:t>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image, title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image[:] = value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((300, 500),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title = "Trackbar Event"</a:t>
            </a:r>
          </a:p>
          <a:p>
            <a:endParaRPr lang="en-US" altLang="ko-KR" sz="14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("Brightness", title, image[0][0], 255, 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E87BEF-4642-04F1-8919-760E4C166064}"/>
              </a:ext>
            </a:extLst>
          </p:cNvPr>
          <p:cNvSpPr/>
          <p:nvPr/>
        </p:nvSpPr>
        <p:spPr>
          <a:xfrm>
            <a:off x="1259632" y="3217540"/>
            <a:ext cx="1471993" cy="19699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3AEA5-EFF1-0981-5E4D-C16611A9F4FC}"/>
              </a:ext>
            </a:extLst>
          </p:cNvPr>
          <p:cNvSpPr/>
          <p:nvPr/>
        </p:nvSpPr>
        <p:spPr>
          <a:xfrm>
            <a:off x="3635896" y="3100973"/>
            <a:ext cx="4896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제어로 인해 변경되는 이미지 색상 적용 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ko-KR" altLang="en-US" dirty="0"/>
              <a:t>행렬 원소로 </a:t>
            </a:r>
            <a:r>
              <a:rPr lang="ko-KR" altLang="en-US" dirty="0" err="1"/>
              <a:t>임의값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example2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(2, 3)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(1, 100, 6)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b.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(2,-1)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랜덤시드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설정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열로 된 랜덤 행렬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 ~ 100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랜덤 행렬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개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차원 행렬을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행으로 변경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0FBE-C923-9A8D-C9FB-6063A5C9526B}"/>
              </a:ext>
            </a:extLst>
          </p:cNvPr>
          <p:cNvSpPr/>
          <p:nvPr/>
        </p:nvSpPr>
        <p:spPr>
          <a:xfrm>
            <a:off x="3635896" y="4441447"/>
            <a:ext cx="3240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[0.74880388 0.49850701 0.22479665]]</a:t>
            </a: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[ 9 74  1 41 37 17]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[[ 9 74  1]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[41 37 17]]</a:t>
            </a:r>
          </a:p>
        </p:txBody>
      </p:sp>
    </p:spTree>
    <p:extLst>
      <p:ext uri="{BB962C8B-B14F-4D97-AF65-F5344CB8AC3E}">
        <p14:creationId xmlns:p14="http://schemas.microsoft.com/office/powerpoint/2010/main" val="135585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list1 = </a:t>
            </a:r>
            <a:r>
              <a:rPr lang="en-US" altLang="ko-KR" sz="1433" dirty="0" err="1"/>
              <a:t>np.array</a:t>
            </a:r>
            <a:r>
              <a:rPr lang="en-US" altLang="ko-KR" sz="1433" dirty="0"/>
              <a:t>([1, 2, 3, 4, 5, 6, 7, 8])</a:t>
            </a:r>
          </a:p>
          <a:p>
            <a:pPr lvl="3"/>
            <a:r>
              <a:rPr lang="en-US" altLang="ko-KR" sz="1433" dirty="0"/>
              <a:t>list2 = </a:t>
            </a:r>
            <a:r>
              <a:rPr lang="en-US" altLang="ko-KR" sz="1433" dirty="0" err="1"/>
              <a:t>np.array</a:t>
            </a:r>
            <a:r>
              <a:rPr lang="en-US" altLang="ko-KR" sz="1433" dirty="0"/>
              <a:t>([10, 20, 30, 40, 50, 60, 70, 80])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위 두개의 배열을 </a:t>
            </a:r>
            <a:r>
              <a:rPr lang="en-US" altLang="ko-KR" sz="1433" dirty="0"/>
              <a:t>(2, 4) </a:t>
            </a:r>
            <a:r>
              <a:rPr lang="ko-KR" altLang="en-US" sz="1433" dirty="0"/>
              <a:t>형태로 바꾸고</a:t>
            </a:r>
            <a:r>
              <a:rPr lang="en-US" altLang="ko-KR" sz="1433" dirty="0"/>
              <a:t>, </a:t>
            </a:r>
            <a:r>
              <a:rPr lang="ko-KR" altLang="en-US" sz="1433" dirty="0"/>
              <a:t>두 배열의 </a:t>
            </a:r>
            <a:r>
              <a:rPr lang="ko-KR" altLang="en-US" sz="1433" dirty="0">
                <a:solidFill>
                  <a:srgbClr val="FF0000"/>
                </a:solidFill>
              </a:rPr>
              <a:t>합</a:t>
            </a:r>
            <a:r>
              <a:rPr lang="ko-KR" altLang="en-US" sz="1433" dirty="0"/>
              <a:t>과 </a:t>
            </a:r>
            <a:r>
              <a:rPr lang="ko-KR" altLang="en-US" sz="1433" dirty="0">
                <a:solidFill>
                  <a:srgbClr val="00B050"/>
                </a:solidFill>
              </a:rPr>
              <a:t>곱</a:t>
            </a:r>
            <a:r>
              <a:rPr lang="ko-KR" altLang="en-US" sz="1433" dirty="0"/>
              <a:t>을 출력하라</a:t>
            </a:r>
            <a:r>
              <a:rPr lang="en-US" altLang="ko-KR" sz="1433" dirty="0"/>
              <a:t>.</a:t>
            </a:r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907704" y="4297660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[[11 22 33 44]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[55 66 77 88]]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[[ 10  40  90 160]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[250 360 490 640]]</a:t>
            </a:r>
          </a:p>
        </p:txBody>
      </p:sp>
    </p:spTree>
    <p:extLst>
      <p:ext uri="{BB962C8B-B14F-4D97-AF65-F5344CB8AC3E}">
        <p14:creationId xmlns:p14="http://schemas.microsoft.com/office/powerpoint/2010/main" val="158536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sz="1767" dirty="0"/>
              <a:t>1. </a:t>
            </a:r>
            <a:r>
              <a:rPr lang="ko-KR" altLang="en-US" sz="1767" dirty="0"/>
              <a:t>위 두개의 배열을 </a:t>
            </a:r>
            <a:r>
              <a:rPr lang="en-US" altLang="ko-KR" sz="1767" dirty="0"/>
              <a:t>(2, 4) </a:t>
            </a:r>
            <a:r>
              <a:rPr lang="ko-KR" altLang="en-US" sz="1767" dirty="0"/>
              <a:t>형태로 바꾸기</a:t>
            </a:r>
            <a:r>
              <a:rPr lang="en-US" altLang="ko-KR" sz="1767" dirty="0"/>
              <a:t>.</a:t>
            </a:r>
          </a:p>
          <a:p>
            <a:pPr lvl="1"/>
            <a:r>
              <a:rPr lang="en-US" altLang="ko-KR" sz="1767" dirty="0"/>
              <a:t>2. </a:t>
            </a:r>
            <a:r>
              <a:rPr lang="ko-KR" altLang="en-US" sz="1767" dirty="0"/>
              <a:t>두 배열의 </a:t>
            </a:r>
            <a:r>
              <a:rPr lang="ko-KR" altLang="en-US" sz="1767" dirty="0">
                <a:solidFill>
                  <a:srgbClr val="FF0000"/>
                </a:solidFill>
              </a:rPr>
              <a:t>합</a:t>
            </a:r>
            <a:r>
              <a:rPr lang="ko-KR" altLang="en-US" sz="1767" dirty="0"/>
              <a:t>과 </a:t>
            </a:r>
            <a:r>
              <a:rPr lang="ko-KR" altLang="en-US" sz="1767" dirty="0">
                <a:solidFill>
                  <a:srgbClr val="00B050"/>
                </a:solidFill>
              </a:rPr>
              <a:t>곱</a:t>
            </a:r>
            <a:r>
              <a:rPr lang="ko-KR" altLang="en-US" sz="1767" dirty="0"/>
              <a:t>을 출력하기</a:t>
            </a:r>
            <a:r>
              <a:rPr lang="en-US" altLang="ko-KR" sz="1767" dirty="0"/>
              <a:t>.</a:t>
            </a:r>
          </a:p>
          <a:p>
            <a:pPr lvl="2"/>
            <a:endParaRPr lang="en-US" altLang="ko-KR" sz="1600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1142955" lvl="3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641476"/>
            <a:ext cx="68407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list1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.array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([1, 2, 3, 4, 5, 6, 7, 8])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list2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.array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([10, 20, 30, 40, 50, 60, 70, 80])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list1 = list1.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-1)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list2 = list2.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(2, -1)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 + list2)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 * list2)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70B25095-9C9E-2EC1-E15C-2A992EB1B2CB}"/>
              </a:ext>
            </a:extLst>
          </p:cNvPr>
          <p:cNvSpPr txBox="1">
            <a:spLocks/>
          </p:cNvSpPr>
          <p:nvPr/>
        </p:nvSpPr>
        <p:spPr>
          <a:xfrm>
            <a:off x="5470220" y="3387081"/>
            <a:ext cx="237626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400" i="1" kern="0" dirty="0"/>
              <a:t>출력 예시</a:t>
            </a:r>
            <a:r>
              <a:rPr lang="en-US" altLang="ko-KR" sz="1400" i="1" kern="0" dirty="0"/>
              <a:t>	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5278E-9574-0EEB-0215-92BB5A545203}"/>
              </a:ext>
            </a:extLst>
          </p:cNvPr>
          <p:cNvSpPr/>
          <p:nvPr/>
        </p:nvSpPr>
        <p:spPr>
          <a:xfrm>
            <a:off x="6457147" y="3590873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[[11 22 33 44]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[55 66 77 88]]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[[ 10  40  90 160]</a:t>
            </a: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[250 360 490 640]]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E25403-0BC1-7F2B-BB5D-88203496F541}"/>
              </a:ext>
            </a:extLst>
          </p:cNvPr>
          <p:cNvSpPr/>
          <p:nvPr/>
        </p:nvSpPr>
        <p:spPr>
          <a:xfrm>
            <a:off x="1237683" y="3289548"/>
            <a:ext cx="3312368" cy="64807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C3AE00-4EDB-609C-36C9-E44F3028AA77}"/>
              </a:ext>
            </a:extLst>
          </p:cNvPr>
          <p:cNvSpPr/>
          <p:nvPr/>
        </p:nvSpPr>
        <p:spPr>
          <a:xfrm>
            <a:off x="1907704" y="4184464"/>
            <a:ext cx="1296144" cy="481321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6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실수형 원소 </a:t>
            </a:r>
            <a:r>
              <a:rPr lang="en-US" altLang="ko-KR" sz="1433" dirty="0"/>
              <a:t>10</a:t>
            </a:r>
            <a:r>
              <a:rPr lang="ko-KR" altLang="en-US" sz="1433" dirty="0"/>
              <a:t>개를 갖는 </a:t>
            </a:r>
            <a:r>
              <a:rPr lang="en-US" altLang="ko-KR" sz="1433" dirty="0" err="1"/>
              <a:t>ndarray</a:t>
            </a:r>
            <a:r>
              <a:rPr lang="en-US" altLang="ko-KR" sz="1433" dirty="0"/>
              <a:t> </a:t>
            </a:r>
            <a:r>
              <a:rPr lang="ko-KR" altLang="en-US" sz="1433" dirty="0"/>
              <a:t>행렬을 랜덤으로 선언해서</a:t>
            </a:r>
            <a:br>
              <a:rPr lang="en-US" altLang="ko-KR" sz="1433" dirty="0"/>
            </a:br>
            <a:r>
              <a:rPr lang="ko-KR" altLang="en-US" sz="1433" dirty="0">
                <a:solidFill>
                  <a:srgbClr val="FF0000"/>
                </a:solidFill>
              </a:rPr>
              <a:t>전체 원소</a:t>
            </a:r>
            <a:r>
              <a:rPr lang="ko-KR" altLang="en-US" sz="1433" dirty="0"/>
              <a:t>와 </a:t>
            </a:r>
            <a:r>
              <a:rPr lang="ko-KR" altLang="en-US" sz="1433" dirty="0">
                <a:solidFill>
                  <a:srgbClr val="FFC000"/>
                </a:solidFill>
              </a:rPr>
              <a:t>합</a:t>
            </a:r>
            <a:r>
              <a:rPr lang="ko-KR" altLang="en-US" sz="1433" dirty="0"/>
              <a:t>과 </a:t>
            </a:r>
            <a:r>
              <a:rPr lang="ko-KR" altLang="en-US" sz="1433" dirty="0">
                <a:solidFill>
                  <a:srgbClr val="00B050"/>
                </a:solidFill>
              </a:rPr>
              <a:t>평균</a:t>
            </a:r>
            <a:r>
              <a:rPr lang="ko-KR" altLang="en-US" sz="1433" dirty="0"/>
              <a:t>을 구하라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26617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+ for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331640" y="2137420"/>
            <a:ext cx="29523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sum_a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/10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B2DF3CCF-A32B-68CB-42AB-D9882A1E127D}"/>
              </a:ext>
            </a:extLst>
          </p:cNvPr>
          <p:cNvSpPr txBox="1">
            <a:spLocks/>
          </p:cNvSpPr>
          <p:nvPr/>
        </p:nvSpPr>
        <p:spPr>
          <a:xfrm>
            <a:off x="5170984" y="1623008"/>
            <a:ext cx="3744416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sz="2170" kern="0" dirty="0" err="1"/>
              <a:t>numpy</a:t>
            </a:r>
            <a:r>
              <a:rPr lang="en-US" altLang="ko-KR" sz="2170" kern="0" dirty="0"/>
              <a:t> + </a:t>
            </a:r>
            <a:r>
              <a:rPr lang="ko-KR" altLang="en-US" sz="2170" kern="0" dirty="0"/>
              <a:t>내장함수</a:t>
            </a:r>
            <a:endParaRPr lang="en-US" altLang="ko-KR" sz="2170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34736-50E3-17CD-FAB6-91072F1041C0}"/>
              </a:ext>
            </a:extLst>
          </p:cNvPr>
          <p:cNvSpPr/>
          <p:nvPr/>
        </p:nvSpPr>
        <p:spPr>
          <a:xfrm>
            <a:off x="5796136" y="2137420"/>
            <a:ext cx="29523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</a:t>
            </a:r>
          </a:p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np_a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mean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EF1A67-6030-8978-A80B-0347FBA6318A}"/>
              </a:ext>
            </a:extLst>
          </p:cNvPr>
          <p:cNvSpPr/>
          <p:nvPr/>
        </p:nvSpPr>
        <p:spPr>
          <a:xfrm>
            <a:off x="3599384" y="4425903"/>
            <a:ext cx="5365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[[0.77132064 0.02075195 0.63364823 0.74880388 0.49850701 0.22479665</a:t>
            </a:r>
          </a:p>
          <a:p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  0.19806286 0.76053071 0.16911084 0.08833981]]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4.113872595619601</a:t>
            </a:r>
          </a:p>
          <a:p>
            <a:endParaRPr lang="en-US" altLang="ko-KR" sz="1200" b="0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0.41138725956196015</a:t>
            </a:r>
          </a:p>
        </p:txBody>
      </p:sp>
    </p:spTree>
    <p:extLst>
      <p:ext uri="{BB962C8B-B14F-4D97-AF65-F5344CB8AC3E}">
        <p14:creationId xmlns:p14="http://schemas.microsoft.com/office/powerpoint/2010/main" val="96459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0~50 </a:t>
            </a:r>
            <a:r>
              <a:rPr lang="ko-KR" altLang="en-US" sz="1433" dirty="0"/>
              <a:t>사이의 임의의 원소</a:t>
            </a:r>
            <a:r>
              <a:rPr lang="en-US" altLang="ko-KR" sz="1433" dirty="0"/>
              <a:t>(</a:t>
            </a:r>
            <a:r>
              <a:rPr lang="ko-KR" altLang="en-US" sz="1433" dirty="0"/>
              <a:t>정수형</a:t>
            </a:r>
            <a:r>
              <a:rPr lang="en-US" altLang="ko-KR" sz="1433" dirty="0"/>
              <a:t>, </a:t>
            </a:r>
            <a:r>
              <a:rPr lang="ko-KR" altLang="en-US" sz="1433" dirty="0"/>
              <a:t>중복가능</a:t>
            </a:r>
            <a:r>
              <a:rPr lang="en-US" altLang="ko-KR" sz="1433" dirty="0"/>
              <a:t>)</a:t>
            </a:r>
            <a:r>
              <a:rPr lang="ko-KR" altLang="en-US" sz="1433" dirty="0"/>
              <a:t>를 </a:t>
            </a:r>
            <a:r>
              <a:rPr lang="en-US" altLang="ko-KR" sz="1433" dirty="0"/>
              <a:t>500</a:t>
            </a:r>
            <a:r>
              <a:rPr lang="ko-KR" altLang="en-US" sz="1433" dirty="0"/>
              <a:t>개 만들어서</a:t>
            </a:r>
            <a:br>
              <a:rPr lang="en-US" altLang="ko-KR" sz="1433" dirty="0"/>
            </a:br>
            <a:r>
              <a:rPr lang="ko-KR" altLang="en-US" sz="1433" dirty="0"/>
              <a:t>가장 많이 나온 </a:t>
            </a:r>
            <a:r>
              <a:rPr lang="ko-KR" altLang="en-US" sz="1433" dirty="0" err="1">
                <a:solidFill>
                  <a:srgbClr val="FF0000"/>
                </a:solidFill>
              </a:rPr>
              <a:t>원소값</a:t>
            </a:r>
            <a:r>
              <a:rPr lang="ko-KR" altLang="en-US" sz="1433" dirty="0" err="1"/>
              <a:t>과</a:t>
            </a:r>
            <a:r>
              <a:rPr lang="ko-KR" altLang="en-US" sz="1433" dirty="0"/>
              <a:t> </a:t>
            </a:r>
            <a:r>
              <a:rPr lang="ko-KR" altLang="en-US" sz="1433" dirty="0">
                <a:solidFill>
                  <a:srgbClr val="00B050"/>
                </a:solidFill>
              </a:rPr>
              <a:t>중복횟수</a:t>
            </a:r>
            <a:r>
              <a:rPr lang="ko-KR" altLang="en-US" sz="1433" dirty="0"/>
              <a:t>로 출력하라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1835696" y="422565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가장 많이 나온 원소</a:t>
            </a:r>
            <a:r>
              <a:rPr lang="en-US" altLang="ko-KR" sz="12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: 102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중복횟수</a:t>
            </a:r>
            <a:r>
              <a:rPr lang="en-US" altLang="ko-KR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4</a:t>
            </a:r>
            <a:r>
              <a:rPr lang="ko-KR" altLang="en-US" sz="12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회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3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19732"/>
          </a:xfrm>
        </p:spPr>
        <p:txBody>
          <a:bodyPr>
            <a:normAutofit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/>
              <a:t>가장 많이 중복 된 </a:t>
            </a:r>
            <a:r>
              <a:rPr lang="ko-KR" altLang="en-US" dirty="0" err="1"/>
              <a:t>원소값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중복횟수 출력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63349-B74D-0F77-1CB7-B82815CCF910}"/>
              </a:ext>
            </a:extLst>
          </p:cNvPr>
          <p:cNvSpPr/>
          <p:nvPr/>
        </p:nvSpPr>
        <p:spPr>
          <a:xfrm>
            <a:off x="1187624" y="2137419"/>
            <a:ext cx="68407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C9B00"/>
                </a:solidFill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mport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(10)</a:t>
            </a:r>
          </a:p>
          <a:p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{}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arr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random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randint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(0, 50, 500)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중복값을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 담는 과정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arr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not in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1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+= 1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result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661E48-75C4-5708-63A0-A9FB74E669EB}"/>
              </a:ext>
            </a:extLst>
          </p:cNvPr>
          <p:cNvSpPr/>
          <p:nvPr/>
        </p:nvSpPr>
        <p:spPr>
          <a:xfrm>
            <a:off x="1259632" y="3940802"/>
            <a:ext cx="3312368" cy="1489826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5718</TotalTime>
  <Words>2874</Words>
  <Application>Microsoft Office PowerPoint</Application>
  <PresentationFormat>화면 슬라이드 쇼(16:10)</PresentationFormat>
  <Paragraphs>543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03 파이썬 기초 실습3 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3. 파이썬의 자료구조</vt:lpstr>
      <vt:lpstr>CHAPTER 04 인터페이스 기초 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393</cp:revision>
  <cp:lastPrinted>2022-09-13T07:27:14Z</cp:lastPrinted>
  <dcterms:created xsi:type="dcterms:W3CDTF">2017-02-21T08:17:22Z</dcterms:created>
  <dcterms:modified xsi:type="dcterms:W3CDTF">2022-09-26T02:25:13Z</dcterms:modified>
</cp:coreProperties>
</file>