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8"/>
  </p:notesMasterIdLst>
  <p:handoutMasterIdLst>
    <p:handoutMasterId r:id="rId39"/>
  </p:handoutMasterIdLst>
  <p:sldIdLst>
    <p:sldId id="391" r:id="rId2"/>
    <p:sldId id="393" r:id="rId3"/>
    <p:sldId id="395" r:id="rId4"/>
    <p:sldId id="396" r:id="rId5"/>
    <p:sldId id="397" r:id="rId6"/>
    <p:sldId id="398" r:id="rId7"/>
    <p:sldId id="399" r:id="rId8"/>
    <p:sldId id="394" r:id="rId9"/>
    <p:sldId id="402" r:id="rId10"/>
    <p:sldId id="400" r:id="rId11"/>
    <p:sldId id="401" r:id="rId12"/>
    <p:sldId id="403" r:id="rId13"/>
    <p:sldId id="404" r:id="rId14"/>
    <p:sldId id="405" r:id="rId15"/>
    <p:sldId id="407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B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718" autoAdjust="0"/>
  </p:normalViewPr>
  <p:slideViewPr>
    <p:cSldViewPr>
      <p:cViewPr varScale="1">
        <p:scale>
          <a:sx n="194" d="100"/>
          <a:sy n="194" d="100"/>
        </p:scale>
        <p:origin x="3372" y="1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10/4/2022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04</a:t>
            </a:r>
            <a:br>
              <a:rPr lang="en-US" altLang="ko-KR" b="1" dirty="0"/>
            </a:br>
            <a:r>
              <a:rPr lang="ko-KR" altLang="en-US" dirty="0"/>
              <a:t>인터페이스 기초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3479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1929348"/>
            <a:ext cx="44644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300), 255,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“Mouse Event”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292080" y="1929348"/>
            <a:ext cx="37444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함수에서 제공하는 이벤트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출력을 통해 어떤 값이 나오나 보기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255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로 채워진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이벤트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06500"/>
            <a:ext cx="8229600" cy="4459312"/>
          </a:xfrm>
        </p:spPr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4.2.2 </a:t>
            </a:r>
            <a:r>
              <a:rPr lang="ko-KR" altLang="en-US" dirty="0"/>
              <a:t>마우스 이벤트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80985" lvl="1" indent="0">
              <a:buNone/>
            </a:pPr>
            <a:endParaRPr lang="en-US" altLang="ko-KR" dirty="0"/>
          </a:p>
          <a:p>
            <a:pPr marL="380985" lvl="1" indent="0">
              <a:buNone/>
            </a:pPr>
            <a:endParaRPr lang="en-US" altLang="ko-KR" sz="800" dirty="0"/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마우스 왼쪽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, </a:t>
            </a:r>
            <a:r>
              <a:rPr lang="ko-KR" altLang="en-US" dirty="0"/>
              <a:t>휠 클릭에 대한 이벤트 출력</a:t>
            </a:r>
            <a:endParaRPr lang="en-US" altLang="ko-KR" dirty="0"/>
          </a:p>
          <a:p>
            <a:pPr lvl="3"/>
            <a:r>
              <a:rPr lang="en-US" altLang="ko-KR" dirty="0"/>
              <a:t>ex) if</a:t>
            </a:r>
            <a:r>
              <a:rPr lang="ko-KR" altLang="en-US" dirty="0"/>
              <a:t> </a:t>
            </a:r>
            <a:r>
              <a:rPr lang="en-US" altLang="ko-KR" dirty="0"/>
              <a:t>~~:</a:t>
            </a:r>
          </a:p>
          <a:p>
            <a:pPr marL="1523939" lvl="4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	print</a:t>
            </a:r>
            <a:r>
              <a:rPr lang="en-US" altLang="ko-KR" dirty="0"/>
              <a:t>(“</a:t>
            </a:r>
            <a:r>
              <a:rPr lang="ko-KR" altLang="en-US" dirty="0"/>
              <a:t>마우스 왼쪽 버튼 누르기</a:t>
            </a:r>
            <a:r>
              <a:rPr lang="en-US" altLang="ko-KR" dirty="0"/>
              <a:t>”)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105354"/>
            <a:ext cx="4464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72733"/>
            <a:ext cx="3744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flags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[Ctrl]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16 = [Shift]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32 = [Alt]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90C83-33D2-8655-5132-7B9CF2593786}"/>
              </a:ext>
            </a:extLst>
          </p:cNvPr>
          <p:cNvSpPr/>
          <p:nvPr/>
        </p:nvSpPr>
        <p:spPr>
          <a:xfrm>
            <a:off x="5292080" y="1250144"/>
            <a:ext cx="37444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event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0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움직임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3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누르기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4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5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6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휠 버튼 떼기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7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왼쪽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8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오른쪽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9 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중간 버튼 더블클릭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11 = </a:t>
            </a:r>
            <a:r>
              <a:rPr lang="ko-KR" altLang="en-US" sz="14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마우스 가로 휠</a:t>
            </a:r>
            <a:endParaRPr lang="en-US" altLang="ko-KR" sz="14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108797-3C47-19A4-FC32-846FA5993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4" b="25980"/>
          <a:stretch/>
        </p:blipFill>
        <p:spPr>
          <a:xfrm>
            <a:off x="5940152" y="5089748"/>
            <a:ext cx="1584176" cy="3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/>
              <a:t>트랙바 </a:t>
            </a:r>
            <a:r>
              <a:rPr lang="ko-KR" altLang="en-US" dirty="0"/>
              <a:t>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2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ubuntu mono derivative powerline" panose="020B0509030602030204" pitchFamily="49" charset="0"/>
              </a:rPr>
              <a:t>c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value, count,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827584" y="2403966"/>
            <a:ext cx="60474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trackbarName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windowName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트랙바를 생성할 창 이름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value: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 초기값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count: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최댓값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: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위치가 변경될 때마다 호출할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콜백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함수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C6FBA2-4480-1288-2DC8-E44727F6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721596"/>
            <a:ext cx="2544619" cy="1905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76590-ABD7-08F0-237B-CBBC3F72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191" y="3721596"/>
            <a:ext cx="2544620" cy="19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image[0][0],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E87BEF-4642-04F1-8919-760E4C166064}"/>
              </a:ext>
            </a:extLst>
          </p:cNvPr>
          <p:cNvSpPr/>
          <p:nvPr/>
        </p:nvSpPr>
        <p:spPr>
          <a:xfrm>
            <a:off x="1259632" y="3217540"/>
            <a:ext cx="1471993" cy="19699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3635896" y="3100973"/>
            <a:ext cx="4896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제어로 인해 변경되는 이미지 색상 적용 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4.2.3 </a:t>
            </a:r>
            <a:r>
              <a:rPr lang="ko-KR" altLang="en-US" dirty="0" err="1"/>
              <a:t>트랙바</a:t>
            </a:r>
            <a:r>
              <a:rPr lang="ko-KR" altLang="en-US" dirty="0"/>
              <a:t>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4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(value):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global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image, title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image[:] = value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4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((300, 500), </a:t>
            </a: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4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mage[:] = 150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title = "Trackbar Event"</a:t>
            </a:r>
          </a:p>
          <a:p>
            <a:endParaRPr lang="en-US" altLang="ko-KR" sz="1400" b="0" dirty="0">
              <a:solidFill>
                <a:srgbClr val="7030A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(title, image)</a:t>
            </a:r>
            <a:br>
              <a:rPr lang="en-US" altLang="ko-KR" sz="14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createTrackbar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("Brightness", title,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image[0][0]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, 255, </a:t>
            </a:r>
            <a:r>
              <a:rPr lang="en-US" altLang="ko-KR" sz="1400" b="0" dirty="0" err="1">
                <a:effectLst/>
                <a:latin typeface="ubuntu mono derivative powerline" panose="020B0509030602030204" pitchFamily="49" charset="0"/>
              </a:rPr>
              <a:t>onChange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4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3AEA5-EFF1-0981-5E4D-C16611A9F4FC}"/>
              </a:ext>
            </a:extLst>
          </p:cNvPr>
          <p:cNvSpPr/>
          <p:nvPr/>
        </p:nvSpPr>
        <p:spPr>
          <a:xfrm>
            <a:off x="4266717" y="3957499"/>
            <a:ext cx="25375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현재 이미지 색상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87B13-9B89-76F3-53FE-5EDF690A57E7}"/>
              </a:ext>
            </a:extLst>
          </p:cNvPr>
          <p:cNvSpPr/>
          <p:nvPr/>
        </p:nvSpPr>
        <p:spPr>
          <a:xfrm>
            <a:off x="4355976" y="5104630"/>
            <a:ext cx="3240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지정된 이미지 색상 가져와서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  <a:p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트랙바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위치 </a:t>
            </a:r>
            <a:r>
              <a:rPr lang="ko-KR" altLang="en-US" sz="1600" dirty="0" err="1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시작값으로</a:t>
            </a:r>
            <a:r>
              <a:rPr lang="ko-KR" altLang="en-US" sz="1600" dirty="0">
                <a:solidFill>
                  <a:srgbClr val="FF0000"/>
                </a:solidFill>
                <a:latin typeface="ubuntu mono derivative powerline" panose="020B0509030602030204" pitchFamily="49" charset="0"/>
              </a:rPr>
              <a:t> 지정</a:t>
            </a:r>
            <a:endParaRPr lang="en-US" altLang="ko-KR" sz="1600" dirty="0">
              <a:solidFill>
                <a:srgbClr val="FF0000"/>
              </a:solidFill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0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120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blue, green, red = (255, 0, 0), (0, 255, 0), (0, 0, 255)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600, 3),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image[:] = (255, 255, 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50), (250, 150)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pt3, pt4 = (400, 150), (500, 50)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(50, 200, 200, 100)</a:t>
            </a:r>
          </a:p>
        </p:txBody>
      </p:sp>
    </p:spTree>
    <p:extLst>
      <p:ext uri="{BB962C8B-B14F-4D97-AF65-F5344CB8AC3E}">
        <p14:creationId xmlns:p14="http://schemas.microsoft.com/office/powerpoint/2010/main" val="156222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4.3.1 </a:t>
            </a:r>
            <a:r>
              <a:rPr lang="ko-KR" altLang="en-US" dirty="0"/>
              <a:t>직선 및 사각형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64807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사각형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blue,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.LINE_4)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roi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red, 3,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.LINE_8)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(400, 200, 100, 100), green,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.FILLED)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직선 그리기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pt2, red)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line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pt3, pt4,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.LINE_AA)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("Line &amp; Rectangle",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1CB6A-CBE9-1E40-82C3-5E817DF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184321"/>
            <a:ext cx="3390120" cy="24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항상 고정이라고 생각 해 두면 편함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31683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76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4.3.2 </a:t>
            </a:r>
            <a:r>
              <a:rPr lang="ko-KR" altLang="en-US" dirty="0"/>
              <a:t>글자 쓰기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olive, violet, brown = (128, 128, 0), (221, 160, 221), (42, 42, 165)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(50, 230), (50, 310)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((350, 350, 3),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'SIMPLEX', (50, 50), cv2.FONT_HERSHEY_SIMPLEX, 2, brown)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'DUPLEX', (50, 130), cv2.FONT_HERSHEY_DUPLEX, 3, olive)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'TRIPLEX', pt1, cv2.FONT_HERSHEY_TRIPLEX, 2, violet)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cv2.FONT_HERSHEY_PLAIN | cv2.FONT_ITALIC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'ITALIC', pt2,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fontFace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4, violet)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A56335-03AF-583F-7EF5-F328271C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6" y="71887"/>
            <a:ext cx="1781444" cy="19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orange, blue, cyan = (0, 165, 255), (255, 0, 0), (255, 255, 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white, black = (255, 255, 255), (0, 0, 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500, 3), white, np.uint8)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center = 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[1]//2,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image.shape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[0]//2)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pt1, pt2 = (300, 50), (100, 220)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shade = (pt2[0] + 2, pt2[1] + 2)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center, 100,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pt1, 50, orange,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pt2, 70, cyan, -1)</a:t>
            </a:r>
          </a:p>
        </p:txBody>
      </p:sp>
    </p:spTree>
    <p:extLst>
      <p:ext uri="{BB962C8B-B14F-4D97-AF65-F5344CB8AC3E}">
        <p14:creationId xmlns:p14="http://schemas.microsoft.com/office/powerpoint/2010/main" val="29660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4.1.1 </a:t>
            </a:r>
            <a:r>
              <a:rPr lang="ko-KR" altLang="en-US" dirty="0"/>
              <a:t>윈도우 생성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'Position1'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935179" y="1016000"/>
            <a:ext cx="1869069" cy="160043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[[0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</a:t>
            </a:r>
          </a:p>
          <a:p>
            <a:r>
              <a:rPr lang="en-US" altLang="ko-KR" sz="1400" b="0" dirty="0">
                <a:effectLst/>
                <a:latin typeface="ubuntu mono derivative powerline" panose="020B0509030602030204" pitchFamily="49" charset="0"/>
              </a:rPr>
              <a:t> [0 0 0 ... 0 0 0]]</a:t>
            </a:r>
            <a:endParaRPr lang="en-US" altLang="ko-KR" sz="14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15616" y="3073524"/>
            <a:ext cx="1265169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80785" y="1816219"/>
            <a:ext cx="2554394" cy="1373712"/>
          </a:xfrm>
          <a:prstGeom prst="bentConnector3">
            <a:avLst>
              <a:gd name="adj1" fmla="val 641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49DDCC8-1C13-C2F7-C535-860C8226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0" y="1302230"/>
            <a:ext cx="2155359" cy="124388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DAC4A6-833B-C4BF-373C-959EF12587A2}"/>
              </a:ext>
            </a:extLst>
          </p:cNvPr>
          <p:cNvSpPr/>
          <p:nvPr/>
        </p:nvSpPr>
        <p:spPr>
          <a:xfrm>
            <a:off x="2054177" y="3543733"/>
            <a:ext cx="1149671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DDBB89-8205-68B6-2313-866D12C2595A}"/>
              </a:ext>
            </a:extLst>
          </p:cNvPr>
          <p:cNvSpPr/>
          <p:nvPr/>
        </p:nvSpPr>
        <p:spPr>
          <a:xfrm>
            <a:off x="6873362" y="1270743"/>
            <a:ext cx="508745" cy="2328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68C2D27-1B17-E552-870E-45198A57B5AB}"/>
              </a:ext>
            </a:extLst>
          </p:cNvPr>
          <p:cNvSpPr/>
          <p:nvPr/>
        </p:nvSpPr>
        <p:spPr>
          <a:xfrm>
            <a:off x="3205976" y="1382751"/>
            <a:ext cx="5012473" cy="2274849"/>
          </a:xfrm>
          <a:custGeom>
            <a:avLst/>
            <a:gdLst>
              <a:gd name="connsiteX0" fmla="*/ 0 w 5012473"/>
              <a:gd name="connsiteY0" fmla="*/ 2274849 h 2274849"/>
              <a:gd name="connsiteX1" fmla="*/ 1633653 w 5012473"/>
              <a:gd name="connsiteY1" fmla="*/ 2274849 h 2274849"/>
              <a:gd name="connsiteX2" fmla="*/ 1633653 w 5012473"/>
              <a:gd name="connsiteY2" fmla="*/ 1912434 h 2274849"/>
              <a:gd name="connsiteX3" fmla="*/ 5006897 w 5012473"/>
              <a:gd name="connsiteY3" fmla="*/ 1912434 h 2274849"/>
              <a:gd name="connsiteX4" fmla="*/ 5012473 w 5012473"/>
              <a:gd name="connsiteY4" fmla="*/ 1839951 h 2274849"/>
              <a:gd name="connsiteX5" fmla="*/ 5012473 w 5012473"/>
              <a:gd name="connsiteY5" fmla="*/ 0 h 2274849"/>
              <a:gd name="connsiteX6" fmla="*/ 4181707 w 5012473"/>
              <a:gd name="connsiteY6" fmla="*/ 0 h 227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473" h="2274849">
                <a:moveTo>
                  <a:pt x="0" y="2274849"/>
                </a:moveTo>
                <a:lnTo>
                  <a:pt x="1633653" y="2274849"/>
                </a:lnTo>
                <a:lnTo>
                  <a:pt x="1633653" y="1912434"/>
                </a:lnTo>
                <a:lnTo>
                  <a:pt x="5006897" y="1912434"/>
                </a:lnTo>
                <a:lnTo>
                  <a:pt x="5012473" y="1839951"/>
                </a:lnTo>
                <a:lnTo>
                  <a:pt x="5012473" y="0"/>
                </a:lnTo>
                <a:lnTo>
                  <a:pt x="4181707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540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4.3.3 </a:t>
            </a:r>
            <a:r>
              <a:rPr lang="ko-KR" altLang="en-US" dirty="0"/>
              <a:t>원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font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.FONT_HERSHEY_COMPLEX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center_blue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', center, font, 1.0, blue)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'pt1_orange', pt1, font, 0.8, orange)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shade, font, 1.2, black, 2)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폰트 두께를 더 </a:t>
            </a:r>
            <a:r>
              <a:rPr lang="ko-KR" altLang="en-US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두껍게하고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위치를 약간 옮김으로 그림자 효과 생성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putText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'pt2_cyan', pt2, font, 1.2, cyan, 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38DA8F-FA09-E9BD-8EC1-03909393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80" y="3876252"/>
            <a:ext cx="2600904" cy="17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4.3.4 </a:t>
            </a:r>
            <a:r>
              <a:rPr lang="ko-KR" altLang="en-US" dirty="0"/>
              <a:t>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((400, 400),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fill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(255)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eye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((50, 100),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50:150] = eye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image[100:150, 200:300] = eye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((70, 30),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image[200:270, 150:180]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nouse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mouse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((20, 70), 192, np.uint8)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image[300:320, 130:200] = mouse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74DF7-D41F-2A02-CB40-3FED18DE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843812"/>
            <a:ext cx="2950704" cy="31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endParaRPr lang="en-US" altLang="ko-KR" sz="1600" dirty="0">
              <a:solidFill>
                <a:srgbClr val="7030A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ef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</a:t>
            </a:r>
            <a:r>
              <a:rPr lang="en-US" altLang="ko-KR" sz="1600" dirty="0" err="1">
                <a:latin typeface="ubuntu mono derivative powerline" panose="020B0509030602030204" pitchFamily="49" charset="0"/>
              </a:rPr>
              <a:t>Mouse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():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...</a:t>
            </a:r>
            <a:endParaRPr lang="en-US" altLang="ko-KR" sz="16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np.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full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((300, 300, 3), (255, 255, 255), np.uint8)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"Draw Event"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setMouseCallback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076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왼쪽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global title,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EVENT_LBUTTONDOWN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(x, y), (255, 0, 0),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</p:spTree>
    <p:extLst>
      <p:ext uri="{BB962C8B-B14F-4D97-AF65-F5344CB8AC3E}">
        <p14:creationId xmlns:p14="http://schemas.microsoft.com/office/powerpoint/2010/main" val="164981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r>
              <a:rPr lang="en-US" altLang="ko-KR" dirty="0"/>
              <a:t>(</a:t>
            </a:r>
            <a:r>
              <a:rPr lang="ko-KR" altLang="en-US" dirty="0"/>
              <a:t>오른쪽 클릭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EVENT_RBUTTONDOWN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if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&lt;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(x, 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else: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dx,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[0] - x,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[1] - y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radius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sqrt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(dx*dx +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*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dy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circle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radius, (0, 0, 255), 2)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40FD0-4604-6DCA-0E98-57DAD9DB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44" y="1561356"/>
            <a:ext cx="2441292" cy="26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0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추가 조건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제한시간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ko-KR" altLang="en-US" dirty="0">
                <a:solidFill>
                  <a:srgbClr val="0000FF"/>
                </a:solidFill>
              </a:rPr>
              <a:t>분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ko-KR" altLang="en-US" dirty="0"/>
              <a:t>마우스 휠 을 조작 했을 때</a:t>
            </a:r>
            <a:r>
              <a:rPr lang="en-US" altLang="ko-KR" dirty="0"/>
              <a:t>, </a:t>
            </a:r>
            <a:r>
              <a:rPr lang="ko-KR" altLang="en-US" dirty="0"/>
              <a:t>초기화 </a:t>
            </a:r>
            <a:r>
              <a:rPr lang="en-US" altLang="ko-KR" dirty="0"/>
              <a:t>(</a:t>
            </a:r>
            <a:r>
              <a:rPr lang="ko-KR" altLang="en-US" dirty="0"/>
              <a:t>지우개 역할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E991B-CA78-278B-24AE-4594E921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02497"/>
            <a:ext cx="2016224" cy="2216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3BF2B-84EE-3650-587E-37419ABD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8" y="3102497"/>
            <a:ext cx="2016224" cy="22165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D5C9E9-F2CB-6AA1-7BF2-B4AD590DDCFE}"/>
              </a:ext>
            </a:extLst>
          </p:cNvPr>
          <p:cNvSpPr/>
          <p:nvPr/>
        </p:nvSpPr>
        <p:spPr>
          <a:xfrm>
            <a:off x="4139952" y="4081636"/>
            <a:ext cx="864096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2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4.3 </a:t>
            </a:r>
            <a:r>
              <a:rPr lang="ko-KR" altLang="en-US" dirty="0"/>
              <a:t>그리기 함수</a:t>
            </a:r>
            <a:endParaRPr lang="en-US" altLang="ko-KR" dirty="0"/>
          </a:p>
          <a:p>
            <a:pPr lvl="1"/>
            <a:r>
              <a:rPr lang="en-US" altLang="ko-KR" dirty="0"/>
              <a:t>4.3.5 </a:t>
            </a:r>
            <a:r>
              <a:rPr lang="ko-KR" altLang="en-US" dirty="0"/>
              <a:t>마우스로 얼굴 그리기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def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onMouse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(event, x, y, flags, param):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  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...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event ==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EVENT_MOUSEWHEEL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rectangle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(image, (0, 0), (300, 300), (255, 255, 255), cv2.FILLED)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image)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(-1, -1)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F20737-38CE-B33D-1291-84D6BF679B5A}"/>
              </a:ext>
            </a:extLst>
          </p:cNvPr>
          <p:cNvSpPr/>
          <p:nvPr/>
        </p:nvSpPr>
        <p:spPr>
          <a:xfrm>
            <a:off x="1259632" y="3350473"/>
            <a:ext cx="7560840" cy="77704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('/images/test_image.jpg',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126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4.4.1 </a:t>
            </a:r>
            <a:r>
              <a:rPr lang="ko-KR" altLang="en-US" dirty="0"/>
              <a:t>영상파일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 err="1"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title1, title2 = 'cv2gray', 'cv2color'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cv2gray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IMREAD_GRAYSCALE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cv2color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cv2gray)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(title2, cv2color)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FE72-3CAD-4A9C-55A1-B93037D7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025" y="644078"/>
            <a:ext cx="3020801" cy="1642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77B1-61A6-82CE-9D03-5EC25C3DE438}"/>
              </a:ext>
            </a:extLst>
          </p:cNvPr>
          <p:cNvSpPr txBox="1"/>
          <p:nvPr/>
        </p:nvSpPr>
        <p:spPr>
          <a:xfrm>
            <a:off x="3811336" y="38588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상대경로가 아닌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절대경로를 넣어야 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B496F-FAE3-F7EB-55EB-89AB2FCDE25E}"/>
              </a:ext>
            </a:extLst>
          </p:cNvPr>
          <p:cNvSpPr/>
          <p:nvPr/>
        </p:nvSpPr>
        <p:spPr>
          <a:xfrm>
            <a:off x="3062038" y="3337843"/>
            <a:ext cx="1649565" cy="515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5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/OpenCV-Python/2022-10-04/images/test_image.jpg'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save_images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/'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image_file_path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IMREAD_COLOR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IMWRITE_JPEG_QUALITY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10)     # JPEG 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화질 설정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IMWRITE_PNG_COMPRESSION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9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)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  # PNG </a:t>
            </a:r>
            <a:r>
              <a:rPr lang="ko-KR" altLang="en-US" sz="1600" b="0" dirty="0" err="1">
                <a:effectLst/>
                <a:latin typeface="ubuntu mono derivative powerline" panose="020B0509030602030204" pitchFamily="49" charset="0"/>
              </a:rPr>
              <a:t>압축율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설정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8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색상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(image)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18EFEB-E46C-D1A0-DDAB-4C3BECFFBDEB}"/>
              </a:ext>
            </a:extLst>
          </p:cNvPr>
          <p:cNvSpPr/>
          <p:nvPr/>
        </p:nvSpPr>
        <p:spPr>
          <a:xfrm>
            <a:off x="4334571" y="1339421"/>
            <a:ext cx="2541686" cy="138499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[[200 200 200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...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</a:t>
            </a:r>
          </a:p>
          <a:p>
            <a:r>
              <a:rPr lang="en-US" altLang="ko-KR" sz="1200" b="0" dirty="0">
                <a:effectLst/>
                <a:latin typeface="ubuntu mono derivative powerline" panose="020B0509030602030204" pitchFamily="49" charset="0"/>
              </a:rPr>
              <a:t> [200 200 200 ... 200 200 200]]</a:t>
            </a:r>
            <a:endParaRPr lang="en-US" altLang="ko-KR" sz="12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2E05F2-9454-B84B-208A-E458C1CDDF06}"/>
              </a:ext>
            </a:extLst>
          </p:cNvPr>
          <p:cNvSpPr/>
          <p:nvPr/>
        </p:nvSpPr>
        <p:spPr>
          <a:xfrm>
            <a:off x="1107835" y="3320374"/>
            <a:ext cx="1265169" cy="2158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4962CC-7352-4BA4-38BE-586CEE5CB20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373004" y="2031919"/>
            <a:ext cx="1961567" cy="1396375"/>
          </a:xfrm>
          <a:prstGeom prst="bentConnector3">
            <a:avLst>
              <a:gd name="adj1" fmla="val 8504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35" y="1330760"/>
            <a:ext cx="2134793" cy="12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2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 </a:t>
            </a:r>
            <a:r>
              <a:rPr lang="ko-KR" altLang="en-US" dirty="0"/>
              <a:t>영상파일 처리</a:t>
            </a:r>
            <a:endParaRPr lang="en-US" altLang="ko-KR" dirty="0"/>
          </a:p>
          <a:p>
            <a:pPr lvl="1"/>
            <a:r>
              <a:rPr lang="en-US" altLang="ko-KR" dirty="0"/>
              <a:t>4.4.2 </a:t>
            </a:r>
            <a:r>
              <a:rPr lang="ko-KR" altLang="en-US" dirty="0"/>
              <a:t>영상파일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}write_test1.jpg',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}write_test2.jpg',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params_jpg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}write_test3.png',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(f'{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save_file_path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}write_test4.png', image,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params_png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rint(‘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저장완료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’)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AA40D-4BDF-33BF-28E0-B7D9AF5E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986" y="1206500"/>
            <a:ext cx="2152950" cy="10574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C0623-1D3A-E1E0-53E5-E1E1D8476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76186"/>
            <a:ext cx="1584176" cy="1589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8D589-433C-714F-1360-DB75636D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45" y="3780001"/>
            <a:ext cx="1584176" cy="1584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19EC79-7C9A-11CC-B397-E81EEDEF1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593" y="3217540"/>
            <a:ext cx="3492239" cy="23975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3DDD97-B3E4-5F72-2768-D487AB6E496F}"/>
              </a:ext>
            </a:extLst>
          </p:cNvPr>
          <p:cNvCxnSpPr/>
          <p:nvPr/>
        </p:nvCxnSpPr>
        <p:spPr>
          <a:xfrm>
            <a:off x="5940154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A292D0-9AD0-5627-A84B-1550231893F4}"/>
              </a:ext>
            </a:extLst>
          </p:cNvPr>
          <p:cNvCxnSpPr/>
          <p:nvPr/>
        </p:nvCxnSpPr>
        <p:spPr>
          <a:xfrm>
            <a:off x="7683450" y="4297660"/>
            <a:ext cx="2160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0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4.5.1 </a:t>
            </a:r>
            <a:r>
              <a:rPr lang="ko-KR" altLang="en-US" dirty="0"/>
              <a:t>카메라에서 프레임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exposure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CAP_PROP_EXPOSURE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노출 속성</a:t>
            </a:r>
          </a:p>
          <a:p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74E57-790F-28F5-F6E6-24BE1F57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746" y="1196911"/>
            <a:ext cx="3365726" cy="26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5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29.97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round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size = (640, 360)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VideoWriter_fourcc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(*'DX50’)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속성을 실행창에 출력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print('width x height: ',size)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VideoWriterfourcc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f'delay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 {delay}')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print('fps: ',fps)</a:t>
            </a:r>
          </a:p>
        </p:txBody>
      </p:sp>
    </p:spTree>
    <p:extLst>
      <p:ext uri="{BB962C8B-B14F-4D97-AF65-F5344CB8AC3E}">
        <p14:creationId xmlns:p14="http://schemas.microsoft.com/office/powerpoint/2010/main" val="205414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속성 지정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CAP_PROP_ZOOM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1)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CAP_PROP_FOCUS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0)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CAP_PROP_FRAME_WIDTH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size[0])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CAP_PROP_FRAME_HEIGHT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size[1])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동영상파일 개방 및 코덱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,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해상도 설정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writer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VideoWriter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/test_video1.avi',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fourcc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fps, size)</a:t>
            </a:r>
          </a:p>
        </p:txBody>
      </p:sp>
    </p:spTree>
    <p:extLst>
      <p:ext uri="{BB962C8B-B14F-4D97-AF65-F5344CB8AC3E}">
        <p14:creationId xmlns:p14="http://schemas.microsoft.com/office/powerpoint/2010/main" val="4011230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4.5.2 </a:t>
            </a:r>
            <a:r>
              <a:rPr lang="ko-KR" altLang="en-US" dirty="0"/>
              <a:t>카메라 프레임을 동영상 파일로 저장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write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(frame)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writer.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	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쓰기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카메라 종료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9C79E-DAF2-2789-2CBF-495F0B2A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25452"/>
            <a:ext cx="40208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3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capture =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VideoCapture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('D:/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github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/OpenCV-Python/2022-10-04/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save_videos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/test_video1.avi')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fps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get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CAP_PROP_FPS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delay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(1000/fps)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현재 프레임 번호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4.5 </a:t>
            </a:r>
            <a:r>
              <a:rPr lang="ko-KR" altLang="en-US" dirty="0"/>
              <a:t>비디오 처리</a:t>
            </a:r>
            <a:endParaRPr lang="en-US" altLang="ko-KR" dirty="0"/>
          </a:p>
          <a:p>
            <a:pPr lvl="1"/>
            <a:r>
              <a:rPr lang="en-US" altLang="ko-KR" dirty="0"/>
              <a:t>4.5.3 </a:t>
            </a:r>
            <a:r>
              <a:rPr lang="ko-KR" altLang="en-US" dirty="0"/>
              <a:t>동영상 파일 읽기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827584" y="2065412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True: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ret, frame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read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(30) &gt;= 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break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스페이스바로 종료</a:t>
            </a:r>
          </a:p>
          <a:p>
            <a:br>
              <a:rPr lang="ko-KR" altLang="en-US" sz="1600" b="0" dirty="0">
                <a:effectLst/>
                <a:latin typeface="ubuntu mono derivative powerline" panose="020B0509030602030204" pitchFamily="49" charset="0"/>
              </a:rPr>
            </a:b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print(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fps_cnt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title = 'Camera'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(title, frame)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capture.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release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CECDA-DA8F-7AB1-F931-84DCABC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2236"/>
            <a:ext cx="389173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윈도우 제어</a:t>
            </a:r>
            <a:endParaRPr lang="en-US" altLang="ko-KR" dirty="0"/>
          </a:p>
          <a:p>
            <a:pPr lvl="1"/>
            <a:r>
              <a:rPr lang="en-US" altLang="ko-KR" dirty="0"/>
              <a:t>4.1.2 </a:t>
            </a:r>
            <a:r>
              <a:rPr lang="ko-KR" altLang="en-US" dirty="0"/>
              <a:t>윈도우 크기 변경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image =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zeros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((200, 400),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.uint8)</a:t>
            </a:r>
          </a:p>
          <a:p>
            <a:r>
              <a:rPr lang="en-US" altLang="ko-KR" sz="1600" dirty="0"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mage[:] = 200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title1 = ‘Changed'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namedWindow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resizeWindow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300, 400)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imshow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(title1, image)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(0)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4967568" y="2019424"/>
            <a:ext cx="4068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400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변경하고 싶은 색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RGB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값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 변수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변환할 사이즈 입력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C42428-BB13-CA17-D2C8-15899C93320E}"/>
              </a:ext>
            </a:extLst>
          </p:cNvPr>
          <p:cNvSpPr txBox="1"/>
          <p:nvPr/>
        </p:nvSpPr>
        <p:spPr>
          <a:xfrm>
            <a:off x="1587849" y="5099442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RGB </a:t>
            </a:r>
            <a:r>
              <a:rPr lang="ko-KR" altLang="en-US" b="1" dirty="0"/>
              <a:t>색상에서 </a:t>
            </a:r>
            <a:r>
              <a:rPr lang="en-US" altLang="ko-KR" b="1" dirty="0"/>
              <a:t>0</a:t>
            </a:r>
            <a:r>
              <a:rPr lang="ko-KR" altLang="en-US" b="1" dirty="0"/>
              <a:t>은 검은색을 의미</a:t>
            </a:r>
            <a:r>
              <a:rPr lang="en-US" altLang="ko-KR" b="1" dirty="0"/>
              <a:t>, 255</a:t>
            </a:r>
            <a:r>
              <a:rPr lang="ko-KR" altLang="en-US" b="1" dirty="0"/>
              <a:t>는 흰색을 의미한다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BB8229-F4F9-C02A-38F6-2FBA649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17205"/>
            <a:ext cx="2134793" cy="1232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400CF8-32C4-10E0-352F-497D63F0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1314588"/>
            <a:ext cx="1345597" cy="70483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C3FA7F-9E6E-36D7-9CF3-E5C0F23F5C32}"/>
              </a:ext>
            </a:extLst>
          </p:cNvPr>
          <p:cNvCxnSpPr/>
          <p:nvPr/>
        </p:nvCxnSpPr>
        <p:spPr>
          <a:xfrm>
            <a:off x="6588224" y="1705372"/>
            <a:ext cx="5040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BF03E-70F2-7119-3751-12082FA3AA10}"/>
              </a:ext>
            </a:extLst>
          </p:cNvPr>
          <p:cNvSpPr/>
          <p:nvPr/>
        </p:nvSpPr>
        <p:spPr>
          <a:xfrm>
            <a:off x="1112724" y="4065745"/>
            <a:ext cx="3459276" cy="2079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1951359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numpy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as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np</a:t>
            </a:r>
          </a:p>
          <a:p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import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image = </a:t>
            </a:r>
            <a:r>
              <a:rPr lang="en-US" altLang="ko-KR" sz="1600" dirty="0" err="1">
                <a:solidFill>
                  <a:srgbClr val="7030A0"/>
                </a:solidFill>
                <a:latin typeface="Ubuntu Mono derivative Powerlin" panose="020B0509030602030204" pitchFamily="49" charset="0"/>
              </a:rPr>
              <a:t>np</a:t>
            </a:r>
            <a:r>
              <a:rPr lang="en-US" altLang="ko-KR" sz="1600" dirty="0" err="1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 err="1">
                <a:solidFill>
                  <a:srgbClr val="0000FF"/>
                </a:solidFill>
                <a:latin typeface="Ubuntu Mono derivative Powerlin" panose="020B0509030602030204" pitchFamily="49" charset="0"/>
              </a:rPr>
              <a:t>zeros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((200, 300), np.uint8)</a:t>
            </a:r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title1 = "Keyboard Event"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namedWindow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(title1)</a:t>
            </a:r>
          </a:p>
          <a:p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imshow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(title1, image)</a:t>
            </a:r>
          </a:p>
          <a:p>
            <a:br>
              <a:rPr lang="en-US" altLang="ko-KR" sz="1600" dirty="0">
                <a:latin typeface="Ubuntu Mono derivative Powerlin" panose="020B0509030602030204" pitchFamily="49" charset="0"/>
              </a:rPr>
            </a:br>
            <a:r>
              <a:rPr lang="en-US" altLang="ko-KR" sz="1600" dirty="0">
                <a:latin typeface="Ubuntu Mono derivative Powerlin" panose="020B0509030602030204" pitchFamily="49" charset="0"/>
              </a:rPr>
              <a:t>while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True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key = </a:t>
            </a:r>
            <a:r>
              <a:rPr lang="en-US" altLang="ko-KR" sz="1600" dirty="0">
                <a:solidFill>
                  <a:srgbClr val="7030A0"/>
                </a:solidFill>
                <a:latin typeface="Ubuntu Mono derivative Powerlin" panose="020B0509030602030204" pitchFamily="49" charset="0"/>
              </a:rPr>
              <a:t>cv2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.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waitKeyEx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(100)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print</a:t>
            </a:r>
            <a:r>
              <a:rPr lang="en-US" altLang="ko-KR" sz="1600" dirty="0">
                <a:latin typeface="Ubuntu Mono derivative Powerlin" panose="020B0509030602030204" pitchFamily="49" charset="0"/>
              </a:rPr>
              <a:t>(key)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if key == 27:</a:t>
            </a:r>
          </a:p>
          <a:p>
            <a:r>
              <a:rPr lang="en-US" altLang="ko-KR" sz="1600" dirty="0">
                <a:latin typeface="Ubuntu Mono derivative Powerlin" panose="020B0509030602030204" pitchFamily="49" charset="0"/>
              </a:rPr>
              <a:t>        </a:t>
            </a:r>
            <a:r>
              <a:rPr lang="en-US" altLang="ko-KR" sz="1600" dirty="0">
                <a:solidFill>
                  <a:srgbClr val="0000FF"/>
                </a:solidFill>
                <a:latin typeface="Ubuntu Mono derivative Powerlin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solidFill>
                  <a:srgbClr val="7030A0"/>
                </a:solidFill>
                <a:effectLst/>
                <a:latin typeface="ubuntu mono derivative powerline" panose="020B0509030602030204" pitchFamily="49" charset="0"/>
              </a:rPr>
              <a:t>cv2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375548" y="1951359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으로 된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200 x 300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행렬 생성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변수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이름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Window 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이름과 이미지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대기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esc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버튼 눌렀을 때 입력되는 값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종료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실행 되어있는 창 모두 닫기</a:t>
            </a:r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1E83-2AAA-8813-3C5F-DF62338A7A59}"/>
              </a:ext>
            </a:extLst>
          </p:cNvPr>
          <p:cNvSpPr/>
          <p:nvPr/>
        </p:nvSpPr>
        <p:spPr>
          <a:xfrm>
            <a:off x="1487662" y="4945731"/>
            <a:ext cx="1378201" cy="473761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ko-KR" altLang="en-US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= {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97: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ord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('b'):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0x41: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'A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int('0x42', 16):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'B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'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2424832: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왼쪽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2490368: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 err="1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윗쪽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2555904: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오른쪽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2621440: 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r>
              <a:rPr lang="ko-KR" altLang="en-US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아래쪽 화살표 키 입력</a:t>
            </a:r>
            <a:r>
              <a:rPr lang="en-US" altLang="ko-KR" sz="1600" b="0" dirty="0">
                <a:solidFill>
                  <a:srgbClr val="CC9B00"/>
                </a:solidFill>
                <a:effectLst/>
                <a:latin typeface="ubuntu mono derivative powerline" panose="020B0509030602030204" pitchFamily="49" charset="0"/>
              </a:rPr>
              <a:t>"</a:t>
            </a:r>
            <a:endParaRPr lang="ko-KR" altLang="en-US" sz="1600" b="0" dirty="0">
              <a:solidFill>
                <a:srgbClr val="CC9B00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형태로 키 이벤트 지정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ASCII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형태로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98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==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ASCII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형태의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‘b’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와 같다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.</a:t>
            </a:r>
          </a:p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진수 형태로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A</a:t>
            </a:r>
            <a:r>
              <a:rPr lang="ko-KR" altLang="en-US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를 입력 받을 때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16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받은 입력을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10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진수로 변환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solidFill>
                <a:srgbClr val="00B050"/>
              </a:solidFill>
              <a:effectLst/>
              <a:latin typeface="ubuntu mono derivative powerline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en-US" altLang="ko-KR" dirty="0"/>
              <a:t>4.2.1 </a:t>
            </a:r>
            <a:r>
              <a:rPr lang="ko-KR" altLang="en-US" dirty="0"/>
              <a:t>키 이벤트 사용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043608" y="2019424"/>
            <a:ext cx="4464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key == 27: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br>
              <a:rPr lang="en-US" altLang="ko-KR" sz="1600" b="0" dirty="0">
                <a:effectLst/>
                <a:latin typeface="ubuntu mono derivative powerline" panose="020B0509030602030204" pitchFamily="49" charset="0"/>
              </a:rPr>
            </a:b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switch_case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[key]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FF0000"/>
                </a:solidFill>
                <a:effectLst/>
                <a:latin typeface="ubuntu mono derivative powerline" panose="020B0509030602030204" pitchFamily="49" charset="0"/>
              </a:rPr>
              <a:t>KeyError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-1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2822CF-77D4-5926-C371-F23D48C91D84}"/>
              </a:ext>
            </a:extLst>
          </p:cNvPr>
          <p:cNvSpPr/>
          <p:nvPr/>
        </p:nvSpPr>
        <p:spPr>
          <a:xfrm>
            <a:off x="5076056" y="2019424"/>
            <a:ext cx="3960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esc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키가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있는 값이면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딕셔너리에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-1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반환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(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미 입력 시 어차피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-1)</a:t>
            </a:r>
          </a:p>
        </p:txBody>
      </p:sp>
    </p:spTree>
    <p:extLst>
      <p:ext uri="{BB962C8B-B14F-4D97-AF65-F5344CB8AC3E}">
        <p14:creationId xmlns:p14="http://schemas.microsoft.com/office/powerpoint/2010/main" val="2894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ko-KR" altLang="en-US" sz="1433" dirty="0"/>
              <a:t>자유</a:t>
            </a:r>
            <a:endParaRPr lang="en-US" altLang="ko-KR" sz="1433" dirty="0"/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1. Apple</a:t>
            </a:r>
            <a:r>
              <a:rPr lang="ko-KR" altLang="en-US" sz="1433" dirty="0"/>
              <a:t>을 키 입력으로 출력하라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잘못 입력했다면 </a:t>
            </a:r>
            <a:r>
              <a:rPr lang="en-US" altLang="ko-KR" sz="1433" dirty="0"/>
              <a:t>“Del”</a:t>
            </a:r>
            <a:r>
              <a:rPr lang="ko-KR" altLang="en-US" sz="1433" dirty="0"/>
              <a:t> 키 이벤트를 통해 모두 지워라</a:t>
            </a:r>
            <a:r>
              <a:rPr lang="en-US" altLang="ko-KR" sz="1433" dirty="0"/>
              <a:t>.</a:t>
            </a:r>
          </a:p>
          <a:p>
            <a:pPr lvl="3"/>
            <a:r>
              <a:rPr lang="en-US" altLang="ko-KR" sz="1433" dirty="0"/>
              <a:t>2. </a:t>
            </a:r>
            <a:r>
              <a:rPr lang="ko-KR" altLang="en-US" sz="1433" dirty="0"/>
              <a:t>종료 버튼은 </a:t>
            </a:r>
            <a:r>
              <a:rPr lang="en-US" altLang="ko-KR" sz="1433" dirty="0"/>
              <a:t>esc</a:t>
            </a:r>
            <a:r>
              <a:rPr lang="ko-KR" altLang="en-US" sz="1433" dirty="0"/>
              <a:t>가 아닌 키보드에 있는 </a:t>
            </a:r>
            <a:r>
              <a:rPr lang="en-US" altLang="ko-KR" sz="1433" dirty="0"/>
              <a:t>“End” </a:t>
            </a:r>
            <a:r>
              <a:rPr lang="ko-KR" altLang="en-US" sz="1433" dirty="0"/>
              <a:t>키 이벤트로 종료 하도록 변경하라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600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21478B-AEAF-215D-1B66-4EB4EE3C79AF}"/>
              </a:ext>
            </a:extLst>
          </p:cNvPr>
          <p:cNvSpPr/>
          <p:nvPr/>
        </p:nvSpPr>
        <p:spPr>
          <a:xfrm>
            <a:off x="4067944" y="464133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소문자로 </a:t>
            </a:r>
            <a:r>
              <a:rPr lang="en-US" altLang="ko-KR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apple</a:t>
            </a:r>
            <a:r>
              <a:rPr lang="ko-KR" altLang="en-US" sz="1200" dirty="0">
                <a:solidFill>
                  <a:srgbClr val="0000FF"/>
                </a:solidFill>
                <a:latin typeface="ubuntu mono derivative powerline" panose="020B0509030602030204" pitchFamily="49" charset="0"/>
              </a:rPr>
              <a:t>을 입력해서</a:t>
            </a:r>
            <a:endParaRPr lang="en-US" altLang="ko-KR" sz="1200" dirty="0">
              <a:solidFill>
                <a:srgbClr val="0000FF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Del </a:t>
            </a:r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버튼으로 초기화 시킨 후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  <a:p>
            <a:r>
              <a:rPr lang="ko-KR" altLang="en-US" sz="12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다시 입력한 모습</a:t>
            </a:r>
            <a:endParaRPr lang="en-US" altLang="ko-KR" sz="1200" b="0" dirty="0">
              <a:solidFill>
                <a:srgbClr val="0000FF"/>
              </a:solidFill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21892-275F-6CFF-3D3E-20B7644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297660"/>
            <a:ext cx="457264" cy="133368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2198F-638D-8D07-0661-64C273FF90CE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29064" y="4964503"/>
            <a:ext cx="8388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ED055-5D77-E957-FD26-0963B880F38B}"/>
              </a:ext>
            </a:extLst>
          </p:cNvPr>
          <p:cNvSpPr txBox="1"/>
          <p:nvPr/>
        </p:nvSpPr>
        <p:spPr>
          <a:xfrm>
            <a:off x="4788024" y="1633364"/>
            <a:ext cx="4127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Hint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0000FF"/>
                </a:solidFill>
              </a:rPr>
              <a:t>ord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str</a:t>
            </a:r>
            <a:r>
              <a:rPr lang="en-US" altLang="ko-KR" sz="1400" dirty="0"/>
              <a:t>) = </a:t>
            </a:r>
            <a:r>
              <a:rPr lang="ko-KR" altLang="en-US" sz="1400" dirty="0"/>
              <a:t>문자를 아스키코드로 변경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00FF"/>
                </a:solidFill>
              </a:rPr>
              <a:t>chr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00B050"/>
                </a:solidFill>
              </a:rPr>
              <a:t>int</a:t>
            </a:r>
            <a:r>
              <a:rPr lang="en-US" altLang="ko-KR" sz="1400" dirty="0"/>
              <a:t>) = </a:t>
            </a:r>
            <a:r>
              <a:rPr lang="ko-KR" altLang="en-US" sz="1400" dirty="0"/>
              <a:t>아스키코드를 문자로 변경</a:t>
            </a:r>
          </a:p>
        </p:txBody>
      </p:sp>
    </p:spTree>
    <p:extLst>
      <p:ext uri="{BB962C8B-B14F-4D97-AF65-F5344CB8AC3E}">
        <p14:creationId xmlns:p14="http://schemas.microsoft.com/office/powerpoint/2010/main" val="12786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인터페이스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키보드 이벤트 제어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AE03-D95D-374F-6DE9-F428C178B308}"/>
              </a:ext>
            </a:extLst>
          </p:cNvPr>
          <p:cNvSpPr/>
          <p:nvPr/>
        </p:nvSpPr>
        <p:spPr>
          <a:xfrm>
            <a:off x="1835695" y="1633364"/>
            <a:ext cx="31683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 = ""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while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True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key = 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waitKeyEx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(100)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2293760: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break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elif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key == 3014656: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= 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“”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try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result +=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chr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(key)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except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16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ValueError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pass</a:t>
            </a:r>
          </a:p>
          <a:p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cv2.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destroyAllWindows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3E351-0CBA-4AAD-B19F-06BAF372D9C3}"/>
              </a:ext>
            </a:extLst>
          </p:cNvPr>
          <p:cNvSpPr/>
          <p:nvPr/>
        </p:nvSpPr>
        <p:spPr>
          <a:xfrm>
            <a:off x="4781125" y="1633364"/>
            <a:ext cx="39604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 저장할 변수 선언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무한반복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100ms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마다 키 입력 받아오기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del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while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문 탈출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end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키 이벤트가 감지되면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초기화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일단 실행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입력한 키를 </a:t>
            </a:r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result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에 저장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어떤 키 입력인지 출력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아스키코드에 없는 값이라면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무시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ubuntu mono derivative powerline" panose="020B0509030602030204" pitchFamily="49" charset="0"/>
              </a:rPr>
              <a:t>반복 문 탈출 시 모든 창 닫기</a:t>
            </a:r>
            <a:endParaRPr lang="en-US" altLang="ko-KR" sz="1600" dirty="0">
              <a:solidFill>
                <a:srgbClr val="00B050"/>
              </a:solidFill>
              <a:latin typeface="ubuntu mono derivative powerline" panose="020B0509030602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4F3CF7-45A7-9987-E6EC-BA0373FD9FD9}"/>
              </a:ext>
            </a:extLst>
          </p:cNvPr>
          <p:cNvSpPr/>
          <p:nvPr/>
        </p:nvSpPr>
        <p:spPr>
          <a:xfrm>
            <a:off x="2138876" y="2620619"/>
            <a:ext cx="2468414" cy="24691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8162</TotalTime>
  <Words>3859</Words>
  <Application>Microsoft Office PowerPoint</Application>
  <PresentationFormat>화면 슬라이드 쇼(16:10)</PresentationFormat>
  <Paragraphs>582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</vt:lpstr>
      <vt:lpstr>ubuntu mono derivative powerline</vt:lpstr>
      <vt:lpstr>Wingdings</vt:lpstr>
      <vt:lpstr>2022 강의-영상처리</vt:lpstr>
      <vt:lpstr>CHAPTER 04 인터페이스 기초 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  <vt:lpstr>4. 인터페이스 기초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413</cp:revision>
  <cp:lastPrinted>2022-09-13T07:27:14Z</cp:lastPrinted>
  <dcterms:created xsi:type="dcterms:W3CDTF">2017-02-21T08:17:22Z</dcterms:created>
  <dcterms:modified xsi:type="dcterms:W3CDTF">2022-10-03T23:59:45Z</dcterms:modified>
</cp:coreProperties>
</file>