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69" r:id="rId17"/>
    <p:sldId id="271" r:id="rId18"/>
    <p:sldId id="278" r:id="rId19"/>
    <p:sldId id="273" r:id="rId20"/>
    <p:sldId id="274" r:id="rId21"/>
    <p:sldId id="275" r:id="rId22"/>
    <p:sldId id="276" r:id="rId23"/>
    <p:sldId id="277"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B"/>
          </a:solidFill>
        </a:fill>
      </a:tcStyle>
    </a:wholeTbl>
    <a:band2H>
      <a:tcTxStyle/>
      <a:tcStyle>
        <a:tcBdr/>
        <a:fill>
          <a:solidFill>
            <a:srgbClr val="E6E6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D6"/>
          </a:solidFill>
        </a:fill>
      </a:tcStyle>
    </a:wholeTbl>
    <a:band2H>
      <a:tcTxStyle/>
      <a:tcStyle>
        <a:tcBdr/>
        <a:fill>
          <a:solidFill>
            <a:srgbClr val="E7E9EB"/>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1DA"/>
          </a:solidFill>
        </a:fill>
      </a:tcStyle>
    </a:wholeTbl>
    <a:band2H>
      <a:tcTxStyle/>
      <a:tcStyle>
        <a:tcBdr/>
        <a:fill>
          <a:solidFill>
            <a:srgbClr val="E7E9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920"/>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3-12T15:35:36.401" idx="1">
    <p:pos x="10" y="10"/>
    <p:text>https://pagely.com/blog/3-mental-models-to-use-right-now/</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sogou.com/lemma/ShowInnerLink.htm?lemmaId=303718&amp;ss_c=ssc.citiao.lin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ja-JP" altLang="en-US"/>
              <a:t>简单介绍心智模型这一概念</a:t>
            </a:r>
            <a:endParaRPr lang="en-US" dirty="0"/>
          </a:p>
        </p:txBody>
      </p:sp>
    </p:spTree>
    <p:extLst>
      <p:ext uri="{BB962C8B-B14F-4D97-AF65-F5344CB8AC3E}">
        <p14:creationId xmlns:p14="http://schemas.microsoft.com/office/powerpoint/2010/main" val="3116277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a:spLocks noGrp="1" noRot="1" noChangeAspect="1"/>
          </p:cNvSpPr>
          <p:nvPr>
            <p:ph type="sldImg"/>
          </p:nvPr>
        </p:nvSpPr>
        <p:spPr>
          <a:xfrm>
            <a:off x="381000" y="685800"/>
            <a:ext cx="6096000" cy="3429000"/>
          </a:xfrm>
          <a:prstGeom prst="rect">
            <a:avLst/>
          </a:prstGeom>
        </p:spPr>
        <p:txBody>
          <a:bodyPr/>
          <a:lstStyle/>
          <a:p>
            <a:endParaRPr/>
          </a:p>
        </p:txBody>
      </p:sp>
      <p:sp>
        <p:nvSpPr>
          <p:cNvPr id="404" name="Shape 404"/>
          <p:cNvSpPr>
            <a:spLocks noGrp="1"/>
          </p:cNvSpPr>
          <p:nvPr>
            <p:ph type="body" sz="quarter" idx="1"/>
          </p:nvPr>
        </p:nvSpPr>
        <p:spPr>
          <a:prstGeom prst="rect">
            <a:avLst/>
          </a:prstGeom>
        </p:spPr>
        <p:txBody>
          <a:bodyPr/>
          <a:lstStyle/>
          <a:p>
            <a:r>
              <a:t>两位科学家在论文中表示：“人们根据与系统或环境的交互作用形成心理模型，而不是基于设计者对场景的想象。最初的心理模型可能大错特错，但人们会根据他们先前的知识迅速形成一个模型，并用它来推动对情况的了解。”</a:t>
            </a:r>
          </a:p>
          <a:p>
            <a:r>
              <a:t>K灯认为：心理模型的形成是一个理解的过程，而非技能学习。</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xfrm>
            <a:off x="381000" y="685800"/>
            <a:ext cx="6096000" cy="3429000"/>
          </a:xfrm>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t>形成心智模型的过程：</a:t>
            </a:r>
          </a:p>
          <a:p>
            <a:r>
              <a:t>1.遇到未知问题</a:t>
            </a:r>
          </a:p>
          <a:p>
            <a:r>
              <a:t>2.循序渐进地解决</a:t>
            </a:r>
            <a:br/>
            <a:r>
              <a:t>3.找到解决办法。</a:t>
            </a:r>
            <a:br/>
            <a:r>
              <a:t>4.行成创建心理模型或修改现有模型的基础。</a:t>
            </a:r>
            <a:br/>
            <a:r>
              <a:t>5.遇到另一个类似的问题。</a:t>
            </a:r>
            <a:br/>
            <a:r>
              <a:t>6.建立心理模型</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a:spLocks noGrp="1" noRot="1" noChangeAspect="1"/>
          </p:cNvSpPr>
          <p:nvPr>
            <p:ph type="sldImg"/>
          </p:nvPr>
        </p:nvSpPr>
        <p:spPr>
          <a:xfrm>
            <a:off x="381000" y="685800"/>
            <a:ext cx="6096000" cy="3429000"/>
          </a:xfrm>
          <a:prstGeom prst="rect">
            <a:avLst/>
          </a:prstGeom>
        </p:spPr>
        <p:txBody>
          <a:bodyPr/>
          <a:lstStyle/>
          <a:p>
            <a:endParaRPr/>
          </a:p>
        </p:txBody>
      </p:sp>
      <p:sp>
        <p:nvSpPr>
          <p:cNvPr id="418" name="Shape 418"/>
          <p:cNvSpPr>
            <a:spLocks noGrp="1"/>
          </p:cNvSpPr>
          <p:nvPr>
            <p:ph type="body" sz="quarter" idx="1"/>
          </p:nvPr>
        </p:nvSpPr>
        <p:spPr>
          <a:prstGeom prst="rect">
            <a:avLst/>
          </a:prstGeom>
        </p:spPr>
        <p:txBody>
          <a:bodyPr/>
          <a:lstStyle/>
          <a:p>
            <a:r>
              <a:t>阻碍心理模式形成的因素：</a:t>
            </a:r>
          </a:p>
          <a:p>
            <a:r>
              <a:t>认知过载或迷失方向。</a:t>
            </a:r>
            <a:br/>
            <a:r>
              <a:t>两种情况之间比较的结束可能会造成问题，因为它们之间的差异造成了不适当的假设。</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noRot="1" noChangeAspect="1"/>
          </p:cNvSpPr>
          <p:nvPr>
            <p:ph type="sldImg"/>
          </p:nvPr>
        </p:nvSpPr>
        <p:spPr>
          <a:xfrm>
            <a:off x="381000" y="685800"/>
            <a:ext cx="6096000" cy="3429000"/>
          </a:xfrm>
          <a:prstGeom prst="rect">
            <a:avLst/>
          </a:prstGeom>
        </p:spPr>
        <p:txBody>
          <a:bodyPr/>
          <a:lstStyle/>
          <a:p>
            <a:endParaRPr/>
          </a:p>
        </p:txBody>
      </p:sp>
      <p:sp>
        <p:nvSpPr>
          <p:cNvPr id="411" name="Shape 411"/>
          <p:cNvSpPr>
            <a:spLocks noGrp="1"/>
          </p:cNvSpPr>
          <p:nvPr>
            <p:ph type="body" sz="quarter" idx="1"/>
          </p:nvPr>
        </p:nvSpPr>
        <p:spPr>
          <a:prstGeom prst="rect">
            <a:avLst/>
          </a:prstGeom>
        </p:spPr>
        <p:txBody>
          <a:bodyPr/>
          <a:lstStyle/>
          <a:p>
            <a:r>
              <a:t>现存三种不同模式</a:t>
            </a:r>
          </a:p>
          <a:p>
            <a:r>
              <a:t>认知模型：设计团队认为的用户大脑是如何工作的。</a:t>
            </a:r>
            <a:br/>
            <a:r>
              <a:t>预期的概念模型：应如何使用系统的模型。</a:t>
            </a:r>
            <a:br/>
            <a:r>
              <a:t>实际概念模型：现实中，用户如何描绘系统的工作情况</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noRot="1" noChangeAspect="1"/>
          </p:cNvSpPr>
          <p:nvPr>
            <p:ph type="sldImg"/>
          </p:nvPr>
        </p:nvSpPr>
        <p:spPr>
          <a:xfrm>
            <a:off x="381000" y="685800"/>
            <a:ext cx="6096000" cy="3429000"/>
          </a:xfrm>
          <a:prstGeom prst="rect">
            <a:avLst/>
          </a:prstGeom>
        </p:spPr>
        <p:txBody>
          <a:bodyPr/>
          <a:lstStyle/>
          <a:p>
            <a:endParaRPr/>
          </a:p>
        </p:txBody>
      </p:sp>
      <p:sp>
        <p:nvSpPr>
          <p:cNvPr id="425" name="Shape 425"/>
          <p:cNvSpPr>
            <a:spLocks noGrp="1"/>
          </p:cNvSpPr>
          <p:nvPr>
            <p:ph type="body" sz="quarter" idx="1"/>
          </p:nvPr>
        </p:nvSpPr>
        <p:spPr>
          <a:prstGeom prst="rect">
            <a:avLst/>
          </a:prstGeom>
        </p:spPr>
        <p:txBody>
          <a:bodyPr/>
          <a:lstStyle/>
          <a:p>
            <a:r>
              <a:t>新手：基于参差不齐的专业知识</a:t>
            </a:r>
          </a:p>
          <a:p>
            <a:r>
              <a:t>当人们获得专业知识后，参差不齐的知识就会以一种结构化和连贯的观点充实起来。</a:t>
            </a:r>
          </a:p>
          <a:p>
            <a:r>
              <a:t>来自经验丰富的人的心智模型随着结构的获得而显示出更多的细节和完整性，并与先前的知识相联系。</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xfrm>
            <a:off x="381000" y="685800"/>
            <a:ext cx="6096000" cy="3429000"/>
          </a:xfrm>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rPr lang="ja-JP" altLang="en-US" sz="1200" b="0" i="0">
                <a:effectLst/>
                <a:latin typeface="+mn-lt"/>
                <a:ea typeface="+mn-ea"/>
                <a:cs typeface="+mn-cs"/>
                <a:sym typeface="Calibri"/>
              </a:rPr>
              <a:t>例子</a:t>
            </a:r>
            <a:r>
              <a:rPr lang="zh-CN" altLang="en-US" sz="1200" b="0" i="0" dirty="0">
                <a:effectLst/>
                <a:latin typeface="+mn-lt"/>
                <a:ea typeface="+mn-ea"/>
                <a:cs typeface="+mn-cs"/>
                <a:sym typeface="Calibri"/>
              </a:rPr>
              <a:t>：许多用户似乎无法区分谷歌搜索中的搜索字段和浏览器中的</a:t>
            </a:r>
            <a:r>
              <a:rPr lang="en-US" altLang="zh-CN" sz="1200" b="0" i="0" dirty="0">
                <a:effectLst/>
                <a:latin typeface="+mn-lt"/>
                <a:ea typeface="+mn-ea"/>
                <a:cs typeface="+mn-cs"/>
                <a:sym typeface="Calibri"/>
              </a:rPr>
              <a:t>URL</a:t>
            </a:r>
            <a:r>
              <a:rPr lang="zh-CN" altLang="en-US" sz="1200" b="0" i="0" dirty="0">
                <a:effectLst/>
                <a:latin typeface="+mn-lt"/>
                <a:ea typeface="+mn-ea"/>
                <a:cs typeface="+mn-cs"/>
                <a:sym typeface="Calibri"/>
              </a:rPr>
              <a:t>条目字段。这些用户将使用谷歌搜索所想要到达的网站，而不是直接在浏览器中输入网站的链接域名。（下面展示谷歌浏览器的一个问题，它试图通过使</a:t>
            </a:r>
            <a:r>
              <a:rPr lang="en-US" altLang="zh-CN" sz="1200" b="0" i="0" dirty="0">
                <a:effectLst/>
                <a:latin typeface="+mn-lt"/>
                <a:ea typeface="+mn-ea"/>
                <a:cs typeface="+mn-cs"/>
                <a:sym typeface="Calibri"/>
              </a:rPr>
              <a:t>URL</a:t>
            </a:r>
            <a:r>
              <a:rPr lang="zh-CN" altLang="en-US" sz="1200" b="0" i="0" dirty="0">
                <a:effectLst/>
                <a:latin typeface="+mn-lt"/>
                <a:ea typeface="+mn-ea"/>
                <a:cs typeface="+mn-cs"/>
                <a:sym typeface="Calibri"/>
              </a:rPr>
              <a:t>输入框变成搜索工具来解决）。</a:t>
            </a:r>
            <a:endParaRPr lang="en-US" altLang="zh-CN" sz="1200" b="0" i="0" dirty="0">
              <a:effectLst/>
              <a:latin typeface="+mn-lt"/>
              <a:ea typeface="+mn-ea"/>
              <a:cs typeface="+mn-cs"/>
              <a:sym typeface="Calibri"/>
            </a:endParaRPr>
          </a:p>
          <a:p>
            <a:r>
              <a:rPr lang="ja-JP" altLang="en-US" sz="1200" b="0" i="0">
                <a:effectLst/>
                <a:latin typeface="+mn-lt"/>
                <a:ea typeface="+mn-ea"/>
                <a:cs typeface="+mn-cs"/>
                <a:sym typeface="Calibri"/>
              </a:rPr>
              <a:t>用户无法区分的原因</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固有的心智模型允许他们认为只能在主界面的搜索框中输入字段</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上方</a:t>
            </a:r>
            <a:r>
              <a:rPr lang="en-US" altLang="ja-JP" sz="1200" b="0" i="0" dirty="0">
                <a:effectLst/>
                <a:latin typeface="+mn-lt"/>
                <a:ea typeface="+mn-ea"/>
                <a:cs typeface="+mn-cs"/>
                <a:sym typeface="Calibri"/>
              </a:rPr>
              <a:t>URL</a:t>
            </a:r>
            <a:r>
              <a:rPr lang="ja-JP" altLang="en-US" sz="1200" b="0" i="0">
                <a:effectLst/>
                <a:latin typeface="+mn-lt"/>
                <a:ea typeface="+mn-ea"/>
                <a:cs typeface="+mn-cs"/>
                <a:sym typeface="Calibri"/>
              </a:rPr>
              <a:t>框只能输入网址</a:t>
            </a:r>
            <a:r>
              <a:rPr lang="zh-CN" altLang="en-US" sz="1200" b="0" i="0" dirty="0">
                <a:effectLst/>
                <a:latin typeface="+mn-lt"/>
                <a:ea typeface="+mn-ea"/>
                <a:cs typeface="+mn-cs"/>
                <a:sym typeface="Calibri"/>
              </a:rPr>
              <a:t>；心</a:t>
            </a:r>
            <a:r>
              <a:rPr lang="ja-JP" altLang="en-US" sz="1200" b="0" i="0">
                <a:effectLst/>
                <a:latin typeface="+mn-lt"/>
                <a:ea typeface="+mn-ea"/>
                <a:cs typeface="+mn-cs"/>
                <a:sym typeface="Calibri"/>
              </a:rPr>
              <a:t>智</a:t>
            </a:r>
            <a:r>
              <a:rPr lang="zh-CN" altLang="en-US" sz="1200" b="0" i="0" dirty="0">
                <a:effectLst/>
                <a:latin typeface="+mn-lt"/>
                <a:ea typeface="+mn-ea"/>
                <a:cs typeface="+mn-cs"/>
                <a:sym typeface="Calibri"/>
              </a:rPr>
              <a:t>模型本身过于混乱，很难适应用户所遇到的设计模式；</a:t>
            </a:r>
            <a:r>
              <a:rPr lang="ja-JP" altLang="en-US" sz="1200" b="0" i="0">
                <a:effectLst/>
                <a:latin typeface="+mn-lt"/>
                <a:ea typeface="+mn-ea"/>
                <a:cs typeface="+mn-cs"/>
                <a:sym typeface="Calibri"/>
              </a:rPr>
              <a:t>用户很难及时转换错误的心智模型</a:t>
            </a:r>
            <a:r>
              <a:rPr lang="zh-CN" altLang="en-US" sz="1200" b="0" i="0" dirty="0">
                <a:effectLst/>
                <a:latin typeface="+mn-lt"/>
                <a:ea typeface="+mn-ea"/>
                <a:cs typeface="+mn-cs"/>
                <a:sym typeface="Calibri"/>
              </a:rPr>
              <a:t>。</a:t>
            </a:r>
            <a:endParaRPr lang="en-US" altLang="zh-CN" sz="1200" b="0" i="0" dirty="0">
              <a:effectLst/>
              <a:latin typeface="+mn-lt"/>
              <a:ea typeface="+mn-ea"/>
              <a:cs typeface="+mn-cs"/>
              <a:sym typeface="Calibri"/>
            </a:endParaRPr>
          </a:p>
          <a:p>
            <a:r>
              <a:rPr lang="ja-JP" altLang="en-US" sz="1200" b="0" i="0">
                <a:effectLst/>
                <a:latin typeface="+mn-lt"/>
                <a:ea typeface="+mn-ea"/>
                <a:cs typeface="+mn-cs"/>
                <a:sym typeface="Calibri"/>
              </a:rPr>
              <a:t>结果</a:t>
            </a:r>
            <a:r>
              <a:rPr lang="zh-CN" altLang="en-US" sz="1200" b="0" i="0" dirty="0">
                <a:effectLst/>
                <a:latin typeface="+mn-lt"/>
                <a:ea typeface="+mn-ea"/>
                <a:cs typeface="+mn-cs"/>
                <a:sym typeface="Calibri"/>
              </a:rPr>
              <a:t>：这就解释了为什么浏览器在许多情况下已经将</a:t>
            </a:r>
            <a:r>
              <a:rPr lang="en-US" altLang="zh-CN" sz="1200" b="0" i="0" dirty="0">
                <a:effectLst/>
                <a:latin typeface="+mn-lt"/>
                <a:ea typeface="+mn-ea"/>
                <a:cs typeface="+mn-cs"/>
                <a:sym typeface="Calibri"/>
              </a:rPr>
              <a:t>URL</a:t>
            </a:r>
            <a:r>
              <a:rPr lang="zh-CN" altLang="en-US" sz="1200" b="0" i="0" dirty="0">
                <a:effectLst/>
                <a:latin typeface="+mn-lt"/>
                <a:ea typeface="+mn-ea"/>
                <a:cs typeface="+mn-cs"/>
                <a:sym typeface="Calibri"/>
              </a:rPr>
              <a:t>框作为一个搜索框来处理。</a:t>
            </a:r>
            <a:endParaRPr lang="en-US" altLang="ja-JP" sz="1200" b="0" i="0" dirty="0">
              <a:effectLst/>
              <a:latin typeface="+mn-lt"/>
              <a:ea typeface="+mn-ea"/>
              <a:cs typeface="+mn-cs"/>
              <a:sym typeface="Calibri"/>
            </a:endParaRPr>
          </a:p>
        </p:txBody>
      </p:sp>
    </p:spTree>
    <p:extLst>
      <p:ext uri="{BB962C8B-B14F-4D97-AF65-F5344CB8AC3E}">
        <p14:creationId xmlns:p14="http://schemas.microsoft.com/office/powerpoint/2010/main" val="257969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noRot="1" noChangeAspect="1"/>
          </p:cNvSpPr>
          <p:nvPr>
            <p:ph type="sldImg"/>
          </p:nvPr>
        </p:nvSpPr>
        <p:spPr>
          <a:xfrm>
            <a:off x="381000" y="685800"/>
            <a:ext cx="6096000" cy="3429000"/>
          </a:xfrm>
          <a:prstGeom prst="rect">
            <a:avLst/>
          </a:prstGeom>
        </p:spPr>
        <p:txBody>
          <a:bodyPr/>
          <a:lstStyle/>
          <a:p>
            <a:endParaRPr/>
          </a:p>
        </p:txBody>
      </p:sp>
      <p:sp>
        <p:nvSpPr>
          <p:cNvPr id="438" name="Shape 438"/>
          <p:cNvSpPr>
            <a:spLocks noGrp="1"/>
          </p:cNvSpPr>
          <p:nvPr>
            <p:ph type="body" sz="quarter" idx="1"/>
          </p:nvPr>
        </p:nvSpPr>
        <p:spPr>
          <a:prstGeom prst="rect">
            <a:avLst/>
          </a:prstGeom>
        </p:spPr>
        <p:txBody>
          <a:bodyPr/>
          <a:lstStyle/>
          <a:p>
            <a:r>
              <a:t>这一部分是要说明如何在产品设计中应用心智模型，达到更好的设计效果</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xfrm>
            <a:off x="381000" y="685800"/>
            <a:ext cx="6096000" cy="3429000"/>
          </a:xfrm>
          <a:prstGeom prst="rect">
            <a:avLst/>
          </a:prstGeom>
        </p:spPr>
        <p:txBody>
          <a:bodyPr/>
          <a:lstStyle/>
          <a:p>
            <a:endParaRPr/>
          </a:p>
        </p:txBody>
      </p:sp>
      <p:sp>
        <p:nvSpPr>
          <p:cNvPr id="445" name="Shape 445"/>
          <p:cNvSpPr>
            <a:spLocks noGrp="1"/>
          </p:cNvSpPr>
          <p:nvPr>
            <p:ph type="body" sz="quarter" idx="1"/>
          </p:nvPr>
        </p:nvSpPr>
        <p:spPr>
          <a:prstGeom prst="rect">
            <a:avLst/>
          </a:prstGeom>
        </p:spPr>
        <p:txBody>
          <a:bodyPr/>
          <a:lstStyle/>
          <a:p>
            <a:endParaRPr/>
          </a:p>
          <a:p>
            <a:r>
              <a:t>雅各布定律，其命名来自于用户体验研究集团Nielsen Norman Group的创始人之一，Jakob Nielsen</a:t>
            </a:r>
          </a:p>
          <a:p>
            <a:r>
              <a:t>这个定律的中文翻译是：用户会将大部分时间花费在其他网站 (产品) 上，因此他们会希望你的网站 (产品) 也能像他们已经掌握的其他网站 (产品) 那样拥有相似的使用模式。</a:t>
            </a:r>
          </a:p>
          <a:p>
            <a:r>
              <a:t>这就提示我们产品设计过程中，首先需要努力遵循用户的基本心智模型，尽力去符合人的基本习惯</a:t>
            </a:r>
          </a:p>
          <a:p>
            <a:endParaRPr/>
          </a:p>
          <a:p>
            <a:r>
              <a:t>例如大多数人已经形成了音量滑块的心智模型。在下面的示例中，左侧的滑块表示大多数人对音量滑块所具有的心智模型。中间的滑块看上去很有新意。但滑块完全与心智模型和用户期望相矛盾，因为它看起来像一个垂直滑块却是水平滑动。这样的操作会让用户感到迷茫</a:t>
            </a:r>
          </a:p>
          <a:p>
            <a:r>
              <a:t>右侧的滑块取自Apple的iOS，Apple利用创造力和创新来设计新的和原创的东西，但它仍然尊重心智模型规则，这形成了用户对音量滑块如何操作的共同期望。</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xfrm>
            <a:off x="381000" y="685800"/>
            <a:ext cx="6096000" cy="3429000"/>
          </a:xfrm>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p>
            <a:r>
              <a:t>第二点是要时刻保持与用户心智模型的共同进步</a:t>
            </a:r>
          </a:p>
          <a:p>
            <a:r>
              <a:t>还是以苹果手机的UI设计为例</a:t>
            </a:r>
          </a:p>
          <a:p>
            <a:r>
              <a:t>这是iOS 1.0的UI 被称之为拟物化设计。</a:t>
            </a:r>
          </a:p>
          <a:p>
            <a:endParaRPr/>
          </a:p>
          <a:p>
            <a:r>
              <a:t>原因在于那个时候的手机，对用户而言是“新东西”，没见过——心智模型是空白的，一个陌生的事物会让人感到迷茫。</a:t>
            </a:r>
          </a:p>
          <a:p>
            <a:endParaRPr/>
          </a:p>
          <a:p>
            <a:r>
              <a:t>所以为了能能让用户更快的去理解，就有了拟物化的设计，帮助用户利用原有的心智模型去理解虚拟功能的意义。——看到什么就像什么。</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a:spLocks noGrp="1" noRot="1" noChangeAspect="1"/>
          </p:cNvSpPr>
          <p:nvPr>
            <p:ph type="sldImg"/>
          </p:nvPr>
        </p:nvSpPr>
        <p:spPr>
          <a:xfrm>
            <a:off x="381000" y="685800"/>
            <a:ext cx="6096000" cy="3429000"/>
          </a:xfrm>
          <a:prstGeom prst="rect">
            <a:avLst/>
          </a:prstGeom>
        </p:spPr>
        <p:txBody>
          <a:bodyPr/>
          <a:lstStyle/>
          <a:p>
            <a:endParaRPr/>
          </a:p>
        </p:txBody>
      </p:sp>
      <p:sp>
        <p:nvSpPr>
          <p:cNvPr id="460" name="Shape 460"/>
          <p:cNvSpPr>
            <a:spLocks noGrp="1"/>
          </p:cNvSpPr>
          <p:nvPr>
            <p:ph type="body" sz="quarter" idx="1"/>
          </p:nvPr>
        </p:nvSpPr>
        <p:spPr>
          <a:prstGeom prst="rect">
            <a:avLst/>
          </a:prstGeom>
        </p:spPr>
        <p:txBody>
          <a:bodyPr/>
          <a:lstStyle/>
          <a:p>
            <a:r>
              <a:t>而这是7.0的UI设计</a:t>
            </a:r>
          </a:p>
          <a:p>
            <a:r>
              <a:t>手机的设计现在为什么又变成来扁平化呢？</a:t>
            </a:r>
          </a:p>
          <a:p>
            <a:endParaRPr/>
          </a:p>
          <a:p>
            <a:r>
              <a:t>答案是：人类心智在进步。</a:t>
            </a:r>
          </a:p>
          <a:p>
            <a:endParaRPr/>
          </a:p>
          <a:p>
            <a:r>
              <a:t>当用户已经习惯了手机等设备，拟物化的图标又会增加审美负担，因此将其抽象化简约化以适应更快节奏的审美认知。</a:t>
            </a:r>
          </a:p>
          <a:p>
            <a:endParaRPr/>
          </a:p>
          <a:p>
            <a:r>
              <a:t>电子书的设计也是另一个心智模型在用户设计中的例子：当电子书刚面向用户时，由于人们长期使用纸质书的习惯，在读书的过程中有个习以为常的翻书习惯，因此翻书的动作在用户心智中是稳定的。而电子书由于是新产品，它的使用习惯是不同于纸质书的，为了在用户求新的过程中减少用户使用成本，把翻书的交互动作迁移到电子书上，是符合用户心智模型的，更能被用户所接受与习惯。但是，当用户习惯了移动电子设备上平滑图文的翻阅方式以后，翻书的交互动作又会显得比较繁琐，因此现在许多读书软件翻页的交互并不再模拟翻书而是更简洁的平滑动作。</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ja-JP" altLang="en-US"/>
              <a:t>从心智模型体现在商业中的例子出发</a:t>
            </a:r>
            <a:r>
              <a:rPr lang="zh-CN" altLang="en-US" dirty="0"/>
              <a:t>，</a:t>
            </a:r>
            <a:r>
              <a:rPr lang="ja-JP" altLang="en-US"/>
              <a:t>让读者对心智模型产生初步的了解</a:t>
            </a:r>
            <a:r>
              <a:rPr lang="zh-CN" altLang="en-US" dirty="0"/>
              <a:t>。</a:t>
            </a:r>
            <a:r>
              <a:rPr lang="ja-JP" altLang="en-US"/>
              <a:t>具体分为</a:t>
            </a:r>
            <a:r>
              <a:rPr lang="zh-CN" altLang="en-US" dirty="0"/>
              <a:t>：</a:t>
            </a:r>
            <a:endParaRPr lang="en-US" altLang="zh-CN" dirty="0"/>
          </a:p>
          <a:p>
            <a:r>
              <a:rPr lang="en-US" altLang="zh-CN" dirty="0"/>
              <a:t>1.</a:t>
            </a:r>
            <a:r>
              <a:rPr lang="ja-JP" altLang="en-US"/>
              <a:t>决策</a:t>
            </a:r>
            <a:r>
              <a:rPr lang="zh-CN" altLang="en-US" dirty="0"/>
              <a:t> </a:t>
            </a:r>
            <a:endParaRPr lang="en-US" altLang="zh-CN" dirty="0"/>
          </a:p>
          <a:p>
            <a:r>
              <a:rPr lang="ja-JP" altLang="en-US"/>
              <a:t>能力圈</a:t>
            </a:r>
            <a:r>
              <a:rPr lang="zh-CN" altLang="en-US" dirty="0"/>
              <a:t>（</a:t>
            </a:r>
            <a:r>
              <a:rPr lang="en-US" altLang="zh-CN" dirty="0"/>
              <a:t>circle</a:t>
            </a:r>
            <a:r>
              <a:rPr lang="zh-CN" altLang="en-US" dirty="0"/>
              <a:t> </a:t>
            </a:r>
            <a:r>
              <a:rPr lang="en-US" altLang="zh-CN" dirty="0"/>
              <a:t>of</a:t>
            </a:r>
            <a:r>
              <a:rPr lang="zh-CN" altLang="en-US" dirty="0"/>
              <a:t> </a:t>
            </a:r>
            <a:r>
              <a:rPr lang="en-US" altLang="zh-CN" dirty="0"/>
              <a:t>competence</a:t>
            </a:r>
            <a:r>
              <a:rPr lang="zh-CN" altLang="en-US" dirty="0"/>
              <a:t>）</a:t>
            </a:r>
            <a:endParaRPr lang="en-US" altLang="zh-CN" dirty="0"/>
          </a:p>
          <a:p>
            <a:r>
              <a:rPr lang="ja-JP" altLang="en-US" sz="1200" b="0" i="0">
                <a:effectLst/>
                <a:latin typeface="+mn-lt"/>
                <a:ea typeface="+mn-ea"/>
                <a:cs typeface="+mn-cs"/>
                <a:sym typeface="Calibri"/>
              </a:rPr>
              <a:t>巴菲特總是不斷強調能力圈 </a:t>
            </a:r>
            <a:r>
              <a:rPr lang="en-US" altLang="ja-JP" sz="1200" b="0" i="0" dirty="0">
                <a:effectLst/>
                <a:latin typeface="+mn-lt"/>
                <a:ea typeface="+mn-ea"/>
                <a:cs typeface="+mn-cs"/>
                <a:sym typeface="Calibri"/>
              </a:rPr>
              <a:t>(</a:t>
            </a:r>
            <a:r>
              <a:rPr lang="en-US" sz="1200" b="0" i="0" dirty="0">
                <a:effectLst/>
                <a:latin typeface="+mn-lt"/>
                <a:ea typeface="+mn-ea"/>
                <a:cs typeface="+mn-cs"/>
                <a:sym typeface="Calibri"/>
              </a:rPr>
              <a:t>Circle of Competence)</a:t>
            </a:r>
            <a:r>
              <a:rPr lang="ja-JP" altLang="en-US" sz="1200" b="0" i="0">
                <a:effectLst/>
                <a:latin typeface="+mn-lt"/>
                <a:ea typeface="+mn-ea"/>
                <a:cs typeface="+mn-cs"/>
                <a:sym typeface="Calibri"/>
              </a:rPr>
              <a:t>的重要</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不斷吸取知識並專精對每一位商業人士</a:t>
            </a:r>
            <a:r>
              <a:rPr lang="en-US" altLang="ja-JP" sz="1200" b="0" i="0" dirty="0">
                <a:effectLst/>
                <a:latin typeface="+mn-lt"/>
                <a:ea typeface="+mn-ea"/>
                <a:cs typeface="+mn-cs"/>
                <a:sym typeface="Calibri"/>
              </a:rPr>
              <a:t>, </a:t>
            </a:r>
            <a:r>
              <a:rPr lang="ja-JP" altLang="en-US" sz="1200" b="0" i="0">
                <a:effectLst/>
                <a:latin typeface="+mn-lt"/>
                <a:ea typeface="+mn-ea"/>
                <a:cs typeface="+mn-cs"/>
                <a:sym typeface="Calibri"/>
              </a:rPr>
              <a:t>不管投資或非投資</a:t>
            </a:r>
            <a:r>
              <a:rPr lang="en-US" altLang="ja-JP" sz="1200" b="0" i="0" dirty="0">
                <a:effectLst/>
                <a:latin typeface="+mn-lt"/>
                <a:ea typeface="+mn-ea"/>
                <a:cs typeface="+mn-cs"/>
                <a:sym typeface="Calibri"/>
              </a:rPr>
              <a:t>, </a:t>
            </a:r>
            <a:r>
              <a:rPr lang="ja-JP" altLang="en-US" sz="1200" b="0" i="0">
                <a:effectLst/>
                <a:latin typeface="+mn-lt"/>
                <a:ea typeface="+mn-ea"/>
                <a:cs typeface="+mn-cs"/>
                <a:sym typeface="Calibri"/>
              </a:rPr>
              <a:t>都是不可或缺的</a:t>
            </a:r>
            <a:r>
              <a:rPr lang="en-US" altLang="ja-JP" sz="1200" b="0" i="0" dirty="0">
                <a:effectLst/>
                <a:latin typeface="+mn-lt"/>
                <a:ea typeface="+mn-ea"/>
                <a:cs typeface="+mn-cs"/>
                <a:sym typeface="Calibri"/>
              </a:rPr>
              <a:t>.</a:t>
            </a:r>
          </a:p>
          <a:p>
            <a:r>
              <a:rPr lang="en-US" altLang="zh-CN" sz="1200" b="0" i="0" dirty="0">
                <a:effectLst/>
                <a:latin typeface="+mn-lt"/>
                <a:ea typeface="+mn-ea"/>
                <a:cs typeface="+mn-cs"/>
                <a:sym typeface="Calibri"/>
              </a:rPr>
              <a:t>2.</a:t>
            </a:r>
            <a:r>
              <a:rPr lang="ja-JP" altLang="en-US" sz="1200" b="0" i="0">
                <a:effectLst/>
                <a:latin typeface="+mn-lt"/>
                <a:ea typeface="+mn-ea"/>
                <a:cs typeface="+mn-cs"/>
                <a:sym typeface="Calibri"/>
              </a:rPr>
              <a:t>营销</a:t>
            </a:r>
            <a:endParaRPr lang="en-US" altLang="ja-JP" sz="1200" b="0" i="0" dirty="0">
              <a:effectLst/>
              <a:latin typeface="+mn-lt"/>
              <a:ea typeface="+mn-ea"/>
              <a:cs typeface="+mn-cs"/>
              <a:sym typeface="Calibri"/>
            </a:endParaRPr>
          </a:p>
          <a:p>
            <a:r>
              <a:rPr lang="ja-JP" altLang="en-US" sz="1200" b="0" i="0">
                <a:effectLst/>
                <a:latin typeface="+mn-lt"/>
                <a:ea typeface="+mn-ea"/>
                <a:cs typeface="+mn-cs"/>
                <a:sym typeface="Calibri"/>
              </a:rPr>
              <a:t>向客户推销产品前询问自己三个问题</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以改变用户的心智模型</a:t>
            </a:r>
            <a:r>
              <a:rPr lang="zh-CN" altLang="en-US" sz="1200" b="0" i="0" dirty="0">
                <a:effectLst/>
                <a:latin typeface="+mn-lt"/>
                <a:ea typeface="+mn-ea"/>
                <a:cs typeface="+mn-cs"/>
                <a:sym typeface="Calibri"/>
              </a:rPr>
              <a:t>：</a:t>
            </a:r>
            <a:endParaRPr lang="en-US" altLang="zh-CN" sz="1200" b="0" i="0" dirty="0">
              <a:effectLst/>
              <a:latin typeface="+mn-lt"/>
              <a:ea typeface="+mn-ea"/>
              <a:cs typeface="+mn-cs"/>
              <a:sym typeface="Calibri"/>
            </a:endParaRPr>
          </a:p>
          <a:p>
            <a:r>
              <a:rPr lang="zh-CN" altLang="en-US" sz="1200" b="0" i="0" dirty="0">
                <a:effectLst/>
                <a:latin typeface="+mn-lt"/>
                <a:ea typeface="+mn-ea"/>
                <a:cs typeface="+mn-cs"/>
                <a:sym typeface="Calibri"/>
              </a:rPr>
              <a:t>（</a:t>
            </a:r>
            <a:r>
              <a:rPr lang="en-US" altLang="zh-CN" sz="1200" b="0" i="0" dirty="0">
                <a:effectLst/>
                <a:latin typeface="+mn-lt"/>
                <a:ea typeface="+mn-ea"/>
                <a:cs typeface="+mn-cs"/>
                <a:sym typeface="Calibri"/>
              </a:rPr>
              <a:t>1</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客户是否能关注到在自己眼中显而易见的问题</a:t>
            </a:r>
            <a:r>
              <a:rPr lang="zh-CN" altLang="en-US" sz="1200" b="0" i="0" dirty="0">
                <a:effectLst/>
                <a:latin typeface="+mn-lt"/>
                <a:ea typeface="+mn-ea"/>
                <a:cs typeface="+mn-cs"/>
                <a:sym typeface="Calibri"/>
              </a:rPr>
              <a:t>？</a:t>
            </a:r>
            <a:endParaRPr lang="en-US" altLang="zh-CN" sz="1200" b="0" i="0" dirty="0">
              <a:effectLst/>
              <a:latin typeface="+mn-lt"/>
              <a:ea typeface="+mn-ea"/>
              <a:cs typeface="+mn-cs"/>
              <a:sym typeface="Calibri"/>
            </a:endParaRPr>
          </a:p>
          <a:p>
            <a:r>
              <a:rPr lang="zh-CN" altLang="en-US" sz="1200" b="0" i="0" dirty="0">
                <a:effectLst/>
                <a:latin typeface="+mn-lt"/>
                <a:ea typeface="+mn-ea"/>
                <a:cs typeface="+mn-cs"/>
                <a:sym typeface="Calibri"/>
              </a:rPr>
              <a:t>（</a:t>
            </a:r>
            <a:r>
              <a:rPr lang="en-US" altLang="zh-CN" sz="1200" b="0" i="0" dirty="0">
                <a:effectLst/>
                <a:latin typeface="+mn-lt"/>
                <a:ea typeface="+mn-ea"/>
                <a:cs typeface="+mn-cs"/>
                <a:sym typeface="Calibri"/>
              </a:rPr>
              <a:t>2</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当他们关注到这些问题</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能否知道解决方法</a:t>
            </a:r>
            <a:r>
              <a:rPr lang="zh-CN" altLang="en-US" sz="1200" b="0" i="0" dirty="0">
                <a:effectLst/>
                <a:latin typeface="+mn-lt"/>
                <a:ea typeface="+mn-ea"/>
                <a:cs typeface="+mn-cs"/>
                <a:sym typeface="Calibri"/>
              </a:rPr>
              <a:t>？</a:t>
            </a:r>
            <a:endParaRPr lang="en-US" altLang="zh-CN" sz="1200" b="0" i="0" dirty="0">
              <a:effectLst/>
              <a:latin typeface="+mn-lt"/>
              <a:ea typeface="+mn-ea"/>
              <a:cs typeface="+mn-cs"/>
              <a:sym typeface="Calibri"/>
            </a:endParaRPr>
          </a:p>
          <a:p>
            <a:r>
              <a:rPr lang="zh-CN" altLang="en-US" sz="1200" b="0" i="0" dirty="0">
                <a:effectLst/>
                <a:latin typeface="+mn-lt"/>
                <a:ea typeface="+mn-ea"/>
                <a:cs typeface="+mn-cs"/>
                <a:sym typeface="Calibri"/>
              </a:rPr>
              <a:t>（</a:t>
            </a:r>
            <a:r>
              <a:rPr lang="en-US" altLang="zh-CN" sz="1200" b="0" i="0" dirty="0">
                <a:effectLst/>
                <a:latin typeface="+mn-lt"/>
                <a:ea typeface="+mn-ea"/>
                <a:cs typeface="+mn-cs"/>
                <a:sym typeface="Calibri"/>
              </a:rPr>
              <a:t>3</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当他们关注到问题并且认识到你提出的解决方案有价值</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是否仍能顺利解决问题</a:t>
            </a:r>
            <a:r>
              <a:rPr lang="zh-CN" altLang="en-US" sz="1200" b="0" i="0" dirty="0">
                <a:effectLst/>
                <a:latin typeface="+mn-lt"/>
                <a:ea typeface="+mn-ea"/>
                <a:cs typeface="+mn-cs"/>
                <a:sym typeface="Calibri"/>
              </a:rPr>
              <a:t>？</a:t>
            </a:r>
            <a:endParaRPr lang="en-US" altLang="zh-CN" sz="1200" b="0" i="0" dirty="0">
              <a:effectLst/>
              <a:latin typeface="+mn-lt"/>
              <a:ea typeface="+mn-ea"/>
              <a:cs typeface="+mn-cs"/>
              <a:sym typeface="Calibri"/>
            </a:endParaRPr>
          </a:p>
          <a:p>
            <a:r>
              <a:rPr lang="ja-JP" altLang="en-US" sz="1200" b="0" i="0">
                <a:effectLst/>
                <a:latin typeface="+mn-lt"/>
                <a:ea typeface="+mn-ea"/>
                <a:cs typeface="+mn-cs"/>
                <a:sym typeface="Calibri"/>
              </a:rPr>
              <a:t>商业学习</a:t>
            </a:r>
            <a:r>
              <a:rPr lang="zh-CN" altLang="en-US" sz="1200" b="0" i="0" dirty="0">
                <a:effectLst/>
                <a:latin typeface="+mn-lt"/>
                <a:ea typeface="+mn-ea"/>
                <a:cs typeface="+mn-cs"/>
                <a:sym typeface="Calibri"/>
              </a:rPr>
              <a:t>：</a:t>
            </a:r>
            <a:endParaRPr lang="en-US" altLang="zh-CN" sz="1200" b="0" i="0" dirty="0">
              <a:effectLst/>
              <a:latin typeface="+mn-lt"/>
              <a:ea typeface="+mn-ea"/>
              <a:cs typeface="+mn-cs"/>
              <a:sym typeface="Calibri"/>
            </a:endParaRPr>
          </a:p>
          <a:p>
            <a:r>
              <a:rPr lang="ja-JP" altLang="en-US" sz="1200" b="0" i="0">
                <a:effectLst/>
                <a:latin typeface="+mn-lt"/>
                <a:ea typeface="+mn-ea"/>
                <a:cs typeface="+mn-cs"/>
                <a:sym typeface="Calibri"/>
              </a:rPr>
              <a:t>费曼方法</a:t>
            </a:r>
            <a:r>
              <a:rPr lang="en-US" altLang="zh-CN" sz="1200" b="0" i="0" dirty="0">
                <a:effectLst/>
                <a:latin typeface="+mn-lt"/>
                <a:ea typeface="+mn-ea"/>
                <a:cs typeface="+mn-cs"/>
                <a:sym typeface="Calibri"/>
              </a:rPr>
              <a:t>——</a:t>
            </a:r>
            <a:r>
              <a:rPr lang="ja-JP" altLang="en-US" sz="1200" b="0" i="0">
                <a:effectLst/>
                <a:latin typeface="+mn-lt"/>
                <a:ea typeface="+mn-ea"/>
                <a:cs typeface="+mn-cs"/>
                <a:sym typeface="Calibri"/>
              </a:rPr>
              <a:t>挑选概念</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向一无所知的人解释</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发现差距并追本溯源</a:t>
            </a:r>
            <a:r>
              <a:rPr lang="zh-CN" altLang="en-US" sz="1200" b="0" i="0" dirty="0">
                <a:effectLst/>
                <a:latin typeface="+mn-lt"/>
                <a:ea typeface="+mn-ea"/>
                <a:cs typeface="+mn-cs"/>
                <a:sym typeface="Calibri"/>
              </a:rPr>
              <a:t>、</a:t>
            </a:r>
            <a:r>
              <a:rPr lang="ja-JP" altLang="en-US" sz="1200" b="0" i="0">
                <a:effectLst/>
                <a:latin typeface="+mn-lt"/>
                <a:ea typeface="+mn-ea"/>
                <a:cs typeface="+mn-cs"/>
                <a:sym typeface="Calibri"/>
              </a:rPr>
              <a:t>重复步骤直到差距消除</a:t>
            </a:r>
            <a:endParaRPr lang="en-US" altLang="ja-JP" sz="1200" b="0" i="0" dirty="0">
              <a:effectLst/>
              <a:latin typeface="+mn-lt"/>
              <a:ea typeface="+mn-ea"/>
              <a:cs typeface="+mn-cs"/>
              <a:sym typeface="Calibri"/>
            </a:endParaRPr>
          </a:p>
          <a:p>
            <a:endParaRPr lang="en-US" dirty="0"/>
          </a:p>
        </p:txBody>
      </p:sp>
    </p:spTree>
    <p:extLst>
      <p:ext uri="{BB962C8B-B14F-4D97-AF65-F5344CB8AC3E}">
        <p14:creationId xmlns:p14="http://schemas.microsoft.com/office/powerpoint/2010/main" val="1590782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a:spLocks noGrp="1" noRot="1" noChangeAspect="1"/>
          </p:cNvSpPr>
          <p:nvPr>
            <p:ph type="sldImg"/>
          </p:nvPr>
        </p:nvSpPr>
        <p:spPr>
          <a:xfrm>
            <a:off x="381000" y="685800"/>
            <a:ext cx="6096000" cy="3429000"/>
          </a:xfrm>
          <a:prstGeom prst="rect">
            <a:avLst/>
          </a:prstGeom>
        </p:spPr>
        <p:txBody>
          <a:bodyPr/>
          <a:lstStyle/>
          <a:p>
            <a:endParaRPr/>
          </a:p>
        </p:txBody>
      </p:sp>
      <p:sp>
        <p:nvSpPr>
          <p:cNvPr id="466" name="Shape 466"/>
          <p:cNvSpPr>
            <a:spLocks noGrp="1"/>
          </p:cNvSpPr>
          <p:nvPr>
            <p:ph type="body" sz="quarter" idx="1"/>
          </p:nvPr>
        </p:nvSpPr>
        <p:spPr>
          <a:prstGeom prst="rect">
            <a:avLst/>
          </a:prstGeom>
        </p:spPr>
        <p:txBody>
          <a:bodyPr/>
          <a:lstStyle/>
          <a:p>
            <a:r>
              <a:t>综上所述，用户的心智模型大多数时候是稳定的但又不是一成不变的。而我们在进行产品或交互等设计时，要能先了解当前用户对它们的心智处于什么阶段，根据用户心智所处的阶段做出相应的设计策略，并根据用户心智模型的发展对自己的设计做出更新，才能让用户使用起来更愉快。</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ja-JP" altLang="en-US"/>
              <a:t>我们脑中的心智模型能够</a:t>
            </a:r>
            <a:r>
              <a:rPr lang="zh-CN" altLang="en-US" dirty="0"/>
              <a:t>“</a:t>
            </a:r>
            <a:r>
              <a:rPr lang="ja-JP" altLang="en-US"/>
              <a:t>模拟</a:t>
            </a:r>
            <a:r>
              <a:rPr lang="zh-CN" altLang="en-US" dirty="0"/>
              <a:t>”</a:t>
            </a:r>
            <a:r>
              <a:rPr lang="ja-JP" altLang="en-US"/>
              <a:t>出图中的骑行装置不可行</a:t>
            </a:r>
            <a:endParaRPr lang="en-US" dirty="0"/>
          </a:p>
        </p:txBody>
      </p:sp>
    </p:spTree>
    <p:extLst>
      <p:ext uri="{BB962C8B-B14F-4D97-AF65-F5344CB8AC3E}">
        <p14:creationId xmlns:p14="http://schemas.microsoft.com/office/powerpoint/2010/main" val="538521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ja-JP" altLang="en-US"/>
              <a:t>具体地来了解心智模型</a:t>
            </a:r>
            <a:r>
              <a:rPr lang="zh-CN" altLang="en-US" dirty="0"/>
              <a:t>：</a:t>
            </a:r>
            <a:endParaRPr lang="en-US" altLang="zh-CN" dirty="0"/>
          </a:p>
          <a:p>
            <a:r>
              <a:rPr lang="ja-JP" altLang="en-US"/>
              <a:t>包括心智模型的特性</a:t>
            </a:r>
            <a:r>
              <a:rPr lang="zh-CN" altLang="en-US" dirty="0"/>
              <a:t>、</a:t>
            </a:r>
            <a:r>
              <a:rPr lang="ja-JP" altLang="en-US"/>
              <a:t>种类</a:t>
            </a:r>
            <a:r>
              <a:rPr lang="zh-CN" altLang="en-US" dirty="0"/>
              <a:t>、</a:t>
            </a:r>
            <a:r>
              <a:rPr lang="ja-JP" altLang="en-US"/>
              <a:t>准则</a:t>
            </a:r>
            <a:r>
              <a:rPr lang="zh-CN" altLang="en-US" dirty="0"/>
              <a:t>、</a:t>
            </a:r>
            <a:r>
              <a:rPr lang="ja-JP" altLang="en-US"/>
              <a:t>方法</a:t>
            </a:r>
            <a:endParaRPr lang="en-US" dirty="0"/>
          </a:p>
        </p:txBody>
      </p:sp>
    </p:spTree>
    <p:extLst>
      <p:ext uri="{BB962C8B-B14F-4D97-AF65-F5344CB8AC3E}">
        <p14:creationId xmlns:p14="http://schemas.microsoft.com/office/powerpoint/2010/main" val="340618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xfrm>
            <a:off x="381000" y="685800"/>
            <a:ext cx="6096000" cy="3429000"/>
          </a:xfrm>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t>Norman(1983)观察许多人从事不同作业时所持有的心智模型，归纳出六个关于心智模型的特质，这六个特质并非相互独立的：</a:t>
            </a:r>
            <a:br/>
            <a:r>
              <a:t>1.不完整性(</a:t>
            </a:r>
            <a:r>
              <a:rPr u="sng">
                <a:solidFill>
                  <a:srgbClr val="0563C1"/>
                </a:solidFill>
                <a:uFill>
                  <a:solidFill>
                    <a:srgbClr val="0563C1"/>
                  </a:solidFill>
                </a:uFill>
                <a:hlinkClick r:id="rId3"/>
              </a:rPr>
              <a:t>Incomplete</a:t>
            </a:r>
            <a:r>
              <a:t>)：人们对于现象所持有的心智模型大多都是不完整。</a:t>
            </a:r>
            <a:br/>
            <a:r>
              <a:t>2.局限性(Limited)：人们执行心智模型的能力受到限制。</a:t>
            </a:r>
            <a:br/>
            <a:r>
              <a:t>3.不稳定(Unstable)：人们经常会忘记所使用的心智模型细节，尤其经过一段时间没有使用它们。</a:t>
            </a:r>
            <a:br/>
            <a:r>
              <a:t>4.没有明确的边界(Boundaries)：类似的机制经常会相互混淆。</a:t>
            </a:r>
            <a:br/>
            <a:r>
              <a:t>5.不科学(Unscientific)：人们常采取迷信的模式，即使他们知道这些模式并非必要的。</a:t>
            </a:r>
            <a:br/>
            <a:r>
              <a:t>6.简约(Parsimonious)：人们会多做一些可以透过心智规划而省去的行动。</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noRot="1" noChangeAspect="1"/>
          </p:cNvSpPr>
          <p:nvPr>
            <p:ph type="sldImg"/>
          </p:nvPr>
        </p:nvSpPr>
        <p:spPr>
          <a:xfrm>
            <a:off x="381000" y="685800"/>
            <a:ext cx="6096000" cy="3429000"/>
          </a:xfrm>
          <a:prstGeom prst="rect">
            <a:avLst/>
          </a:prstGeom>
        </p:spPr>
        <p:txBody>
          <a:bodyPr/>
          <a:lstStyle/>
          <a:p>
            <a:endParaRPr/>
          </a:p>
        </p:txBody>
      </p:sp>
      <p:sp>
        <p:nvSpPr>
          <p:cNvPr id="321" name="Shape 321"/>
          <p:cNvSpPr>
            <a:spLocks noGrp="1"/>
          </p:cNvSpPr>
          <p:nvPr>
            <p:ph type="body" sz="quarter" idx="1"/>
          </p:nvPr>
        </p:nvSpPr>
        <p:spPr>
          <a:prstGeom prst="rect">
            <a:avLst/>
          </a:prstGeom>
        </p:spPr>
        <p:txBody>
          <a:bodyPr/>
          <a:lstStyle/>
          <a:p>
            <a:r>
              <a:rPr dirty="0"/>
              <a:t>Richard Young suggests eight tentative types of mental models:</a:t>
            </a:r>
          </a:p>
          <a:p>
            <a:r>
              <a:rPr dirty="0"/>
              <a:t>Richard Young </a:t>
            </a:r>
            <a:r>
              <a:rPr dirty="0" err="1"/>
              <a:t>提出了八种类型的心智模型，分别是</a:t>
            </a:r>
            <a:r>
              <a:rPr b="1" dirty="0" err="1"/>
              <a:t>strong</a:t>
            </a:r>
            <a:r>
              <a:rPr b="1" dirty="0"/>
              <a:t> analogy </a:t>
            </a:r>
            <a:r>
              <a:rPr b="1" dirty="0" err="1"/>
              <a:t>model、Surrogate</a:t>
            </a:r>
            <a:r>
              <a:rPr b="1" dirty="0"/>
              <a:t> </a:t>
            </a:r>
            <a:r>
              <a:rPr b="1" dirty="0" err="1"/>
              <a:t>model、mapping</a:t>
            </a:r>
            <a:r>
              <a:rPr b="1" dirty="0"/>
              <a:t> </a:t>
            </a:r>
            <a:r>
              <a:rPr b="1" dirty="0" err="1"/>
              <a:t>model、coherence</a:t>
            </a:r>
            <a:r>
              <a:rPr b="1" dirty="0"/>
              <a:t> </a:t>
            </a:r>
            <a:r>
              <a:rPr b="1" dirty="0" err="1"/>
              <a:t>model、vocabulary</a:t>
            </a:r>
            <a:r>
              <a:rPr b="1" dirty="0"/>
              <a:t> </a:t>
            </a:r>
            <a:r>
              <a:rPr b="1" dirty="0" err="1"/>
              <a:t>model、problem-space</a:t>
            </a:r>
            <a:r>
              <a:rPr b="1" dirty="0"/>
              <a:t> </a:t>
            </a:r>
            <a:r>
              <a:rPr b="1" dirty="0" err="1"/>
              <a:t>model、Psychological</a:t>
            </a:r>
            <a:r>
              <a:rPr b="1" dirty="0"/>
              <a:t> Grammar </a:t>
            </a:r>
            <a:r>
              <a:rPr b="1" dirty="0" err="1"/>
              <a:t>model、和commonality</a:t>
            </a:r>
            <a:r>
              <a:rPr b="1" dirty="0"/>
              <a:t> model</a:t>
            </a:r>
          </a:p>
          <a:p>
            <a:endParaRPr b="1" dirty="0"/>
          </a:p>
          <a:p>
            <a:pPr>
              <a:defRPr b="1">
                <a:solidFill>
                  <a:srgbClr val="FF0000"/>
                </a:solidFill>
              </a:defRPr>
            </a:pPr>
            <a:r>
              <a:rPr dirty="0"/>
              <a:t>（</a:t>
            </a:r>
            <a:r>
              <a:rPr dirty="0" err="1"/>
              <a:t>下面的不问就不用说了</a:t>
            </a:r>
            <a:r>
              <a:rPr dirty="0"/>
              <a:t> ）</a:t>
            </a:r>
          </a:p>
          <a:p>
            <a:r>
              <a:rPr dirty="0"/>
              <a:t>1.强类比，将抽象原则或没有未知的事情类比成更具体、更有意义的事物</a:t>
            </a:r>
          </a:p>
          <a:p>
            <a:r>
              <a:rPr dirty="0"/>
              <a:t>2.替代模型本质上是对设备如何工作的“机械性”描述</a:t>
            </a:r>
          </a:p>
          <a:p>
            <a:r>
              <a:rPr dirty="0"/>
              <a:t>3. Mapping model </a:t>
            </a:r>
            <a:r>
              <a:rPr dirty="0" err="1"/>
              <a:t>也叫</a:t>
            </a:r>
            <a:r>
              <a:rPr dirty="0"/>
              <a:t> task/action mapping </a:t>
            </a:r>
            <a:r>
              <a:rPr dirty="0" err="1"/>
              <a:t>model，将用户试图执行的任务和他必须采取的行动协调起来、对应起来</a:t>
            </a:r>
            <a:endParaRPr dirty="0"/>
          </a:p>
          <a:p>
            <a:r>
              <a:rPr dirty="0"/>
              <a:t>4.连贯模型依赖于对人类记忆的普遍观察，即人类很难准确地记住关于同一主题的一组不连贯的事实</a:t>
            </a:r>
          </a:p>
          <a:p>
            <a:r>
              <a:rPr dirty="0"/>
              <a:t>5. Vocabulary </a:t>
            </a:r>
            <a:r>
              <a:rPr dirty="0" err="1"/>
              <a:t>model词汇表模型关注用户对设备信息进行编码这一现象</a:t>
            </a:r>
            <a:endParaRPr dirty="0"/>
          </a:p>
          <a:p>
            <a:r>
              <a:rPr dirty="0"/>
              <a:t>6. Problem space model </a:t>
            </a:r>
            <a:r>
              <a:rPr dirty="0" err="1"/>
              <a:t>问题空间模型的主要局限在于：未明确设备的使用主要是为了解决问题</a:t>
            </a:r>
            <a:endParaRPr dirty="0"/>
          </a:p>
          <a:p>
            <a:r>
              <a:rPr dirty="0"/>
              <a:t>7.共性模型产生于心理学家的一种愿望，即通过处理单个共享数据结构来解释用户有关的所有行为。</a:t>
            </a:r>
          </a:p>
          <a:p>
            <a:r>
              <a:rPr dirty="0"/>
              <a:t>8.心理语法模型生产力和规律性这两种现象，是心理语言学的一部分，促使人们用心理语法模型来解释语言行为。</a:t>
            </a:r>
          </a:p>
          <a:p>
            <a:pPr algn="r">
              <a:defRPr b="1"/>
            </a:pPr>
            <a:endParaRPr dirty="0"/>
          </a:p>
          <a:p>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xfrm>
            <a:off x="381000" y="685800"/>
            <a:ext cx="6096000" cy="3429000"/>
          </a:xfrm>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心智模型的训练准则  ： 1、展示、了解这些模型 2、测试、尝试这些模型 3、改善内心世界的运行途径 </a:t>
            </a:r>
          </a:p>
          <a:p>
            <a:r>
              <a:t>4、愿意为此做出尝试和努力</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a:spLocks noGrp="1" noRot="1" noChangeAspect="1"/>
          </p:cNvSpPr>
          <p:nvPr>
            <p:ph type="sldImg"/>
          </p:nvPr>
        </p:nvSpPr>
        <p:spPr>
          <a:xfrm>
            <a:off x="381000" y="685800"/>
            <a:ext cx="6096000" cy="3429000"/>
          </a:xfrm>
          <a:prstGeom prst="rect">
            <a:avLst/>
          </a:prstGeom>
        </p:spPr>
        <p:txBody>
          <a:bodyPr/>
          <a:lstStyle/>
          <a:p>
            <a:endParaRPr/>
          </a:p>
        </p:txBody>
      </p:sp>
      <p:sp>
        <p:nvSpPr>
          <p:cNvPr id="369" name="Shape 369"/>
          <p:cNvSpPr>
            <a:spLocks noGrp="1"/>
          </p:cNvSpPr>
          <p:nvPr>
            <p:ph type="body" sz="quarter" idx="1"/>
          </p:nvPr>
        </p:nvSpPr>
        <p:spPr>
          <a:prstGeom prst="rect">
            <a:avLst/>
          </a:prstGeom>
        </p:spPr>
        <p:txBody>
          <a:bodyPr/>
          <a:lstStyle/>
          <a:p>
            <a:pPr>
              <a:defRPr sz="800"/>
            </a:pPr>
            <a:r>
              <a:rPr dirty="0" err="1"/>
              <a:t>分析心理模型的八个方法</a:t>
            </a:r>
            <a:r>
              <a:rPr dirty="0"/>
              <a:t>。</a:t>
            </a:r>
          </a:p>
          <a:p>
            <a:pPr>
              <a:defRPr sz="800"/>
            </a:pPr>
            <a:r>
              <a:rPr dirty="0"/>
              <a:t>Novices and experts </a:t>
            </a:r>
            <a:r>
              <a:rPr dirty="0" err="1"/>
              <a:t>studies新手向专家学习</a:t>
            </a:r>
            <a:r>
              <a:rPr dirty="0" err="1">
                <a:solidFill>
                  <a:srgbClr val="0D0D0D"/>
                </a:solidFill>
              </a:rPr>
              <a:t>Comparing</a:t>
            </a:r>
            <a:r>
              <a:rPr dirty="0">
                <a:solidFill>
                  <a:srgbClr val="0D0D0D"/>
                </a:solidFill>
              </a:rPr>
              <a:t> users’ performance on a </a:t>
            </a:r>
            <a:r>
              <a:rPr dirty="0" err="1">
                <a:solidFill>
                  <a:srgbClr val="0D0D0D"/>
                </a:solidFill>
              </a:rPr>
              <a:t>system比较用户行为</a:t>
            </a:r>
            <a:endParaRPr dirty="0">
              <a:solidFill>
                <a:srgbClr val="0D0D0D"/>
              </a:solidFill>
            </a:endParaRPr>
          </a:p>
          <a:p>
            <a:pPr>
              <a:defRPr sz="800">
                <a:solidFill>
                  <a:srgbClr val="0D0D0D"/>
                </a:solidFill>
              </a:defRPr>
            </a:pPr>
            <a:r>
              <a:rPr dirty="0"/>
              <a:t>Protocol </a:t>
            </a:r>
            <a:r>
              <a:rPr dirty="0" err="1"/>
              <a:t>analysis采用协议分析Field</a:t>
            </a:r>
            <a:r>
              <a:rPr dirty="0"/>
              <a:t> </a:t>
            </a:r>
            <a:r>
              <a:rPr dirty="0" err="1"/>
              <a:t>observation领域观察Comparison</a:t>
            </a:r>
            <a:r>
              <a:rPr dirty="0"/>
              <a:t> across culture and historical </a:t>
            </a:r>
            <a:r>
              <a:rPr dirty="0" err="1"/>
              <a:t>comparison历史文化对比Content</a:t>
            </a:r>
            <a:r>
              <a:rPr dirty="0"/>
              <a:t> </a:t>
            </a:r>
            <a:r>
              <a:rPr dirty="0" err="1"/>
              <a:t>analysis内容分析Procedural</a:t>
            </a:r>
            <a:r>
              <a:rPr dirty="0"/>
              <a:t> mapping </a:t>
            </a:r>
            <a:r>
              <a:rPr dirty="0" err="1"/>
              <a:t>程式化匹配Card</a:t>
            </a:r>
            <a:r>
              <a:rPr dirty="0"/>
              <a:t> sort——</a:t>
            </a:r>
            <a:r>
              <a:rPr dirty="0" err="1"/>
              <a:t>卡片分类</a:t>
            </a:r>
            <a:endParaRPr dirty="0"/>
          </a:p>
          <a:p>
            <a:pPr>
              <a:defRPr b="1"/>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noRot="1" noChangeAspect="1"/>
          </p:cNvSpPr>
          <p:nvPr>
            <p:ph type="sldImg"/>
          </p:nvPr>
        </p:nvSpPr>
        <p:spPr>
          <a:xfrm>
            <a:off x="381000" y="685800"/>
            <a:ext cx="6096000" cy="3429000"/>
          </a:xfrm>
          <a:prstGeom prst="rect">
            <a:avLst/>
          </a:prstGeom>
        </p:spPr>
        <p:txBody>
          <a:bodyPr/>
          <a:lstStyle/>
          <a:p>
            <a:endParaRPr/>
          </a:p>
        </p:txBody>
      </p:sp>
      <p:sp>
        <p:nvSpPr>
          <p:cNvPr id="397" name="Shape 397"/>
          <p:cNvSpPr>
            <a:spLocks noGrp="1"/>
          </p:cNvSpPr>
          <p:nvPr>
            <p:ph type="body" sz="quarter" idx="1"/>
          </p:nvPr>
        </p:nvSpPr>
        <p:spPr>
          <a:prstGeom prst="rect">
            <a:avLst/>
          </a:prstGeom>
        </p:spPr>
        <p:txBody>
          <a:bodyPr/>
          <a:lstStyle/>
          <a:p>
            <a:r>
              <a:t>心理模型可以最大程度地减少认知负担</a:t>
            </a:r>
          </a:p>
          <a:p>
            <a:r>
              <a:t>将心理模型应用到具体的情境中可以减少理解该情景所需的工作量，因为理解的很大部分经历都包含在心理模型包含的陈规行为中。</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12" name="图片 8" descr="图片 8"/>
          <p:cNvPicPr>
            <a:picLocks noChangeAspect="1"/>
          </p:cNvPicPr>
          <p:nvPr/>
        </p:nvPicPr>
        <p:blipFill>
          <a:blip r:embed="rId2">
            <a:extLst/>
          </a:blip>
          <a:stretch>
            <a:fillRect/>
          </a:stretch>
        </p:blipFill>
        <p:spPr>
          <a:xfrm>
            <a:off x="-45203" y="0"/>
            <a:ext cx="12237203" cy="6858000"/>
          </a:xfrm>
          <a:prstGeom prst="rect">
            <a:avLst/>
          </a:prstGeom>
          <a:ln w="12700">
            <a:miter lim="400000"/>
          </a:ln>
        </p:spPr>
      </p:pic>
      <p:sp>
        <p:nvSpPr>
          <p:cNvPr id="13" name="矩形 4"/>
          <p:cNvSpPr/>
          <p:nvPr/>
        </p:nvSpPr>
        <p:spPr>
          <a:xfrm>
            <a:off x="1504949" y="2571750"/>
            <a:ext cx="2809474" cy="4286250"/>
          </a:xfrm>
          <a:prstGeom prst="rect">
            <a:avLst/>
          </a:prstGeom>
          <a:blipFill>
            <a:blip r:embed="rId3"/>
            <a:stretch>
              <a:fillRect/>
            </a:stretch>
          </a:blipFill>
          <a:ln w="12700">
            <a:miter lim="400000"/>
          </a:ln>
        </p:spPr>
        <p:txBody>
          <a:bodyPr lIns="45719" rIns="45719" anchor="ctr"/>
          <a:lstStyle/>
          <a:p>
            <a:pPr algn="ctr">
              <a:defRPr>
                <a:solidFill>
                  <a:srgbClr val="FFFFFF"/>
                </a:solidFill>
              </a:defRPr>
            </a:pPr>
            <a:endParaRPr/>
          </a:p>
        </p:txBody>
      </p:sp>
      <p:sp>
        <p:nvSpPr>
          <p:cNvPr id="14" name="正文级别 1…"/>
          <p:cNvSpPr txBox="1">
            <a:spLocks noGrp="1"/>
          </p:cNvSpPr>
          <p:nvPr>
            <p:ph type="body" sz="quarter" idx="1"/>
          </p:nvPr>
        </p:nvSpPr>
        <p:spPr>
          <a:xfrm>
            <a:off x="3441698" y="2945129"/>
            <a:ext cx="5308603" cy="558800"/>
          </a:xfrm>
          <a:prstGeom prst="rect">
            <a:avLst/>
          </a:prstGeom>
        </p:spPr>
        <p:txBody>
          <a:bodyPr anchor="ctr"/>
          <a:lstStyle>
            <a:lvl1pPr marL="0" indent="0" algn="ctr">
              <a:buSzTx/>
              <a:buFontTx/>
              <a:buNone/>
              <a:defRPr>
                <a:solidFill>
                  <a:srgbClr val="FFFFFF"/>
                </a:solidFill>
              </a:defRPr>
            </a:lvl1pPr>
            <a:lvl2pPr marL="0" indent="457178" algn="ctr">
              <a:buSzTx/>
              <a:buFontTx/>
              <a:buNone/>
              <a:defRPr>
                <a:solidFill>
                  <a:srgbClr val="FFFFFF"/>
                </a:solidFill>
              </a:defRPr>
            </a:lvl2pPr>
            <a:lvl3pPr marL="0" indent="914353" algn="ctr">
              <a:buSzTx/>
              <a:buFontTx/>
              <a:buNone/>
              <a:defRPr>
                <a:solidFill>
                  <a:srgbClr val="FFFFFF"/>
                </a:solidFill>
              </a:defRPr>
            </a:lvl3pPr>
            <a:lvl4pPr marL="0" indent="1371531" algn="ctr">
              <a:buSzTx/>
              <a:buFontTx/>
              <a:buNone/>
              <a:defRPr>
                <a:solidFill>
                  <a:srgbClr val="FFFFFF"/>
                </a:solidFill>
              </a:defRPr>
            </a:lvl4pPr>
            <a:lvl5pPr marL="0" indent="1828708" algn="ctr">
              <a:buSzTx/>
              <a:buFontTx/>
              <a:buNone/>
              <a:defRPr>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5" name="标题文本"/>
          <p:cNvSpPr txBox="1">
            <a:spLocks noGrp="1"/>
          </p:cNvSpPr>
          <p:nvPr>
            <p:ph type="title"/>
          </p:nvPr>
        </p:nvSpPr>
        <p:spPr>
          <a:xfrm>
            <a:off x="3441698" y="1661159"/>
            <a:ext cx="5308603" cy="1283972"/>
          </a:xfrm>
          <a:prstGeom prst="rect">
            <a:avLst/>
          </a:prstGeom>
        </p:spPr>
        <p:txBody>
          <a:bodyPr anchor="ctr"/>
          <a:lstStyle>
            <a:lvl1pPr algn="ctr">
              <a:defRPr sz="4000">
                <a:solidFill>
                  <a:srgbClr val="FFFFFF"/>
                </a:solidFill>
              </a:defRPr>
            </a:lvl1pPr>
          </a:lstStyle>
          <a:p>
            <a:r>
              <a:t>标题文本</a:t>
            </a:r>
          </a:p>
        </p:txBody>
      </p:sp>
      <p:sp>
        <p:nvSpPr>
          <p:cNvPr id="16" name="文本占位符 13"/>
          <p:cNvSpPr>
            <a:spLocks noGrp="1"/>
          </p:cNvSpPr>
          <p:nvPr>
            <p:ph type="body" sz="quarter" idx="13"/>
          </p:nvPr>
        </p:nvSpPr>
        <p:spPr>
          <a:xfrm>
            <a:off x="3441698" y="4344518"/>
            <a:ext cx="5308603" cy="296272"/>
          </a:xfrm>
          <a:prstGeom prst="rect">
            <a:avLst/>
          </a:prstGeom>
        </p:spPr>
        <p:txBody>
          <a:bodyPr anchor="ctr"/>
          <a:lstStyle/>
          <a:p>
            <a:pPr marL="0" indent="0" algn="ctr">
              <a:buSzTx/>
              <a:buFontTx/>
              <a:buNone/>
              <a:defRPr sz="1500">
                <a:solidFill>
                  <a:srgbClr val="FFFFFF"/>
                </a:solidFill>
              </a:defRPr>
            </a:pPr>
            <a:endParaRPr/>
          </a:p>
        </p:txBody>
      </p:sp>
      <p:sp>
        <p:nvSpPr>
          <p:cNvPr id="17" name="文本占位符 13"/>
          <p:cNvSpPr>
            <a:spLocks noGrp="1"/>
          </p:cNvSpPr>
          <p:nvPr>
            <p:ph type="body" sz="quarter" idx="14"/>
          </p:nvPr>
        </p:nvSpPr>
        <p:spPr>
          <a:xfrm>
            <a:off x="3441698" y="4640788"/>
            <a:ext cx="5308603" cy="296272"/>
          </a:xfrm>
          <a:prstGeom prst="rect">
            <a:avLst/>
          </a:prstGeom>
        </p:spPr>
        <p:txBody>
          <a:bodyPr anchor="ctr"/>
          <a:lstStyle/>
          <a:p>
            <a:pPr marL="0" indent="0" algn="ctr">
              <a:buSzTx/>
              <a:buFontTx/>
              <a:buNone/>
              <a:defRPr sz="1500">
                <a:solidFill>
                  <a:srgbClr val="FFFFFF"/>
                </a:solidFill>
              </a:defRPr>
            </a:pPr>
            <a:endParaRPr/>
          </a:p>
        </p:txBody>
      </p:sp>
      <p:sp>
        <p:nvSpPr>
          <p:cNvPr id="18"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1_节标题 0">
    <p:bg>
      <p:bgPr>
        <a:solidFill>
          <a:schemeClr val="accent1"/>
        </a:solidFill>
        <a:effectLst/>
      </p:bgPr>
    </p:bg>
    <p:spTree>
      <p:nvGrpSpPr>
        <p:cNvPr id="1" name=""/>
        <p:cNvGrpSpPr/>
        <p:nvPr/>
      </p:nvGrpSpPr>
      <p:grpSpPr>
        <a:xfrm>
          <a:off x="0" y="0"/>
          <a:ext cx="0" cy="0"/>
          <a:chOff x="0" y="0"/>
          <a:chExt cx="0" cy="0"/>
        </a:xfrm>
      </p:grpSpPr>
      <p:sp>
        <p:nvSpPr>
          <p:cNvPr id="104" name="矩形 7"/>
          <p:cNvSpPr/>
          <p:nvPr/>
        </p:nvSpPr>
        <p:spPr>
          <a:xfrm>
            <a:off x="679450" y="478969"/>
            <a:ext cx="10833100" cy="5900062"/>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a:p>
        </p:txBody>
      </p:sp>
      <p:sp>
        <p:nvSpPr>
          <p:cNvPr id="105" name="标题文本"/>
          <p:cNvSpPr txBox="1">
            <a:spLocks noGrp="1"/>
          </p:cNvSpPr>
          <p:nvPr>
            <p:ph type="title"/>
          </p:nvPr>
        </p:nvSpPr>
        <p:spPr>
          <a:xfrm>
            <a:off x="3386406" y="2981325"/>
            <a:ext cx="5419186" cy="895350"/>
          </a:xfrm>
          <a:prstGeom prst="rect">
            <a:avLst/>
          </a:prstGeom>
        </p:spPr>
        <p:txBody>
          <a:bodyPr lIns="45718" tIns="45718" rIns="45718" bIns="45718"/>
          <a:lstStyle>
            <a:lvl1pPr algn="ctr" defTabSz="914353">
              <a:defRPr sz="2400"/>
            </a:lvl1pPr>
          </a:lstStyle>
          <a:p>
            <a:r>
              <a:t>标题文本</a:t>
            </a:r>
          </a:p>
        </p:txBody>
      </p:sp>
      <p:sp>
        <p:nvSpPr>
          <p:cNvPr id="106" name="正文级别 1…"/>
          <p:cNvSpPr txBox="1">
            <a:spLocks noGrp="1"/>
          </p:cNvSpPr>
          <p:nvPr>
            <p:ph type="body" sz="quarter" idx="1"/>
          </p:nvPr>
        </p:nvSpPr>
        <p:spPr>
          <a:xfrm>
            <a:off x="3387523" y="3876675"/>
            <a:ext cx="5419186" cy="1015623"/>
          </a:xfrm>
          <a:prstGeom prst="rect">
            <a:avLst/>
          </a:prstGeom>
        </p:spPr>
        <p:txBody>
          <a:bodyPr lIns="45718" tIns="45718" rIns="45718" bIns="45718"/>
          <a:lstStyle>
            <a:lvl1pPr marL="0" indent="0" algn="ctr" defTabSz="914353">
              <a:lnSpc>
                <a:spcPct val="100000"/>
              </a:lnSpc>
              <a:buSzTx/>
              <a:buFontTx/>
              <a:buNone/>
              <a:defRPr sz="1100"/>
            </a:lvl1pPr>
            <a:lvl2pPr marL="0" indent="0" algn="ctr" defTabSz="914353">
              <a:lnSpc>
                <a:spcPct val="100000"/>
              </a:lnSpc>
              <a:buSzTx/>
              <a:buFontTx/>
              <a:buNone/>
              <a:defRPr sz="1100"/>
            </a:lvl2pPr>
            <a:lvl3pPr marL="0" indent="0" algn="ctr" defTabSz="914353">
              <a:lnSpc>
                <a:spcPct val="100000"/>
              </a:lnSpc>
              <a:buSzTx/>
              <a:buFontTx/>
              <a:buNone/>
              <a:defRPr sz="1100"/>
            </a:lvl3pPr>
            <a:lvl4pPr marL="0" indent="0" algn="ctr" defTabSz="914353">
              <a:lnSpc>
                <a:spcPct val="100000"/>
              </a:lnSpc>
              <a:buSzTx/>
              <a:buFontTx/>
              <a:buNone/>
              <a:defRPr sz="1100"/>
            </a:lvl4pPr>
            <a:lvl5pPr marL="0" indent="0" algn="ctr" defTabSz="914353">
              <a:lnSpc>
                <a:spcPct val="100000"/>
              </a:lnSpc>
              <a:buSzTx/>
              <a:buFontTx/>
              <a:buNone/>
              <a:defRPr sz="1100"/>
            </a:lvl5pPr>
          </a:lstStyle>
          <a:p>
            <a:r>
              <a:t>正文级别 1</a:t>
            </a:r>
          </a:p>
          <a:p>
            <a:pPr lvl="1"/>
            <a:r>
              <a:t>正文级别 2</a:t>
            </a:r>
          </a:p>
          <a:p>
            <a:pPr lvl="2"/>
            <a:r>
              <a:t>正文级别 3</a:t>
            </a:r>
          </a:p>
          <a:p>
            <a:pPr lvl="3"/>
            <a:r>
              <a:t>正文级别 4</a:t>
            </a:r>
          </a:p>
          <a:p>
            <a:pPr lvl="4"/>
            <a:r>
              <a:t>正文级别 5</a:t>
            </a:r>
          </a:p>
        </p:txBody>
      </p:sp>
      <p:sp>
        <p:nvSpPr>
          <p:cNvPr id="107" name="幻灯片编号"/>
          <p:cNvSpPr txBox="1">
            <a:spLocks noGrp="1"/>
          </p:cNvSpPr>
          <p:nvPr>
            <p:ph type="sldNum" sz="quarter" idx="2"/>
          </p:nvPr>
        </p:nvSpPr>
        <p:spPr>
          <a:xfrm>
            <a:off x="8492199" y="6242858"/>
            <a:ext cx="245401" cy="22698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sp>
        <p:nvSpPr>
          <p:cNvPr id="114" name="直接连接符 9"/>
          <p:cNvSpPr/>
          <p:nvPr/>
        </p:nvSpPr>
        <p:spPr>
          <a:xfrm>
            <a:off x="669923" y="1028700"/>
            <a:ext cx="10850565" cy="0"/>
          </a:xfrm>
          <a:prstGeom prst="line">
            <a:avLst/>
          </a:prstGeom>
          <a:ln w="3175">
            <a:solidFill>
              <a:srgbClr val="808080"/>
            </a:solidFill>
            <a:miter/>
          </a:ln>
        </p:spPr>
        <p:txBody>
          <a:bodyPr lIns="45718" tIns="45718" rIns="45718" bIns="45718"/>
          <a:lstStyle/>
          <a:p>
            <a:pPr>
              <a:defRPr>
                <a:latin typeface="+mj-lt"/>
                <a:ea typeface="+mj-ea"/>
                <a:cs typeface="+mj-cs"/>
                <a:sym typeface="Helvetica"/>
              </a:defRPr>
            </a:pPr>
            <a:endParaRPr/>
          </a:p>
        </p:txBody>
      </p:sp>
      <p:sp>
        <p:nvSpPr>
          <p:cNvPr id="115" name="标题文本"/>
          <p:cNvSpPr txBox="1">
            <a:spLocks noGrp="1"/>
          </p:cNvSpPr>
          <p:nvPr>
            <p:ph type="title"/>
          </p:nvPr>
        </p:nvSpPr>
        <p:spPr>
          <a:xfrm>
            <a:off x="669923" y="1"/>
            <a:ext cx="10850565" cy="1028701"/>
          </a:xfrm>
          <a:prstGeom prst="rect">
            <a:avLst/>
          </a:prstGeom>
        </p:spPr>
        <p:txBody>
          <a:bodyPr lIns="45718" tIns="45718" rIns="45718" bIns="45718"/>
          <a:lstStyle>
            <a:lvl1pPr defTabSz="914353"/>
          </a:lstStyle>
          <a:p>
            <a:r>
              <a:t>标题文本</a:t>
            </a:r>
          </a:p>
        </p:txBody>
      </p:sp>
      <p:sp>
        <p:nvSpPr>
          <p:cNvPr id="116" name="正文级别 1…"/>
          <p:cNvSpPr txBox="1">
            <a:spLocks noGrp="1"/>
          </p:cNvSpPr>
          <p:nvPr>
            <p:ph type="body" idx="1"/>
          </p:nvPr>
        </p:nvSpPr>
        <p:spPr>
          <a:xfrm>
            <a:off x="669925" y="1130299"/>
            <a:ext cx="10850565" cy="5006977"/>
          </a:xfrm>
          <a:prstGeom prst="rect">
            <a:avLst/>
          </a:prstGeom>
        </p:spPr>
        <p:txBody>
          <a:bodyPr lIns="45718" tIns="45718" rIns="45718" bIns="45718"/>
          <a:lstStyle>
            <a:lvl1pPr defTabSz="914353"/>
            <a:lvl2pPr marL="711164" indent="-253986" defTabSz="914353"/>
            <a:lvl3pPr marL="1200088" indent="-285736" defTabSz="914353"/>
            <a:lvl4pPr marL="1698086" indent="-326554" defTabSz="914353"/>
            <a:lvl5pPr marL="2155263" indent="-326555" defTabSz="914353"/>
          </a:lstStyle>
          <a:p>
            <a:r>
              <a:t>正文级别 1</a:t>
            </a:r>
          </a:p>
          <a:p>
            <a:pPr lvl="1"/>
            <a:r>
              <a:t>正文级别 2</a:t>
            </a:r>
          </a:p>
          <a:p>
            <a:pPr lvl="2"/>
            <a:r>
              <a:t>正文级别 3</a:t>
            </a:r>
          </a:p>
          <a:p>
            <a:pPr lvl="3"/>
            <a:r>
              <a:t>正文级别 4</a:t>
            </a:r>
          </a:p>
          <a:p>
            <a:pPr lvl="4"/>
            <a:r>
              <a:t>正文级别 5</a:t>
            </a:r>
          </a:p>
        </p:txBody>
      </p:sp>
      <p:sp>
        <p:nvSpPr>
          <p:cNvPr id="117" name="幻灯片编号"/>
          <p:cNvSpPr txBox="1">
            <a:spLocks noGrp="1"/>
          </p:cNvSpPr>
          <p:nvPr>
            <p:ph type="sldNum" sz="quarter" idx="2"/>
          </p:nvPr>
        </p:nvSpPr>
        <p:spPr>
          <a:xfrm>
            <a:off x="11275086" y="6230161"/>
            <a:ext cx="245402" cy="22698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标题幻灯片 0">
    <p:spTree>
      <p:nvGrpSpPr>
        <p:cNvPr id="1" name=""/>
        <p:cNvGrpSpPr/>
        <p:nvPr/>
      </p:nvGrpSpPr>
      <p:grpSpPr>
        <a:xfrm>
          <a:off x="0" y="0"/>
          <a:ext cx="0" cy="0"/>
          <a:chOff x="0" y="0"/>
          <a:chExt cx="0" cy="0"/>
        </a:xfrm>
      </p:grpSpPr>
      <p:pic>
        <p:nvPicPr>
          <p:cNvPr id="25" name="图片 8" descr="图片 8"/>
          <p:cNvPicPr>
            <a:picLocks noChangeAspect="1"/>
          </p:cNvPicPr>
          <p:nvPr/>
        </p:nvPicPr>
        <p:blipFill>
          <a:blip r:embed="rId2">
            <a:extLst/>
          </a:blip>
          <a:stretch>
            <a:fillRect/>
          </a:stretch>
        </p:blipFill>
        <p:spPr>
          <a:xfrm>
            <a:off x="-45203" y="0"/>
            <a:ext cx="12237203" cy="6858000"/>
          </a:xfrm>
          <a:prstGeom prst="rect">
            <a:avLst/>
          </a:prstGeom>
          <a:ln w="12700">
            <a:miter lim="400000"/>
          </a:ln>
        </p:spPr>
      </p:pic>
      <p:sp>
        <p:nvSpPr>
          <p:cNvPr id="26" name="矩形 4"/>
          <p:cNvSpPr/>
          <p:nvPr/>
        </p:nvSpPr>
        <p:spPr>
          <a:xfrm>
            <a:off x="1504949" y="2571750"/>
            <a:ext cx="2809474" cy="4286250"/>
          </a:xfrm>
          <a:prstGeom prst="rect">
            <a:avLst/>
          </a:prstGeom>
          <a:blipFill>
            <a:blip r:embed="rId3"/>
            <a:stretch>
              <a:fillRect/>
            </a:stretch>
          </a:blipFill>
          <a:ln w="12700">
            <a:miter lim="400000"/>
          </a:ln>
        </p:spPr>
        <p:txBody>
          <a:bodyPr lIns="45719" rIns="45719" anchor="ctr"/>
          <a:lstStyle/>
          <a:p>
            <a:pPr algn="ctr">
              <a:defRPr>
                <a:solidFill>
                  <a:srgbClr val="FFFFFF"/>
                </a:solidFill>
              </a:defRPr>
            </a:pPr>
            <a:endParaRPr/>
          </a:p>
        </p:txBody>
      </p:sp>
      <p:sp>
        <p:nvSpPr>
          <p:cNvPr id="27" name="正文级别 1…"/>
          <p:cNvSpPr txBox="1">
            <a:spLocks noGrp="1"/>
          </p:cNvSpPr>
          <p:nvPr>
            <p:ph type="body" sz="quarter" idx="1"/>
          </p:nvPr>
        </p:nvSpPr>
        <p:spPr>
          <a:xfrm>
            <a:off x="3441698" y="2945129"/>
            <a:ext cx="5308603" cy="558800"/>
          </a:xfrm>
          <a:prstGeom prst="rect">
            <a:avLst/>
          </a:prstGeom>
        </p:spPr>
        <p:txBody>
          <a:bodyPr anchor="ctr"/>
          <a:lstStyle>
            <a:lvl1pPr marL="0" indent="0" algn="ctr">
              <a:buSzTx/>
              <a:buFontTx/>
              <a:buNone/>
              <a:defRPr>
                <a:solidFill>
                  <a:srgbClr val="FFFFFF"/>
                </a:solidFill>
              </a:defRPr>
            </a:lvl1pPr>
            <a:lvl2pPr marL="0" indent="457178" algn="ctr">
              <a:buSzTx/>
              <a:buFontTx/>
              <a:buNone/>
              <a:defRPr>
                <a:solidFill>
                  <a:srgbClr val="FFFFFF"/>
                </a:solidFill>
              </a:defRPr>
            </a:lvl2pPr>
            <a:lvl3pPr marL="0" indent="914353" algn="ctr">
              <a:buSzTx/>
              <a:buFontTx/>
              <a:buNone/>
              <a:defRPr>
                <a:solidFill>
                  <a:srgbClr val="FFFFFF"/>
                </a:solidFill>
              </a:defRPr>
            </a:lvl3pPr>
            <a:lvl4pPr marL="0" indent="1371531" algn="ctr">
              <a:buSzTx/>
              <a:buFontTx/>
              <a:buNone/>
              <a:defRPr>
                <a:solidFill>
                  <a:srgbClr val="FFFFFF"/>
                </a:solidFill>
              </a:defRPr>
            </a:lvl4pPr>
            <a:lvl5pPr marL="0" indent="1828708" algn="ctr">
              <a:buSzTx/>
              <a:buFontTx/>
              <a:buNone/>
              <a:defRPr>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28" name="标题文本"/>
          <p:cNvSpPr txBox="1">
            <a:spLocks noGrp="1"/>
          </p:cNvSpPr>
          <p:nvPr>
            <p:ph type="title"/>
          </p:nvPr>
        </p:nvSpPr>
        <p:spPr>
          <a:xfrm>
            <a:off x="3441698" y="1661159"/>
            <a:ext cx="5308603" cy="1283972"/>
          </a:xfrm>
          <a:prstGeom prst="rect">
            <a:avLst/>
          </a:prstGeom>
        </p:spPr>
        <p:txBody>
          <a:bodyPr anchor="ctr"/>
          <a:lstStyle>
            <a:lvl1pPr algn="ctr">
              <a:defRPr sz="4000">
                <a:solidFill>
                  <a:srgbClr val="FFFFFF"/>
                </a:solidFill>
              </a:defRPr>
            </a:lvl1pPr>
          </a:lstStyle>
          <a:p>
            <a:r>
              <a:t>标题文本</a:t>
            </a:r>
          </a:p>
        </p:txBody>
      </p:sp>
      <p:sp>
        <p:nvSpPr>
          <p:cNvPr id="29" name="文本占位符 13"/>
          <p:cNvSpPr>
            <a:spLocks noGrp="1"/>
          </p:cNvSpPr>
          <p:nvPr>
            <p:ph type="body" sz="quarter" idx="13"/>
          </p:nvPr>
        </p:nvSpPr>
        <p:spPr>
          <a:xfrm>
            <a:off x="3441698" y="4344518"/>
            <a:ext cx="5308603" cy="296272"/>
          </a:xfrm>
          <a:prstGeom prst="rect">
            <a:avLst/>
          </a:prstGeom>
        </p:spPr>
        <p:txBody>
          <a:bodyPr anchor="ctr"/>
          <a:lstStyle/>
          <a:p>
            <a:pPr marL="0" indent="0" algn="ctr">
              <a:buSzTx/>
              <a:buFontTx/>
              <a:buNone/>
              <a:defRPr sz="1500">
                <a:solidFill>
                  <a:srgbClr val="FFFFFF"/>
                </a:solidFill>
              </a:defRPr>
            </a:pPr>
            <a:endParaRPr/>
          </a:p>
        </p:txBody>
      </p:sp>
      <p:sp>
        <p:nvSpPr>
          <p:cNvPr id="30" name="文本占位符 13"/>
          <p:cNvSpPr>
            <a:spLocks noGrp="1"/>
          </p:cNvSpPr>
          <p:nvPr>
            <p:ph type="body" sz="quarter" idx="14"/>
          </p:nvPr>
        </p:nvSpPr>
        <p:spPr>
          <a:xfrm>
            <a:off x="3441698" y="4640788"/>
            <a:ext cx="5308603" cy="296272"/>
          </a:xfrm>
          <a:prstGeom prst="rect">
            <a:avLst/>
          </a:prstGeom>
        </p:spPr>
        <p:txBody>
          <a:bodyPr anchor="ctr"/>
          <a:lstStyle/>
          <a:p>
            <a:pPr marL="0" indent="0" algn="ctr">
              <a:buSzTx/>
              <a:buFontTx/>
              <a:buNone/>
              <a:defRPr sz="1500">
                <a:solidFill>
                  <a:srgbClr val="FFFFFF"/>
                </a:solidFill>
              </a:defRPr>
            </a:pPr>
            <a:endParaRPr/>
          </a:p>
        </p:txBody>
      </p:sp>
      <p:sp>
        <p:nvSpPr>
          <p:cNvPr id="31"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1_节标题">
    <p:bg>
      <p:bgPr>
        <a:solidFill>
          <a:schemeClr val="accent1"/>
        </a:solidFill>
        <a:effectLst/>
      </p:bgPr>
    </p:bg>
    <p:spTree>
      <p:nvGrpSpPr>
        <p:cNvPr id="1" name=""/>
        <p:cNvGrpSpPr/>
        <p:nvPr/>
      </p:nvGrpSpPr>
      <p:grpSpPr>
        <a:xfrm>
          <a:off x="0" y="0"/>
          <a:ext cx="0" cy="0"/>
          <a:chOff x="0" y="0"/>
          <a:chExt cx="0" cy="0"/>
        </a:xfrm>
      </p:grpSpPr>
      <p:sp>
        <p:nvSpPr>
          <p:cNvPr id="38" name="矩形 7"/>
          <p:cNvSpPr/>
          <p:nvPr/>
        </p:nvSpPr>
        <p:spPr>
          <a:xfrm>
            <a:off x="679450" y="478970"/>
            <a:ext cx="10833100" cy="590006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9" name="标题文本"/>
          <p:cNvSpPr txBox="1">
            <a:spLocks noGrp="1"/>
          </p:cNvSpPr>
          <p:nvPr>
            <p:ph type="title"/>
          </p:nvPr>
        </p:nvSpPr>
        <p:spPr>
          <a:xfrm>
            <a:off x="3386406" y="2981325"/>
            <a:ext cx="5419186" cy="895350"/>
          </a:xfrm>
          <a:prstGeom prst="rect">
            <a:avLst/>
          </a:prstGeom>
        </p:spPr>
        <p:txBody>
          <a:bodyPr/>
          <a:lstStyle>
            <a:lvl1pPr algn="ctr">
              <a:defRPr sz="2400"/>
            </a:lvl1pPr>
          </a:lstStyle>
          <a:p>
            <a:r>
              <a:t>标题文本</a:t>
            </a:r>
          </a:p>
        </p:txBody>
      </p:sp>
      <p:sp>
        <p:nvSpPr>
          <p:cNvPr id="40" name="正文级别 1…"/>
          <p:cNvSpPr txBox="1">
            <a:spLocks noGrp="1"/>
          </p:cNvSpPr>
          <p:nvPr>
            <p:ph type="body" sz="quarter" idx="1"/>
          </p:nvPr>
        </p:nvSpPr>
        <p:spPr>
          <a:xfrm>
            <a:off x="3387523" y="3876675"/>
            <a:ext cx="5419186" cy="1015623"/>
          </a:xfrm>
          <a:prstGeom prst="rect">
            <a:avLst/>
          </a:prstGeom>
        </p:spPr>
        <p:txBody>
          <a:bodyPr/>
          <a:lstStyle>
            <a:lvl1pPr marL="0" indent="0" algn="ctr">
              <a:lnSpc>
                <a:spcPct val="100000"/>
              </a:lnSpc>
              <a:buSzTx/>
              <a:buFontTx/>
              <a:buNone/>
              <a:defRPr sz="1100"/>
            </a:lvl1pPr>
            <a:lvl2pPr marL="0" indent="457178" algn="ctr">
              <a:lnSpc>
                <a:spcPct val="100000"/>
              </a:lnSpc>
              <a:buSzTx/>
              <a:buFontTx/>
              <a:buNone/>
              <a:defRPr sz="1100"/>
            </a:lvl2pPr>
            <a:lvl3pPr marL="0" indent="914353" algn="ctr">
              <a:lnSpc>
                <a:spcPct val="100000"/>
              </a:lnSpc>
              <a:buSzTx/>
              <a:buFontTx/>
              <a:buNone/>
              <a:defRPr sz="1100"/>
            </a:lvl3pPr>
            <a:lvl4pPr marL="0" indent="1371531" algn="ctr">
              <a:lnSpc>
                <a:spcPct val="100000"/>
              </a:lnSpc>
              <a:buSzTx/>
              <a:buFontTx/>
              <a:buNone/>
              <a:defRPr sz="1100"/>
            </a:lvl4pPr>
            <a:lvl5pPr marL="0" indent="1828708" algn="ctr">
              <a:lnSpc>
                <a:spcPct val="100000"/>
              </a:lnSpc>
              <a:buSzTx/>
              <a:buFontTx/>
              <a:buNone/>
              <a:defRPr sz="11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节标题 0">
    <p:bg>
      <p:bgPr>
        <a:solidFill>
          <a:schemeClr val="accent1"/>
        </a:solidFill>
        <a:effectLst/>
      </p:bgPr>
    </p:bg>
    <p:spTree>
      <p:nvGrpSpPr>
        <p:cNvPr id="1" name=""/>
        <p:cNvGrpSpPr/>
        <p:nvPr/>
      </p:nvGrpSpPr>
      <p:grpSpPr>
        <a:xfrm>
          <a:off x="0" y="0"/>
          <a:ext cx="0" cy="0"/>
          <a:chOff x="0" y="0"/>
          <a:chExt cx="0" cy="0"/>
        </a:xfrm>
      </p:grpSpPr>
      <p:sp>
        <p:nvSpPr>
          <p:cNvPr id="48" name="矩形 7"/>
          <p:cNvSpPr/>
          <p:nvPr/>
        </p:nvSpPr>
        <p:spPr>
          <a:xfrm>
            <a:off x="679450" y="478970"/>
            <a:ext cx="10833100" cy="590006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9" name="标题文本"/>
          <p:cNvSpPr txBox="1">
            <a:spLocks noGrp="1"/>
          </p:cNvSpPr>
          <p:nvPr>
            <p:ph type="title"/>
          </p:nvPr>
        </p:nvSpPr>
        <p:spPr>
          <a:xfrm>
            <a:off x="3386406" y="2981325"/>
            <a:ext cx="5419186" cy="895350"/>
          </a:xfrm>
          <a:prstGeom prst="rect">
            <a:avLst/>
          </a:prstGeom>
        </p:spPr>
        <p:txBody>
          <a:bodyPr/>
          <a:lstStyle>
            <a:lvl1pPr algn="ctr">
              <a:defRPr sz="2400"/>
            </a:lvl1pPr>
          </a:lstStyle>
          <a:p>
            <a:r>
              <a:t>标题文本</a:t>
            </a:r>
          </a:p>
        </p:txBody>
      </p:sp>
      <p:sp>
        <p:nvSpPr>
          <p:cNvPr id="50" name="正文级别 1…"/>
          <p:cNvSpPr txBox="1">
            <a:spLocks noGrp="1"/>
          </p:cNvSpPr>
          <p:nvPr>
            <p:ph type="body" sz="quarter" idx="1"/>
          </p:nvPr>
        </p:nvSpPr>
        <p:spPr>
          <a:xfrm>
            <a:off x="3387523" y="3876675"/>
            <a:ext cx="5419186" cy="1015623"/>
          </a:xfrm>
          <a:prstGeom prst="rect">
            <a:avLst/>
          </a:prstGeom>
        </p:spPr>
        <p:txBody>
          <a:bodyPr/>
          <a:lstStyle>
            <a:lvl1pPr marL="0" indent="0" algn="ctr">
              <a:lnSpc>
                <a:spcPct val="100000"/>
              </a:lnSpc>
              <a:buSzTx/>
              <a:buFontTx/>
              <a:buNone/>
              <a:defRPr sz="1100"/>
            </a:lvl1pPr>
            <a:lvl2pPr marL="0" indent="457178" algn="ctr">
              <a:lnSpc>
                <a:spcPct val="100000"/>
              </a:lnSpc>
              <a:buSzTx/>
              <a:buFontTx/>
              <a:buNone/>
              <a:defRPr sz="1100"/>
            </a:lvl2pPr>
            <a:lvl3pPr marL="0" indent="914353" algn="ctr">
              <a:lnSpc>
                <a:spcPct val="100000"/>
              </a:lnSpc>
              <a:buSzTx/>
              <a:buFontTx/>
              <a:buNone/>
              <a:defRPr sz="1100"/>
            </a:lvl3pPr>
            <a:lvl4pPr marL="0" indent="1371531" algn="ctr">
              <a:lnSpc>
                <a:spcPct val="100000"/>
              </a:lnSpc>
              <a:buSzTx/>
              <a:buFontTx/>
              <a:buNone/>
              <a:defRPr sz="1100"/>
            </a:lvl4pPr>
            <a:lvl5pPr marL="0" indent="1828708" algn="ctr">
              <a:lnSpc>
                <a:spcPct val="100000"/>
              </a:lnSpc>
              <a:buSzTx/>
              <a:buFontTx/>
              <a:buNone/>
              <a:defRPr sz="1100"/>
            </a:lvl5pPr>
          </a:lstStyle>
          <a:p>
            <a:r>
              <a:t>正文级别 1</a:t>
            </a:r>
          </a:p>
          <a:p>
            <a:pPr lvl="1"/>
            <a:r>
              <a:t>正文级别 2</a:t>
            </a:r>
          </a:p>
          <a:p>
            <a:pPr lvl="2"/>
            <a:r>
              <a:t>正文级别 3</a:t>
            </a:r>
          </a:p>
          <a:p>
            <a:pPr lvl="3"/>
            <a:r>
              <a:t>正文级别 4</a:t>
            </a:r>
          </a:p>
          <a:p>
            <a:pPr lvl="4"/>
            <a:r>
              <a:t>正文级别 5</a:t>
            </a:r>
          </a:p>
        </p:txBody>
      </p:sp>
      <p:sp>
        <p:nvSpPr>
          <p:cNvPr id="51"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9" name="标题文本"/>
          <p:cNvSpPr txBox="1">
            <a:spLocks noGrp="1"/>
          </p:cNvSpPr>
          <p:nvPr>
            <p:ph type="title"/>
          </p:nvPr>
        </p:nvSpPr>
        <p:spPr>
          <a:prstGeom prst="rect">
            <a:avLst/>
          </a:prstGeom>
        </p:spPr>
        <p:txBody>
          <a:bodyPr/>
          <a:lstStyle/>
          <a:p>
            <a:r>
              <a:t>标题文本</a:t>
            </a:r>
          </a:p>
        </p:txBody>
      </p:sp>
      <p:sp>
        <p:nvSpPr>
          <p:cNvPr id="60"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7" name="标题文本"/>
          <p:cNvSpPr txBox="1">
            <a:spLocks noGrp="1"/>
          </p:cNvSpPr>
          <p:nvPr>
            <p:ph type="title"/>
          </p:nvPr>
        </p:nvSpPr>
        <p:spPr>
          <a:prstGeom prst="rect">
            <a:avLst/>
          </a:prstGeom>
        </p:spPr>
        <p:txBody>
          <a:bodyPr/>
          <a:lstStyle/>
          <a:p>
            <a:r>
              <a:t>标题文本</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75"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末尾幻灯片">
    <p:spTree>
      <p:nvGrpSpPr>
        <p:cNvPr id="1" name=""/>
        <p:cNvGrpSpPr/>
        <p:nvPr/>
      </p:nvGrpSpPr>
      <p:grpSpPr>
        <a:xfrm>
          <a:off x="0" y="0"/>
          <a:ext cx="0" cy="0"/>
          <a:chOff x="0" y="0"/>
          <a:chExt cx="0" cy="0"/>
        </a:xfrm>
      </p:grpSpPr>
      <p:pic>
        <p:nvPicPr>
          <p:cNvPr id="82" name="图片 5" descr="图片 5"/>
          <p:cNvPicPr>
            <a:picLocks noChangeAspect="1"/>
          </p:cNvPicPr>
          <p:nvPr/>
        </p:nvPicPr>
        <p:blipFill>
          <a:blip r:embed="rId2">
            <a:extLst/>
          </a:blip>
          <a:stretch>
            <a:fillRect/>
          </a:stretch>
        </p:blipFill>
        <p:spPr>
          <a:xfrm>
            <a:off x="-45203" y="0"/>
            <a:ext cx="12237203" cy="6858000"/>
          </a:xfrm>
          <a:prstGeom prst="rect">
            <a:avLst/>
          </a:prstGeom>
          <a:ln w="12700">
            <a:miter lim="400000"/>
          </a:ln>
        </p:spPr>
      </p:pic>
      <p:sp>
        <p:nvSpPr>
          <p:cNvPr id="83" name="标题文本"/>
          <p:cNvSpPr txBox="1">
            <a:spLocks noGrp="1"/>
          </p:cNvSpPr>
          <p:nvPr>
            <p:ph type="title"/>
          </p:nvPr>
        </p:nvSpPr>
        <p:spPr>
          <a:xfrm>
            <a:off x="3382962" y="2011363"/>
            <a:ext cx="5426077" cy="1621510"/>
          </a:xfrm>
          <a:prstGeom prst="rect">
            <a:avLst/>
          </a:prstGeom>
        </p:spPr>
        <p:txBody>
          <a:bodyPr/>
          <a:lstStyle>
            <a:lvl1pPr algn="ctr">
              <a:defRPr sz="3200">
                <a:solidFill>
                  <a:srgbClr val="FFFFFF"/>
                </a:solidFill>
              </a:defRPr>
            </a:lvl1pPr>
          </a:lstStyle>
          <a:p>
            <a:r>
              <a:t>标题文本</a:t>
            </a:r>
          </a:p>
        </p:txBody>
      </p:sp>
      <p:sp>
        <p:nvSpPr>
          <p:cNvPr id="84" name="正文级别 1…"/>
          <p:cNvSpPr txBox="1">
            <a:spLocks noGrp="1"/>
          </p:cNvSpPr>
          <p:nvPr>
            <p:ph type="body" sz="quarter" idx="1"/>
          </p:nvPr>
        </p:nvSpPr>
        <p:spPr>
          <a:xfrm>
            <a:off x="3382962" y="4317598"/>
            <a:ext cx="5426077" cy="310872"/>
          </a:xfrm>
          <a:prstGeom prst="rect">
            <a:avLst/>
          </a:prstGeom>
        </p:spPr>
        <p:txBody>
          <a:bodyPr/>
          <a:lstStyle>
            <a:lvl1pPr algn="ctr">
              <a:buSzTx/>
              <a:buFontTx/>
              <a:buNone/>
              <a:defRPr sz="1500">
                <a:solidFill>
                  <a:srgbClr val="FFFFFF"/>
                </a:solidFill>
              </a:defRPr>
            </a:lvl1pPr>
            <a:lvl2pPr marL="628618" indent="-171441" algn="ctr">
              <a:buFontTx/>
              <a:defRPr sz="1500">
                <a:solidFill>
                  <a:srgbClr val="FFFFFF"/>
                </a:solidFill>
              </a:defRPr>
            </a:lvl2pPr>
            <a:lvl3pPr marL="1104843" indent="-190490" algn="ctr">
              <a:buFontTx/>
              <a:defRPr sz="1500">
                <a:solidFill>
                  <a:srgbClr val="FFFFFF"/>
                </a:solidFill>
              </a:defRPr>
            </a:lvl3pPr>
            <a:lvl4pPr marL="1585833" indent="-214302" algn="ctr">
              <a:buFontTx/>
              <a:defRPr sz="1500">
                <a:solidFill>
                  <a:srgbClr val="FFFFFF"/>
                </a:solidFill>
              </a:defRPr>
            </a:lvl4pPr>
            <a:lvl5pPr marL="2043011" indent="-214302" algn="ctr">
              <a:buFontTx/>
              <a:defRPr sz="15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85" name="文本占位符 13"/>
          <p:cNvSpPr>
            <a:spLocks noGrp="1"/>
          </p:cNvSpPr>
          <p:nvPr>
            <p:ph type="body" sz="quarter" idx="13"/>
          </p:nvPr>
        </p:nvSpPr>
        <p:spPr>
          <a:xfrm>
            <a:off x="3382962" y="4021328"/>
            <a:ext cx="5426077" cy="296272"/>
          </a:xfrm>
          <a:prstGeom prst="rect">
            <a:avLst/>
          </a:prstGeom>
        </p:spPr>
        <p:txBody>
          <a:bodyPr anchor="ctr"/>
          <a:lstStyle/>
          <a:p>
            <a:pPr marL="0" indent="0" algn="ctr">
              <a:buSzTx/>
              <a:buFontTx/>
              <a:buNone/>
              <a:defRPr sz="1500">
                <a:solidFill>
                  <a:srgbClr val="FFFFFF"/>
                </a:solidFill>
              </a:defRPr>
            </a:pPr>
            <a:endParaRPr/>
          </a:p>
        </p:txBody>
      </p:sp>
      <p:sp>
        <p:nvSpPr>
          <p:cNvPr id="86"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末尾幻灯片 0">
    <p:spTree>
      <p:nvGrpSpPr>
        <p:cNvPr id="1" name=""/>
        <p:cNvGrpSpPr/>
        <p:nvPr/>
      </p:nvGrpSpPr>
      <p:grpSpPr>
        <a:xfrm>
          <a:off x="0" y="0"/>
          <a:ext cx="0" cy="0"/>
          <a:chOff x="0" y="0"/>
          <a:chExt cx="0" cy="0"/>
        </a:xfrm>
      </p:grpSpPr>
      <p:pic>
        <p:nvPicPr>
          <p:cNvPr id="93" name="图片 5" descr="图片 5"/>
          <p:cNvPicPr>
            <a:picLocks noChangeAspect="1"/>
          </p:cNvPicPr>
          <p:nvPr/>
        </p:nvPicPr>
        <p:blipFill>
          <a:blip r:embed="rId2">
            <a:extLst/>
          </a:blip>
          <a:stretch>
            <a:fillRect/>
          </a:stretch>
        </p:blipFill>
        <p:spPr>
          <a:xfrm>
            <a:off x="-45203" y="0"/>
            <a:ext cx="12237203" cy="6858000"/>
          </a:xfrm>
          <a:prstGeom prst="rect">
            <a:avLst/>
          </a:prstGeom>
          <a:ln w="12700">
            <a:miter lim="400000"/>
          </a:ln>
        </p:spPr>
      </p:pic>
      <p:sp>
        <p:nvSpPr>
          <p:cNvPr id="94" name="标题文本"/>
          <p:cNvSpPr txBox="1">
            <a:spLocks noGrp="1"/>
          </p:cNvSpPr>
          <p:nvPr>
            <p:ph type="title"/>
          </p:nvPr>
        </p:nvSpPr>
        <p:spPr>
          <a:xfrm>
            <a:off x="3382962" y="2011363"/>
            <a:ext cx="5426077" cy="1621510"/>
          </a:xfrm>
          <a:prstGeom prst="rect">
            <a:avLst/>
          </a:prstGeom>
        </p:spPr>
        <p:txBody>
          <a:bodyPr/>
          <a:lstStyle>
            <a:lvl1pPr algn="ctr">
              <a:defRPr sz="3200">
                <a:solidFill>
                  <a:srgbClr val="FFFFFF"/>
                </a:solidFill>
              </a:defRPr>
            </a:lvl1pPr>
          </a:lstStyle>
          <a:p>
            <a:r>
              <a:t>标题文本</a:t>
            </a:r>
          </a:p>
        </p:txBody>
      </p:sp>
      <p:sp>
        <p:nvSpPr>
          <p:cNvPr id="95" name="正文级别 1…"/>
          <p:cNvSpPr txBox="1">
            <a:spLocks noGrp="1"/>
          </p:cNvSpPr>
          <p:nvPr>
            <p:ph type="body" sz="quarter" idx="1"/>
          </p:nvPr>
        </p:nvSpPr>
        <p:spPr>
          <a:xfrm>
            <a:off x="3382962" y="4317598"/>
            <a:ext cx="5426077" cy="310872"/>
          </a:xfrm>
          <a:prstGeom prst="rect">
            <a:avLst/>
          </a:prstGeom>
        </p:spPr>
        <p:txBody>
          <a:bodyPr/>
          <a:lstStyle>
            <a:lvl1pPr algn="ctr">
              <a:buSzTx/>
              <a:buFontTx/>
              <a:buNone/>
              <a:defRPr sz="1500">
                <a:solidFill>
                  <a:srgbClr val="FFFFFF"/>
                </a:solidFill>
              </a:defRPr>
            </a:lvl1pPr>
            <a:lvl2pPr marL="628618" indent="-171441" algn="ctr">
              <a:buFontTx/>
              <a:defRPr sz="1500">
                <a:solidFill>
                  <a:srgbClr val="FFFFFF"/>
                </a:solidFill>
              </a:defRPr>
            </a:lvl2pPr>
            <a:lvl3pPr marL="1104843" indent="-190490" algn="ctr">
              <a:buFontTx/>
              <a:defRPr sz="1500">
                <a:solidFill>
                  <a:srgbClr val="FFFFFF"/>
                </a:solidFill>
              </a:defRPr>
            </a:lvl3pPr>
            <a:lvl4pPr marL="1585833" indent="-214302" algn="ctr">
              <a:buFontTx/>
              <a:defRPr sz="1500">
                <a:solidFill>
                  <a:srgbClr val="FFFFFF"/>
                </a:solidFill>
              </a:defRPr>
            </a:lvl4pPr>
            <a:lvl5pPr marL="2043011" indent="-214302" algn="ctr">
              <a:buFontTx/>
              <a:defRPr sz="15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96" name="文本占位符 13"/>
          <p:cNvSpPr>
            <a:spLocks noGrp="1"/>
          </p:cNvSpPr>
          <p:nvPr>
            <p:ph type="body" sz="quarter" idx="13"/>
          </p:nvPr>
        </p:nvSpPr>
        <p:spPr>
          <a:xfrm>
            <a:off x="3382962" y="4021328"/>
            <a:ext cx="5426077" cy="296272"/>
          </a:xfrm>
          <a:prstGeom prst="rect">
            <a:avLst/>
          </a:prstGeom>
        </p:spPr>
        <p:txBody>
          <a:bodyPr anchor="ctr"/>
          <a:lstStyle/>
          <a:p>
            <a:pPr marL="0" indent="0" algn="ctr">
              <a:buSzTx/>
              <a:buFontTx/>
              <a:buNone/>
              <a:defRPr sz="1500">
                <a:solidFill>
                  <a:srgbClr val="FFFFFF"/>
                </a:solidFill>
              </a:defRPr>
            </a:pPr>
            <a:endParaRPr/>
          </a:p>
        </p:txBody>
      </p:sp>
      <p:sp>
        <p:nvSpPr>
          <p:cNvPr id="97"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直接连接符 9"/>
          <p:cNvSpPr/>
          <p:nvPr/>
        </p:nvSpPr>
        <p:spPr>
          <a:xfrm>
            <a:off x="669923" y="1028700"/>
            <a:ext cx="10850565" cy="0"/>
          </a:xfrm>
          <a:prstGeom prst="line">
            <a:avLst/>
          </a:prstGeom>
          <a:ln w="3175">
            <a:solidFill>
              <a:srgbClr val="808080"/>
            </a:solidFill>
            <a:miter/>
          </a:ln>
        </p:spPr>
        <p:txBody>
          <a:bodyPr lIns="45719" rIns="45719"/>
          <a:lstStyle/>
          <a:p>
            <a:endParaRPr/>
          </a:p>
        </p:txBody>
      </p:sp>
      <p:sp>
        <p:nvSpPr>
          <p:cNvPr id="3" name="幻灯片编号"/>
          <p:cNvSpPr txBox="1">
            <a:spLocks noGrp="1"/>
          </p:cNvSpPr>
          <p:nvPr>
            <p:ph type="sldNum" sz="quarter" idx="2"/>
          </p:nvPr>
        </p:nvSpPr>
        <p:spPr>
          <a:xfrm>
            <a:off x="11275084" y="6230160"/>
            <a:ext cx="245404" cy="226986"/>
          </a:xfrm>
          <a:prstGeom prst="rect">
            <a:avLst/>
          </a:prstGeom>
          <a:ln w="12700">
            <a:miter lim="400000"/>
          </a:ln>
        </p:spPr>
        <p:txBody>
          <a:bodyPr wrap="none" lIns="45719" rIns="45719" anchor="ctr">
            <a:spAutoFit/>
          </a:bodyPr>
          <a:lstStyle>
            <a:lvl1pPr algn="r">
              <a:defRPr sz="1000">
                <a:solidFill>
                  <a:srgbClr val="808080"/>
                </a:solidFill>
              </a:defRPr>
            </a:lvl1pPr>
          </a:lstStyle>
          <a:p>
            <a:fld id="{86CB4B4D-7CA3-9044-876B-883B54F8677D}" type="slidenum">
              <a:t>‹#›</a:t>
            </a:fld>
            <a:endParaRPr/>
          </a:p>
        </p:txBody>
      </p:sp>
      <p:sp>
        <p:nvSpPr>
          <p:cNvPr id="4" name="标题文本"/>
          <p:cNvSpPr txBox="1">
            <a:spLocks noGrp="1"/>
          </p:cNvSpPr>
          <p:nvPr>
            <p:ph type="title"/>
          </p:nvPr>
        </p:nvSpPr>
        <p:spPr>
          <a:xfrm>
            <a:off x="669923" y="1"/>
            <a:ext cx="10850565" cy="102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标题文本</a:t>
            </a:r>
          </a:p>
        </p:txBody>
      </p:sp>
      <p:sp>
        <p:nvSpPr>
          <p:cNvPr id="5" name="正文级别 1…"/>
          <p:cNvSpPr txBox="1">
            <a:spLocks noGrp="1"/>
          </p:cNvSpPr>
          <p:nvPr>
            <p:ph type="body" idx="1"/>
          </p:nvPr>
        </p:nvSpPr>
        <p:spPr>
          <a:xfrm>
            <a:off x="669925" y="1130299"/>
            <a:ext cx="10850564" cy="50069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353" rtl="0" latinLnBrk="0">
        <a:lnSpc>
          <a:spcPct val="9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1pPr>
      <a:lvl2pPr marL="0" marR="0" indent="0" algn="l" defTabSz="914353" rtl="0" latinLnBrk="0">
        <a:lnSpc>
          <a:spcPct val="9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2pPr>
      <a:lvl3pPr marL="0" marR="0" indent="0" algn="l" defTabSz="914353" rtl="0" latinLnBrk="0">
        <a:lnSpc>
          <a:spcPct val="9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3pPr>
      <a:lvl4pPr marL="0" marR="0" indent="0" algn="l" defTabSz="914353" rtl="0" latinLnBrk="0">
        <a:lnSpc>
          <a:spcPct val="9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4pPr>
      <a:lvl5pPr marL="0" marR="0" indent="0" algn="l" defTabSz="914353" rtl="0" latinLnBrk="0">
        <a:lnSpc>
          <a:spcPct val="9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5pPr>
      <a:lvl6pPr marL="0" marR="0" indent="0" algn="l" defTabSz="914353" rtl="0" latinLnBrk="0">
        <a:lnSpc>
          <a:spcPct val="9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6pPr>
      <a:lvl7pPr marL="0" marR="0" indent="0" algn="l" defTabSz="914353" rtl="0" latinLnBrk="0">
        <a:lnSpc>
          <a:spcPct val="9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7pPr>
      <a:lvl8pPr marL="0" marR="0" indent="0" algn="l" defTabSz="914353" rtl="0" latinLnBrk="0">
        <a:lnSpc>
          <a:spcPct val="9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8pPr>
      <a:lvl9pPr marL="0" marR="0" indent="0" algn="l" defTabSz="914353" rtl="0" latinLnBrk="0">
        <a:lnSpc>
          <a:spcPct val="90000"/>
        </a:lnSpc>
        <a:spcBef>
          <a:spcPts val="0"/>
        </a:spcBef>
        <a:spcAft>
          <a:spcPts val="0"/>
        </a:spcAft>
        <a:buClrTx/>
        <a:buSzTx/>
        <a:buFontTx/>
        <a:buNone/>
        <a:tabLst/>
        <a:defRPr sz="2800" b="1" i="0" u="none" strike="noStrike" cap="none" spc="0" baseline="0">
          <a:ln>
            <a:noFill/>
          </a:ln>
          <a:solidFill>
            <a:srgbClr val="000000"/>
          </a:solidFill>
          <a:uFillTx/>
          <a:latin typeface="Arial"/>
          <a:ea typeface="Arial"/>
          <a:cs typeface="Arial"/>
          <a:sym typeface="Arial"/>
        </a:defRPr>
      </a:lvl9pPr>
    </p:titleStyle>
    <p:bodyStyle>
      <a:lvl1pPr marL="228589" marR="0" indent="-228589"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1pPr>
      <a:lvl2pPr marL="711164"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2pPr>
      <a:lvl3pPr marL="1200089" marR="0" indent="-285736"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3pPr>
      <a:lvl4pPr marL="1698086" marR="0" indent="-326555"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4pPr>
      <a:lvl5pPr marL="2155264" marR="0" indent="-326555"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5pPr>
      <a:lvl6pPr marL="2539872"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6pPr>
      <a:lvl7pPr marL="2997050"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7pPr>
      <a:lvl8pPr marL="3454227"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8pPr>
      <a:lvl9pPr marL="3911404"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en.wikipedia.org/wiki/Though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副标题 4"/>
          <p:cNvSpPr txBox="1">
            <a:spLocks noGrp="1"/>
          </p:cNvSpPr>
          <p:nvPr>
            <p:ph type="body" sz="quarter" idx="1"/>
          </p:nvPr>
        </p:nvSpPr>
        <p:spPr>
          <a:xfrm>
            <a:off x="5041898" y="3638551"/>
            <a:ext cx="5308603" cy="558800"/>
          </a:xfrm>
          <a:prstGeom prst="rect">
            <a:avLst/>
          </a:prstGeom>
        </p:spPr>
        <p:txBody>
          <a:bodyPr/>
          <a:lstStyle/>
          <a:p>
            <a:r>
              <a:t>Master of Reasoning Club</a:t>
            </a:r>
          </a:p>
        </p:txBody>
      </p:sp>
      <p:sp>
        <p:nvSpPr>
          <p:cNvPr id="127" name="标题 3"/>
          <p:cNvSpPr txBox="1">
            <a:spLocks noGrp="1"/>
          </p:cNvSpPr>
          <p:nvPr>
            <p:ph type="title"/>
          </p:nvPr>
        </p:nvSpPr>
        <p:spPr>
          <a:xfrm>
            <a:off x="2760978" y="1935478"/>
            <a:ext cx="6670042" cy="1283972"/>
          </a:xfrm>
          <a:prstGeom prst="rect">
            <a:avLst/>
          </a:prstGeom>
        </p:spPr>
        <p:txBody>
          <a:bodyPr/>
          <a:lstStyle>
            <a:lvl1pPr>
              <a:defRPr sz="6000"/>
            </a:lvl1pPr>
          </a:lstStyle>
          <a:p>
            <a:r>
              <a:t>Mental Models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标题 1"/>
          <p:cNvSpPr txBox="1">
            <a:spLocks noGrp="1"/>
          </p:cNvSpPr>
          <p:nvPr>
            <p:ph type="title"/>
          </p:nvPr>
        </p:nvSpPr>
        <p:spPr>
          <a:xfrm>
            <a:off x="669923" y="0"/>
            <a:ext cx="10850565" cy="1028701"/>
          </a:xfrm>
          <a:prstGeom prst="rect">
            <a:avLst/>
          </a:prstGeom>
        </p:spPr>
        <p:txBody>
          <a:bodyPr/>
          <a:lstStyle/>
          <a:p>
            <a:r>
              <a:rPr lang="en-US" dirty="0"/>
              <a:t>The M</a:t>
            </a:r>
            <a:r>
              <a:rPr dirty="0"/>
              <a:t>ethods </a:t>
            </a:r>
            <a:r>
              <a:rPr lang="en-US" dirty="0"/>
              <a:t>U</a:t>
            </a:r>
            <a:r>
              <a:rPr dirty="0"/>
              <a:t>sed to </a:t>
            </a:r>
            <a:r>
              <a:rPr lang="en-US" dirty="0"/>
              <a:t>E</a:t>
            </a:r>
            <a:r>
              <a:rPr dirty="0"/>
              <a:t>xtract </a:t>
            </a:r>
            <a:r>
              <a:rPr lang="en-US" dirty="0"/>
              <a:t>M</a:t>
            </a:r>
            <a:r>
              <a:rPr dirty="0"/>
              <a:t>ental </a:t>
            </a:r>
            <a:r>
              <a:rPr lang="en-US" dirty="0"/>
              <a:t>M</a:t>
            </a:r>
            <a:r>
              <a:rPr dirty="0"/>
              <a:t>odel</a:t>
            </a:r>
            <a:r>
              <a:rPr lang="en-US" dirty="0"/>
              <a:t>s</a:t>
            </a:r>
            <a:endParaRPr dirty="0"/>
          </a:p>
        </p:txBody>
      </p:sp>
      <p:sp>
        <p:nvSpPr>
          <p:cNvPr id="351" name="灯片编号占位符 3"/>
          <p:cNvSpPr txBox="1">
            <a:spLocks noGrp="1"/>
          </p:cNvSpPr>
          <p:nvPr>
            <p:ph type="sldNum" sz="quarter" idx="2"/>
          </p:nvPr>
        </p:nvSpPr>
        <p:spPr>
          <a:xfrm>
            <a:off x="11275084" y="6230160"/>
            <a:ext cx="245404"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352" name="文本框 4"/>
          <p:cNvSpPr txBox="1"/>
          <p:nvPr/>
        </p:nvSpPr>
        <p:spPr>
          <a:xfrm>
            <a:off x="1467645" y="1403858"/>
            <a:ext cx="3706764" cy="6427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lvl1pPr>
          </a:lstStyle>
          <a:p>
            <a:r>
              <a:t>Novices and experts studies</a:t>
            </a:r>
          </a:p>
        </p:txBody>
      </p:sp>
      <p:pic>
        <p:nvPicPr>
          <p:cNvPr id="353" name="图片 6" descr="图片 6"/>
          <p:cNvPicPr>
            <a:picLocks noChangeAspect="1"/>
          </p:cNvPicPr>
          <p:nvPr/>
        </p:nvPicPr>
        <p:blipFill>
          <a:blip r:embed="rId3">
            <a:extLst/>
          </a:blip>
          <a:stretch>
            <a:fillRect/>
          </a:stretch>
        </p:blipFill>
        <p:spPr>
          <a:xfrm>
            <a:off x="772145" y="1187305"/>
            <a:ext cx="641710" cy="641710"/>
          </a:xfrm>
          <a:prstGeom prst="rect">
            <a:avLst/>
          </a:prstGeom>
          <a:ln w="12700">
            <a:miter lim="400000"/>
          </a:ln>
        </p:spPr>
      </p:pic>
      <p:pic>
        <p:nvPicPr>
          <p:cNvPr id="354" name="图片 11" descr="图片 11"/>
          <p:cNvPicPr>
            <a:picLocks noChangeAspect="1"/>
          </p:cNvPicPr>
          <p:nvPr/>
        </p:nvPicPr>
        <p:blipFill>
          <a:blip r:embed="rId4">
            <a:extLst/>
          </a:blip>
          <a:stretch>
            <a:fillRect/>
          </a:stretch>
        </p:blipFill>
        <p:spPr>
          <a:xfrm>
            <a:off x="1146789" y="1889175"/>
            <a:ext cx="641710" cy="641710"/>
          </a:xfrm>
          <a:prstGeom prst="rect">
            <a:avLst/>
          </a:prstGeom>
          <a:ln w="12700">
            <a:miter lim="400000"/>
          </a:ln>
        </p:spPr>
      </p:pic>
      <p:sp>
        <p:nvSpPr>
          <p:cNvPr id="355" name="文本框 14"/>
          <p:cNvSpPr txBox="1"/>
          <p:nvPr/>
        </p:nvSpPr>
        <p:spPr>
          <a:xfrm>
            <a:off x="3722516" y="5942317"/>
            <a:ext cx="3706764" cy="642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solidFill>
                  <a:srgbClr val="0D0D0D"/>
                </a:solidFill>
              </a:defRPr>
            </a:lvl1pPr>
          </a:lstStyle>
          <a:p>
            <a:r>
              <a:t>Card sort</a:t>
            </a:r>
          </a:p>
        </p:txBody>
      </p:sp>
      <p:sp>
        <p:nvSpPr>
          <p:cNvPr id="356" name="文本框 15"/>
          <p:cNvSpPr txBox="1"/>
          <p:nvPr/>
        </p:nvSpPr>
        <p:spPr>
          <a:xfrm>
            <a:off x="2278864" y="2727270"/>
            <a:ext cx="3706764" cy="642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solidFill>
                  <a:srgbClr val="0D0D0D"/>
                </a:solidFill>
              </a:defRPr>
            </a:lvl1pPr>
          </a:lstStyle>
          <a:p>
            <a:r>
              <a:t>Protocol analysis</a:t>
            </a:r>
          </a:p>
        </p:txBody>
      </p:sp>
      <p:sp>
        <p:nvSpPr>
          <p:cNvPr id="357" name="文本框 16"/>
          <p:cNvSpPr txBox="1"/>
          <p:nvPr/>
        </p:nvSpPr>
        <p:spPr>
          <a:xfrm>
            <a:off x="2499612" y="3350204"/>
            <a:ext cx="3706763"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solidFill>
                  <a:srgbClr val="0D0D0D"/>
                </a:solidFill>
              </a:defRPr>
            </a:lvl1pPr>
          </a:lstStyle>
          <a:p>
            <a:r>
              <a:t>Field observation</a:t>
            </a:r>
          </a:p>
        </p:txBody>
      </p:sp>
      <p:sp>
        <p:nvSpPr>
          <p:cNvPr id="358" name="文本框 17"/>
          <p:cNvSpPr txBox="1"/>
          <p:nvPr/>
        </p:nvSpPr>
        <p:spPr>
          <a:xfrm>
            <a:off x="2773891" y="4073685"/>
            <a:ext cx="6872383" cy="642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solidFill>
                  <a:srgbClr val="0D0D0D"/>
                </a:solidFill>
              </a:defRPr>
            </a:lvl1pPr>
          </a:lstStyle>
          <a:p>
            <a:r>
              <a:t>Comparison across culture and historical comparison</a:t>
            </a:r>
          </a:p>
        </p:txBody>
      </p:sp>
      <p:sp>
        <p:nvSpPr>
          <p:cNvPr id="359" name="文本框 18"/>
          <p:cNvSpPr txBox="1"/>
          <p:nvPr/>
        </p:nvSpPr>
        <p:spPr>
          <a:xfrm>
            <a:off x="1861540" y="2042531"/>
            <a:ext cx="5583602" cy="642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solidFill>
                  <a:srgbClr val="0D0D0D"/>
                </a:solidFill>
              </a:defRPr>
            </a:lvl1pPr>
          </a:lstStyle>
          <a:p>
            <a:r>
              <a:t>Comparing users’ performance on a system </a:t>
            </a:r>
          </a:p>
        </p:txBody>
      </p:sp>
      <p:sp>
        <p:nvSpPr>
          <p:cNvPr id="360" name="文本框 19"/>
          <p:cNvSpPr txBox="1"/>
          <p:nvPr/>
        </p:nvSpPr>
        <p:spPr>
          <a:xfrm>
            <a:off x="3045219" y="4720430"/>
            <a:ext cx="3706763" cy="642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solidFill>
                  <a:srgbClr val="0D0D0D"/>
                </a:solidFill>
              </a:defRPr>
            </a:lvl1pPr>
          </a:lstStyle>
          <a:p>
            <a:r>
              <a:t>Content analysis</a:t>
            </a:r>
          </a:p>
        </p:txBody>
      </p:sp>
      <p:sp>
        <p:nvSpPr>
          <p:cNvPr id="361" name="文本框 20"/>
          <p:cNvSpPr txBox="1"/>
          <p:nvPr/>
        </p:nvSpPr>
        <p:spPr>
          <a:xfrm>
            <a:off x="3411801" y="5295572"/>
            <a:ext cx="4328193" cy="3752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solidFill>
                  <a:srgbClr val="0D0D0D"/>
                </a:solidFill>
              </a:defRPr>
            </a:lvl1pPr>
          </a:lstStyle>
          <a:p>
            <a:r>
              <a:t>Procedural mapping</a:t>
            </a:r>
          </a:p>
        </p:txBody>
      </p:sp>
      <p:pic>
        <p:nvPicPr>
          <p:cNvPr id="362" name="图片 13" descr="图片 13"/>
          <p:cNvPicPr>
            <a:picLocks noChangeAspect="1"/>
          </p:cNvPicPr>
          <p:nvPr/>
        </p:nvPicPr>
        <p:blipFill>
          <a:blip r:embed="rId5">
            <a:extLst/>
          </a:blip>
          <a:stretch>
            <a:fillRect/>
          </a:stretch>
        </p:blipFill>
        <p:spPr>
          <a:xfrm>
            <a:off x="1521435" y="2549225"/>
            <a:ext cx="641710" cy="641710"/>
          </a:xfrm>
          <a:prstGeom prst="rect">
            <a:avLst/>
          </a:prstGeom>
          <a:ln w="12700">
            <a:miter lim="400000"/>
          </a:ln>
        </p:spPr>
      </p:pic>
      <p:pic>
        <p:nvPicPr>
          <p:cNvPr id="363" name="图片 22" descr="图片 22"/>
          <p:cNvPicPr>
            <a:picLocks noChangeAspect="1"/>
          </p:cNvPicPr>
          <p:nvPr/>
        </p:nvPicPr>
        <p:blipFill>
          <a:blip r:embed="rId6">
            <a:extLst/>
          </a:blip>
          <a:stretch>
            <a:fillRect/>
          </a:stretch>
        </p:blipFill>
        <p:spPr>
          <a:xfrm>
            <a:off x="1792762" y="3182074"/>
            <a:ext cx="641710" cy="641710"/>
          </a:xfrm>
          <a:prstGeom prst="rect">
            <a:avLst/>
          </a:prstGeom>
          <a:ln w="12700">
            <a:miter lim="400000"/>
          </a:ln>
        </p:spPr>
      </p:pic>
      <p:pic>
        <p:nvPicPr>
          <p:cNvPr id="364" name="图片 27" descr="图片 27"/>
          <p:cNvPicPr>
            <a:picLocks noChangeAspect="1"/>
          </p:cNvPicPr>
          <p:nvPr/>
        </p:nvPicPr>
        <p:blipFill>
          <a:blip r:embed="rId7">
            <a:extLst/>
          </a:blip>
          <a:stretch>
            <a:fillRect/>
          </a:stretch>
        </p:blipFill>
        <p:spPr>
          <a:xfrm>
            <a:off x="2163143" y="3918484"/>
            <a:ext cx="565021" cy="565021"/>
          </a:xfrm>
          <a:prstGeom prst="rect">
            <a:avLst/>
          </a:prstGeom>
          <a:ln w="12700">
            <a:miter lim="400000"/>
          </a:ln>
        </p:spPr>
      </p:pic>
      <p:pic>
        <p:nvPicPr>
          <p:cNvPr id="365" name="图片 29" descr="图片 29"/>
          <p:cNvPicPr>
            <a:picLocks noChangeAspect="1"/>
          </p:cNvPicPr>
          <p:nvPr/>
        </p:nvPicPr>
        <p:blipFill>
          <a:blip r:embed="rId8">
            <a:extLst/>
          </a:blip>
          <a:stretch>
            <a:fillRect/>
          </a:stretch>
        </p:blipFill>
        <p:spPr>
          <a:xfrm>
            <a:off x="2434470" y="4582011"/>
            <a:ext cx="565022" cy="565022"/>
          </a:xfrm>
          <a:prstGeom prst="rect">
            <a:avLst/>
          </a:prstGeom>
          <a:ln w="12700">
            <a:miter lim="400000"/>
          </a:ln>
        </p:spPr>
      </p:pic>
      <p:pic>
        <p:nvPicPr>
          <p:cNvPr id="366" name="图片 31" descr="图片 31"/>
          <p:cNvPicPr>
            <a:picLocks noChangeAspect="1"/>
          </p:cNvPicPr>
          <p:nvPr/>
        </p:nvPicPr>
        <p:blipFill>
          <a:blip r:embed="rId9">
            <a:extLst/>
          </a:blip>
          <a:stretch>
            <a:fillRect/>
          </a:stretch>
        </p:blipFill>
        <p:spPr>
          <a:xfrm>
            <a:off x="2724364" y="5152068"/>
            <a:ext cx="641710" cy="641710"/>
          </a:xfrm>
          <a:prstGeom prst="rect">
            <a:avLst/>
          </a:prstGeom>
          <a:ln w="12700">
            <a:miter lim="400000"/>
          </a:ln>
        </p:spPr>
      </p:pic>
      <p:pic>
        <p:nvPicPr>
          <p:cNvPr id="367" name="图片 33" descr="图片 33"/>
          <p:cNvPicPr>
            <a:picLocks noChangeAspect="1"/>
          </p:cNvPicPr>
          <p:nvPr/>
        </p:nvPicPr>
        <p:blipFill>
          <a:blip r:embed="rId10">
            <a:extLst/>
          </a:blip>
          <a:stretch>
            <a:fillRect/>
          </a:stretch>
        </p:blipFill>
        <p:spPr>
          <a:xfrm>
            <a:off x="3124376" y="5818844"/>
            <a:ext cx="574851" cy="57199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标题 4"/>
          <p:cNvSpPr txBox="1">
            <a:spLocks noGrp="1"/>
          </p:cNvSpPr>
          <p:nvPr>
            <p:ph type="title"/>
          </p:nvPr>
        </p:nvSpPr>
        <p:spPr>
          <a:xfrm>
            <a:off x="1938337" y="3344672"/>
            <a:ext cx="8315325" cy="895350"/>
          </a:xfrm>
          <a:prstGeom prst="rect">
            <a:avLst/>
          </a:prstGeom>
        </p:spPr>
        <p:txBody>
          <a:bodyPr>
            <a:noAutofit/>
          </a:bodyPr>
          <a:lstStyle/>
          <a:p>
            <a:r>
              <a:rPr lang="en-US" sz="3200" dirty="0"/>
              <a:t>Analyses of Mental Models</a:t>
            </a:r>
            <a:endParaRPr sz="3200" dirty="0"/>
          </a:p>
        </p:txBody>
      </p:sp>
      <p:sp>
        <p:nvSpPr>
          <p:cNvPr id="372" name="文本框 7"/>
          <p:cNvSpPr txBox="1"/>
          <p:nvPr/>
        </p:nvSpPr>
        <p:spPr>
          <a:xfrm>
            <a:off x="5550694" y="2168524"/>
            <a:ext cx="1090614" cy="1176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defTabSz="758951">
              <a:defRPr sz="7636">
                <a:solidFill>
                  <a:srgbClr val="010E19"/>
                </a:solidFill>
                <a:latin typeface="Impact"/>
                <a:ea typeface="Impact"/>
                <a:cs typeface="Impact"/>
                <a:sym typeface="Impact"/>
              </a:defRPr>
            </a:lvl1pPr>
          </a:lstStyle>
          <a:p>
            <a:r>
              <a:t>03</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375" name="标题 1"/>
          <p:cNvSpPr txBox="1">
            <a:spLocks noGrp="1"/>
          </p:cNvSpPr>
          <p:nvPr>
            <p:ph type="title"/>
          </p:nvPr>
        </p:nvSpPr>
        <p:spPr>
          <a:xfrm>
            <a:off x="669923" y="0"/>
            <a:ext cx="10850565" cy="1028701"/>
          </a:xfrm>
          <a:prstGeom prst="rect">
            <a:avLst/>
          </a:prstGeom>
        </p:spPr>
        <p:txBody>
          <a:bodyPr/>
          <a:lstStyle/>
          <a:p>
            <a:r>
              <a:t>A Major Reason People Develop and Use Mental Models</a:t>
            </a:r>
          </a:p>
        </p:txBody>
      </p:sp>
      <p:sp>
        <p:nvSpPr>
          <p:cNvPr id="376" name="灯片编号占位符 3"/>
          <p:cNvSpPr txBox="1">
            <a:spLocks noGrp="1"/>
          </p:cNvSpPr>
          <p:nvPr>
            <p:ph type="sldNum" sz="quarter" idx="2"/>
          </p:nvPr>
        </p:nvSpPr>
        <p:spPr>
          <a:xfrm>
            <a:off x="11275084" y="6230160"/>
            <a:ext cx="245404"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grpSp>
        <p:nvGrpSpPr>
          <p:cNvPr id="394" name="组合 4"/>
          <p:cNvGrpSpPr/>
          <p:nvPr/>
        </p:nvGrpSpPr>
        <p:grpSpPr>
          <a:xfrm>
            <a:off x="0" y="1130298"/>
            <a:ext cx="12192002" cy="3747917"/>
            <a:chOff x="0" y="-1"/>
            <a:chExt cx="12192000" cy="3747915"/>
          </a:xfrm>
        </p:grpSpPr>
        <p:sp>
          <p:nvSpPr>
            <p:cNvPr id="377" name="ís1íḍe"/>
            <p:cNvSpPr/>
            <p:nvPr/>
          </p:nvSpPr>
          <p:spPr>
            <a:xfrm>
              <a:off x="0" y="1291238"/>
              <a:ext cx="12192000" cy="2026877"/>
            </a:xfrm>
            <a:prstGeom prst="rect">
              <a:avLst/>
            </a:prstGeom>
            <a:solidFill>
              <a:srgbClr val="80808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85" name="组合 6"/>
            <p:cNvGrpSpPr/>
            <p:nvPr/>
          </p:nvGrpSpPr>
          <p:grpSpPr>
            <a:xfrm>
              <a:off x="4507296" y="-1"/>
              <a:ext cx="3177240" cy="2274679"/>
              <a:chOff x="0" y="0"/>
              <a:chExt cx="3177239" cy="2274677"/>
            </a:xfrm>
          </p:grpSpPr>
          <p:grpSp>
            <p:nvGrpSpPr>
              <p:cNvPr id="382" name="组合 28"/>
              <p:cNvGrpSpPr/>
              <p:nvPr/>
            </p:nvGrpSpPr>
            <p:grpSpPr>
              <a:xfrm>
                <a:off x="0" y="0"/>
                <a:ext cx="3177239" cy="2274677"/>
                <a:chOff x="0" y="0"/>
                <a:chExt cx="3177238" cy="2274675"/>
              </a:xfrm>
            </p:grpSpPr>
            <p:sp>
              <p:nvSpPr>
                <p:cNvPr id="380" name="Freeform 2"/>
                <p:cNvSpPr/>
                <p:nvPr/>
              </p:nvSpPr>
              <p:spPr>
                <a:xfrm>
                  <a:off x="0" y="0"/>
                  <a:ext cx="3177239" cy="19229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183"/>
                        <a:pt x="21600" y="1183"/>
                        <a:pt x="21600" y="1183"/>
                      </a:cubicBezTo>
                      <a:cubicBezTo>
                        <a:pt x="21600" y="539"/>
                        <a:pt x="21274" y="0"/>
                        <a:pt x="20884" y="0"/>
                      </a:cubicBezTo>
                      <a:cubicBezTo>
                        <a:pt x="716" y="0"/>
                        <a:pt x="716" y="0"/>
                        <a:pt x="716" y="0"/>
                      </a:cubicBezTo>
                      <a:cubicBezTo>
                        <a:pt x="316" y="0"/>
                        <a:pt x="0" y="539"/>
                        <a:pt x="0" y="1183"/>
                      </a:cubicBezTo>
                      <a:cubicBezTo>
                        <a:pt x="0" y="21600"/>
                        <a:pt x="0" y="21600"/>
                        <a:pt x="0" y="21600"/>
                      </a:cubicBezTo>
                      <a:lnTo>
                        <a:pt x="21600" y="21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381" name="Freeform 4"/>
                <p:cNvSpPr/>
                <p:nvPr/>
              </p:nvSpPr>
              <p:spPr>
                <a:xfrm>
                  <a:off x="0" y="1923108"/>
                  <a:ext cx="3177239" cy="3515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5126"/>
                        <a:pt x="0" y="15126"/>
                        <a:pt x="0" y="15126"/>
                      </a:cubicBezTo>
                      <a:cubicBezTo>
                        <a:pt x="0" y="18743"/>
                        <a:pt x="316" y="21600"/>
                        <a:pt x="716" y="21600"/>
                      </a:cubicBezTo>
                      <a:cubicBezTo>
                        <a:pt x="20884" y="21600"/>
                        <a:pt x="20884" y="21600"/>
                        <a:pt x="20884" y="21600"/>
                      </a:cubicBezTo>
                      <a:cubicBezTo>
                        <a:pt x="21274" y="21600"/>
                        <a:pt x="21600" y="18743"/>
                        <a:pt x="21600" y="15126"/>
                      </a:cubicBezTo>
                      <a:cubicBezTo>
                        <a:pt x="21600" y="0"/>
                        <a:pt x="21600" y="0"/>
                        <a:pt x="21600" y="0"/>
                      </a:cubicBezTo>
                      <a:lnTo>
                        <a:pt x="0" y="0"/>
                      </a:lnTo>
                    </a:path>
                  </a:pathLst>
                </a:custGeom>
                <a:solidFill>
                  <a:srgbClr val="F4F4F4"/>
                </a:solidFill>
                <a:ln w="12700" cap="flat">
                  <a:noFill/>
                  <a:miter lim="400000"/>
                </a:ln>
                <a:effectLst/>
              </p:spPr>
              <p:txBody>
                <a:bodyPr wrap="square" lIns="45719" tIns="45719" rIns="45719" bIns="45719" numCol="1" anchor="ctr">
                  <a:noAutofit/>
                </a:bodyPr>
                <a:lstStyle/>
                <a:p>
                  <a:endParaRPr/>
                </a:p>
              </p:txBody>
            </p:sp>
          </p:grpSp>
          <p:sp>
            <p:nvSpPr>
              <p:cNvPr id="384" name="Freeform 6"/>
              <p:cNvSpPr/>
              <p:nvPr/>
            </p:nvSpPr>
            <p:spPr>
              <a:xfrm>
                <a:off x="148952" y="139366"/>
                <a:ext cx="2877860" cy="1630199"/>
              </a:xfrm>
              <a:prstGeom prst="rect">
                <a:avLst/>
              </a:prstGeom>
              <a:blipFill rotWithShape="1">
                <a:blip r:embed="rId3"/>
                <a:srcRect/>
                <a:stretch>
                  <a:fillRect/>
                </a:stretch>
              </a:blipFill>
              <a:ln w="6350" cap="flat">
                <a:solidFill>
                  <a:srgbClr val="00000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388" name="组合 7"/>
            <p:cNvGrpSpPr/>
            <p:nvPr/>
          </p:nvGrpSpPr>
          <p:grpSpPr>
            <a:xfrm>
              <a:off x="1839576" y="2911019"/>
              <a:ext cx="836895" cy="836895"/>
              <a:chOff x="0" y="0"/>
              <a:chExt cx="836893" cy="836893"/>
            </a:xfrm>
          </p:grpSpPr>
          <p:sp>
            <p:nvSpPr>
              <p:cNvPr id="386" name="Oval 5"/>
              <p:cNvSpPr/>
              <p:nvPr/>
            </p:nvSpPr>
            <p:spPr>
              <a:xfrm>
                <a:off x="0" y="0"/>
                <a:ext cx="836894" cy="836894"/>
              </a:xfrm>
              <a:prstGeom prst="ellipse">
                <a:avLst/>
              </a:prstGeom>
              <a:solidFill>
                <a:srgbClr val="FFFFFF"/>
              </a:solidFill>
              <a:ln w="28575" cap="flat">
                <a:solidFill>
                  <a:srgbClr val="D9D9D9"/>
                </a:solidFill>
                <a:prstDash val="solid"/>
                <a:round/>
              </a:ln>
              <a:effectLst/>
            </p:spPr>
            <p:txBody>
              <a:bodyPr wrap="square" lIns="45719" tIns="45719" rIns="45719" bIns="45719" numCol="1" anchor="t">
                <a:noAutofit/>
              </a:bodyPr>
              <a:lstStyle/>
              <a:p>
                <a:pPr defTabSz="914377">
                  <a:defRPr sz="3200"/>
                </a:pPr>
                <a:endParaRPr/>
              </a:p>
            </p:txBody>
          </p:sp>
          <p:sp>
            <p:nvSpPr>
              <p:cNvPr id="387" name="bank_289176"/>
              <p:cNvSpPr/>
              <p:nvPr/>
            </p:nvSpPr>
            <p:spPr>
              <a:xfrm>
                <a:off x="257573" y="263517"/>
                <a:ext cx="321753" cy="309861"/>
              </a:xfrm>
              <a:custGeom>
                <a:avLst/>
                <a:gdLst/>
                <a:ahLst/>
                <a:cxnLst>
                  <a:cxn ang="0">
                    <a:pos x="wd2" y="hd2"/>
                  </a:cxn>
                  <a:cxn ang="5400000">
                    <a:pos x="wd2" y="hd2"/>
                  </a:cxn>
                  <a:cxn ang="10800000">
                    <a:pos x="wd2" y="hd2"/>
                  </a:cxn>
                  <a:cxn ang="16200000">
                    <a:pos x="wd2" y="hd2"/>
                  </a:cxn>
                </a:cxnLst>
                <a:rect l="0" t="0" r="r" b="b"/>
                <a:pathLst>
                  <a:path w="21600" h="21600" extrusionOk="0">
                    <a:moveTo>
                      <a:pt x="7669" y="15199"/>
                    </a:moveTo>
                    <a:lnTo>
                      <a:pt x="7669" y="16815"/>
                    </a:lnTo>
                    <a:lnTo>
                      <a:pt x="10425" y="16815"/>
                    </a:lnTo>
                    <a:lnTo>
                      <a:pt x="10425" y="15199"/>
                    </a:lnTo>
                    <a:close/>
                    <a:moveTo>
                      <a:pt x="2478" y="15199"/>
                    </a:moveTo>
                    <a:lnTo>
                      <a:pt x="2478" y="16815"/>
                    </a:lnTo>
                    <a:lnTo>
                      <a:pt x="5234" y="16815"/>
                    </a:lnTo>
                    <a:lnTo>
                      <a:pt x="5234" y="15199"/>
                    </a:lnTo>
                    <a:close/>
                    <a:moveTo>
                      <a:pt x="16341" y="13856"/>
                    </a:moveTo>
                    <a:lnTo>
                      <a:pt x="16341" y="15275"/>
                    </a:lnTo>
                    <a:lnTo>
                      <a:pt x="19716" y="15275"/>
                    </a:lnTo>
                    <a:lnTo>
                      <a:pt x="19716" y="13856"/>
                    </a:lnTo>
                    <a:close/>
                    <a:moveTo>
                      <a:pt x="7669" y="12509"/>
                    </a:moveTo>
                    <a:lnTo>
                      <a:pt x="7669" y="14124"/>
                    </a:lnTo>
                    <a:lnTo>
                      <a:pt x="10425" y="14124"/>
                    </a:lnTo>
                    <a:lnTo>
                      <a:pt x="10425" y="12509"/>
                    </a:lnTo>
                    <a:close/>
                    <a:moveTo>
                      <a:pt x="2478" y="12509"/>
                    </a:moveTo>
                    <a:lnTo>
                      <a:pt x="2478" y="14124"/>
                    </a:lnTo>
                    <a:lnTo>
                      <a:pt x="5234" y="14124"/>
                    </a:lnTo>
                    <a:lnTo>
                      <a:pt x="5234" y="12509"/>
                    </a:lnTo>
                    <a:close/>
                    <a:moveTo>
                      <a:pt x="16341" y="11161"/>
                    </a:moveTo>
                    <a:lnTo>
                      <a:pt x="16341" y="12584"/>
                    </a:lnTo>
                    <a:lnTo>
                      <a:pt x="19716" y="12584"/>
                    </a:lnTo>
                    <a:lnTo>
                      <a:pt x="19716" y="11161"/>
                    </a:lnTo>
                    <a:close/>
                    <a:moveTo>
                      <a:pt x="7669" y="9818"/>
                    </a:moveTo>
                    <a:lnTo>
                      <a:pt x="7669" y="11434"/>
                    </a:lnTo>
                    <a:lnTo>
                      <a:pt x="10425" y="11434"/>
                    </a:lnTo>
                    <a:lnTo>
                      <a:pt x="10425" y="9818"/>
                    </a:lnTo>
                    <a:close/>
                    <a:moveTo>
                      <a:pt x="2478" y="9818"/>
                    </a:moveTo>
                    <a:lnTo>
                      <a:pt x="2478" y="11434"/>
                    </a:lnTo>
                    <a:lnTo>
                      <a:pt x="5234" y="11434"/>
                    </a:lnTo>
                    <a:lnTo>
                      <a:pt x="5234" y="9818"/>
                    </a:lnTo>
                    <a:close/>
                    <a:moveTo>
                      <a:pt x="16341" y="8470"/>
                    </a:moveTo>
                    <a:lnTo>
                      <a:pt x="16341" y="9889"/>
                    </a:lnTo>
                    <a:lnTo>
                      <a:pt x="19716" y="9889"/>
                    </a:lnTo>
                    <a:lnTo>
                      <a:pt x="19716" y="8470"/>
                    </a:lnTo>
                    <a:close/>
                    <a:moveTo>
                      <a:pt x="7669" y="7128"/>
                    </a:moveTo>
                    <a:lnTo>
                      <a:pt x="7669" y="8743"/>
                    </a:lnTo>
                    <a:lnTo>
                      <a:pt x="10425" y="8743"/>
                    </a:lnTo>
                    <a:lnTo>
                      <a:pt x="10425" y="7128"/>
                    </a:lnTo>
                    <a:close/>
                    <a:moveTo>
                      <a:pt x="2478" y="7128"/>
                    </a:moveTo>
                    <a:lnTo>
                      <a:pt x="2478" y="8743"/>
                    </a:lnTo>
                    <a:lnTo>
                      <a:pt x="5234" y="8743"/>
                    </a:lnTo>
                    <a:lnTo>
                      <a:pt x="5234" y="7128"/>
                    </a:lnTo>
                    <a:close/>
                    <a:moveTo>
                      <a:pt x="16341" y="5780"/>
                    </a:moveTo>
                    <a:lnTo>
                      <a:pt x="16341" y="7198"/>
                    </a:lnTo>
                    <a:lnTo>
                      <a:pt x="19716" y="7198"/>
                    </a:lnTo>
                    <a:lnTo>
                      <a:pt x="19716" y="5780"/>
                    </a:lnTo>
                    <a:close/>
                    <a:moveTo>
                      <a:pt x="6842" y="3545"/>
                    </a:moveTo>
                    <a:lnTo>
                      <a:pt x="12816" y="3545"/>
                    </a:lnTo>
                    <a:lnTo>
                      <a:pt x="12816" y="4231"/>
                    </a:lnTo>
                    <a:lnTo>
                      <a:pt x="6842" y="4231"/>
                    </a:lnTo>
                    <a:close/>
                    <a:moveTo>
                      <a:pt x="6842" y="1835"/>
                    </a:moveTo>
                    <a:lnTo>
                      <a:pt x="12816" y="1835"/>
                    </a:lnTo>
                    <a:lnTo>
                      <a:pt x="12816" y="2515"/>
                    </a:lnTo>
                    <a:lnTo>
                      <a:pt x="6842" y="2515"/>
                    </a:lnTo>
                    <a:close/>
                    <a:moveTo>
                      <a:pt x="5892" y="929"/>
                    </a:moveTo>
                    <a:lnTo>
                      <a:pt x="5892" y="5734"/>
                    </a:lnTo>
                    <a:lnTo>
                      <a:pt x="12022" y="5734"/>
                    </a:lnTo>
                    <a:lnTo>
                      <a:pt x="12022" y="19581"/>
                    </a:lnTo>
                    <a:lnTo>
                      <a:pt x="13006" y="19581"/>
                    </a:lnTo>
                    <a:lnTo>
                      <a:pt x="13006" y="5719"/>
                    </a:lnTo>
                    <a:lnTo>
                      <a:pt x="13761" y="5285"/>
                    </a:lnTo>
                    <a:lnTo>
                      <a:pt x="13761" y="929"/>
                    </a:lnTo>
                    <a:close/>
                    <a:moveTo>
                      <a:pt x="4996" y="0"/>
                    </a:moveTo>
                    <a:lnTo>
                      <a:pt x="14661" y="0"/>
                    </a:lnTo>
                    <a:lnTo>
                      <a:pt x="14661" y="4765"/>
                    </a:lnTo>
                    <a:lnTo>
                      <a:pt x="15338" y="4377"/>
                    </a:lnTo>
                    <a:lnTo>
                      <a:pt x="20719" y="4377"/>
                    </a:lnTo>
                    <a:lnTo>
                      <a:pt x="20719" y="19581"/>
                    </a:lnTo>
                    <a:lnTo>
                      <a:pt x="21600" y="19581"/>
                    </a:lnTo>
                    <a:lnTo>
                      <a:pt x="21600" y="21600"/>
                    </a:lnTo>
                    <a:lnTo>
                      <a:pt x="0" y="21600"/>
                    </a:lnTo>
                    <a:lnTo>
                      <a:pt x="0" y="19581"/>
                    </a:lnTo>
                    <a:lnTo>
                      <a:pt x="881" y="19581"/>
                    </a:lnTo>
                    <a:lnTo>
                      <a:pt x="881" y="5734"/>
                    </a:lnTo>
                    <a:lnTo>
                      <a:pt x="4996" y="5734"/>
                    </a:lnTo>
                    <a:close/>
                  </a:path>
                </a:pathLst>
              </a:custGeom>
              <a:solidFill>
                <a:srgbClr val="808080"/>
              </a:solidFill>
              <a:ln w="12700" cap="flat">
                <a:noFill/>
                <a:miter lim="400000"/>
              </a:ln>
              <a:effectLst/>
            </p:spPr>
            <p:txBody>
              <a:bodyPr wrap="square" lIns="45719" tIns="45719" rIns="45719" bIns="45719" numCol="1" anchor="t">
                <a:noAutofit/>
              </a:bodyPr>
              <a:lstStyle/>
              <a:p>
                <a:endParaRPr/>
              </a:p>
            </p:txBody>
          </p:sp>
        </p:grpSp>
        <p:sp>
          <p:nvSpPr>
            <p:cNvPr id="389" name="íṩḻídè"/>
            <p:cNvSpPr txBox="1"/>
            <p:nvPr/>
          </p:nvSpPr>
          <p:spPr>
            <a:xfrm>
              <a:off x="2097150" y="2228809"/>
              <a:ext cx="9469454" cy="6609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799" tIns="46799" rIns="46799" bIns="46799" numCol="1" anchor="b">
              <a:spAutoFit/>
            </a:bodyPr>
            <a:lstStyle/>
            <a:p>
              <a:pPr>
                <a:lnSpc>
                  <a:spcPct val="150000"/>
                </a:lnSpc>
                <a:defRPr sz="2000"/>
              </a:pPr>
              <a:r>
                <a:rPr sz="2800" b="1" dirty="0">
                  <a:solidFill>
                    <a:schemeClr val="bg1"/>
                  </a:solidFill>
                </a:rPr>
                <a:t>Mental  models allow for minimizing cognitive effort</a:t>
              </a:r>
            </a:p>
          </p:txBody>
        </p:sp>
        <p:grpSp>
          <p:nvGrpSpPr>
            <p:cNvPr id="392" name="组合 16"/>
            <p:cNvGrpSpPr/>
            <p:nvPr/>
          </p:nvGrpSpPr>
          <p:grpSpPr>
            <a:xfrm>
              <a:off x="5685664" y="2911019"/>
              <a:ext cx="836895" cy="836895"/>
              <a:chOff x="0" y="0"/>
              <a:chExt cx="836893" cy="836893"/>
            </a:xfrm>
          </p:grpSpPr>
          <p:sp>
            <p:nvSpPr>
              <p:cNvPr id="390" name="Oval 5"/>
              <p:cNvSpPr/>
              <p:nvPr/>
            </p:nvSpPr>
            <p:spPr>
              <a:xfrm>
                <a:off x="0" y="0"/>
                <a:ext cx="836894" cy="836894"/>
              </a:xfrm>
              <a:prstGeom prst="ellipse">
                <a:avLst/>
              </a:prstGeom>
              <a:solidFill>
                <a:srgbClr val="FFFFFF"/>
              </a:solidFill>
              <a:ln w="28575" cap="flat">
                <a:solidFill>
                  <a:schemeClr val="accent1"/>
                </a:solidFill>
                <a:prstDash val="solid"/>
                <a:round/>
              </a:ln>
              <a:effectLst/>
            </p:spPr>
            <p:txBody>
              <a:bodyPr wrap="square" lIns="45719" tIns="45719" rIns="45719" bIns="45719" numCol="1" anchor="t">
                <a:noAutofit/>
              </a:bodyPr>
              <a:lstStyle/>
              <a:p>
                <a:pPr defTabSz="914377">
                  <a:defRPr sz="3200"/>
                </a:pPr>
                <a:endParaRPr/>
              </a:p>
            </p:txBody>
          </p:sp>
          <p:sp>
            <p:nvSpPr>
              <p:cNvPr id="391" name="bank_289176"/>
              <p:cNvSpPr/>
              <p:nvPr/>
            </p:nvSpPr>
            <p:spPr>
              <a:xfrm>
                <a:off x="257573" y="263517"/>
                <a:ext cx="321753" cy="309861"/>
              </a:xfrm>
              <a:custGeom>
                <a:avLst/>
                <a:gdLst/>
                <a:ahLst/>
                <a:cxnLst>
                  <a:cxn ang="0">
                    <a:pos x="wd2" y="hd2"/>
                  </a:cxn>
                  <a:cxn ang="5400000">
                    <a:pos x="wd2" y="hd2"/>
                  </a:cxn>
                  <a:cxn ang="10800000">
                    <a:pos x="wd2" y="hd2"/>
                  </a:cxn>
                  <a:cxn ang="16200000">
                    <a:pos x="wd2" y="hd2"/>
                  </a:cxn>
                </a:cxnLst>
                <a:rect l="0" t="0" r="r" b="b"/>
                <a:pathLst>
                  <a:path w="21600" h="21600" extrusionOk="0">
                    <a:moveTo>
                      <a:pt x="7669" y="15199"/>
                    </a:moveTo>
                    <a:lnTo>
                      <a:pt x="7669" y="16815"/>
                    </a:lnTo>
                    <a:lnTo>
                      <a:pt x="10425" y="16815"/>
                    </a:lnTo>
                    <a:lnTo>
                      <a:pt x="10425" y="15199"/>
                    </a:lnTo>
                    <a:close/>
                    <a:moveTo>
                      <a:pt x="2478" y="15199"/>
                    </a:moveTo>
                    <a:lnTo>
                      <a:pt x="2478" y="16815"/>
                    </a:lnTo>
                    <a:lnTo>
                      <a:pt x="5234" y="16815"/>
                    </a:lnTo>
                    <a:lnTo>
                      <a:pt x="5234" y="15199"/>
                    </a:lnTo>
                    <a:close/>
                    <a:moveTo>
                      <a:pt x="16341" y="13856"/>
                    </a:moveTo>
                    <a:lnTo>
                      <a:pt x="16341" y="15275"/>
                    </a:lnTo>
                    <a:lnTo>
                      <a:pt x="19716" y="15275"/>
                    </a:lnTo>
                    <a:lnTo>
                      <a:pt x="19716" y="13856"/>
                    </a:lnTo>
                    <a:close/>
                    <a:moveTo>
                      <a:pt x="7669" y="12509"/>
                    </a:moveTo>
                    <a:lnTo>
                      <a:pt x="7669" y="14124"/>
                    </a:lnTo>
                    <a:lnTo>
                      <a:pt x="10425" y="14124"/>
                    </a:lnTo>
                    <a:lnTo>
                      <a:pt x="10425" y="12509"/>
                    </a:lnTo>
                    <a:close/>
                    <a:moveTo>
                      <a:pt x="2478" y="12509"/>
                    </a:moveTo>
                    <a:lnTo>
                      <a:pt x="2478" y="14124"/>
                    </a:lnTo>
                    <a:lnTo>
                      <a:pt x="5234" y="14124"/>
                    </a:lnTo>
                    <a:lnTo>
                      <a:pt x="5234" y="12509"/>
                    </a:lnTo>
                    <a:close/>
                    <a:moveTo>
                      <a:pt x="16341" y="11161"/>
                    </a:moveTo>
                    <a:lnTo>
                      <a:pt x="16341" y="12584"/>
                    </a:lnTo>
                    <a:lnTo>
                      <a:pt x="19716" y="12584"/>
                    </a:lnTo>
                    <a:lnTo>
                      <a:pt x="19716" y="11161"/>
                    </a:lnTo>
                    <a:close/>
                    <a:moveTo>
                      <a:pt x="7669" y="9818"/>
                    </a:moveTo>
                    <a:lnTo>
                      <a:pt x="7669" y="11434"/>
                    </a:lnTo>
                    <a:lnTo>
                      <a:pt x="10425" y="11434"/>
                    </a:lnTo>
                    <a:lnTo>
                      <a:pt x="10425" y="9818"/>
                    </a:lnTo>
                    <a:close/>
                    <a:moveTo>
                      <a:pt x="2478" y="9818"/>
                    </a:moveTo>
                    <a:lnTo>
                      <a:pt x="2478" y="11434"/>
                    </a:lnTo>
                    <a:lnTo>
                      <a:pt x="5234" y="11434"/>
                    </a:lnTo>
                    <a:lnTo>
                      <a:pt x="5234" y="9818"/>
                    </a:lnTo>
                    <a:close/>
                    <a:moveTo>
                      <a:pt x="16341" y="8470"/>
                    </a:moveTo>
                    <a:lnTo>
                      <a:pt x="16341" y="9889"/>
                    </a:lnTo>
                    <a:lnTo>
                      <a:pt x="19716" y="9889"/>
                    </a:lnTo>
                    <a:lnTo>
                      <a:pt x="19716" y="8470"/>
                    </a:lnTo>
                    <a:close/>
                    <a:moveTo>
                      <a:pt x="7669" y="7128"/>
                    </a:moveTo>
                    <a:lnTo>
                      <a:pt x="7669" y="8743"/>
                    </a:lnTo>
                    <a:lnTo>
                      <a:pt x="10425" y="8743"/>
                    </a:lnTo>
                    <a:lnTo>
                      <a:pt x="10425" y="7128"/>
                    </a:lnTo>
                    <a:close/>
                    <a:moveTo>
                      <a:pt x="2478" y="7128"/>
                    </a:moveTo>
                    <a:lnTo>
                      <a:pt x="2478" y="8743"/>
                    </a:lnTo>
                    <a:lnTo>
                      <a:pt x="5234" y="8743"/>
                    </a:lnTo>
                    <a:lnTo>
                      <a:pt x="5234" y="7128"/>
                    </a:lnTo>
                    <a:close/>
                    <a:moveTo>
                      <a:pt x="16341" y="5780"/>
                    </a:moveTo>
                    <a:lnTo>
                      <a:pt x="16341" y="7198"/>
                    </a:lnTo>
                    <a:lnTo>
                      <a:pt x="19716" y="7198"/>
                    </a:lnTo>
                    <a:lnTo>
                      <a:pt x="19716" y="5780"/>
                    </a:lnTo>
                    <a:close/>
                    <a:moveTo>
                      <a:pt x="6842" y="3545"/>
                    </a:moveTo>
                    <a:lnTo>
                      <a:pt x="12816" y="3545"/>
                    </a:lnTo>
                    <a:lnTo>
                      <a:pt x="12816" y="4231"/>
                    </a:lnTo>
                    <a:lnTo>
                      <a:pt x="6842" y="4231"/>
                    </a:lnTo>
                    <a:close/>
                    <a:moveTo>
                      <a:pt x="6842" y="1835"/>
                    </a:moveTo>
                    <a:lnTo>
                      <a:pt x="12816" y="1835"/>
                    </a:lnTo>
                    <a:lnTo>
                      <a:pt x="12816" y="2515"/>
                    </a:lnTo>
                    <a:lnTo>
                      <a:pt x="6842" y="2515"/>
                    </a:lnTo>
                    <a:close/>
                    <a:moveTo>
                      <a:pt x="5892" y="929"/>
                    </a:moveTo>
                    <a:lnTo>
                      <a:pt x="5892" y="5734"/>
                    </a:lnTo>
                    <a:lnTo>
                      <a:pt x="12022" y="5734"/>
                    </a:lnTo>
                    <a:lnTo>
                      <a:pt x="12022" y="19581"/>
                    </a:lnTo>
                    <a:lnTo>
                      <a:pt x="13006" y="19581"/>
                    </a:lnTo>
                    <a:lnTo>
                      <a:pt x="13006" y="5719"/>
                    </a:lnTo>
                    <a:lnTo>
                      <a:pt x="13761" y="5285"/>
                    </a:lnTo>
                    <a:lnTo>
                      <a:pt x="13761" y="929"/>
                    </a:lnTo>
                    <a:close/>
                    <a:moveTo>
                      <a:pt x="4996" y="0"/>
                    </a:moveTo>
                    <a:lnTo>
                      <a:pt x="14661" y="0"/>
                    </a:lnTo>
                    <a:lnTo>
                      <a:pt x="14661" y="4765"/>
                    </a:lnTo>
                    <a:lnTo>
                      <a:pt x="15338" y="4377"/>
                    </a:lnTo>
                    <a:lnTo>
                      <a:pt x="20719" y="4377"/>
                    </a:lnTo>
                    <a:lnTo>
                      <a:pt x="20719" y="19581"/>
                    </a:lnTo>
                    <a:lnTo>
                      <a:pt x="21600" y="19581"/>
                    </a:lnTo>
                    <a:lnTo>
                      <a:pt x="21600" y="21600"/>
                    </a:lnTo>
                    <a:lnTo>
                      <a:pt x="0" y="21600"/>
                    </a:lnTo>
                    <a:lnTo>
                      <a:pt x="0" y="19581"/>
                    </a:lnTo>
                    <a:lnTo>
                      <a:pt x="881" y="19581"/>
                    </a:lnTo>
                    <a:lnTo>
                      <a:pt x="881" y="5734"/>
                    </a:lnTo>
                    <a:lnTo>
                      <a:pt x="4996" y="5734"/>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393" name="bank_289176"/>
            <p:cNvSpPr/>
            <p:nvPr/>
          </p:nvSpPr>
          <p:spPr>
            <a:xfrm>
              <a:off x="9769321" y="3174536"/>
              <a:ext cx="321753" cy="309861"/>
            </a:xfrm>
            <a:custGeom>
              <a:avLst/>
              <a:gdLst/>
              <a:ahLst/>
              <a:cxnLst>
                <a:cxn ang="0">
                  <a:pos x="wd2" y="hd2"/>
                </a:cxn>
                <a:cxn ang="5400000">
                  <a:pos x="wd2" y="hd2"/>
                </a:cxn>
                <a:cxn ang="10800000">
                  <a:pos x="wd2" y="hd2"/>
                </a:cxn>
                <a:cxn ang="16200000">
                  <a:pos x="wd2" y="hd2"/>
                </a:cxn>
              </a:cxnLst>
              <a:rect l="0" t="0" r="r" b="b"/>
              <a:pathLst>
                <a:path w="21600" h="21600" extrusionOk="0">
                  <a:moveTo>
                    <a:pt x="7669" y="15199"/>
                  </a:moveTo>
                  <a:lnTo>
                    <a:pt x="7669" y="16815"/>
                  </a:lnTo>
                  <a:lnTo>
                    <a:pt x="10425" y="16815"/>
                  </a:lnTo>
                  <a:lnTo>
                    <a:pt x="10425" y="15199"/>
                  </a:lnTo>
                  <a:close/>
                  <a:moveTo>
                    <a:pt x="2478" y="15199"/>
                  </a:moveTo>
                  <a:lnTo>
                    <a:pt x="2478" y="16815"/>
                  </a:lnTo>
                  <a:lnTo>
                    <a:pt x="5234" y="16815"/>
                  </a:lnTo>
                  <a:lnTo>
                    <a:pt x="5234" y="15199"/>
                  </a:lnTo>
                  <a:close/>
                  <a:moveTo>
                    <a:pt x="16341" y="13856"/>
                  </a:moveTo>
                  <a:lnTo>
                    <a:pt x="16341" y="15275"/>
                  </a:lnTo>
                  <a:lnTo>
                    <a:pt x="19716" y="15275"/>
                  </a:lnTo>
                  <a:lnTo>
                    <a:pt x="19716" y="13856"/>
                  </a:lnTo>
                  <a:close/>
                  <a:moveTo>
                    <a:pt x="7669" y="12509"/>
                  </a:moveTo>
                  <a:lnTo>
                    <a:pt x="7669" y="14124"/>
                  </a:lnTo>
                  <a:lnTo>
                    <a:pt x="10425" y="14124"/>
                  </a:lnTo>
                  <a:lnTo>
                    <a:pt x="10425" y="12509"/>
                  </a:lnTo>
                  <a:close/>
                  <a:moveTo>
                    <a:pt x="2478" y="12509"/>
                  </a:moveTo>
                  <a:lnTo>
                    <a:pt x="2478" y="14124"/>
                  </a:lnTo>
                  <a:lnTo>
                    <a:pt x="5234" y="14124"/>
                  </a:lnTo>
                  <a:lnTo>
                    <a:pt x="5234" y="12509"/>
                  </a:lnTo>
                  <a:close/>
                  <a:moveTo>
                    <a:pt x="16341" y="11161"/>
                  </a:moveTo>
                  <a:lnTo>
                    <a:pt x="16341" y="12584"/>
                  </a:lnTo>
                  <a:lnTo>
                    <a:pt x="19716" y="12584"/>
                  </a:lnTo>
                  <a:lnTo>
                    <a:pt x="19716" y="11161"/>
                  </a:lnTo>
                  <a:close/>
                  <a:moveTo>
                    <a:pt x="7669" y="9818"/>
                  </a:moveTo>
                  <a:lnTo>
                    <a:pt x="7669" y="11434"/>
                  </a:lnTo>
                  <a:lnTo>
                    <a:pt x="10425" y="11434"/>
                  </a:lnTo>
                  <a:lnTo>
                    <a:pt x="10425" y="9818"/>
                  </a:lnTo>
                  <a:close/>
                  <a:moveTo>
                    <a:pt x="2478" y="9818"/>
                  </a:moveTo>
                  <a:lnTo>
                    <a:pt x="2478" y="11434"/>
                  </a:lnTo>
                  <a:lnTo>
                    <a:pt x="5234" y="11434"/>
                  </a:lnTo>
                  <a:lnTo>
                    <a:pt x="5234" y="9818"/>
                  </a:lnTo>
                  <a:close/>
                  <a:moveTo>
                    <a:pt x="16341" y="8470"/>
                  </a:moveTo>
                  <a:lnTo>
                    <a:pt x="16341" y="9889"/>
                  </a:lnTo>
                  <a:lnTo>
                    <a:pt x="19716" y="9889"/>
                  </a:lnTo>
                  <a:lnTo>
                    <a:pt x="19716" y="8470"/>
                  </a:lnTo>
                  <a:close/>
                  <a:moveTo>
                    <a:pt x="7669" y="7128"/>
                  </a:moveTo>
                  <a:lnTo>
                    <a:pt x="7669" y="8743"/>
                  </a:lnTo>
                  <a:lnTo>
                    <a:pt x="10425" y="8743"/>
                  </a:lnTo>
                  <a:lnTo>
                    <a:pt x="10425" y="7128"/>
                  </a:lnTo>
                  <a:close/>
                  <a:moveTo>
                    <a:pt x="2478" y="7128"/>
                  </a:moveTo>
                  <a:lnTo>
                    <a:pt x="2478" y="8743"/>
                  </a:lnTo>
                  <a:lnTo>
                    <a:pt x="5234" y="8743"/>
                  </a:lnTo>
                  <a:lnTo>
                    <a:pt x="5234" y="7128"/>
                  </a:lnTo>
                  <a:close/>
                  <a:moveTo>
                    <a:pt x="16341" y="5780"/>
                  </a:moveTo>
                  <a:lnTo>
                    <a:pt x="16341" y="7198"/>
                  </a:lnTo>
                  <a:lnTo>
                    <a:pt x="19716" y="7198"/>
                  </a:lnTo>
                  <a:lnTo>
                    <a:pt x="19716" y="5780"/>
                  </a:lnTo>
                  <a:close/>
                  <a:moveTo>
                    <a:pt x="6842" y="3545"/>
                  </a:moveTo>
                  <a:lnTo>
                    <a:pt x="12816" y="3545"/>
                  </a:lnTo>
                  <a:lnTo>
                    <a:pt x="12816" y="4231"/>
                  </a:lnTo>
                  <a:lnTo>
                    <a:pt x="6842" y="4231"/>
                  </a:lnTo>
                  <a:close/>
                  <a:moveTo>
                    <a:pt x="6842" y="1835"/>
                  </a:moveTo>
                  <a:lnTo>
                    <a:pt x="12816" y="1835"/>
                  </a:lnTo>
                  <a:lnTo>
                    <a:pt x="12816" y="2515"/>
                  </a:lnTo>
                  <a:lnTo>
                    <a:pt x="6842" y="2515"/>
                  </a:lnTo>
                  <a:close/>
                  <a:moveTo>
                    <a:pt x="5892" y="929"/>
                  </a:moveTo>
                  <a:lnTo>
                    <a:pt x="5892" y="5734"/>
                  </a:lnTo>
                  <a:lnTo>
                    <a:pt x="12022" y="5734"/>
                  </a:lnTo>
                  <a:lnTo>
                    <a:pt x="12022" y="19581"/>
                  </a:lnTo>
                  <a:lnTo>
                    <a:pt x="13006" y="19581"/>
                  </a:lnTo>
                  <a:lnTo>
                    <a:pt x="13006" y="5719"/>
                  </a:lnTo>
                  <a:lnTo>
                    <a:pt x="13761" y="5285"/>
                  </a:lnTo>
                  <a:lnTo>
                    <a:pt x="13761" y="929"/>
                  </a:lnTo>
                  <a:close/>
                  <a:moveTo>
                    <a:pt x="4996" y="0"/>
                  </a:moveTo>
                  <a:lnTo>
                    <a:pt x="14661" y="0"/>
                  </a:lnTo>
                  <a:lnTo>
                    <a:pt x="14661" y="4765"/>
                  </a:lnTo>
                  <a:lnTo>
                    <a:pt x="15338" y="4377"/>
                  </a:lnTo>
                  <a:lnTo>
                    <a:pt x="20719" y="4377"/>
                  </a:lnTo>
                  <a:lnTo>
                    <a:pt x="20719" y="19581"/>
                  </a:lnTo>
                  <a:lnTo>
                    <a:pt x="21600" y="19581"/>
                  </a:lnTo>
                  <a:lnTo>
                    <a:pt x="21600" y="21600"/>
                  </a:lnTo>
                  <a:lnTo>
                    <a:pt x="0" y="21600"/>
                  </a:lnTo>
                  <a:lnTo>
                    <a:pt x="0" y="19581"/>
                  </a:lnTo>
                  <a:lnTo>
                    <a:pt x="881" y="19581"/>
                  </a:lnTo>
                  <a:lnTo>
                    <a:pt x="881" y="5734"/>
                  </a:lnTo>
                  <a:lnTo>
                    <a:pt x="4996" y="5734"/>
                  </a:lnTo>
                  <a:close/>
                </a:path>
              </a:pathLst>
            </a:custGeom>
            <a:solidFill>
              <a:srgbClr val="808080"/>
            </a:solidFill>
            <a:ln w="12700" cap="flat">
              <a:noFill/>
              <a:miter lim="400000"/>
            </a:ln>
            <a:effectLst/>
          </p:spPr>
          <p:txBody>
            <a:bodyPr wrap="square" lIns="45719" tIns="45719" rIns="45719" bIns="45719" numCol="1" anchor="t">
              <a:noAutofit/>
            </a:bodyPr>
            <a:lstStyle/>
            <a:p>
              <a:endParaRPr/>
            </a:p>
          </p:txBody>
        </p:sp>
      </p:grpSp>
      <p:sp>
        <p:nvSpPr>
          <p:cNvPr id="395" name="文本框 33"/>
          <p:cNvSpPr txBox="1"/>
          <p:nvPr/>
        </p:nvSpPr>
        <p:spPr>
          <a:xfrm>
            <a:off x="973981" y="4899477"/>
            <a:ext cx="10582024"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r>
              <a:rPr lang="en-US" sz="2400" dirty="0"/>
              <a:t>	</a:t>
            </a:r>
            <a:r>
              <a:rPr sz="2400" dirty="0"/>
              <a:t>Applying a mental model to the situation </a:t>
            </a:r>
            <a:r>
              <a:rPr sz="2400" b="1" dirty="0">
                <a:solidFill>
                  <a:srgbClr val="FF0000"/>
                </a:solidFill>
              </a:rPr>
              <a:t>reduces the amount of effort required </a:t>
            </a:r>
            <a:r>
              <a:rPr sz="2400" dirty="0"/>
              <a:t>to understand it since a significant part of the understanding is contained within the stereotypical behavior of the mental model itself.</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400" name="标题 1"/>
          <p:cNvSpPr txBox="1">
            <a:spLocks noGrp="1"/>
          </p:cNvSpPr>
          <p:nvPr>
            <p:ph type="title"/>
          </p:nvPr>
        </p:nvSpPr>
        <p:spPr>
          <a:xfrm>
            <a:off x="669923" y="0"/>
            <a:ext cx="10850565" cy="1028701"/>
          </a:xfrm>
          <a:prstGeom prst="rect">
            <a:avLst/>
          </a:prstGeom>
        </p:spPr>
        <p:txBody>
          <a:bodyPr/>
          <a:lstStyle/>
          <a:p>
            <a:r>
              <a:rPr dirty="0"/>
              <a:t>In </a:t>
            </a:r>
            <a:r>
              <a:rPr lang="en-US" dirty="0"/>
              <a:t>W</a:t>
            </a:r>
            <a:r>
              <a:rPr dirty="0"/>
              <a:t>hat </a:t>
            </a:r>
            <a:r>
              <a:rPr lang="en-US" dirty="0"/>
              <a:t>W</a:t>
            </a:r>
            <a:r>
              <a:rPr dirty="0"/>
              <a:t>ay do </a:t>
            </a:r>
            <a:r>
              <a:rPr lang="en-US" dirty="0"/>
              <a:t>P</a:t>
            </a:r>
            <a:r>
              <a:rPr dirty="0"/>
              <a:t>eople </a:t>
            </a:r>
            <a:r>
              <a:rPr lang="en-US" dirty="0"/>
              <a:t>F</a:t>
            </a:r>
            <a:r>
              <a:rPr dirty="0"/>
              <a:t>orm </a:t>
            </a:r>
            <a:r>
              <a:rPr lang="en-US" dirty="0"/>
              <a:t>A</a:t>
            </a:r>
            <a:r>
              <a:rPr dirty="0"/>
              <a:t> </a:t>
            </a:r>
            <a:r>
              <a:rPr lang="en-US" dirty="0"/>
              <a:t>M</a:t>
            </a:r>
            <a:r>
              <a:rPr dirty="0"/>
              <a:t>ental </a:t>
            </a:r>
            <a:r>
              <a:rPr lang="en-US" dirty="0"/>
              <a:t>M</a:t>
            </a:r>
            <a:r>
              <a:rPr dirty="0"/>
              <a:t>odel</a:t>
            </a:r>
            <a:r>
              <a:rPr lang="en-US" dirty="0"/>
              <a:t>?</a:t>
            </a:r>
            <a:endParaRPr dirty="0"/>
          </a:p>
        </p:txBody>
      </p:sp>
      <p:sp>
        <p:nvSpPr>
          <p:cNvPr id="401" name="灯片编号占位符 3"/>
          <p:cNvSpPr txBox="1">
            <a:spLocks noGrp="1"/>
          </p:cNvSpPr>
          <p:nvPr>
            <p:ph type="sldNum" sz="quarter" idx="2"/>
          </p:nvPr>
        </p:nvSpPr>
        <p:spPr>
          <a:xfrm>
            <a:off x="11275084" y="6230160"/>
            <a:ext cx="245404"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402" name="文本框 53"/>
          <p:cNvSpPr txBox="1"/>
          <p:nvPr/>
        </p:nvSpPr>
        <p:spPr>
          <a:xfrm>
            <a:off x="381164" y="1395662"/>
            <a:ext cx="10850565" cy="3539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gn="just">
              <a:buSzPct val="100000"/>
              <a:buFont typeface="Arial"/>
              <a:buChar char="•"/>
              <a:defRPr sz="2000"/>
            </a:pPr>
            <a:r>
              <a:rPr sz="2800" dirty="0"/>
              <a:t>According to Gulliksen and Lantz, people form a mental model based on </a:t>
            </a:r>
            <a:r>
              <a:rPr sz="2800" b="1" dirty="0">
                <a:solidFill>
                  <a:srgbClr val="FF0000"/>
                </a:solidFill>
              </a:rPr>
              <a:t>their interaction with a system or situation</a:t>
            </a:r>
            <a:r>
              <a:rPr sz="2800" dirty="0"/>
              <a:t>, not based on how designer imagines the situation. The initial mental model may be substantially incorrect, but people will rapidly form one based on </a:t>
            </a:r>
            <a:r>
              <a:rPr sz="2800" b="1" dirty="0">
                <a:solidFill>
                  <a:srgbClr val="FF0000"/>
                </a:solidFill>
              </a:rPr>
              <a:t>their prior knowledge </a:t>
            </a:r>
            <a:r>
              <a:rPr sz="2800" dirty="0"/>
              <a:t>and will use it to move forward with understanding the situation.</a:t>
            </a:r>
          </a:p>
          <a:p>
            <a:pPr marL="342900" indent="-342900" algn="just">
              <a:buSzPct val="100000"/>
              <a:buFont typeface="Arial"/>
              <a:buChar char="•"/>
              <a:defRPr sz="2000"/>
            </a:pPr>
            <a:r>
              <a:rPr sz="2800" dirty="0" err="1"/>
              <a:t>Kieras</a:t>
            </a:r>
            <a:r>
              <a:rPr sz="2800" dirty="0"/>
              <a:t> and </a:t>
            </a:r>
            <a:r>
              <a:rPr sz="2800" dirty="0" err="1"/>
              <a:t>Bovair</a:t>
            </a:r>
            <a:r>
              <a:rPr sz="2800" dirty="0"/>
              <a:t> held the opinion that the formation of mental models was </a:t>
            </a:r>
            <a:r>
              <a:rPr sz="2800" b="1" dirty="0">
                <a:solidFill>
                  <a:srgbClr val="FF0000"/>
                </a:solidFill>
              </a:rPr>
              <a:t>a comprehension process and not skill-learning</a:t>
            </a:r>
            <a:r>
              <a:rPr sz="2800" dirty="0"/>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428" name="标题 1"/>
          <p:cNvSpPr txBox="1">
            <a:spLocks noGrp="1"/>
          </p:cNvSpPr>
          <p:nvPr>
            <p:ph type="title"/>
          </p:nvPr>
        </p:nvSpPr>
        <p:spPr>
          <a:xfrm>
            <a:off x="669923" y="0"/>
            <a:ext cx="10850565" cy="1028701"/>
          </a:xfrm>
          <a:prstGeom prst="rect">
            <a:avLst/>
          </a:prstGeom>
        </p:spPr>
        <p:txBody>
          <a:bodyPr/>
          <a:lstStyle/>
          <a:p>
            <a:r>
              <a:rPr dirty="0"/>
              <a:t>Steps of How Mental Models buil</a:t>
            </a:r>
            <a:r>
              <a:rPr lang="en-US" dirty="0"/>
              <a:t>d</a:t>
            </a:r>
            <a:endParaRPr dirty="0"/>
          </a:p>
        </p:txBody>
      </p:sp>
      <p:sp>
        <p:nvSpPr>
          <p:cNvPr id="429" name="幻灯片编号占位符 3"/>
          <p:cNvSpPr txBox="1">
            <a:spLocks noGrp="1"/>
          </p:cNvSpPr>
          <p:nvPr>
            <p:ph type="sldNum" sz="quarter" idx="2"/>
          </p:nvPr>
        </p:nvSpPr>
        <p:spPr>
          <a:xfrm>
            <a:off x="11275084" y="6230160"/>
            <a:ext cx="245404"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430" name="文本框 4"/>
          <p:cNvSpPr txBox="1"/>
          <p:nvPr/>
        </p:nvSpPr>
        <p:spPr>
          <a:xfrm>
            <a:off x="669923" y="1299410"/>
            <a:ext cx="10567573" cy="3539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14350" indent="-514350">
              <a:buSzPct val="100000"/>
              <a:buFont typeface="Arial" panose="020B0604020202020204" pitchFamily="34" charset="0"/>
              <a:buChar char="•"/>
              <a:defRPr sz="2800"/>
            </a:pPr>
            <a:r>
              <a:rPr sz="3200" dirty="0"/>
              <a:t>Encounter an </a:t>
            </a:r>
            <a:r>
              <a:rPr sz="3200" b="1" dirty="0">
                <a:solidFill>
                  <a:srgbClr val="FF0000"/>
                </a:solidFill>
              </a:rPr>
              <a:t>unknown</a:t>
            </a:r>
            <a:r>
              <a:rPr sz="3200" dirty="0"/>
              <a:t> problem</a:t>
            </a:r>
          </a:p>
          <a:p>
            <a:pPr marL="514350" indent="-514350">
              <a:buSzPct val="100000"/>
              <a:buFont typeface="Arial" panose="020B0604020202020204" pitchFamily="34" charset="0"/>
              <a:buChar char="•"/>
              <a:defRPr sz="2800"/>
            </a:pPr>
            <a:r>
              <a:rPr sz="3200" dirty="0"/>
              <a:t>Solve it by </a:t>
            </a:r>
            <a:r>
              <a:rPr sz="3200" b="1" dirty="0">
                <a:solidFill>
                  <a:srgbClr val="FF0000"/>
                </a:solidFill>
              </a:rPr>
              <a:t>trail and error</a:t>
            </a:r>
          </a:p>
          <a:p>
            <a:pPr marL="514350" indent="-514350">
              <a:buSzPct val="100000"/>
              <a:buFont typeface="Arial" panose="020B0604020202020204" pitchFamily="34" charset="0"/>
              <a:buChar char="•"/>
              <a:defRPr sz="2800"/>
            </a:pPr>
            <a:r>
              <a:rPr sz="3200" dirty="0"/>
              <a:t>Find a </a:t>
            </a:r>
            <a:r>
              <a:rPr sz="3200" b="1" dirty="0">
                <a:solidFill>
                  <a:srgbClr val="FF0000"/>
                </a:solidFill>
              </a:rPr>
              <a:t>solution</a:t>
            </a:r>
          </a:p>
          <a:p>
            <a:pPr marL="514350" indent="-514350">
              <a:buSzPct val="100000"/>
              <a:buFont typeface="Arial" panose="020B0604020202020204" pitchFamily="34" charset="0"/>
              <a:buChar char="•"/>
              <a:defRPr sz="2800"/>
            </a:pPr>
            <a:r>
              <a:rPr sz="3200" dirty="0"/>
              <a:t>Form the </a:t>
            </a:r>
            <a:r>
              <a:rPr sz="3200" b="1" dirty="0">
                <a:solidFill>
                  <a:srgbClr val="FF0000"/>
                </a:solidFill>
              </a:rPr>
              <a:t>basis</a:t>
            </a:r>
            <a:r>
              <a:rPr sz="3200" dirty="0"/>
              <a:t> for creating a mental model or modifying an existing one</a:t>
            </a:r>
          </a:p>
          <a:p>
            <a:pPr marL="514350" indent="-514350">
              <a:buSzPct val="100000"/>
              <a:buFont typeface="Arial" panose="020B0604020202020204" pitchFamily="34" charset="0"/>
              <a:buChar char="•"/>
              <a:defRPr sz="2800"/>
            </a:pPr>
            <a:r>
              <a:rPr sz="3200" dirty="0"/>
              <a:t>Encounter </a:t>
            </a:r>
            <a:r>
              <a:rPr sz="3200" b="1" dirty="0">
                <a:solidFill>
                  <a:srgbClr val="FF0000"/>
                </a:solidFill>
              </a:rPr>
              <a:t>another similar problem</a:t>
            </a:r>
          </a:p>
          <a:p>
            <a:pPr marL="514350" indent="-514350">
              <a:buSzPct val="100000"/>
              <a:buFont typeface="Arial" panose="020B0604020202020204" pitchFamily="34" charset="0"/>
              <a:buChar char="•"/>
              <a:defRPr sz="2800"/>
            </a:pPr>
            <a:r>
              <a:rPr sz="3200" dirty="0"/>
              <a:t>Build a </a:t>
            </a:r>
            <a:r>
              <a:rPr sz="3200" b="1" dirty="0">
                <a:solidFill>
                  <a:srgbClr val="FF0000"/>
                </a:solidFill>
              </a:rPr>
              <a:t>mental model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414" name="标题 1"/>
          <p:cNvSpPr txBox="1">
            <a:spLocks noGrp="1"/>
          </p:cNvSpPr>
          <p:nvPr>
            <p:ph type="title"/>
          </p:nvPr>
        </p:nvSpPr>
        <p:spPr>
          <a:xfrm>
            <a:off x="669923" y="0"/>
            <a:ext cx="10850565" cy="1028701"/>
          </a:xfrm>
          <a:prstGeom prst="rect">
            <a:avLst/>
          </a:prstGeom>
        </p:spPr>
        <p:txBody>
          <a:bodyPr/>
          <a:lstStyle/>
          <a:p>
            <a:r>
              <a:t>The Factors that Impede the Formation of Mental Models</a:t>
            </a:r>
          </a:p>
        </p:txBody>
      </p:sp>
      <p:sp>
        <p:nvSpPr>
          <p:cNvPr id="415" name="灯片编号占位符 3"/>
          <p:cNvSpPr txBox="1">
            <a:spLocks noGrp="1"/>
          </p:cNvSpPr>
          <p:nvPr>
            <p:ph type="sldNum" sz="quarter" idx="2"/>
          </p:nvPr>
        </p:nvSpPr>
        <p:spPr>
          <a:xfrm>
            <a:off x="11275084" y="6230160"/>
            <a:ext cx="245404"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416" name="文本框 38"/>
          <p:cNvSpPr txBox="1"/>
          <p:nvPr/>
        </p:nvSpPr>
        <p:spPr>
          <a:xfrm>
            <a:off x="848891" y="1924023"/>
            <a:ext cx="10850565" cy="1815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lgn="just">
              <a:buSzPct val="100000"/>
              <a:buFont typeface="Arial"/>
              <a:buChar char="•"/>
              <a:defRPr sz="2800"/>
            </a:pPr>
            <a:r>
              <a:rPr b="1" dirty="0">
                <a:solidFill>
                  <a:srgbClr val="FF0000"/>
                </a:solidFill>
              </a:rPr>
              <a:t>Cognitive overload </a:t>
            </a:r>
            <a:r>
              <a:rPr dirty="0"/>
              <a:t>or </a:t>
            </a:r>
            <a:r>
              <a:rPr b="1" dirty="0">
                <a:solidFill>
                  <a:srgbClr val="FF0000"/>
                </a:solidFill>
              </a:rPr>
              <a:t>disorientation</a:t>
            </a:r>
          </a:p>
          <a:p>
            <a:pPr marL="457200" indent="-457200" algn="just">
              <a:buSzPct val="100000"/>
              <a:buFont typeface="Arial"/>
              <a:buChar char="•"/>
              <a:defRPr sz="2800"/>
            </a:pPr>
            <a:r>
              <a:rPr b="1" dirty="0">
                <a:solidFill>
                  <a:srgbClr val="FF0000"/>
                </a:solidFill>
              </a:rPr>
              <a:t>The close of a comparison </a:t>
            </a:r>
            <a:r>
              <a:rPr dirty="0"/>
              <a:t>between situations can cause problems because of making inappropriate assumptions arising from the differences between them.</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407" name="标题 1"/>
          <p:cNvSpPr txBox="1">
            <a:spLocks noGrp="1"/>
          </p:cNvSpPr>
          <p:nvPr>
            <p:ph type="title"/>
          </p:nvPr>
        </p:nvSpPr>
        <p:spPr>
          <a:xfrm>
            <a:off x="669923" y="0"/>
            <a:ext cx="10850565" cy="1028701"/>
          </a:xfrm>
          <a:prstGeom prst="rect">
            <a:avLst/>
          </a:prstGeom>
        </p:spPr>
        <p:txBody>
          <a:bodyPr/>
          <a:lstStyle/>
          <a:p>
            <a:r>
              <a:t>Three Different Models Which Exist </a:t>
            </a:r>
          </a:p>
        </p:txBody>
      </p:sp>
      <p:sp>
        <p:nvSpPr>
          <p:cNvPr id="408" name="幻灯片编号占位符 3"/>
          <p:cNvSpPr txBox="1">
            <a:spLocks noGrp="1"/>
          </p:cNvSpPr>
          <p:nvPr>
            <p:ph type="sldNum" sz="quarter" idx="2"/>
          </p:nvPr>
        </p:nvSpPr>
        <p:spPr>
          <a:xfrm>
            <a:off x="11275084" y="6230160"/>
            <a:ext cx="245404"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409" name="文本框 4"/>
          <p:cNvSpPr txBox="1"/>
          <p:nvPr/>
        </p:nvSpPr>
        <p:spPr>
          <a:xfrm>
            <a:off x="669923" y="1491915"/>
            <a:ext cx="10850565" cy="2677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lgn="just">
              <a:buFont typeface="Arial" panose="020B0604020202020204" pitchFamily="34" charset="0"/>
              <a:buChar char="•"/>
              <a:defRPr sz="2800"/>
            </a:pPr>
            <a:r>
              <a:rPr b="1" dirty="0">
                <a:solidFill>
                  <a:srgbClr val="FF0000"/>
                </a:solidFill>
              </a:rPr>
              <a:t>Cognitive model</a:t>
            </a:r>
            <a:r>
              <a:rPr dirty="0"/>
              <a:t>: model held by the design team of how they think the user’s mind works</a:t>
            </a:r>
          </a:p>
          <a:p>
            <a:pPr marL="457200" indent="-457200" algn="just">
              <a:buFont typeface="Arial" panose="020B0604020202020204" pitchFamily="34" charset="0"/>
              <a:buChar char="•"/>
              <a:defRPr sz="2800"/>
            </a:pPr>
            <a:r>
              <a:rPr sz="2800" b="1" dirty="0">
                <a:solidFill>
                  <a:srgbClr val="FF0000"/>
                </a:solidFill>
              </a:rPr>
              <a:t>Intended conceptual model</a:t>
            </a:r>
            <a:r>
              <a:rPr dirty="0"/>
              <a:t>: model of how the system should be used</a:t>
            </a:r>
          </a:p>
          <a:p>
            <a:pPr marL="457200" indent="-457200" algn="just">
              <a:buFont typeface="Arial" panose="020B0604020202020204" pitchFamily="34" charset="0"/>
              <a:buChar char="•"/>
              <a:defRPr sz="2800"/>
            </a:pPr>
            <a:r>
              <a:rPr sz="2800" b="1" dirty="0">
                <a:solidFill>
                  <a:srgbClr val="FF0000"/>
                </a:solidFill>
              </a:rPr>
              <a:t>Actual conceptual model</a:t>
            </a:r>
            <a:r>
              <a:rPr dirty="0"/>
              <a:t>: how the user actually pictures the system working</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421" name="标题 1"/>
          <p:cNvSpPr txBox="1">
            <a:spLocks noGrp="1"/>
          </p:cNvSpPr>
          <p:nvPr>
            <p:ph type="title"/>
          </p:nvPr>
        </p:nvSpPr>
        <p:spPr>
          <a:xfrm>
            <a:off x="669923" y="0"/>
            <a:ext cx="10850565" cy="1028701"/>
          </a:xfrm>
          <a:prstGeom prst="rect">
            <a:avLst/>
          </a:prstGeom>
        </p:spPr>
        <p:txBody>
          <a:bodyPr/>
          <a:lstStyle/>
          <a:p>
            <a:r>
              <a:rPr dirty="0"/>
              <a:t>Develop Mental Models</a:t>
            </a:r>
          </a:p>
        </p:txBody>
      </p:sp>
      <p:sp>
        <p:nvSpPr>
          <p:cNvPr id="422" name="幻灯片编号占位符 3"/>
          <p:cNvSpPr txBox="1">
            <a:spLocks noGrp="1"/>
          </p:cNvSpPr>
          <p:nvPr>
            <p:ph type="sldNum" sz="quarter" idx="2"/>
          </p:nvPr>
        </p:nvSpPr>
        <p:spPr>
          <a:xfrm>
            <a:off x="11275084" y="6230160"/>
            <a:ext cx="245404"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423" name="文本框 4"/>
          <p:cNvSpPr txBox="1"/>
          <p:nvPr/>
        </p:nvSpPr>
        <p:spPr>
          <a:xfrm>
            <a:off x="669923" y="1574772"/>
            <a:ext cx="10850565" cy="22467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lgn="just">
              <a:buSzPct val="100000"/>
              <a:buFont typeface="Arial"/>
              <a:buChar char="•"/>
              <a:defRPr sz="2800"/>
            </a:pPr>
            <a:r>
              <a:rPr dirty="0"/>
              <a:t>Beginner: built on </a:t>
            </a:r>
            <a:r>
              <a:rPr b="1" dirty="0">
                <a:solidFill>
                  <a:srgbClr val="FF0000"/>
                </a:solidFill>
              </a:rPr>
              <a:t>spotty knowledge</a:t>
            </a:r>
          </a:p>
          <a:p>
            <a:pPr marL="457200" indent="-457200" algn="just">
              <a:buSzPct val="100000"/>
              <a:buFont typeface="Arial"/>
              <a:buChar char="•"/>
              <a:defRPr sz="2800"/>
            </a:pPr>
            <a:r>
              <a:rPr dirty="0"/>
              <a:t>Users with expertise: spotty knowledge is fleshed out with a structured and coherent view</a:t>
            </a:r>
          </a:p>
          <a:p>
            <a:pPr marL="457200" indent="-457200" algn="just">
              <a:buSzPct val="100000"/>
              <a:buFont typeface="Arial"/>
              <a:buChar char="•"/>
              <a:defRPr sz="2800"/>
            </a:pPr>
            <a:r>
              <a:rPr dirty="0"/>
              <a:t>Experienced people: show increased detail</a:t>
            </a:r>
            <a:r>
              <a:rPr lang="en-US" dirty="0"/>
              <a:t>s</a:t>
            </a:r>
            <a:r>
              <a:rPr dirty="0"/>
              <a:t> and completeness as structure is gained, connecting to prior knowledge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428" name="标题 1"/>
          <p:cNvSpPr txBox="1">
            <a:spLocks noGrp="1"/>
          </p:cNvSpPr>
          <p:nvPr>
            <p:ph type="title"/>
          </p:nvPr>
        </p:nvSpPr>
        <p:spPr>
          <a:xfrm>
            <a:off x="669923" y="0"/>
            <a:ext cx="10850565" cy="1028701"/>
          </a:xfrm>
          <a:prstGeom prst="rect">
            <a:avLst/>
          </a:prstGeom>
        </p:spPr>
        <p:txBody>
          <a:bodyPr/>
          <a:lstStyle/>
          <a:p>
            <a:r>
              <a:rPr lang="en-US" dirty="0"/>
              <a:t>Difficulties in Switching Mental Models </a:t>
            </a:r>
            <a:endParaRPr dirty="0"/>
          </a:p>
        </p:txBody>
      </p:sp>
      <p:sp>
        <p:nvSpPr>
          <p:cNvPr id="429" name="幻灯片编号占位符 3"/>
          <p:cNvSpPr txBox="1">
            <a:spLocks noGrp="1"/>
          </p:cNvSpPr>
          <p:nvPr>
            <p:ph type="sldNum" sz="quarter" idx="2"/>
          </p:nvPr>
        </p:nvSpPr>
        <p:spPr>
          <a:xfrm>
            <a:off x="11275084" y="6230160"/>
            <a:ext cx="245404"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430" name="文本框 4"/>
          <p:cNvSpPr txBox="1"/>
          <p:nvPr/>
        </p:nvSpPr>
        <p:spPr>
          <a:xfrm>
            <a:off x="669923" y="1299410"/>
            <a:ext cx="10567573"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14350" indent="-514350">
              <a:buSzPct val="100000"/>
              <a:buFont typeface="Arial" panose="020B0604020202020204" pitchFamily="34" charset="0"/>
              <a:buChar char="•"/>
              <a:defRPr sz="2800"/>
            </a:pPr>
            <a:endParaRPr sz="3200" b="1" dirty="0">
              <a:solidFill>
                <a:srgbClr val="FF0000"/>
              </a:solidFill>
            </a:endParaRPr>
          </a:p>
        </p:txBody>
      </p:sp>
      <p:pic>
        <p:nvPicPr>
          <p:cNvPr id="2" name="Picture 1">
            <a:extLst>
              <a:ext uri="{FF2B5EF4-FFF2-40B4-BE49-F238E27FC236}">
                <a16:creationId xmlns:a16="http://schemas.microsoft.com/office/drawing/2014/main" id="{1858BE20-8419-6F49-9F59-8B80D62A4502}"/>
              </a:ext>
            </a:extLst>
          </p:cNvPr>
          <p:cNvPicPr>
            <a:picLocks noChangeAspect="1"/>
          </p:cNvPicPr>
          <p:nvPr/>
        </p:nvPicPr>
        <p:blipFill>
          <a:blip r:embed="rId3"/>
          <a:stretch>
            <a:fillRect/>
          </a:stretch>
        </p:blipFill>
        <p:spPr>
          <a:xfrm>
            <a:off x="1760857" y="1030170"/>
            <a:ext cx="8668695" cy="5827830"/>
          </a:xfrm>
          <a:prstGeom prst="rect">
            <a:avLst/>
          </a:prstGeom>
        </p:spPr>
      </p:pic>
    </p:spTree>
    <p:extLst>
      <p:ext uri="{BB962C8B-B14F-4D97-AF65-F5344CB8AC3E}">
        <p14:creationId xmlns:p14="http://schemas.microsoft.com/office/powerpoint/2010/main" val="25498494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标题 4"/>
          <p:cNvSpPr txBox="1">
            <a:spLocks noGrp="1"/>
          </p:cNvSpPr>
          <p:nvPr>
            <p:ph type="title"/>
          </p:nvPr>
        </p:nvSpPr>
        <p:spPr>
          <a:xfrm>
            <a:off x="2836203" y="2990850"/>
            <a:ext cx="6519593" cy="895350"/>
          </a:xfrm>
          <a:prstGeom prst="rect">
            <a:avLst/>
          </a:prstGeom>
        </p:spPr>
        <p:txBody>
          <a:bodyPr>
            <a:noAutofit/>
          </a:bodyPr>
          <a:lstStyle/>
          <a:p>
            <a:r>
              <a:rPr sz="3200" dirty="0"/>
              <a:t>Mental Model</a:t>
            </a:r>
            <a:r>
              <a:rPr lang="en-US" sz="3200" dirty="0"/>
              <a:t>s</a:t>
            </a:r>
            <a:r>
              <a:rPr sz="3200" dirty="0"/>
              <a:t> in UX Design</a:t>
            </a:r>
          </a:p>
        </p:txBody>
      </p:sp>
      <p:sp>
        <p:nvSpPr>
          <p:cNvPr id="435" name="文本占位符 5"/>
          <p:cNvSpPr txBox="1">
            <a:spLocks noGrp="1"/>
          </p:cNvSpPr>
          <p:nvPr>
            <p:ph type="body" sz="quarter" idx="1"/>
          </p:nvPr>
        </p:nvSpPr>
        <p:spPr>
          <a:xfrm>
            <a:off x="2202655" y="3886200"/>
            <a:ext cx="7786687" cy="1015623"/>
          </a:xfrm>
          <a:prstGeom prst="rect">
            <a:avLst/>
          </a:prstGeom>
        </p:spPr>
        <p:txBody>
          <a:bodyPr>
            <a:noAutofit/>
          </a:bodyPr>
          <a:lstStyle/>
          <a:p>
            <a:r>
              <a:rPr sz="2000" dirty="0"/>
              <a:t>How to use mental model</a:t>
            </a:r>
            <a:r>
              <a:rPr lang="en-US" sz="2000" dirty="0"/>
              <a:t>s</a:t>
            </a:r>
            <a:r>
              <a:rPr sz="2000" dirty="0"/>
              <a:t> in UX design</a:t>
            </a:r>
            <a:r>
              <a:rPr lang="en-US" sz="2000" dirty="0"/>
              <a:t>?</a:t>
            </a:r>
            <a:endParaRPr sz="2000" dirty="0"/>
          </a:p>
        </p:txBody>
      </p:sp>
      <p:sp>
        <p:nvSpPr>
          <p:cNvPr id="436" name="文本框 7"/>
          <p:cNvSpPr txBox="1"/>
          <p:nvPr/>
        </p:nvSpPr>
        <p:spPr>
          <a:xfrm>
            <a:off x="5550694" y="2168524"/>
            <a:ext cx="1090615" cy="1184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defTabSz="758951">
              <a:defRPr sz="7600">
                <a:solidFill>
                  <a:srgbClr val="010E19"/>
                </a:solidFill>
                <a:latin typeface="Impact"/>
                <a:ea typeface="Impact"/>
                <a:cs typeface="Impact"/>
                <a:sym typeface="Impact"/>
              </a:defRPr>
            </a:lvl1pPr>
          </a:lstStyle>
          <a:p>
            <a:r>
              <a:rPr dirty="0"/>
              <a:t>0</a:t>
            </a:r>
            <a:r>
              <a:rPr lang="en-US" dirty="0"/>
              <a:t>4</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îŝḷîḋé"/>
          <p:cNvGrpSpPr/>
          <p:nvPr/>
        </p:nvGrpSpPr>
        <p:grpSpPr>
          <a:xfrm>
            <a:off x="4331804" y="458189"/>
            <a:ext cx="3528393" cy="906135"/>
            <a:chOff x="0" y="0"/>
            <a:chExt cx="3528391" cy="906133"/>
          </a:xfrm>
        </p:grpSpPr>
        <p:sp>
          <p:nvSpPr>
            <p:cNvPr id="154" name="形状"/>
            <p:cNvSpPr/>
            <p:nvPr/>
          </p:nvSpPr>
          <p:spPr>
            <a:xfrm>
              <a:off x="0" y="0"/>
              <a:ext cx="3528392" cy="906134"/>
            </a:xfrm>
            <a:custGeom>
              <a:avLst/>
              <a:gdLst/>
              <a:ahLst/>
              <a:cxnLst>
                <a:cxn ang="0">
                  <a:pos x="wd2" y="hd2"/>
                </a:cxn>
                <a:cxn ang="5400000">
                  <a:pos x="wd2" y="hd2"/>
                </a:cxn>
                <a:cxn ang="10800000">
                  <a:pos x="wd2" y="hd2"/>
                </a:cxn>
                <a:cxn ang="16200000">
                  <a:pos x="wd2" y="hd2"/>
                </a:cxn>
              </a:cxnLst>
              <a:rect l="0" t="0" r="r" b="b"/>
              <a:pathLst>
                <a:path w="21600" h="21600" extrusionOk="0">
                  <a:moveTo>
                    <a:pt x="1139" y="0"/>
                  </a:moveTo>
                  <a:lnTo>
                    <a:pt x="20461" y="0"/>
                  </a:lnTo>
                  <a:cubicBezTo>
                    <a:pt x="21090" y="0"/>
                    <a:pt x="21600" y="1985"/>
                    <a:pt x="21600" y="4434"/>
                  </a:cubicBezTo>
                  <a:lnTo>
                    <a:pt x="21600" y="21600"/>
                  </a:lnTo>
                  <a:lnTo>
                    <a:pt x="0" y="21600"/>
                  </a:lnTo>
                  <a:lnTo>
                    <a:pt x="0" y="4434"/>
                  </a:lnTo>
                  <a:cubicBezTo>
                    <a:pt x="0" y="1985"/>
                    <a:pt x="510" y="0"/>
                    <a:pt x="1139"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endParaRPr/>
            </a:p>
          </p:txBody>
        </p:sp>
        <p:sp>
          <p:nvSpPr>
            <p:cNvPr id="155" name="Contents"/>
            <p:cNvSpPr txBox="1"/>
            <p:nvPr/>
          </p:nvSpPr>
          <p:spPr>
            <a:xfrm>
              <a:off x="0" y="0"/>
              <a:ext cx="3528392" cy="9061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rmAutofit/>
            </a:bodyPr>
            <a:lstStyle>
              <a:lvl1pPr algn="ctr">
                <a:defRPr sz="4000" b="1" spc="300">
                  <a:solidFill>
                    <a:srgbClr val="FFFFFF"/>
                  </a:solidFill>
                </a:defRPr>
              </a:lvl1pPr>
            </a:lstStyle>
            <a:p>
              <a:r>
                <a:t>Contents</a:t>
              </a:r>
            </a:p>
          </p:txBody>
        </p:sp>
      </p:grpSp>
      <p:sp>
        <p:nvSpPr>
          <p:cNvPr id="157" name="îṣ1íďe"/>
          <p:cNvSpPr/>
          <p:nvPr/>
        </p:nvSpPr>
        <p:spPr>
          <a:xfrm>
            <a:off x="4338858" y="1436331"/>
            <a:ext cx="3514285" cy="1379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54" y="3814"/>
                </a:lnTo>
                <a:cubicBezTo>
                  <a:pt x="21380" y="14266"/>
                  <a:pt x="20974" y="21600"/>
                  <a:pt x="20500" y="21600"/>
                </a:cubicBezTo>
                <a:lnTo>
                  <a:pt x="1100" y="21600"/>
                </a:lnTo>
                <a:cubicBezTo>
                  <a:pt x="626" y="21600"/>
                  <a:pt x="220" y="14266"/>
                  <a:pt x="46" y="3814"/>
                </a:cubicBezTo>
                <a:lnTo>
                  <a:pt x="0" y="0"/>
                </a:lnTo>
                <a:close/>
              </a:path>
            </a:pathLst>
          </a:custGeom>
          <a:solidFill>
            <a:schemeClr val="accent1"/>
          </a:solidFill>
          <a:ln w="12700">
            <a:miter lim="400000"/>
          </a:ln>
        </p:spPr>
        <p:txBody>
          <a:bodyPr lIns="45719" rIns="45719" anchor="ctr"/>
          <a:lstStyle/>
          <a:p>
            <a:pPr algn="ctr"/>
            <a:endParaRPr/>
          </a:p>
        </p:txBody>
      </p:sp>
      <p:grpSp>
        <p:nvGrpSpPr>
          <p:cNvPr id="3" name="Group 2">
            <a:extLst>
              <a:ext uri="{FF2B5EF4-FFF2-40B4-BE49-F238E27FC236}">
                <a16:creationId xmlns:a16="http://schemas.microsoft.com/office/drawing/2014/main" id="{4FA2FF1A-A3D9-A740-B64E-E4B5F6807F49}"/>
              </a:ext>
            </a:extLst>
          </p:cNvPr>
          <p:cNvGrpSpPr/>
          <p:nvPr/>
        </p:nvGrpSpPr>
        <p:grpSpPr>
          <a:xfrm>
            <a:off x="3122483" y="1945551"/>
            <a:ext cx="6856267" cy="4348876"/>
            <a:chOff x="3036758" y="1916976"/>
            <a:chExt cx="6856267" cy="4348876"/>
          </a:xfrm>
        </p:grpSpPr>
        <p:grpSp>
          <p:nvGrpSpPr>
            <p:cNvPr id="141" name="成组"/>
            <p:cNvGrpSpPr/>
            <p:nvPr/>
          </p:nvGrpSpPr>
          <p:grpSpPr>
            <a:xfrm>
              <a:off x="3728587" y="1916976"/>
              <a:ext cx="4572512" cy="1864215"/>
              <a:chOff x="-2" y="0"/>
              <a:chExt cx="4572511" cy="1864210"/>
            </a:xfrm>
          </p:grpSpPr>
          <p:grpSp>
            <p:nvGrpSpPr>
              <p:cNvPr id="131" name="iŝľîḑé"/>
              <p:cNvGrpSpPr/>
              <p:nvPr/>
            </p:nvGrpSpPr>
            <p:grpSpPr>
              <a:xfrm>
                <a:off x="0" y="0"/>
                <a:ext cx="792088" cy="720081"/>
                <a:chOff x="0" y="0"/>
                <a:chExt cx="792087" cy="720080"/>
              </a:xfrm>
            </p:grpSpPr>
            <p:sp>
              <p:nvSpPr>
                <p:cNvPr id="129" name="形状"/>
                <p:cNvSpPr/>
                <p:nvPr/>
              </p:nvSpPr>
              <p:spPr>
                <a:xfrm>
                  <a:off x="0" y="-1"/>
                  <a:ext cx="792088" cy="720082"/>
                </a:xfrm>
                <a:custGeom>
                  <a:avLst/>
                  <a:gdLst/>
                  <a:ahLst/>
                  <a:cxnLst>
                    <a:cxn ang="0">
                      <a:pos x="wd2" y="hd2"/>
                    </a:cxn>
                    <a:cxn ang="5400000">
                      <a:pos x="wd2" y="hd2"/>
                    </a:cxn>
                    <a:cxn ang="10800000">
                      <a:pos x="wd2" y="hd2"/>
                    </a:cxn>
                    <a:cxn ang="16200000">
                      <a:pos x="wd2" y="hd2"/>
                    </a:cxn>
                  </a:cxnLst>
                  <a:rect l="0" t="0" r="r" b="b"/>
                  <a:pathLst>
                    <a:path w="21600" h="21600" extrusionOk="0">
                      <a:moveTo>
                        <a:pt x="9818" y="0"/>
                      </a:moveTo>
                      <a:lnTo>
                        <a:pt x="21600" y="0"/>
                      </a:lnTo>
                      <a:lnTo>
                        <a:pt x="21600" y="21600"/>
                      </a:lnTo>
                      <a:lnTo>
                        <a:pt x="9818" y="21600"/>
                      </a:lnTo>
                      <a:cubicBezTo>
                        <a:pt x="4396" y="21600"/>
                        <a:pt x="0" y="16765"/>
                        <a:pt x="0" y="10800"/>
                      </a:cubicBezTo>
                      <a:cubicBezTo>
                        <a:pt x="0" y="4835"/>
                        <a:pt x="4396" y="0"/>
                        <a:pt x="9818"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endParaRPr/>
                </a:p>
              </p:txBody>
            </p:sp>
            <p:sp>
              <p:nvSpPr>
                <p:cNvPr id="130" name="01"/>
                <p:cNvSpPr txBox="1"/>
                <p:nvPr/>
              </p:nvSpPr>
              <p:spPr>
                <a:xfrm>
                  <a:off x="180932" y="-1"/>
                  <a:ext cx="430224" cy="720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lvl1pPr algn="ctr">
                    <a:defRPr sz="2800">
                      <a:solidFill>
                        <a:srgbClr val="FFFFFF"/>
                      </a:solidFill>
                      <a:latin typeface="Impact"/>
                      <a:ea typeface="Impact"/>
                      <a:cs typeface="Impact"/>
                      <a:sym typeface="Impact"/>
                    </a:defRPr>
                  </a:lvl1pPr>
                </a:lstStyle>
                <a:p>
                  <a:r>
                    <a:t>01</a:t>
                  </a:r>
                </a:p>
              </p:txBody>
            </p:sp>
          </p:grpSp>
          <p:grpSp>
            <p:nvGrpSpPr>
              <p:cNvPr id="134" name="îṡlidè"/>
              <p:cNvGrpSpPr/>
              <p:nvPr/>
            </p:nvGrpSpPr>
            <p:grpSpPr>
              <a:xfrm>
                <a:off x="900099" y="0"/>
                <a:ext cx="3672409" cy="720081"/>
                <a:chOff x="0" y="0"/>
                <a:chExt cx="3672408" cy="720080"/>
              </a:xfrm>
            </p:grpSpPr>
            <p:sp>
              <p:nvSpPr>
                <p:cNvPr id="132" name="形状"/>
                <p:cNvSpPr/>
                <p:nvPr/>
              </p:nvSpPr>
              <p:spPr>
                <a:xfrm>
                  <a:off x="-1" y="-1"/>
                  <a:ext cx="3672410" cy="720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482" y="0"/>
                      </a:lnTo>
                      <a:cubicBezTo>
                        <a:pt x="20652" y="0"/>
                        <a:pt x="21600" y="4835"/>
                        <a:pt x="21600" y="10800"/>
                      </a:cubicBezTo>
                      <a:cubicBezTo>
                        <a:pt x="21600" y="16765"/>
                        <a:pt x="20652" y="21600"/>
                        <a:pt x="19482" y="21600"/>
                      </a:cubicBezTo>
                      <a:lnTo>
                        <a:pt x="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sz="2400" b="1">
                      <a:solidFill>
                        <a:srgbClr val="FFFFFF"/>
                      </a:solidFill>
                    </a:defRPr>
                  </a:pPr>
                  <a:endParaRPr/>
                </a:p>
              </p:txBody>
            </p:sp>
            <p:sp>
              <p:nvSpPr>
                <p:cNvPr id="133" name="Mental Models"/>
                <p:cNvSpPr txBox="1"/>
                <p:nvPr/>
              </p:nvSpPr>
              <p:spPr>
                <a:xfrm>
                  <a:off x="734151" y="-1"/>
                  <a:ext cx="2204106" cy="720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lvl1pPr algn="ctr">
                    <a:defRPr sz="2400" b="1">
                      <a:solidFill>
                        <a:srgbClr val="FFFFFF"/>
                      </a:solidFill>
                    </a:defRPr>
                  </a:lvl1pPr>
                </a:lstStyle>
                <a:p>
                  <a:r>
                    <a:rPr lang="en-US" dirty="0"/>
                    <a:t>Introduction</a:t>
                  </a:r>
                  <a:endParaRPr dirty="0"/>
                </a:p>
              </p:txBody>
            </p:sp>
          </p:grpSp>
          <p:grpSp>
            <p:nvGrpSpPr>
              <p:cNvPr id="137" name="ïşlíḑè"/>
              <p:cNvGrpSpPr/>
              <p:nvPr/>
            </p:nvGrpSpPr>
            <p:grpSpPr>
              <a:xfrm>
                <a:off x="-2" y="1088507"/>
                <a:ext cx="792090" cy="775703"/>
                <a:chOff x="-5238570" y="1079347"/>
                <a:chExt cx="792088" cy="775702"/>
              </a:xfrm>
            </p:grpSpPr>
            <p:sp>
              <p:nvSpPr>
                <p:cNvPr id="135" name="形状"/>
                <p:cNvSpPr/>
                <p:nvPr/>
              </p:nvSpPr>
              <p:spPr>
                <a:xfrm>
                  <a:off x="-5238570" y="1134967"/>
                  <a:ext cx="792088" cy="720082"/>
                </a:xfrm>
                <a:custGeom>
                  <a:avLst/>
                  <a:gdLst/>
                  <a:ahLst/>
                  <a:cxnLst>
                    <a:cxn ang="0">
                      <a:pos x="wd2" y="hd2"/>
                    </a:cxn>
                    <a:cxn ang="5400000">
                      <a:pos x="wd2" y="hd2"/>
                    </a:cxn>
                    <a:cxn ang="10800000">
                      <a:pos x="wd2" y="hd2"/>
                    </a:cxn>
                    <a:cxn ang="16200000">
                      <a:pos x="wd2" y="hd2"/>
                    </a:cxn>
                  </a:cxnLst>
                  <a:rect l="0" t="0" r="r" b="b"/>
                  <a:pathLst>
                    <a:path w="21600" h="21600" extrusionOk="0">
                      <a:moveTo>
                        <a:pt x="9818" y="0"/>
                      </a:moveTo>
                      <a:lnTo>
                        <a:pt x="21600" y="0"/>
                      </a:lnTo>
                      <a:lnTo>
                        <a:pt x="21600" y="21600"/>
                      </a:lnTo>
                      <a:lnTo>
                        <a:pt x="9818" y="21600"/>
                      </a:lnTo>
                      <a:cubicBezTo>
                        <a:pt x="4396" y="21600"/>
                        <a:pt x="0" y="16765"/>
                        <a:pt x="0" y="10800"/>
                      </a:cubicBezTo>
                      <a:cubicBezTo>
                        <a:pt x="0" y="4835"/>
                        <a:pt x="4396" y="0"/>
                        <a:pt x="9818" y="0"/>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a:endParaRPr/>
                </a:p>
              </p:txBody>
            </p:sp>
            <p:sp>
              <p:nvSpPr>
                <p:cNvPr id="136" name="02"/>
                <p:cNvSpPr txBox="1"/>
                <p:nvPr/>
              </p:nvSpPr>
              <p:spPr>
                <a:xfrm>
                  <a:off x="-5047565" y="1079347"/>
                  <a:ext cx="473284" cy="720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lvl1pPr algn="ctr">
                    <a:defRPr sz="2800">
                      <a:solidFill>
                        <a:srgbClr val="FFFFFF"/>
                      </a:solidFill>
                      <a:latin typeface="Impact"/>
                      <a:ea typeface="Impact"/>
                      <a:cs typeface="Impact"/>
                      <a:sym typeface="Impact"/>
                    </a:defRPr>
                  </a:lvl1pPr>
                </a:lstStyle>
                <a:p>
                  <a:r>
                    <a:rPr dirty="0"/>
                    <a:t>02</a:t>
                  </a:r>
                </a:p>
              </p:txBody>
            </p:sp>
          </p:grpSp>
          <p:grpSp>
            <p:nvGrpSpPr>
              <p:cNvPr id="140" name="íṥľïḓè"/>
              <p:cNvGrpSpPr/>
              <p:nvPr/>
            </p:nvGrpSpPr>
            <p:grpSpPr>
              <a:xfrm>
                <a:off x="900098" y="1144125"/>
                <a:ext cx="3672411" cy="720084"/>
                <a:chOff x="-5238583" y="1134965"/>
                <a:chExt cx="3672410" cy="720083"/>
              </a:xfrm>
            </p:grpSpPr>
            <p:sp>
              <p:nvSpPr>
                <p:cNvPr id="138" name="形状"/>
                <p:cNvSpPr/>
                <p:nvPr/>
              </p:nvSpPr>
              <p:spPr>
                <a:xfrm>
                  <a:off x="-5238583" y="1134965"/>
                  <a:ext cx="3672410" cy="720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482" y="0"/>
                      </a:lnTo>
                      <a:cubicBezTo>
                        <a:pt x="20652" y="0"/>
                        <a:pt x="21600" y="4835"/>
                        <a:pt x="21600" y="10800"/>
                      </a:cubicBezTo>
                      <a:cubicBezTo>
                        <a:pt x="21600" y="16765"/>
                        <a:pt x="20652" y="21600"/>
                        <a:pt x="19482" y="21600"/>
                      </a:cubicBezTo>
                      <a:lnTo>
                        <a:pt x="0" y="21600"/>
                      </a:lnTo>
                      <a:lnTo>
                        <a:pt x="0" y="0"/>
                      </a:ln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sz="2400" b="1">
                      <a:solidFill>
                        <a:srgbClr val="FFFFFF"/>
                      </a:solidFill>
                    </a:defRPr>
                  </a:pPr>
                  <a:endParaRPr/>
                </a:p>
              </p:txBody>
            </p:sp>
            <p:sp>
              <p:nvSpPr>
                <p:cNvPr id="139" name="Characteristics"/>
                <p:cNvSpPr txBox="1"/>
                <p:nvPr/>
              </p:nvSpPr>
              <p:spPr>
                <a:xfrm>
                  <a:off x="-4728261" y="1134966"/>
                  <a:ext cx="2306648" cy="720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lvl1pPr algn="ctr">
                    <a:defRPr sz="2400" b="1">
                      <a:solidFill>
                        <a:srgbClr val="FFFFFF"/>
                      </a:solidFill>
                    </a:defRPr>
                  </a:lvl1pPr>
                </a:lstStyle>
                <a:p>
                  <a:r>
                    <a:rPr lang="en-US" dirty="0"/>
                    <a:t>Details</a:t>
                  </a:r>
                  <a:endParaRPr dirty="0"/>
                </a:p>
              </p:txBody>
            </p:sp>
          </p:grpSp>
        </p:grpSp>
        <p:grpSp>
          <p:nvGrpSpPr>
            <p:cNvPr id="2" name="Group 1">
              <a:extLst>
                <a:ext uri="{FF2B5EF4-FFF2-40B4-BE49-F238E27FC236}">
                  <a16:creationId xmlns:a16="http://schemas.microsoft.com/office/drawing/2014/main" id="{DE77A0E2-22AD-FC45-8B6D-0B83B4D9B802}"/>
                </a:ext>
              </a:extLst>
            </p:cNvPr>
            <p:cNvGrpSpPr/>
            <p:nvPr/>
          </p:nvGrpSpPr>
          <p:grpSpPr>
            <a:xfrm>
              <a:off x="3036758" y="4215943"/>
              <a:ext cx="6856267" cy="2049909"/>
              <a:chOff x="1190454" y="4068553"/>
              <a:chExt cx="6856267" cy="2049909"/>
            </a:xfrm>
          </p:grpSpPr>
          <p:grpSp>
            <p:nvGrpSpPr>
              <p:cNvPr id="144" name="ïṧḻîdê"/>
              <p:cNvGrpSpPr/>
              <p:nvPr/>
            </p:nvGrpSpPr>
            <p:grpSpPr>
              <a:xfrm>
                <a:off x="1190454" y="4068553"/>
                <a:ext cx="792090" cy="720084"/>
                <a:chOff x="-1" y="1421828"/>
                <a:chExt cx="792088" cy="720083"/>
              </a:xfrm>
            </p:grpSpPr>
            <p:sp>
              <p:nvSpPr>
                <p:cNvPr id="142" name="形状"/>
                <p:cNvSpPr/>
                <p:nvPr/>
              </p:nvSpPr>
              <p:spPr>
                <a:xfrm>
                  <a:off x="-1" y="1421829"/>
                  <a:ext cx="792088" cy="720082"/>
                </a:xfrm>
                <a:custGeom>
                  <a:avLst/>
                  <a:gdLst/>
                  <a:ahLst/>
                  <a:cxnLst>
                    <a:cxn ang="0">
                      <a:pos x="wd2" y="hd2"/>
                    </a:cxn>
                    <a:cxn ang="5400000">
                      <a:pos x="wd2" y="hd2"/>
                    </a:cxn>
                    <a:cxn ang="10800000">
                      <a:pos x="wd2" y="hd2"/>
                    </a:cxn>
                    <a:cxn ang="16200000">
                      <a:pos x="wd2" y="hd2"/>
                    </a:cxn>
                  </a:cxnLst>
                  <a:rect l="0" t="0" r="r" b="b"/>
                  <a:pathLst>
                    <a:path w="21600" h="21600" extrusionOk="0">
                      <a:moveTo>
                        <a:pt x="9818" y="0"/>
                      </a:moveTo>
                      <a:lnTo>
                        <a:pt x="21600" y="0"/>
                      </a:lnTo>
                      <a:lnTo>
                        <a:pt x="21600" y="21600"/>
                      </a:lnTo>
                      <a:lnTo>
                        <a:pt x="9818" y="21600"/>
                      </a:lnTo>
                      <a:cubicBezTo>
                        <a:pt x="4396" y="21600"/>
                        <a:pt x="0" y="16765"/>
                        <a:pt x="0" y="10800"/>
                      </a:cubicBezTo>
                      <a:cubicBezTo>
                        <a:pt x="0" y="4835"/>
                        <a:pt x="4396" y="0"/>
                        <a:pt x="9818" y="0"/>
                      </a:cubicBezTo>
                      <a:close/>
                    </a:path>
                  </a:pathLst>
                </a:custGeom>
                <a:solidFill>
                  <a:schemeClr val="accent3"/>
                </a:solidFill>
                <a:ln w="12700" cap="flat">
                  <a:noFill/>
                  <a:miter lim="400000"/>
                </a:ln>
                <a:effectLst/>
              </p:spPr>
              <p:txBody>
                <a:bodyPr wrap="square" lIns="45719" tIns="45719" rIns="45719" bIns="45719" numCol="1" anchor="ctr">
                  <a:noAutofit/>
                </a:bodyPr>
                <a:lstStyle/>
                <a:p>
                  <a:pPr algn="ctr"/>
                  <a:endParaRPr/>
                </a:p>
              </p:txBody>
            </p:sp>
            <p:sp>
              <p:nvSpPr>
                <p:cNvPr id="143" name="03"/>
                <p:cNvSpPr txBox="1"/>
                <p:nvPr/>
              </p:nvSpPr>
              <p:spPr>
                <a:xfrm>
                  <a:off x="180932" y="1421828"/>
                  <a:ext cx="483356" cy="720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lvl1pPr algn="ctr">
                    <a:defRPr sz="2800">
                      <a:solidFill>
                        <a:srgbClr val="FFFFFF"/>
                      </a:solidFill>
                      <a:latin typeface="Impact"/>
                      <a:ea typeface="Impact"/>
                      <a:cs typeface="Impact"/>
                      <a:sym typeface="Impact"/>
                    </a:defRPr>
                  </a:lvl1pPr>
                </a:lstStyle>
                <a:p>
                  <a:r>
                    <a:rPr dirty="0"/>
                    <a:t>03</a:t>
                  </a:r>
                </a:p>
              </p:txBody>
            </p:sp>
          </p:grpSp>
          <p:grpSp>
            <p:nvGrpSpPr>
              <p:cNvPr id="147" name="ïŝļidê"/>
              <p:cNvGrpSpPr/>
              <p:nvPr/>
            </p:nvGrpSpPr>
            <p:grpSpPr>
              <a:xfrm>
                <a:off x="2090552" y="4068555"/>
                <a:ext cx="5956169" cy="733450"/>
                <a:chOff x="-1" y="-1"/>
                <a:chExt cx="5956167" cy="733449"/>
              </a:xfrm>
            </p:grpSpPr>
            <p:sp>
              <p:nvSpPr>
                <p:cNvPr id="145" name="形状"/>
                <p:cNvSpPr/>
                <p:nvPr/>
              </p:nvSpPr>
              <p:spPr>
                <a:xfrm>
                  <a:off x="-1" y="-1"/>
                  <a:ext cx="5956167" cy="720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482" y="0"/>
                      </a:lnTo>
                      <a:cubicBezTo>
                        <a:pt x="20652" y="0"/>
                        <a:pt x="21600" y="4835"/>
                        <a:pt x="21600" y="10800"/>
                      </a:cubicBezTo>
                      <a:cubicBezTo>
                        <a:pt x="21600" y="16765"/>
                        <a:pt x="20652" y="21600"/>
                        <a:pt x="19482" y="21600"/>
                      </a:cubicBezTo>
                      <a:lnTo>
                        <a:pt x="0" y="21600"/>
                      </a:lnTo>
                      <a:lnTo>
                        <a:pt x="0" y="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sz="2000" b="1">
                      <a:solidFill>
                        <a:srgbClr val="FFFFFF"/>
                      </a:solidFill>
                    </a:defRPr>
                  </a:pPr>
                  <a:endParaRPr/>
                </a:p>
              </p:txBody>
            </p:sp>
            <p:sp>
              <p:nvSpPr>
                <p:cNvPr id="146" name="How People Develop Mental Models?"/>
                <p:cNvSpPr txBox="1"/>
                <p:nvPr/>
              </p:nvSpPr>
              <p:spPr>
                <a:xfrm>
                  <a:off x="510322" y="13366"/>
                  <a:ext cx="4578039" cy="720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lvl1pPr algn="ctr">
                    <a:defRPr sz="2000" b="1">
                      <a:solidFill>
                        <a:srgbClr val="FFFFFF"/>
                      </a:solidFill>
                    </a:defRPr>
                  </a:lvl1pPr>
                </a:lstStyle>
                <a:p>
                  <a:r>
                    <a:rPr lang="en-US" dirty="0"/>
                    <a:t>Analyses of Mental Models</a:t>
                  </a:r>
                  <a:endParaRPr dirty="0"/>
                </a:p>
              </p:txBody>
            </p:sp>
          </p:grpSp>
          <p:grpSp>
            <p:nvGrpSpPr>
              <p:cNvPr id="166" name="îšļiḑè"/>
              <p:cNvGrpSpPr/>
              <p:nvPr/>
            </p:nvGrpSpPr>
            <p:grpSpPr>
              <a:xfrm>
                <a:off x="1190455" y="5354657"/>
                <a:ext cx="792089" cy="720081"/>
                <a:chOff x="0" y="0"/>
                <a:chExt cx="792087" cy="720080"/>
              </a:xfrm>
            </p:grpSpPr>
            <p:sp>
              <p:nvSpPr>
                <p:cNvPr id="164" name="形状"/>
                <p:cNvSpPr/>
                <p:nvPr/>
              </p:nvSpPr>
              <p:spPr>
                <a:xfrm>
                  <a:off x="0" y="-1"/>
                  <a:ext cx="792088" cy="720082"/>
                </a:xfrm>
                <a:custGeom>
                  <a:avLst/>
                  <a:gdLst/>
                  <a:ahLst/>
                  <a:cxnLst>
                    <a:cxn ang="0">
                      <a:pos x="wd2" y="hd2"/>
                    </a:cxn>
                    <a:cxn ang="5400000">
                      <a:pos x="wd2" y="hd2"/>
                    </a:cxn>
                    <a:cxn ang="10800000">
                      <a:pos x="wd2" y="hd2"/>
                    </a:cxn>
                    <a:cxn ang="16200000">
                      <a:pos x="wd2" y="hd2"/>
                    </a:cxn>
                  </a:cxnLst>
                  <a:rect l="0" t="0" r="r" b="b"/>
                  <a:pathLst>
                    <a:path w="21600" h="21600" extrusionOk="0">
                      <a:moveTo>
                        <a:pt x="9818" y="0"/>
                      </a:moveTo>
                      <a:lnTo>
                        <a:pt x="21600" y="0"/>
                      </a:lnTo>
                      <a:lnTo>
                        <a:pt x="21600" y="21600"/>
                      </a:lnTo>
                      <a:lnTo>
                        <a:pt x="9818" y="21600"/>
                      </a:lnTo>
                      <a:cubicBezTo>
                        <a:pt x="4396" y="21600"/>
                        <a:pt x="0" y="16765"/>
                        <a:pt x="0" y="10800"/>
                      </a:cubicBezTo>
                      <a:cubicBezTo>
                        <a:pt x="0" y="4835"/>
                        <a:pt x="4396" y="0"/>
                        <a:pt x="9818" y="0"/>
                      </a:cubicBezTo>
                      <a:close/>
                    </a:path>
                  </a:pathLst>
                </a:custGeom>
                <a:solidFill>
                  <a:schemeClr val="accent5"/>
                </a:solidFill>
                <a:ln w="12700" cap="flat">
                  <a:noFill/>
                  <a:miter lim="400000"/>
                </a:ln>
                <a:effectLst/>
              </p:spPr>
              <p:txBody>
                <a:bodyPr wrap="square" lIns="45719" tIns="45719" rIns="45719" bIns="45719" numCol="1" anchor="ctr">
                  <a:noAutofit/>
                </a:bodyPr>
                <a:lstStyle/>
                <a:p>
                  <a:pPr algn="ctr"/>
                  <a:endParaRPr/>
                </a:p>
              </p:txBody>
            </p:sp>
            <p:sp>
              <p:nvSpPr>
                <p:cNvPr id="165" name="06"/>
                <p:cNvSpPr txBox="1"/>
                <p:nvPr/>
              </p:nvSpPr>
              <p:spPr>
                <a:xfrm>
                  <a:off x="152370" y="-1"/>
                  <a:ext cx="487348" cy="720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lvl1pPr algn="ctr">
                    <a:defRPr sz="2800">
                      <a:solidFill>
                        <a:srgbClr val="FFFFFF"/>
                      </a:solidFill>
                      <a:latin typeface="Impact"/>
                      <a:ea typeface="Impact"/>
                      <a:cs typeface="Impact"/>
                      <a:sym typeface="Impact"/>
                    </a:defRPr>
                  </a:lvl1pPr>
                </a:lstStyle>
                <a:p>
                  <a:r>
                    <a:rPr dirty="0"/>
                    <a:t>0</a:t>
                  </a:r>
                  <a:r>
                    <a:rPr lang="en-US" dirty="0"/>
                    <a:t>4</a:t>
                  </a:r>
                  <a:endParaRPr dirty="0"/>
                </a:p>
              </p:txBody>
            </p:sp>
          </p:grpSp>
          <p:grpSp>
            <p:nvGrpSpPr>
              <p:cNvPr id="169" name="í$ḻïḑé"/>
              <p:cNvGrpSpPr/>
              <p:nvPr/>
            </p:nvGrpSpPr>
            <p:grpSpPr>
              <a:xfrm>
                <a:off x="2090554" y="5354656"/>
                <a:ext cx="5956167" cy="763806"/>
                <a:chOff x="-1" y="-1"/>
                <a:chExt cx="6584817" cy="763805"/>
              </a:xfrm>
            </p:grpSpPr>
            <p:sp>
              <p:nvSpPr>
                <p:cNvPr id="167" name="形状"/>
                <p:cNvSpPr/>
                <p:nvPr/>
              </p:nvSpPr>
              <p:spPr>
                <a:xfrm>
                  <a:off x="-1" y="-1"/>
                  <a:ext cx="6584817" cy="720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482" y="0"/>
                      </a:lnTo>
                      <a:cubicBezTo>
                        <a:pt x="20652" y="0"/>
                        <a:pt x="21600" y="4835"/>
                        <a:pt x="21600" y="10800"/>
                      </a:cubicBezTo>
                      <a:cubicBezTo>
                        <a:pt x="21600" y="16765"/>
                        <a:pt x="20652" y="21600"/>
                        <a:pt x="19482" y="21600"/>
                      </a:cubicBezTo>
                      <a:lnTo>
                        <a:pt x="0" y="21600"/>
                      </a:lnTo>
                      <a:lnTo>
                        <a:pt x="0" y="0"/>
                      </a:lnTo>
                      <a:close/>
                    </a:path>
                  </a:pathLst>
                </a:custGeom>
                <a:solidFill>
                  <a:schemeClr val="accent5"/>
                </a:solidFill>
                <a:ln w="12700" cap="flat">
                  <a:noFill/>
                  <a:miter lim="400000"/>
                </a:ln>
                <a:effectLst/>
              </p:spPr>
              <p:txBody>
                <a:bodyPr wrap="square" lIns="45719" tIns="45719" rIns="45719" bIns="45719" numCol="1" anchor="ctr">
                  <a:noAutofit/>
                </a:bodyPr>
                <a:lstStyle/>
                <a:p>
                  <a:pPr algn="ctr">
                    <a:defRPr sz="2000" b="1">
                      <a:solidFill>
                        <a:srgbClr val="FFFFFF"/>
                      </a:solidFill>
                    </a:defRPr>
                  </a:pPr>
                  <a:endParaRPr/>
                </a:p>
              </p:txBody>
            </p:sp>
            <p:sp>
              <p:nvSpPr>
                <p:cNvPr id="168" name="Mental Models in UX Design"/>
                <p:cNvSpPr txBox="1"/>
                <p:nvPr/>
              </p:nvSpPr>
              <p:spPr>
                <a:xfrm>
                  <a:off x="510320" y="43722"/>
                  <a:ext cx="3828161" cy="7200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normAutofit/>
                </a:bodyPr>
                <a:lstStyle>
                  <a:lvl1pPr algn="ctr">
                    <a:defRPr sz="2000" b="1">
                      <a:solidFill>
                        <a:srgbClr val="FFFFFF"/>
                      </a:solidFill>
                    </a:defRPr>
                  </a:lvl1pPr>
                </a:lstStyle>
                <a:p>
                  <a:r>
                    <a:rPr dirty="0"/>
                    <a:t>Mental Models in UX Design</a:t>
                  </a:r>
                </a:p>
              </p:txBody>
            </p:sp>
          </p:grpSp>
        </p:gr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幻灯片编号"/>
          <p:cNvSpPr txBox="1">
            <a:spLocks noGrp="1"/>
          </p:cNvSpPr>
          <p:nvPr>
            <p:ph type="sldNum" sz="quarter" idx="4294967295"/>
          </p:nvPr>
        </p:nvSpPr>
        <p:spPr>
          <a:xfrm>
            <a:off x="11275083" y="6230160"/>
            <a:ext cx="245402" cy="22698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fld id="{86CB4B4D-7CA3-9044-876B-883B54F8677D}" type="slidenum">
              <a:t>20</a:t>
            </a:fld>
            <a:endParaRPr/>
          </a:p>
        </p:txBody>
      </p:sp>
      <p:sp>
        <p:nvSpPr>
          <p:cNvPr id="441" name="Mental Model in UX Design"/>
          <p:cNvSpPr txBox="1">
            <a:spLocks noGrp="1"/>
          </p:cNvSpPr>
          <p:nvPr>
            <p:ph type="title"/>
          </p:nvPr>
        </p:nvSpPr>
        <p:spPr>
          <a:xfrm>
            <a:off x="669923" y="1"/>
            <a:ext cx="10850565" cy="1028701"/>
          </a:xfrm>
          <a:prstGeom prst="rect">
            <a:avLst/>
          </a:prstGeom>
        </p:spPr>
        <p:txBody>
          <a:bodyPr/>
          <a:lstStyle/>
          <a:p>
            <a:r>
              <a:rPr dirty="0"/>
              <a:t>Mental Model</a:t>
            </a:r>
            <a:r>
              <a:rPr lang="en-US" dirty="0"/>
              <a:t>s</a:t>
            </a:r>
            <a:r>
              <a:rPr dirty="0"/>
              <a:t> in UX Design</a:t>
            </a:r>
          </a:p>
        </p:txBody>
      </p:sp>
      <p:sp>
        <p:nvSpPr>
          <p:cNvPr id="442" name="Jacob’s Law: Users spend most of their time on other sites. This means that users prefer your site to work the same way as all the other sites they already know."/>
          <p:cNvSpPr txBox="1">
            <a:spLocks noGrp="1"/>
          </p:cNvSpPr>
          <p:nvPr>
            <p:ph type="body" idx="1"/>
          </p:nvPr>
        </p:nvSpPr>
        <p:spPr>
          <a:xfrm>
            <a:off x="669924" y="1130298"/>
            <a:ext cx="10850566" cy="5326846"/>
          </a:xfrm>
          <a:prstGeom prst="rect">
            <a:avLst/>
          </a:prstGeom>
        </p:spPr>
        <p:txBody>
          <a:bodyPr>
            <a:normAutofit/>
          </a:bodyPr>
          <a:lstStyle/>
          <a:p>
            <a:pPr algn="just"/>
            <a:r>
              <a:rPr sz="2400" dirty="0"/>
              <a:t>Jacob’s Law: Users spend most of their time on other sites. This means that users prefer your site to work the same way as all the other sites they already know.</a:t>
            </a:r>
          </a:p>
        </p:txBody>
      </p:sp>
      <p:pic>
        <p:nvPicPr>
          <p:cNvPr id="443" name="41bd5ad80783d8349a321e729592d62f.gif" descr="41bd5ad80783d8349a321e729592d62f.gif"/>
          <p:cNvPicPr>
            <a:picLocks/>
          </p:cNvPicPr>
          <p:nvPr/>
        </p:nvPicPr>
        <p:blipFill>
          <a:blip r:embed="rId3">
            <a:extLst/>
          </a:blip>
          <a:stretch>
            <a:fillRect/>
          </a:stretch>
        </p:blipFill>
        <p:spPr>
          <a:xfrm>
            <a:off x="-1" y="2257424"/>
            <a:ext cx="12192001" cy="4600575"/>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幻灯片编号"/>
          <p:cNvSpPr txBox="1">
            <a:spLocks noGrp="1"/>
          </p:cNvSpPr>
          <p:nvPr>
            <p:ph type="sldNum" sz="quarter" idx="4294967295"/>
          </p:nvPr>
        </p:nvSpPr>
        <p:spPr>
          <a:xfrm>
            <a:off x="11275083" y="6230160"/>
            <a:ext cx="245402" cy="22698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fld id="{86CB4B4D-7CA3-9044-876B-883B54F8677D}" type="slidenum">
              <a:t>21</a:t>
            </a:fld>
            <a:endParaRPr/>
          </a:p>
        </p:txBody>
      </p:sp>
      <p:sp>
        <p:nvSpPr>
          <p:cNvPr id="448" name="Mental Model in UX Design"/>
          <p:cNvSpPr txBox="1">
            <a:spLocks noGrp="1"/>
          </p:cNvSpPr>
          <p:nvPr>
            <p:ph type="title"/>
          </p:nvPr>
        </p:nvSpPr>
        <p:spPr>
          <a:xfrm>
            <a:off x="669923" y="1"/>
            <a:ext cx="10850565" cy="1028701"/>
          </a:xfrm>
          <a:prstGeom prst="rect">
            <a:avLst/>
          </a:prstGeom>
        </p:spPr>
        <p:txBody>
          <a:bodyPr/>
          <a:lstStyle/>
          <a:p>
            <a:r>
              <a:rPr dirty="0"/>
              <a:t>Mental Model</a:t>
            </a:r>
            <a:r>
              <a:rPr lang="en-US" dirty="0"/>
              <a:t>s</a:t>
            </a:r>
            <a:r>
              <a:rPr dirty="0"/>
              <a:t> in UX Design</a:t>
            </a:r>
          </a:p>
        </p:txBody>
      </p:sp>
      <p:grpSp>
        <p:nvGrpSpPr>
          <p:cNvPr id="451" name="成组"/>
          <p:cNvGrpSpPr/>
          <p:nvPr/>
        </p:nvGrpSpPr>
        <p:grpSpPr>
          <a:xfrm>
            <a:off x="998579" y="1510506"/>
            <a:ext cx="10194842" cy="4239436"/>
            <a:chOff x="0" y="0"/>
            <a:chExt cx="10194841" cy="4239435"/>
          </a:xfrm>
        </p:grpSpPr>
        <p:pic>
          <p:nvPicPr>
            <p:cNvPr id="449" name="jiggly.jpg" descr="jiggly.jpg"/>
            <p:cNvPicPr>
              <a:picLocks noChangeAspect="1"/>
            </p:cNvPicPr>
            <p:nvPr/>
          </p:nvPicPr>
          <p:blipFill>
            <a:blip r:embed="rId3">
              <a:extLst/>
            </a:blip>
            <a:stretch>
              <a:fillRect/>
            </a:stretch>
          </p:blipFill>
          <p:spPr>
            <a:xfrm>
              <a:off x="4138506" y="-1"/>
              <a:ext cx="6056335" cy="4239436"/>
            </a:xfrm>
            <a:prstGeom prst="rect">
              <a:avLst/>
            </a:prstGeom>
            <a:ln w="12700" cap="flat">
              <a:noFill/>
              <a:miter lim="400000"/>
            </a:ln>
            <a:effectLst/>
          </p:spPr>
        </p:pic>
        <p:pic>
          <p:nvPicPr>
            <p:cNvPr id="450" name="iphone-2g-555.jpg" descr="iphone-2g-555.jpg"/>
            <p:cNvPicPr>
              <a:picLocks noChangeAspect="1"/>
            </p:cNvPicPr>
            <p:nvPr/>
          </p:nvPicPr>
          <p:blipFill>
            <a:blip r:embed="rId4">
              <a:extLst/>
            </a:blip>
            <a:stretch>
              <a:fillRect/>
            </a:stretch>
          </p:blipFill>
          <p:spPr>
            <a:xfrm>
              <a:off x="-1" y="221066"/>
              <a:ext cx="7048503" cy="3797303"/>
            </a:xfrm>
            <a:prstGeom prst="rect">
              <a:avLst/>
            </a:prstGeom>
            <a:ln w="12700" cap="flat">
              <a:noFill/>
              <a:miter lim="400000"/>
            </a:ln>
            <a:effectLst/>
          </p:spPr>
        </p:pic>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幻灯片编号"/>
          <p:cNvSpPr txBox="1">
            <a:spLocks noGrp="1"/>
          </p:cNvSpPr>
          <p:nvPr>
            <p:ph type="sldNum" sz="quarter" idx="4294967295"/>
          </p:nvPr>
        </p:nvSpPr>
        <p:spPr>
          <a:xfrm>
            <a:off x="11275083" y="6230160"/>
            <a:ext cx="245402" cy="22698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fld id="{86CB4B4D-7CA3-9044-876B-883B54F8677D}" type="slidenum">
              <a:t>22</a:t>
            </a:fld>
            <a:endParaRPr/>
          </a:p>
        </p:txBody>
      </p:sp>
      <p:sp>
        <p:nvSpPr>
          <p:cNvPr id="456" name="Mental Model in UX Design"/>
          <p:cNvSpPr txBox="1">
            <a:spLocks noGrp="1"/>
          </p:cNvSpPr>
          <p:nvPr>
            <p:ph type="title"/>
          </p:nvPr>
        </p:nvSpPr>
        <p:spPr>
          <a:xfrm>
            <a:off x="669923" y="1"/>
            <a:ext cx="10850565" cy="1028701"/>
          </a:xfrm>
          <a:prstGeom prst="rect">
            <a:avLst/>
          </a:prstGeom>
        </p:spPr>
        <p:txBody>
          <a:bodyPr/>
          <a:lstStyle/>
          <a:p>
            <a:r>
              <a:rPr dirty="0"/>
              <a:t>Mental Model</a:t>
            </a:r>
            <a:r>
              <a:rPr lang="en-US" dirty="0"/>
              <a:t>s</a:t>
            </a:r>
            <a:r>
              <a:rPr dirty="0"/>
              <a:t> in UX Design</a:t>
            </a:r>
          </a:p>
        </p:txBody>
      </p:sp>
      <p:sp>
        <p:nvSpPr>
          <p:cNvPr id="457" name="正文"/>
          <p:cNvSpPr txBox="1">
            <a:spLocks noGrp="1"/>
          </p:cNvSpPr>
          <p:nvPr>
            <p:ph type="body" idx="1"/>
          </p:nvPr>
        </p:nvSpPr>
        <p:spPr>
          <a:xfrm>
            <a:off x="669924" y="1130298"/>
            <a:ext cx="10850566" cy="5006978"/>
          </a:xfrm>
          <a:prstGeom prst="rect">
            <a:avLst/>
          </a:prstGeom>
        </p:spPr>
        <p:txBody>
          <a:bodyPr/>
          <a:lstStyle/>
          <a:p>
            <a:endParaRPr/>
          </a:p>
        </p:txBody>
      </p:sp>
      <p:pic>
        <p:nvPicPr>
          <p:cNvPr id="458" name="ios7_hero_900.jpg" descr="ios7_hero_900.jpg"/>
          <p:cNvPicPr>
            <a:picLocks noChangeAspect="1"/>
          </p:cNvPicPr>
          <p:nvPr/>
        </p:nvPicPr>
        <p:blipFill>
          <a:blip r:embed="rId3">
            <a:extLst/>
          </a:blip>
          <a:stretch>
            <a:fillRect/>
          </a:stretch>
        </p:blipFill>
        <p:spPr>
          <a:xfrm>
            <a:off x="380999" y="1038141"/>
            <a:ext cx="11430001" cy="6146803"/>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幻灯片编号"/>
          <p:cNvSpPr txBox="1">
            <a:spLocks noGrp="1"/>
          </p:cNvSpPr>
          <p:nvPr>
            <p:ph type="sldNum" sz="quarter" idx="4294967295"/>
          </p:nvPr>
        </p:nvSpPr>
        <p:spPr>
          <a:xfrm>
            <a:off x="11275083" y="6230160"/>
            <a:ext cx="245402" cy="22698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fld id="{86CB4B4D-7CA3-9044-876B-883B54F8677D}" type="slidenum">
              <a:t>23</a:t>
            </a:fld>
            <a:endParaRPr/>
          </a:p>
        </p:txBody>
      </p:sp>
      <p:sp>
        <p:nvSpPr>
          <p:cNvPr id="463" name="Mental Model in UX Design"/>
          <p:cNvSpPr txBox="1">
            <a:spLocks noGrp="1"/>
          </p:cNvSpPr>
          <p:nvPr>
            <p:ph type="title"/>
          </p:nvPr>
        </p:nvSpPr>
        <p:spPr>
          <a:xfrm>
            <a:off x="669923" y="1"/>
            <a:ext cx="10850565" cy="1028701"/>
          </a:xfrm>
          <a:prstGeom prst="rect">
            <a:avLst/>
          </a:prstGeom>
        </p:spPr>
        <p:txBody>
          <a:bodyPr/>
          <a:lstStyle/>
          <a:p>
            <a:r>
              <a:rPr dirty="0"/>
              <a:t>Mental Model</a:t>
            </a:r>
            <a:r>
              <a:rPr lang="en-US" dirty="0"/>
              <a:t>s</a:t>
            </a:r>
            <a:r>
              <a:rPr dirty="0"/>
              <a:t> in UX Design</a:t>
            </a:r>
          </a:p>
        </p:txBody>
      </p:sp>
      <p:sp>
        <p:nvSpPr>
          <p:cNvPr id="464" name="Users’ mental model is mostly stable but yet developing.…"/>
          <p:cNvSpPr txBox="1">
            <a:spLocks noGrp="1"/>
          </p:cNvSpPr>
          <p:nvPr>
            <p:ph type="body" idx="1"/>
          </p:nvPr>
        </p:nvSpPr>
        <p:spPr>
          <a:xfrm>
            <a:off x="669924" y="1130298"/>
            <a:ext cx="10850566" cy="5006978"/>
          </a:xfrm>
          <a:prstGeom prst="rect">
            <a:avLst/>
          </a:prstGeom>
        </p:spPr>
        <p:txBody>
          <a:bodyPr/>
          <a:lstStyle/>
          <a:p>
            <a:pPr>
              <a:defRPr sz="3200"/>
            </a:pPr>
            <a:r>
              <a:rPr dirty="0"/>
              <a:t>Users’ mental model is mostly </a:t>
            </a:r>
            <a:r>
              <a:rPr b="1" dirty="0">
                <a:solidFill>
                  <a:srgbClr val="FF0000"/>
                </a:solidFill>
              </a:rPr>
              <a:t>stable</a:t>
            </a:r>
            <a:r>
              <a:rPr dirty="0"/>
              <a:t> but yet </a:t>
            </a:r>
            <a:r>
              <a:rPr b="1" dirty="0">
                <a:solidFill>
                  <a:srgbClr val="FF0000"/>
                </a:solidFill>
              </a:rPr>
              <a:t>developing</a:t>
            </a:r>
            <a:r>
              <a:rPr dirty="0"/>
              <a:t>.</a:t>
            </a:r>
          </a:p>
          <a:p>
            <a:pPr>
              <a:defRPr sz="3200"/>
            </a:pPr>
            <a:r>
              <a:rPr dirty="0"/>
              <a:t>UX design should </a:t>
            </a:r>
            <a:r>
              <a:rPr b="1" dirty="0">
                <a:solidFill>
                  <a:srgbClr val="FF0000"/>
                </a:solidFill>
              </a:rPr>
              <a:t>conform to</a:t>
            </a:r>
            <a:r>
              <a:rPr dirty="0"/>
              <a:t> users’ mental model rather than challenge it</a:t>
            </a:r>
          </a:p>
          <a:p>
            <a:pPr>
              <a:defRPr sz="3200"/>
            </a:pPr>
            <a:r>
              <a:rPr dirty="0"/>
              <a:t>UX design should </a:t>
            </a:r>
            <a:r>
              <a:rPr b="1" dirty="0">
                <a:solidFill>
                  <a:srgbClr val="FF0000"/>
                </a:solidFill>
              </a:rPr>
              <a:t>keep up with the development </a:t>
            </a:r>
            <a:r>
              <a:rPr dirty="0"/>
              <a:t>of users’ mental model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标题 4"/>
          <p:cNvSpPr txBox="1">
            <a:spLocks noGrp="1"/>
          </p:cNvSpPr>
          <p:nvPr>
            <p:ph type="title"/>
          </p:nvPr>
        </p:nvSpPr>
        <p:spPr>
          <a:xfrm>
            <a:off x="3386406" y="2981325"/>
            <a:ext cx="5419186" cy="895350"/>
          </a:xfrm>
          <a:prstGeom prst="rect">
            <a:avLst/>
          </a:prstGeom>
        </p:spPr>
        <p:txBody>
          <a:bodyPr/>
          <a:lstStyle>
            <a:lvl1pPr>
              <a:defRPr sz="4000"/>
            </a:lvl1pPr>
          </a:lstStyle>
          <a:p>
            <a:r>
              <a:rPr lang="en-US" dirty="0"/>
              <a:t>Introduction</a:t>
            </a:r>
            <a:endParaRPr dirty="0"/>
          </a:p>
        </p:txBody>
      </p:sp>
      <p:sp>
        <p:nvSpPr>
          <p:cNvPr id="173" name="文本框 7"/>
          <p:cNvSpPr txBox="1"/>
          <p:nvPr/>
        </p:nvSpPr>
        <p:spPr>
          <a:xfrm>
            <a:off x="5550691" y="1805178"/>
            <a:ext cx="1090614" cy="11761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defTabSz="758951">
              <a:defRPr sz="7636">
                <a:solidFill>
                  <a:srgbClr val="010E19"/>
                </a:solidFill>
                <a:latin typeface="Impact"/>
                <a:ea typeface="Impact"/>
                <a:cs typeface="Impact"/>
                <a:sym typeface="Impact"/>
              </a:defRPr>
            </a:lvl1pPr>
          </a:lstStyle>
          <a:p>
            <a:r>
              <a:t>01</a:t>
            </a:r>
          </a:p>
        </p:txBody>
      </p:sp>
      <p:sp>
        <p:nvSpPr>
          <p:cNvPr id="2" name="Text Placeholder 1">
            <a:extLst>
              <a:ext uri="{FF2B5EF4-FFF2-40B4-BE49-F238E27FC236}">
                <a16:creationId xmlns:a16="http://schemas.microsoft.com/office/drawing/2014/main" id="{639F39F9-9682-CE47-BA0A-79AE32482B6E}"/>
              </a:ext>
            </a:extLst>
          </p:cNvPr>
          <p:cNvSpPr>
            <a:spLocks noGrp="1"/>
          </p:cNvSpPr>
          <p:nvPr>
            <p:ph type="body" sz="quarter" idx="1"/>
          </p:nvPr>
        </p:nvSpPr>
        <p:spPr/>
        <p:txBody>
          <a:bodyPr/>
          <a:lstStyle/>
          <a:p>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176" name="标题 1"/>
          <p:cNvSpPr txBox="1">
            <a:spLocks noGrp="1"/>
          </p:cNvSpPr>
          <p:nvPr>
            <p:ph type="title"/>
          </p:nvPr>
        </p:nvSpPr>
        <p:spPr>
          <a:xfrm>
            <a:off x="669923" y="0"/>
            <a:ext cx="10850565" cy="1028701"/>
          </a:xfrm>
          <a:prstGeom prst="rect">
            <a:avLst/>
          </a:prstGeom>
        </p:spPr>
        <p:txBody>
          <a:bodyPr/>
          <a:lstStyle>
            <a:lvl1pPr>
              <a:lnSpc>
                <a:spcPct val="100000"/>
              </a:lnSpc>
            </a:lvl1pPr>
          </a:lstStyle>
          <a:p>
            <a:r>
              <a:t>Examples of Mental Model for business</a:t>
            </a:r>
          </a:p>
        </p:txBody>
      </p:sp>
      <p:sp>
        <p:nvSpPr>
          <p:cNvPr id="177" name="灯片编号占位符 3"/>
          <p:cNvSpPr txBox="1">
            <a:spLocks noGrp="1"/>
          </p:cNvSpPr>
          <p:nvPr>
            <p:ph type="sldNum" sz="quarter" idx="2"/>
          </p:nvPr>
        </p:nvSpPr>
        <p:spPr>
          <a:xfrm>
            <a:off x="11345715" y="6230160"/>
            <a:ext cx="174773"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grpSp>
        <p:nvGrpSpPr>
          <p:cNvPr id="198" name="iSlide™ 版权声明  COPYRIGHT NOTICE804eedb3-8c42-4950-a565-5ea0b562000b"/>
          <p:cNvGrpSpPr/>
          <p:nvPr/>
        </p:nvGrpSpPr>
        <p:grpSpPr>
          <a:xfrm>
            <a:off x="707644" y="1130299"/>
            <a:ext cx="10811255" cy="5016502"/>
            <a:chOff x="0" y="0"/>
            <a:chExt cx="10811253" cy="5016500"/>
          </a:xfrm>
        </p:grpSpPr>
        <p:sp>
          <p:nvSpPr>
            <p:cNvPr id="178" name="îşḷíḍè"/>
            <p:cNvSpPr txBox="1"/>
            <p:nvPr/>
          </p:nvSpPr>
          <p:spPr>
            <a:xfrm>
              <a:off x="0" y="289604"/>
              <a:ext cx="7507920" cy="15563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p>
              <a:pPr marL="285750" indent="-285750" defTabSz="914377">
                <a:buSzPct val="100000"/>
                <a:buFont typeface="Arial"/>
                <a:buChar char="•"/>
                <a:defRPr sz="1600"/>
              </a:pPr>
              <a:r>
                <a:rPr dirty="0"/>
                <a:t>Understand where you have </a:t>
              </a:r>
              <a:r>
                <a:rPr dirty="0">
                  <a:solidFill>
                    <a:srgbClr val="FF0000"/>
                  </a:solidFill>
                </a:rPr>
                <a:t>expertise, knowledge, and skills</a:t>
              </a:r>
              <a:r>
                <a:rPr dirty="0"/>
                <a:t>.</a:t>
              </a:r>
            </a:p>
            <a:p>
              <a:pPr marL="285750" indent="-285750" defTabSz="914377">
                <a:buSzPct val="100000"/>
                <a:buFont typeface="Arial"/>
                <a:buChar char="•"/>
                <a:defRPr sz="1600"/>
              </a:pPr>
              <a:r>
                <a:rPr dirty="0"/>
                <a:t>Understand where you don’t.</a:t>
              </a:r>
            </a:p>
            <a:p>
              <a:pPr marL="285750" indent="-285750" defTabSz="914377">
                <a:buSzPct val="100000"/>
                <a:buFont typeface="Arial"/>
                <a:buChar char="•"/>
                <a:defRPr sz="1600"/>
              </a:pPr>
              <a:r>
                <a:rPr dirty="0"/>
                <a:t>Operate in the areas where you do, stay away from the areas where you don’t.</a:t>
              </a:r>
            </a:p>
            <a:p>
              <a:pPr marL="285750" indent="-285750" defTabSz="914377">
                <a:buSzPct val="100000"/>
                <a:buFont typeface="Arial"/>
                <a:buChar char="•"/>
                <a:defRPr sz="1600">
                  <a:solidFill>
                    <a:srgbClr val="FF0000"/>
                  </a:solidFill>
                </a:defRPr>
              </a:pPr>
              <a:r>
                <a:rPr dirty="0"/>
                <a:t>Slowly</a:t>
              </a:r>
              <a:r>
                <a:rPr dirty="0">
                  <a:solidFill>
                    <a:srgbClr val="000000"/>
                  </a:solidFill>
                </a:rPr>
                <a:t> expand your areas of competence.</a:t>
              </a:r>
            </a:p>
            <a:p>
              <a:pPr defTabSz="914377">
                <a:defRPr sz="1600" b="1" i="1">
                  <a:solidFill>
                    <a:srgbClr val="FF0000"/>
                  </a:solidFill>
                </a:defRPr>
              </a:pPr>
              <a:endParaRPr dirty="0">
                <a:solidFill>
                  <a:srgbClr val="000000"/>
                </a:solidFill>
              </a:endParaRPr>
            </a:p>
          </p:txBody>
        </p:sp>
        <p:grpSp>
          <p:nvGrpSpPr>
            <p:cNvPr id="184" name="îṡľiḋê"/>
            <p:cNvGrpSpPr/>
            <p:nvPr/>
          </p:nvGrpSpPr>
          <p:grpSpPr>
            <a:xfrm>
              <a:off x="7019998" y="0"/>
              <a:ext cx="3791256" cy="1307584"/>
              <a:chOff x="0" y="0"/>
              <a:chExt cx="3791255" cy="1307583"/>
            </a:xfrm>
          </p:grpSpPr>
          <p:sp>
            <p:nvSpPr>
              <p:cNvPr id="179" name="îṧlïďè"/>
              <p:cNvSpPr txBox="1"/>
              <p:nvPr/>
            </p:nvSpPr>
            <p:spPr>
              <a:xfrm>
                <a:off x="717183" y="391557"/>
                <a:ext cx="3074073" cy="9160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799" tIns="46799" rIns="46799" bIns="46799" numCol="1" anchor="t">
                <a:normAutofit/>
              </a:bodyPr>
              <a:lstStyle/>
              <a:p>
                <a:pPr algn="just" defTabSz="914377">
                  <a:lnSpc>
                    <a:spcPct val="120000"/>
                  </a:lnSpc>
                  <a:defRPr sz="1300" b="1"/>
                </a:pPr>
                <a:r>
                  <a:rPr dirty="0"/>
                  <a:t>One model that is highly suitable for making better decisions is the </a:t>
                </a:r>
                <a:r>
                  <a:rPr i="1" u="sng" dirty="0">
                    <a:solidFill>
                      <a:srgbClr val="FF0000"/>
                    </a:solidFill>
                  </a:rPr>
                  <a:t>Circle of Competence</a:t>
                </a:r>
                <a:r>
                  <a:rPr dirty="0"/>
                  <a:t>.</a:t>
                </a:r>
              </a:p>
            </p:txBody>
          </p:sp>
          <p:sp>
            <p:nvSpPr>
              <p:cNvPr id="180" name="isḻïḓê"/>
              <p:cNvSpPr txBox="1"/>
              <p:nvPr/>
            </p:nvSpPr>
            <p:spPr>
              <a:xfrm>
                <a:off x="717183" y="-1"/>
                <a:ext cx="2164148" cy="3915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b">
                <a:normAutofit/>
              </a:bodyPr>
              <a:lstStyle>
                <a:lvl1pPr defTabSz="914377">
                  <a:defRPr b="1"/>
                </a:lvl1pPr>
              </a:lstStyle>
              <a:p>
                <a:r>
                  <a:t>In decision making</a:t>
                </a:r>
              </a:p>
            </p:txBody>
          </p:sp>
          <p:grpSp>
            <p:nvGrpSpPr>
              <p:cNvPr id="183" name="iśļíḍè"/>
              <p:cNvGrpSpPr/>
              <p:nvPr/>
            </p:nvGrpSpPr>
            <p:grpSpPr>
              <a:xfrm>
                <a:off x="-1" y="144146"/>
                <a:ext cx="549583" cy="550697"/>
                <a:chOff x="0" y="0"/>
                <a:chExt cx="549582" cy="550695"/>
              </a:xfrm>
            </p:grpSpPr>
            <p:sp>
              <p:nvSpPr>
                <p:cNvPr id="181" name="iṥļîḋe"/>
                <p:cNvSpPr/>
                <p:nvPr/>
              </p:nvSpPr>
              <p:spPr>
                <a:xfrm>
                  <a:off x="-1" y="0"/>
                  <a:ext cx="549584" cy="550696"/>
                </a:xfrm>
                <a:prstGeom prst="ellipse">
                  <a:avLst/>
                </a:prstGeom>
                <a:solidFill>
                  <a:schemeClr val="accent1"/>
                </a:solidFill>
                <a:ln w="12700" cap="flat">
                  <a:noFill/>
                  <a:miter lim="400000"/>
                </a:ln>
                <a:effectLst/>
              </p:spPr>
              <p:txBody>
                <a:bodyPr wrap="square" lIns="45719" tIns="45719" rIns="45719" bIns="45719" numCol="1" anchor="t">
                  <a:noAutofit/>
                </a:bodyPr>
                <a:lstStyle/>
                <a:p>
                  <a:pPr>
                    <a:defRPr sz="1700"/>
                  </a:pPr>
                  <a:endParaRPr/>
                </a:p>
              </p:txBody>
            </p:sp>
            <p:sp>
              <p:nvSpPr>
                <p:cNvPr id="182" name="iṧľîḋé"/>
                <p:cNvSpPr/>
                <p:nvPr/>
              </p:nvSpPr>
              <p:spPr>
                <a:xfrm>
                  <a:off x="132743" y="133828"/>
                  <a:ext cx="284095" cy="283039"/>
                </a:xfrm>
                <a:custGeom>
                  <a:avLst/>
                  <a:gdLst/>
                  <a:ahLst/>
                  <a:cxnLst>
                    <a:cxn ang="0">
                      <a:pos x="wd2" y="hd2"/>
                    </a:cxn>
                    <a:cxn ang="5400000">
                      <a:pos x="wd2" y="hd2"/>
                    </a:cxn>
                    <a:cxn ang="10800000">
                      <a:pos x="wd2" y="hd2"/>
                    </a:cxn>
                    <a:cxn ang="16200000">
                      <a:pos x="wd2" y="hd2"/>
                    </a:cxn>
                  </a:cxnLst>
                  <a:rect l="0" t="0" r="r" b="b"/>
                  <a:pathLst>
                    <a:path w="21600" h="21600" extrusionOk="0">
                      <a:moveTo>
                        <a:pt x="0" y="19525"/>
                      </a:moveTo>
                      <a:lnTo>
                        <a:pt x="21600" y="19525"/>
                      </a:lnTo>
                      <a:lnTo>
                        <a:pt x="21600" y="21600"/>
                      </a:lnTo>
                      <a:lnTo>
                        <a:pt x="0" y="21600"/>
                      </a:lnTo>
                      <a:close/>
                      <a:moveTo>
                        <a:pt x="11441" y="9608"/>
                      </a:moveTo>
                      <a:lnTo>
                        <a:pt x="14025" y="9608"/>
                      </a:lnTo>
                      <a:lnTo>
                        <a:pt x="14025" y="18241"/>
                      </a:lnTo>
                      <a:lnTo>
                        <a:pt x="11441" y="18241"/>
                      </a:lnTo>
                      <a:close/>
                      <a:moveTo>
                        <a:pt x="7570" y="9608"/>
                      </a:moveTo>
                      <a:lnTo>
                        <a:pt x="10159" y="9608"/>
                      </a:lnTo>
                      <a:lnTo>
                        <a:pt x="10159" y="18241"/>
                      </a:lnTo>
                      <a:lnTo>
                        <a:pt x="7570" y="18241"/>
                      </a:lnTo>
                      <a:close/>
                      <a:moveTo>
                        <a:pt x="15889" y="8641"/>
                      </a:moveTo>
                      <a:lnTo>
                        <a:pt x="19676" y="8641"/>
                      </a:lnTo>
                      <a:lnTo>
                        <a:pt x="19676" y="16168"/>
                      </a:lnTo>
                      <a:lnTo>
                        <a:pt x="20752" y="16168"/>
                      </a:lnTo>
                      <a:lnTo>
                        <a:pt x="20752" y="18241"/>
                      </a:lnTo>
                      <a:lnTo>
                        <a:pt x="14810" y="18241"/>
                      </a:lnTo>
                      <a:lnTo>
                        <a:pt x="14810" y="16168"/>
                      </a:lnTo>
                      <a:lnTo>
                        <a:pt x="15889" y="16168"/>
                      </a:lnTo>
                      <a:close/>
                      <a:moveTo>
                        <a:pt x="1923" y="8641"/>
                      </a:moveTo>
                      <a:lnTo>
                        <a:pt x="5710" y="8641"/>
                      </a:lnTo>
                      <a:lnTo>
                        <a:pt x="5710" y="16168"/>
                      </a:lnTo>
                      <a:lnTo>
                        <a:pt x="6785" y="16168"/>
                      </a:lnTo>
                      <a:lnTo>
                        <a:pt x="6785" y="18241"/>
                      </a:lnTo>
                      <a:lnTo>
                        <a:pt x="848" y="18241"/>
                      </a:lnTo>
                      <a:lnTo>
                        <a:pt x="848" y="16168"/>
                      </a:lnTo>
                      <a:lnTo>
                        <a:pt x="1923" y="16168"/>
                      </a:lnTo>
                      <a:close/>
                      <a:moveTo>
                        <a:pt x="10800" y="3530"/>
                      </a:moveTo>
                      <a:cubicBezTo>
                        <a:pt x="11179" y="3530"/>
                        <a:pt x="11486" y="3837"/>
                        <a:pt x="11486" y="4216"/>
                      </a:cubicBezTo>
                      <a:cubicBezTo>
                        <a:pt x="11486" y="4595"/>
                        <a:pt x="11179" y="4902"/>
                        <a:pt x="10800" y="4902"/>
                      </a:cubicBezTo>
                      <a:cubicBezTo>
                        <a:pt x="10421" y="4902"/>
                        <a:pt x="10114" y="4595"/>
                        <a:pt x="10114" y="4216"/>
                      </a:cubicBezTo>
                      <a:cubicBezTo>
                        <a:pt x="10114" y="3837"/>
                        <a:pt x="10421" y="3530"/>
                        <a:pt x="10800" y="3530"/>
                      </a:cubicBezTo>
                      <a:close/>
                      <a:moveTo>
                        <a:pt x="10797" y="2242"/>
                      </a:moveTo>
                      <a:cubicBezTo>
                        <a:pt x="9712" y="2242"/>
                        <a:pt x="8830" y="3127"/>
                        <a:pt x="8830" y="4214"/>
                      </a:cubicBezTo>
                      <a:cubicBezTo>
                        <a:pt x="8830" y="5302"/>
                        <a:pt x="9712" y="6187"/>
                        <a:pt x="10797" y="6187"/>
                      </a:cubicBezTo>
                      <a:cubicBezTo>
                        <a:pt x="11883" y="6187"/>
                        <a:pt x="12765" y="5302"/>
                        <a:pt x="12765" y="4214"/>
                      </a:cubicBezTo>
                      <a:cubicBezTo>
                        <a:pt x="12765" y="3127"/>
                        <a:pt x="11883" y="2242"/>
                        <a:pt x="10797" y="2242"/>
                      </a:cubicBezTo>
                      <a:close/>
                      <a:moveTo>
                        <a:pt x="10797" y="0"/>
                      </a:moveTo>
                      <a:lnTo>
                        <a:pt x="20865" y="5048"/>
                      </a:lnTo>
                      <a:lnTo>
                        <a:pt x="20865" y="7357"/>
                      </a:lnTo>
                      <a:lnTo>
                        <a:pt x="730" y="7357"/>
                      </a:lnTo>
                      <a:lnTo>
                        <a:pt x="730" y="504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grpSp>
          <p:nvGrpSpPr>
            <p:cNvPr id="189" name="îṣļîḍê"/>
            <p:cNvGrpSpPr/>
            <p:nvPr/>
          </p:nvGrpSpPr>
          <p:grpSpPr>
            <a:xfrm>
              <a:off x="7019998" y="1854459"/>
              <a:ext cx="2182695" cy="694844"/>
              <a:chOff x="0" y="0"/>
              <a:chExt cx="2182693" cy="694842"/>
            </a:xfrm>
          </p:grpSpPr>
          <p:sp>
            <p:nvSpPr>
              <p:cNvPr id="185" name="iṣḷidé"/>
              <p:cNvSpPr txBox="1"/>
              <p:nvPr/>
            </p:nvSpPr>
            <p:spPr>
              <a:xfrm>
                <a:off x="717183" y="0"/>
                <a:ext cx="1465511" cy="3915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b">
                <a:normAutofit/>
              </a:bodyPr>
              <a:lstStyle>
                <a:lvl1pPr defTabSz="914377">
                  <a:defRPr b="1"/>
                </a:lvl1pPr>
              </a:lstStyle>
              <a:p>
                <a:r>
                  <a:rPr dirty="0"/>
                  <a:t>In marketing</a:t>
                </a:r>
              </a:p>
            </p:txBody>
          </p:sp>
          <p:grpSp>
            <p:nvGrpSpPr>
              <p:cNvPr id="188" name="íṣļíḑê"/>
              <p:cNvGrpSpPr/>
              <p:nvPr/>
            </p:nvGrpSpPr>
            <p:grpSpPr>
              <a:xfrm>
                <a:off x="0" y="144147"/>
                <a:ext cx="549583" cy="550696"/>
                <a:chOff x="0" y="0"/>
                <a:chExt cx="549582" cy="550695"/>
              </a:xfrm>
            </p:grpSpPr>
            <p:sp>
              <p:nvSpPr>
                <p:cNvPr id="186" name="iSḷïḋè"/>
                <p:cNvSpPr/>
                <p:nvPr/>
              </p:nvSpPr>
              <p:spPr>
                <a:xfrm>
                  <a:off x="-1" y="0"/>
                  <a:ext cx="549584" cy="550696"/>
                </a:xfrm>
                <a:prstGeom prst="ellipse">
                  <a:avLst/>
                </a:prstGeom>
                <a:solidFill>
                  <a:schemeClr val="accent1"/>
                </a:solidFill>
                <a:ln w="12700" cap="flat">
                  <a:noFill/>
                  <a:miter lim="400000"/>
                </a:ln>
                <a:effectLst/>
              </p:spPr>
              <p:txBody>
                <a:bodyPr wrap="square" lIns="45719" tIns="45719" rIns="45719" bIns="45719" numCol="1" anchor="t">
                  <a:noAutofit/>
                </a:bodyPr>
                <a:lstStyle/>
                <a:p>
                  <a:pPr>
                    <a:defRPr sz="1700">
                      <a:solidFill>
                        <a:schemeClr val="accent1"/>
                      </a:solidFill>
                    </a:defRPr>
                  </a:pPr>
                  <a:endParaRPr/>
                </a:p>
              </p:txBody>
            </p:sp>
            <p:sp>
              <p:nvSpPr>
                <p:cNvPr id="187" name="í$ḷîdê"/>
                <p:cNvSpPr/>
                <p:nvPr/>
              </p:nvSpPr>
              <p:spPr>
                <a:xfrm>
                  <a:off x="132743" y="133828"/>
                  <a:ext cx="284095" cy="283039"/>
                </a:xfrm>
                <a:custGeom>
                  <a:avLst/>
                  <a:gdLst/>
                  <a:ahLst/>
                  <a:cxnLst>
                    <a:cxn ang="0">
                      <a:pos x="wd2" y="hd2"/>
                    </a:cxn>
                    <a:cxn ang="5400000">
                      <a:pos x="wd2" y="hd2"/>
                    </a:cxn>
                    <a:cxn ang="10800000">
                      <a:pos x="wd2" y="hd2"/>
                    </a:cxn>
                    <a:cxn ang="16200000">
                      <a:pos x="wd2" y="hd2"/>
                    </a:cxn>
                  </a:cxnLst>
                  <a:rect l="0" t="0" r="r" b="b"/>
                  <a:pathLst>
                    <a:path w="21600" h="21600" extrusionOk="0">
                      <a:moveTo>
                        <a:pt x="0" y="19525"/>
                      </a:moveTo>
                      <a:lnTo>
                        <a:pt x="21600" y="19525"/>
                      </a:lnTo>
                      <a:lnTo>
                        <a:pt x="21600" y="21600"/>
                      </a:lnTo>
                      <a:lnTo>
                        <a:pt x="0" y="21600"/>
                      </a:lnTo>
                      <a:close/>
                      <a:moveTo>
                        <a:pt x="11441" y="9608"/>
                      </a:moveTo>
                      <a:lnTo>
                        <a:pt x="14025" y="9608"/>
                      </a:lnTo>
                      <a:lnTo>
                        <a:pt x="14025" y="18241"/>
                      </a:lnTo>
                      <a:lnTo>
                        <a:pt x="11441" y="18241"/>
                      </a:lnTo>
                      <a:close/>
                      <a:moveTo>
                        <a:pt x="7570" y="9608"/>
                      </a:moveTo>
                      <a:lnTo>
                        <a:pt x="10159" y="9608"/>
                      </a:lnTo>
                      <a:lnTo>
                        <a:pt x="10159" y="18241"/>
                      </a:lnTo>
                      <a:lnTo>
                        <a:pt x="7570" y="18241"/>
                      </a:lnTo>
                      <a:close/>
                      <a:moveTo>
                        <a:pt x="15889" y="8641"/>
                      </a:moveTo>
                      <a:lnTo>
                        <a:pt x="19676" y="8641"/>
                      </a:lnTo>
                      <a:lnTo>
                        <a:pt x="19676" y="16168"/>
                      </a:lnTo>
                      <a:lnTo>
                        <a:pt x="20752" y="16168"/>
                      </a:lnTo>
                      <a:lnTo>
                        <a:pt x="20752" y="18241"/>
                      </a:lnTo>
                      <a:lnTo>
                        <a:pt x="14810" y="18241"/>
                      </a:lnTo>
                      <a:lnTo>
                        <a:pt x="14810" y="16168"/>
                      </a:lnTo>
                      <a:lnTo>
                        <a:pt x="15889" y="16168"/>
                      </a:lnTo>
                      <a:close/>
                      <a:moveTo>
                        <a:pt x="1923" y="8641"/>
                      </a:moveTo>
                      <a:lnTo>
                        <a:pt x="5710" y="8641"/>
                      </a:lnTo>
                      <a:lnTo>
                        <a:pt x="5710" y="16168"/>
                      </a:lnTo>
                      <a:lnTo>
                        <a:pt x="6785" y="16168"/>
                      </a:lnTo>
                      <a:lnTo>
                        <a:pt x="6785" y="18241"/>
                      </a:lnTo>
                      <a:lnTo>
                        <a:pt x="848" y="18241"/>
                      </a:lnTo>
                      <a:lnTo>
                        <a:pt x="848" y="16168"/>
                      </a:lnTo>
                      <a:lnTo>
                        <a:pt x="1923" y="16168"/>
                      </a:lnTo>
                      <a:close/>
                      <a:moveTo>
                        <a:pt x="10800" y="3530"/>
                      </a:moveTo>
                      <a:cubicBezTo>
                        <a:pt x="11179" y="3530"/>
                        <a:pt x="11486" y="3837"/>
                        <a:pt x="11486" y="4216"/>
                      </a:cubicBezTo>
                      <a:cubicBezTo>
                        <a:pt x="11486" y="4595"/>
                        <a:pt x="11179" y="4902"/>
                        <a:pt x="10800" y="4902"/>
                      </a:cubicBezTo>
                      <a:cubicBezTo>
                        <a:pt x="10421" y="4902"/>
                        <a:pt x="10114" y="4595"/>
                        <a:pt x="10114" y="4216"/>
                      </a:cubicBezTo>
                      <a:cubicBezTo>
                        <a:pt x="10114" y="3837"/>
                        <a:pt x="10421" y="3530"/>
                        <a:pt x="10800" y="3530"/>
                      </a:cubicBezTo>
                      <a:close/>
                      <a:moveTo>
                        <a:pt x="10797" y="2242"/>
                      </a:moveTo>
                      <a:cubicBezTo>
                        <a:pt x="9712" y="2242"/>
                        <a:pt x="8830" y="3127"/>
                        <a:pt x="8830" y="4214"/>
                      </a:cubicBezTo>
                      <a:cubicBezTo>
                        <a:pt x="8830" y="5302"/>
                        <a:pt x="9712" y="6187"/>
                        <a:pt x="10797" y="6187"/>
                      </a:cubicBezTo>
                      <a:cubicBezTo>
                        <a:pt x="11883" y="6187"/>
                        <a:pt x="12765" y="5302"/>
                        <a:pt x="12765" y="4214"/>
                      </a:cubicBezTo>
                      <a:cubicBezTo>
                        <a:pt x="12765" y="3127"/>
                        <a:pt x="11883" y="2242"/>
                        <a:pt x="10797" y="2242"/>
                      </a:cubicBezTo>
                      <a:close/>
                      <a:moveTo>
                        <a:pt x="10797" y="0"/>
                      </a:moveTo>
                      <a:lnTo>
                        <a:pt x="20865" y="5048"/>
                      </a:lnTo>
                      <a:lnTo>
                        <a:pt x="20865" y="7357"/>
                      </a:lnTo>
                      <a:lnTo>
                        <a:pt x="730" y="7357"/>
                      </a:lnTo>
                      <a:lnTo>
                        <a:pt x="730" y="504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grpSp>
          <p:nvGrpSpPr>
            <p:cNvPr id="195" name="iṧḻîdê"/>
            <p:cNvGrpSpPr/>
            <p:nvPr/>
          </p:nvGrpSpPr>
          <p:grpSpPr>
            <a:xfrm>
              <a:off x="7019998" y="3708917"/>
              <a:ext cx="3791256" cy="1307584"/>
              <a:chOff x="0" y="0"/>
              <a:chExt cx="3791255" cy="1307583"/>
            </a:xfrm>
          </p:grpSpPr>
          <p:sp>
            <p:nvSpPr>
              <p:cNvPr id="190" name="îsļîḋé"/>
              <p:cNvSpPr txBox="1"/>
              <p:nvPr/>
            </p:nvSpPr>
            <p:spPr>
              <a:xfrm>
                <a:off x="717183" y="391557"/>
                <a:ext cx="3074073" cy="9160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799" tIns="46799" rIns="46799" bIns="46799" numCol="1" anchor="t">
                <a:normAutofit/>
              </a:bodyPr>
              <a:lstStyle/>
              <a:p>
                <a:pPr marL="171450" indent="-171450" algn="just" defTabSz="914377">
                  <a:lnSpc>
                    <a:spcPct val="120000"/>
                  </a:lnSpc>
                  <a:buSzPct val="100000"/>
                  <a:buFont typeface="Arial"/>
                  <a:buChar char="•"/>
                  <a:defRPr sz="1300" b="1"/>
                </a:pPr>
                <a:r>
                  <a:t>A great example of a simple mental model for learning is </a:t>
                </a:r>
                <a:r>
                  <a:rPr i="1" u="sng">
                    <a:solidFill>
                      <a:srgbClr val="FF0000"/>
                    </a:solidFill>
                  </a:rPr>
                  <a:t>The Feynman Technique</a:t>
                </a:r>
                <a:r>
                  <a:rPr u="sng">
                    <a:solidFill>
                      <a:srgbClr val="FF0000"/>
                    </a:solidFill>
                  </a:rPr>
                  <a:t> </a:t>
                </a:r>
              </a:p>
            </p:txBody>
          </p:sp>
          <p:sp>
            <p:nvSpPr>
              <p:cNvPr id="191" name="ïSļîḑé"/>
              <p:cNvSpPr txBox="1"/>
              <p:nvPr/>
            </p:nvSpPr>
            <p:spPr>
              <a:xfrm>
                <a:off x="717183" y="-1"/>
                <a:ext cx="1427225" cy="3915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b">
                <a:normAutofit/>
              </a:bodyPr>
              <a:lstStyle>
                <a:lvl1pPr defTabSz="914377">
                  <a:defRPr b="1"/>
                </a:lvl1pPr>
              </a:lstStyle>
              <a:p>
                <a:r>
                  <a:t>For learning</a:t>
                </a:r>
              </a:p>
            </p:txBody>
          </p:sp>
          <p:grpSp>
            <p:nvGrpSpPr>
              <p:cNvPr id="194" name="iṥ1ïḋe"/>
              <p:cNvGrpSpPr/>
              <p:nvPr/>
            </p:nvGrpSpPr>
            <p:grpSpPr>
              <a:xfrm>
                <a:off x="-1" y="144146"/>
                <a:ext cx="549583" cy="550697"/>
                <a:chOff x="0" y="0"/>
                <a:chExt cx="549582" cy="550695"/>
              </a:xfrm>
            </p:grpSpPr>
            <p:sp>
              <p:nvSpPr>
                <p:cNvPr id="192" name="îṧḻïḑe"/>
                <p:cNvSpPr/>
                <p:nvPr/>
              </p:nvSpPr>
              <p:spPr>
                <a:xfrm>
                  <a:off x="-1" y="0"/>
                  <a:ext cx="549584" cy="550696"/>
                </a:xfrm>
                <a:prstGeom prst="ellipse">
                  <a:avLst/>
                </a:prstGeom>
                <a:solidFill>
                  <a:schemeClr val="accent1"/>
                </a:solidFill>
                <a:ln w="12700" cap="flat">
                  <a:noFill/>
                  <a:miter lim="400000"/>
                </a:ln>
                <a:effectLst/>
              </p:spPr>
              <p:txBody>
                <a:bodyPr wrap="square" lIns="45719" tIns="45719" rIns="45719" bIns="45719" numCol="1" anchor="t">
                  <a:noAutofit/>
                </a:bodyPr>
                <a:lstStyle/>
                <a:p>
                  <a:pPr>
                    <a:defRPr sz="1700"/>
                  </a:pPr>
                  <a:endParaRPr/>
                </a:p>
              </p:txBody>
            </p:sp>
            <p:sp>
              <p:nvSpPr>
                <p:cNvPr id="193" name="i$ļiḑe"/>
                <p:cNvSpPr/>
                <p:nvPr/>
              </p:nvSpPr>
              <p:spPr>
                <a:xfrm>
                  <a:off x="132743" y="133828"/>
                  <a:ext cx="284095" cy="283039"/>
                </a:xfrm>
                <a:custGeom>
                  <a:avLst/>
                  <a:gdLst/>
                  <a:ahLst/>
                  <a:cxnLst>
                    <a:cxn ang="0">
                      <a:pos x="wd2" y="hd2"/>
                    </a:cxn>
                    <a:cxn ang="5400000">
                      <a:pos x="wd2" y="hd2"/>
                    </a:cxn>
                    <a:cxn ang="10800000">
                      <a:pos x="wd2" y="hd2"/>
                    </a:cxn>
                    <a:cxn ang="16200000">
                      <a:pos x="wd2" y="hd2"/>
                    </a:cxn>
                  </a:cxnLst>
                  <a:rect l="0" t="0" r="r" b="b"/>
                  <a:pathLst>
                    <a:path w="21600" h="21600" extrusionOk="0">
                      <a:moveTo>
                        <a:pt x="0" y="19525"/>
                      </a:moveTo>
                      <a:lnTo>
                        <a:pt x="21600" y="19525"/>
                      </a:lnTo>
                      <a:lnTo>
                        <a:pt x="21600" y="21600"/>
                      </a:lnTo>
                      <a:lnTo>
                        <a:pt x="0" y="21600"/>
                      </a:lnTo>
                      <a:close/>
                      <a:moveTo>
                        <a:pt x="11441" y="9608"/>
                      </a:moveTo>
                      <a:lnTo>
                        <a:pt x="14025" y="9608"/>
                      </a:lnTo>
                      <a:lnTo>
                        <a:pt x="14025" y="18241"/>
                      </a:lnTo>
                      <a:lnTo>
                        <a:pt x="11441" y="18241"/>
                      </a:lnTo>
                      <a:close/>
                      <a:moveTo>
                        <a:pt x="7570" y="9608"/>
                      </a:moveTo>
                      <a:lnTo>
                        <a:pt x="10159" y="9608"/>
                      </a:lnTo>
                      <a:lnTo>
                        <a:pt x="10159" y="18241"/>
                      </a:lnTo>
                      <a:lnTo>
                        <a:pt x="7570" y="18241"/>
                      </a:lnTo>
                      <a:close/>
                      <a:moveTo>
                        <a:pt x="15889" y="8641"/>
                      </a:moveTo>
                      <a:lnTo>
                        <a:pt x="19676" y="8641"/>
                      </a:lnTo>
                      <a:lnTo>
                        <a:pt x="19676" y="16168"/>
                      </a:lnTo>
                      <a:lnTo>
                        <a:pt x="20752" y="16168"/>
                      </a:lnTo>
                      <a:lnTo>
                        <a:pt x="20752" y="18241"/>
                      </a:lnTo>
                      <a:lnTo>
                        <a:pt x="14810" y="18241"/>
                      </a:lnTo>
                      <a:lnTo>
                        <a:pt x="14810" y="16168"/>
                      </a:lnTo>
                      <a:lnTo>
                        <a:pt x="15889" y="16168"/>
                      </a:lnTo>
                      <a:close/>
                      <a:moveTo>
                        <a:pt x="1923" y="8641"/>
                      </a:moveTo>
                      <a:lnTo>
                        <a:pt x="5710" y="8641"/>
                      </a:lnTo>
                      <a:lnTo>
                        <a:pt x="5710" y="16168"/>
                      </a:lnTo>
                      <a:lnTo>
                        <a:pt x="6785" y="16168"/>
                      </a:lnTo>
                      <a:lnTo>
                        <a:pt x="6785" y="18241"/>
                      </a:lnTo>
                      <a:lnTo>
                        <a:pt x="848" y="18241"/>
                      </a:lnTo>
                      <a:lnTo>
                        <a:pt x="848" y="16168"/>
                      </a:lnTo>
                      <a:lnTo>
                        <a:pt x="1923" y="16168"/>
                      </a:lnTo>
                      <a:close/>
                      <a:moveTo>
                        <a:pt x="10800" y="3530"/>
                      </a:moveTo>
                      <a:cubicBezTo>
                        <a:pt x="11179" y="3530"/>
                        <a:pt x="11486" y="3837"/>
                        <a:pt x="11486" y="4216"/>
                      </a:cubicBezTo>
                      <a:cubicBezTo>
                        <a:pt x="11486" y="4595"/>
                        <a:pt x="11179" y="4902"/>
                        <a:pt x="10800" y="4902"/>
                      </a:cubicBezTo>
                      <a:cubicBezTo>
                        <a:pt x="10421" y="4902"/>
                        <a:pt x="10114" y="4595"/>
                        <a:pt x="10114" y="4216"/>
                      </a:cubicBezTo>
                      <a:cubicBezTo>
                        <a:pt x="10114" y="3837"/>
                        <a:pt x="10421" y="3530"/>
                        <a:pt x="10800" y="3530"/>
                      </a:cubicBezTo>
                      <a:close/>
                      <a:moveTo>
                        <a:pt x="10797" y="2242"/>
                      </a:moveTo>
                      <a:cubicBezTo>
                        <a:pt x="9712" y="2242"/>
                        <a:pt x="8830" y="3127"/>
                        <a:pt x="8830" y="4214"/>
                      </a:cubicBezTo>
                      <a:cubicBezTo>
                        <a:pt x="8830" y="5302"/>
                        <a:pt x="9712" y="6187"/>
                        <a:pt x="10797" y="6187"/>
                      </a:cubicBezTo>
                      <a:cubicBezTo>
                        <a:pt x="11883" y="6187"/>
                        <a:pt x="12765" y="5302"/>
                        <a:pt x="12765" y="4214"/>
                      </a:cubicBezTo>
                      <a:cubicBezTo>
                        <a:pt x="12765" y="3127"/>
                        <a:pt x="11883" y="2242"/>
                        <a:pt x="10797" y="2242"/>
                      </a:cubicBezTo>
                      <a:close/>
                      <a:moveTo>
                        <a:pt x="10797" y="0"/>
                      </a:moveTo>
                      <a:lnTo>
                        <a:pt x="20865" y="5048"/>
                      </a:lnTo>
                      <a:lnTo>
                        <a:pt x="20865" y="7357"/>
                      </a:lnTo>
                      <a:lnTo>
                        <a:pt x="730" y="7357"/>
                      </a:lnTo>
                      <a:lnTo>
                        <a:pt x="730" y="504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grpSp>
        <p:sp>
          <p:nvSpPr>
            <p:cNvPr id="196" name="直接连接符 11"/>
            <p:cNvSpPr/>
            <p:nvPr/>
          </p:nvSpPr>
          <p:spPr>
            <a:xfrm>
              <a:off x="7818354" y="1533700"/>
              <a:ext cx="2992901" cy="1"/>
            </a:xfrm>
            <a:prstGeom prst="line">
              <a:avLst/>
            </a:prstGeom>
            <a:noFill/>
            <a:ln w="3175" cap="rnd">
              <a:solidFill>
                <a:srgbClr val="BFBFBF"/>
              </a:solidFill>
              <a:prstDash val="solid"/>
              <a:round/>
            </a:ln>
            <a:effectLst/>
          </p:spPr>
          <p:txBody>
            <a:bodyPr wrap="square" lIns="45719" tIns="45719" rIns="45719" bIns="45719" numCol="1" anchor="t">
              <a:noAutofit/>
            </a:bodyPr>
            <a:lstStyle/>
            <a:p>
              <a:endParaRPr/>
            </a:p>
          </p:txBody>
        </p:sp>
        <p:sp>
          <p:nvSpPr>
            <p:cNvPr id="197" name="直接连接符 12"/>
            <p:cNvSpPr/>
            <p:nvPr/>
          </p:nvSpPr>
          <p:spPr>
            <a:xfrm>
              <a:off x="7818354" y="3419650"/>
              <a:ext cx="2992901" cy="1"/>
            </a:xfrm>
            <a:prstGeom prst="line">
              <a:avLst/>
            </a:prstGeom>
            <a:noFill/>
            <a:ln w="3175" cap="rnd">
              <a:solidFill>
                <a:srgbClr val="BFBFBF"/>
              </a:solidFill>
              <a:prstDash val="solid"/>
              <a:round/>
            </a:ln>
            <a:effectLst/>
          </p:spPr>
          <p:txBody>
            <a:bodyPr wrap="square" lIns="45719" tIns="45719" rIns="45719" bIns="45719" numCol="1" anchor="t">
              <a:noAutofit/>
            </a:bodyPr>
            <a:lstStyle/>
            <a:p>
              <a:endParaRPr/>
            </a:p>
          </p:txBody>
        </p:sp>
      </p:grpSp>
      <p:sp>
        <p:nvSpPr>
          <p:cNvPr id="199" name="Rectangle 46"/>
          <p:cNvSpPr txBox="1"/>
          <p:nvPr/>
        </p:nvSpPr>
        <p:spPr>
          <a:xfrm>
            <a:off x="747140" y="2968903"/>
            <a:ext cx="6096001" cy="1297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defRPr sz="1600">
                <a:latin typeface="Hind"/>
                <a:ea typeface="Hind"/>
                <a:cs typeface="Hind"/>
                <a:sym typeface="Hind"/>
              </a:defRPr>
            </a:pPr>
            <a:r>
              <a:t>Do they fail to see a problem that seems obvious to you?</a:t>
            </a:r>
          </a:p>
          <a:p>
            <a:pPr marL="285750" indent="-285750">
              <a:buSzPct val="100000"/>
              <a:buFont typeface="Arial"/>
              <a:buChar char="•"/>
              <a:defRPr sz="1600">
                <a:latin typeface="Hind"/>
                <a:ea typeface="Hind"/>
                <a:cs typeface="Hind"/>
                <a:sym typeface="Hind"/>
              </a:defRPr>
            </a:pPr>
            <a:r>
              <a:t>Do people recognize the problem, but fail to see how your solution could solve their problem?</a:t>
            </a:r>
          </a:p>
          <a:p>
            <a:pPr marL="285750" indent="-285750">
              <a:buSzPct val="100000"/>
              <a:buFont typeface="Arial"/>
              <a:buChar char="•"/>
              <a:defRPr sz="1600">
                <a:latin typeface="Hind"/>
                <a:ea typeface="Hind"/>
                <a:cs typeface="Hind"/>
                <a:sym typeface="Hind"/>
              </a:defRPr>
            </a:pPr>
            <a:r>
              <a:t>Do people recognize the problem, and the value of your solution, but fail to make the change?</a:t>
            </a:r>
          </a:p>
        </p:txBody>
      </p:sp>
      <p:sp>
        <p:nvSpPr>
          <p:cNvPr id="200" name="TextBox 47"/>
          <p:cNvSpPr txBox="1"/>
          <p:nvPr/>
        </p:nvSpPr>
        <p:spPr>
          <a:xfrm>
            <a:off x="8485413" y="3442570"/>
            <a:ext cx="2992901" cy="1101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sz="1400" b="1"/>
            </a:pPr>
            <a:r>
              <a:t>Ask yourself the following three questions to determine if your marketing should also focus on </a:t>
            </a:r>
            <a:r>
              <a:rPr>
                <a:solidFill>
                  <a:srgbClr val="FF0000"/>
                </a:solidFill>
              </a:rPr>
              <a:t>changing your customer’s mental models</a:t>
            </a:r>
          </a:p>
        </p:txBody>
      </p:sp>
      <p:sp>
        <p:nvSpPr>
          <p:cNvPr id="201" name="Rectangle 48"/>
          <p:cNvSpPr txBox="1"/>
          <p:nvPr/>
        </p:nvSpPr>
        <p:spPr>
          <a:xfrm>
            <a:off x="747140" y="4573540"/>
            <a:ext cx="6096001"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defRPr>
                <a:latin typeface="Hind"/>
                <a:ea typeface="Hind"/>
                <a:cs typeface="Hind"/>
                <a:sym typeface="Hind"/>
              </a:defRPr>
            </a:pPr>
            <a:r>
              <a:rPr dirty="0"/>
              <a:t>Choose a </a:t>
            </a:r>
            <a:r>
              <a:rPr dirty="0">
                <a:solidFill>
                  <a:srgbClr val="FF0000"/>
                </a:solidFill>
              </a:rPr>
              <a:t>concept</a:t>
            </a:r>
            <a:r>
              <a:rPr dirty="0"/>
              <a:t>.</a:t>
            </a:r>
          </a:p>
          <a:p>
            <a:pPr marL="285750" indent="-285750">
              <a:buSzPct val="100000"/>
              <a:buFont typeface="Arial"/>
              <a:buChar char="•"/>
              <a:defRPr>
                <a:latin typeface="Hind"/>
                <a:ea typeface="Hind"/>
                <a:cs typeface="Hind"/>
                <a:sym typeface="Hind"/>
              </a:defRPr>
            </a:pPr>
            <a:r>
              <a:rPr dirty="0"/>
              <a:t>Explain it to a toddler.</a:t>
            </a:r>
          </a:p>
          <a:p>
            <a:pPr marL="285750" indent="-285750">
              <a:buSzPct val="100000"/>
              <a:buFont typeface="Arial"/>
              <a:buChar char="•"/>
              <a:defRPr>
                <a:latin typeface="Hind"/>
                <a:ea typeface="Hind"/>
                <a:cs typeface="Hind"/>
                <a:sym typeface="Hind"/>
              </a:defRPr>
            </a:pPr>
            <a:r>
              <a:rPr dirty="0"/>
              <a:t>Identify gaps and go back to the </a:t>
            </a:r>
            <a:r>
              <a:rPr dirty="0">
                <a:solidFill>
                  <a:srgbClr val="FF0000"/>
                </a:solidFill>
              </a:rPr>
              <a:t>source material</a:t>
            </a:r>
            <a:r>
              <a:rPr dirty="0"/>
              <a:t>.</a:t>
            </a:r>
          </a:p>
          <a:p>
            <a:pPr marL="285750" indent="-285750">
              <a:buSzPct val="100000"/>
              <a:buFont typeface="Arial"/>
              <a:buChar char="•"/>
              <a:defRPr>
                <a:solidFill>
                  <a:srgbClr val="FF0000"/>
                </a:solidFill>
                <a:latin typeface="Hind"/>
                <a:ea typeface="Hind"/>
                <a:cs typeface="Hind"/>
                <a:sym typeface="Hind"/>
              </a:defRPr>
            </a:pPr>
            <a:r>
              <a:rPr dirty="0"/>
              <a:t>Repeat</a:t>
            </a:r>
            <a:r>
              <a:rPr dirty="0">
                <a:solidFill>
                  <a:srgbClr val="000000"/>
                </a:solidFill>
              </a:rPr>
              <a:t> until all gaps are eliminated.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标题 1"/>
          <p:cNvSpPr txBox="1">
            <a:spLocks noGrp="1"/>
          </p:cNvSpPr>
          <p:nvPr>
            <p:ph type="title"/>
          </p:nvPr>
        </p:nvSpPr>
        <p:spPr>
          <a:xfrm>
            <a:off x="669923" y="0"/>
            <a:ext cx="10850565" cy="1028701"/>
          </a:xfrm>
          <a:prstGeom prst="rect">
            <a:avLst/>
          </a:prstGeom>
        </p:spPr>
        <p:txBody>
          <a:bodyPr/>
          <a:lstStyle/>
          <a:p>
            <a:r>
              <a:t>What are Mental Models?</a:t>
            </a:r>
          </a:p>
        </p:txBody>
      </p:sp>
      <p:sp>
        <p:nvSpPr>
          <p:cNvPr id="204" name="灯片编号占位符 3"/>
          <p:cNvSpPr txBox="1">
            <a:spLocks noGrp="1"/>
          </p:cNvSpPr>
          <p:nvPr>
            <p:ph type="sldNum" sz="quarter" idx="2"/>
          </p:nvPr>
        </p:nvSpPr>
        <p:spPr>
          <a:xfrm>
            <a:off x="11345715" y="6230160"/>
            <a:ext cx="174773"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205" name="TextBox 23"/>
          <p:cNvSpPr txBox="1"/>
          <p:nvPr/>
        </p:nvSpPr>
        <p:spPr>
          <a:xfrm>
            <a:off x="669924" y="1192770"/>
            <a:ext cx="9509892"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b="1"/>
            </a:pPr>
            <a:r>
              <a:t>Our mental models of how bicycles work can “</a:t>
            </a:r>
            <a:r>
              <a:rPr>
                <a:solidFill>
                  <a:srgbClr val="FF0000"/>
                </a:solidFill>
              </a:rPr>
              <a:t>simulate</a:t>
            </a:r>
            <a:r>
              <a:t>” this to know it won’t work.</a:t>
            </a:r>
          </a:p>
        </p:txBody>
      </p:sp>
      <p:pic>
        <p:nvPicPr>
          <p:cNvPr id="206" name="Picture 24" descr="Picture 24"/>
          <p:cNvPicPr>
            <a:picLocks noChangeAspect="1"/>
          </p:cNvPicPr>
          <p:nvPr/>
        </p:nvPicPr>
        <p:blipFill>
          <a:blip r:embed="rId3">
            <a:extLst/>
          </a:blip>
          <a:stretch>
            <a:fillRect/>
          </a:stretch>
        </p:blipFill>
        <p:spPr>
          <a:xfrm>
            <a:off x="2307158" y="2218531"/>
            <a:ext cx="7576093" cy="2832101"/>
          </a:xfrm>
          <a:prstGeom prst="rect">
            <a:avLst/>
          </a:prstGeom>
          <a:ln w="12700">
            <a:miter lim="400000"/>
          </a:ln>
        </p:spPr>
      </p:pic>
      <p:sp>
        <p:nvSpPr>
          <p:cNvPr id="6" name="文本占位符 5">
            <a:extLst>
              <a:ext uri="{FF2B5EF4-FFF2-40B4-BE49-F238E27FC236}">
                <a16:creationId xmlns:a16="http://schemas.microsoft.com/office/drawing/2014/main" id="{58E0BEE5-B9CD-914D-BEBB-B538BAF0C874}"/>
              </a:ext>
            </a:extLst>
          </p:cNvPr>
          <p:cNvSpPr txBox="1">
            <a:spLocks/>
          </p:cNvSpPr>
          <p:nvPr/>
        </p:nvSpPr>
        <p:spPr>
          <a:xfrm>
            <a:off x="669923" y="5137657"/>
            <a:ext cx="9723014" cy="1176147"/>
          </a:xfrm>
          <a:prstGeom prst="rect">
            <a:avLst/>
          </a:prstGeom>
        </p:spPr>
        <p:txBody>
          <a:bodyPr/>
          <a:lstStyle>
            <a:lvl1pPr marL="228589" marR="0" indent="-228589"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1pPr>
            <a:lvl2pPr marL="711164"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2pPr>
            <a:lvl3pPr marL="1200089" marR="0" indent="-285736"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3pPr>
            <a:lvl4pPr marL="1698086" marR="0" indent="-326555"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4pPr>
            <a:lvl5pPr marL="2155264" marR="0" indent="-326555"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5pPr>
            <a:lvl6pPr marL="2539872"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6pPr>
            <a:lvl7pPr marL="2997050"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7pPr>
            <a:lvl8pPr marL="3454227"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8pPr>
            <a:lvl9pPr marL="3911404" marR="0" indent="-253987" algn="l" defTabSz="914353"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Arial"/>
                <a:ea typeface="Arial"/>
                <a:cs typeface="Arial"/>
                <a:sym typeface="Arial"/>
              </a:defRPr>
            </a:lvl9pPr>
          </a:lstStyle>
          <a:p>
            <a:pPr marL="0" indent="0" hangingPunct="1">
              <a:buNone/>
              <a:defRPr sz="1800" b="1">
                <a:solidFill>
                  <a:srgbClr val="262626"/>
                </a:solidFill>
                <a:latin typeface="Times New Roman"/>
                <a:ea typeface="Times New Roman"/>
                <a:cs typeface="Times New Roman"/>
                <a:sym typeface="Times New Roman"/>
              </a:defRPr>
            </a:pPr>
            <a:r>
              <a:rPr lang="en-US" sz="1800" b="1" dirty="0">
                <a:solidFill>
                  <a:srgbClr val="262626"/>
                </a:solidFill>
                <a:latin typeface="Times New Roman"/>
                <a:ea typeface="Times New Roman"/>
                <a:cs typeface="Times New Roman"/>
                <a:sym typeface="Times New Roman"/>
              </a:rPr>
              <a:t>A mental model is an </a:t>
            </a:r>
            <a:r>
              <a:rPr lang="en-US" sz="1800" b="1" u="sng" dirty="0">
                <a:solidFill>
                  <a:srgbClr val="FF0000"/>
                </a:solidFill>
                <a:latin typeface="Times New Roman"/>
                <a:ea typeface="Times New Roman"/>
                <a:cs typeface="Times New Roman"/>
                <a:sym typeface="Times New Roman"/>
              </a:rPr>
              <a:t>explanation</a:t>
            </a:r>
            <a:r>
              <a:rPr lang="en-US" sz="1800" b="1" dirty="0">
                <a:solidFill>
                  <a:srgbClr val="262626"/>
                </a:solidFill>
                <a:latin typeface="Times New Roman"/>
                <a:ea typeface="Times New Roman"/>
                <a:cs typeface="Times New Roman"/>
                <a:sym typeface="Times New Roman"/>
              </a:rPr>
              <a:t> of someone’s </a:t>
            </a:r>
            <a:r>
              <a:rPr lang="en-US" sz="1800" b="1" u="sng" dirty="0">
                <a:solidFill>
                  <a:srgbClr val="FF0000"/>
                </a:solidFill>
                <a:latin typeface="Times New Roman"/>
                <a:ea typeface="Times New Roman"/>
                <a:cs typeface="Times New Roman"/>
                <a:sym typeface="Times New Roman"/>
              </a:rPr>
              <a:t> </a:t>
            </a:r>
            <a:r>
              <a:rPr lang="en-US" sz="1800" b="1" u="sng" dirty="0">
                <a:solidFill>
                  <a:srgbClr val="FF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thought</a:t>
            </a:r>
            <a:r>
              <a:rPr lang="en-US" sz="1800" b="1" u="sng" dirty="0">
                <a:solidFill>
                  <a:srgbClr val="FF0000"/>
                </a:solidFill>
                <a:latin typeface="Times New Roman"/>
                <a:ea typeface="Times New Roman"/>
                <a:cs typeface="Times New Roman"/>
                <a:sym typeface="Times New Roman"/>
              </a:rPr>
              <a:t> process</a:t>
            </a:r>
            <a:r>
              <a:rPr lang="en-US" sz="1800" b="1" dirty="0">
                <a:solidFill>
                  <a:srgbClr val="FF0000"/>
                </a:solidFill>
                <a:latin typeface="Times New Roman"/>
                <a:ea typeface="Times New Roman"/>
                <a:cs typeface="Times New Roman"/>
                <a:sym typeface="Times New Roman"/>
              </a:rPr>
              <a:t>  </a:t>
            </a:r>
            <a:r>
              <a:rPr lang="en-US" sz="1800" b="1" dirty="0">
                <a:solidFill>
                  <a:srgbClr val="262626"/>
                </a:solidFill>
                <a:latin typeface="Times New Roman"/>
                <a:ea typeface="Times New Roman"/>
                <a:cs typeface="Times New Roman"/>
                <a:sym typeface="Times New Roman"/>
              </a:rPr>
              <a:t>about  how something works in the real world.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标题 4"/>
          <p:cNvSpPr txBox="1">
            <a:spLocks noGrp="1"/>
          </p:cNvSpPr>
          <p:nvPr>
            <p:ph type="title"/>
          </p:nvPr>
        </p:nvSpPr>
        <p:spPr>
          <a:xfrm>
            <a:off x="3386406" y="2981325"/>
            <a:ext cx="5565089" cy="1200338"/>
          </a:xfrm>
          <a:prstGeom prst="rect">
            <a:avLst/>
          </a:prstGeom>
        </p:spPr>
        <p:txBody>
          <a:bodyPr/>
          <a:lstStyle>
            <a:lvl1pPr>
              <a:defRPr sz="4000"/>
            </a:lvl1pPr>
          </a:lstStyle>
          <a:p>
            <a:r>
              <a:rPr lang="en-US" dirty="0"/>
              <a:t>Details</a:t>
            </a:r>
            <a:endParaRPr dirty="0"/>
          </a:p>
        </p:txBody>
      </p:sp>
      <p:sp>
        <p:nvSpPr>
          <p:cNvPr id="210" name="文本框 7"/>
          <p:cNvSpPr txBox="1"/>
          <p:nvPr/>
        </p:nvSpPr>
        <p:spPr>
          <a:xfrm>
            <a:off x="5550694" y="2168524"/>
            <a:ext cx="1090614" cy="1176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defTabSz="758951">
              <a:defRPr sz="7636">
                <a:solidFill>
                  <a:srgbClr val="010E19"/>
                </a:solidFill>
                <a:latin typeface="Impact"/>
                <a:ea typeface="Impact"/>
                <a:cs typeface="Impact"/>
                <a:sym typeface="Impact"/>
              </a:defRPr>
            </a:lvl1pPr>
          </a:lstStyle>
          <a:p>
            <a:r>
              <a:t>02</a:t>
            </a:r>
          </a:p>
        </p:txBody>
      </p:sp>
      <p:sp>
        <p:nvSpPr>
          <p:cNvPr id="2" name="Text Placeholder 1">
            <a:extLst>
              <a:ext uri="{FF2B5EF4-FFF2-40B4-BE49-F238E27FC236}">
                <a16:creationId xmlns:a16="http://schemas.microsoft.com/office/drawing/2014/main" id="{4E42790F-C7D8-764F-B645-4E4484039527}"/>
              </a:ext>
            </a:extLst>
          </p:cNvPr>
          <p:cNvSpPr>
            <a:spLocks noGrp="1"/>
          </p:cNvSpPr>
          <p:nvPr>
            <p:ph type="body" sz="quarter" idx="1"/>
          </p:nvPr>
        </p:nvSpPr>
        <p:spPr/>
        <p:txBody>
          <a:bodyPr/>
          <a:lstStyle/>
          <a:p>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213" name="标题 1"/>
          <p:cNvSpPr txBox="1">
            <a:spLocks noGrp="1"/>
          </p:cNvSpPr>
          <p:nvPr>
            <p:ph type="title"/>
          </p:nvPr>
        </p:nvSpPr>
        <p:spPr>
          <a:xfrm>
            <a:off x="669923" y="0"/>
            <a:ext cx="10850565" cy="1028701"/>
          </a:xfrm>
          <a:prstGeom prst="rect">
            <a:avLst/>
          </a:prstGeom>
        </p:spPr>
        <p:txBody>
          <a:bodyPr/>
          <a:lstStyle/>
          <a:p>
            <a:r>
              <a:t>Six Characteristics about Mental Models</a:t>
            </a:r>
          </a:p>
        </p:txBody>
      </p:sp>
      <p:sp>
        <p:nvSpPr>
          <p:cNvPr id="214" name="灯片编号占位符 3"/>
          <p:cNvSpPr txBox="1">
            <a:spLocks noGrp="1"/>
          </p:cNvSpPr>
          <p:nvPr>
            <p:ph type="sldNum" sz="quarter" idx="2"/>
          </p:nvPr>
        </p:nvSpPr>
        <p:spPr>
          <a:xfrm>
            <a:off x="11345715" y="6230160"/>
            <a:ext cx="174773"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grpSp>
        <p:nvGrpSpPr>
          <p:cNvPr id="217" name="îśḷîdè"/>
          <p:cNvGrpSpPr/>
          <p:nvPr/>
        </p:nvGrpSpPr>
        <p:grpSpPr>
          <a:xfrm>
            <a:off x="3958452" y="2994940"/>
            <a:ext cx="1113943" cy="957571"/>
            <a:chOff x="0" y="0"/>
            <a:chExt cx="1113941" cy="957570"/>
          </a:xfrm>
        </p:grpSpPr>
        <p:sp>
          <p:nvSpPr>
            <p:cNvPr id="215" name="íṥ1iḍè"/>
            <p:cNvSpPr/>
            <p:nvPr/>
          </p:nvSpPr>
          <p:spPr>
            <a:xfrm>
              <a:off x="0" y="-1"/>
              <a:ext cx="1113943" cy="95757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42" y="0"/>
                  </a:lnTo>
                  <a:lnTo>
                    <a:pt x="16958" y="0"/>
                  </a:lnTo>
                  <a:lnTo>
                    <a:pt x="21600" y="10800"/>
                  </a:lnTo>
                  <a:lnTo>
                    <a:pt x="16958" y="21600"/>
                  </a:lnTo>
                  <a:lnTo>
                    <a:pt x="4642"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6" name="ís1idê"/>
            <p:cNvSpPr/>
            <p:nvPr/>
          </p:nvSpPr>
          <p:spPr>
            <a:xfrm>
              <a:off x="436411" y="315678"/>
              <a:ext cx="354333" cy="360001"/>
            </a:xfrm>
            <a:custGeom>
              <a:avLst/>
              <a:gdLst/>
              <a:ahLst/>
              <a:cxnLst>
                <a:cxn ang="0">
                  <a:pos x="wd2" y="hd2"/>
                </a:cxn>
                <a:cxn ang="5400000">
                  <a:pos x="wd2" y="hd2"/>
                </a:cxn>
                <a:cxn ang="10800000">
                  <a:pos x="wd2" y="hd2"/>
                </a:cxn>
                <a:cxn ang="16200000">
                  <a:pos x="wd2" y="hd2"/>
                </a:cxn>
              </a:cxnLst>
              <a:rect l="0" t="0" r="r" b="b"/>
              <a:pathLst>
                <a:path w="21600" h="21600" extrusionOk="0">
                  <a:moveTo>
                    <a:pt x="8467" y="2721"/>
                  </a:moveTo>
                  <a:lnTo>
                    <a:pt x="6221" y="3061"/>
                  </a:lnTo>
                  <a:lnTo>
                    <a:pt x="4320" y="4422"/>
                  </a:lnTo>
                  <a:lnTo>
                    <a:pt x="3110" y="6293"/>
                  </a:lnTo>
                  <a:lnTo>
                    <a:pt x="2592" y="8504"/>
                  </a:lnTo>
                  <a:lnTo>
                    <a:pt x="3110" y="10885"/>
                  </a:lnTo>
                  <a:lnTo>
                    <a:pt x="4320" y="12756"/>
                  </a:lnTo>
                  <a:lnTo>
                    <a:pt x="6221" y="13776"/>
                  </a:lnTo>
                  <a:lnTo>
                    <a:pt x="8467" y="14457"/>
                  </a:lnTo>
                  <a:lnTo>
                    <a:pt x="10886" y="13776"/>
                  </a:lnTo>
                  <a:lnTo>
                    <a:pt x="12614" y="12756"/>
                  </a:lnTo>
                  <a:lnTo>
                    <a:pt x="13997" y="10885"/>
                  </a:lnTo>
                  <a:lnTo>
                    <a:pt x="14515" y="8504"/>
                  </a:lnTo>
                  <a:lnTo>
                    <a:pt x="13997" y="6293"/>
                  </a:lnTo>
                  <a:lnTo>
                    <a:pt x="12614" y="4422"/>
                  </a:lnTo>
                  <a:lnTo>
                    <a:pt x="10886" y="3061"/>
                  </a:lnTo>
                  <a:lnTo>
                    <a:pt x="8467" y="2721"/>
                  </a:lnTo>
                  <a:close/>
                  <a:moveTo>
                    <a:pt x="8467" y="0"/>
                  </a:moveTo>
                  <a:lnTo>
                    <a:pt x="11750" y="680"/>
                  </a:lnTo>
                  <a:lnTo>
                    <a:pt x="14688" y="2721"/>
                  </a:lnTo>
                  <a:lnTo>
                    <a:pt x="16416" y="5272"/>
                  </a:lnTo>
                  <a:lnTo>
                    <a:pt x="17107" y="8504"/>
                  </a:lnTo>
                  <a:lnTo>
                    <a:pt x="16762" y="10885"/>
                  </a:lnTo>
                  <a:lnTo>
                    <a:pt x="15725" y="13096"/>
                  </a:lnTo>
                  <a:lnTo>
                    <a:pt x="15725" y="13266"/>
                  </a:lnTo>
                  <a:lnTo>
                    <a:pt x="21082" y="18539"/>
                  </a:lnTo>
                  <a:lnTo>
                    <a:pt x="21427" y="19219"/>
                  </a:lnTo>
                  <a:lnTo>
                    <a:pt x="21600" y="19729"/>
                  </a:lnTo>
                  <a:lnTo>
                    <a:pt x="21427" y="20409"/>
                  </a:lnTo>
                  <a:lnTo>
                    <a:pt x="21082" y="20920"/>
                  </a:lnTo>
                  <a:lnTo>
                    <a:pt x="20563" y="21430"/>
                  </a:lnTo>
                  <a:lnTo>
                    <a:pt x="19872" y="21600"/>
                  </a:lnTo>
                  <a:lnTo>
                    <a:pt x="19181" y="21430"/>
                  </a:lnTo>
                  <a:lnTo>
                    <a:pt x="18490" y="20920"/>
                  </a:lnTo>
                  <a:lnTo>
                    <a:pt x="13133" y="15647"/>
                  </a:lnTo>
                  <a:lnTo>
                    <a:pt x="11059" y="16668"/>
                  </a:lnTo>
                  <a:lnTo>
                    <a:pt x="8467" y="17178"/>
                  </a:lnTo>
                  <a:lnTo>
                    <a:pt x="5184" y="16498"/>
                  </a:lnTo>
                  <a:lnTo>
                    <a:pt x="2419" y="14457"/>
                  </a:lnTo>
                  <a:lnTo>
                    <a:pt x="691" y="11735"/>
                  </a:lnTo>
                  <a:lnTo>
                    <a:pt x="0" y="8504"/>
                  </a:lnTo>
                  <a:lnTo>
                    <a:pt x="691" y="5272"/>
                  </a:lnTo>
                  <a:lnTo>
                    <a:pt x="2419" y="2721"/>
                  </a:lnTo>
                  <a:lnTo>
                    <a:pt x="5184" y="680"/>
                  </a:lnTo>
                  <a:lnTo>
                    <a:pt x="8467" y="0"/>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grpSp>
      <p:grpSp>
        <p:nvGrpSpPr>
          <p:cNvPr id="220" name="iSļïḋé"/>
          <p:cNvGrpSpPr/>
          <p:nvPr/>
        </p:nvGrpSpPr>
        <p:grpSpPr>
          <a:xfrm>
            <a:off x="6213266" y="4234636"/>
            <a:ext cx="1134414" cy="971884"/>
            <a:chOff x="0" y="0"/>
            <a:chExt cx="1134413" cy="971883"/>
          </a:xfrm>
        </p:grpSpPr>
        <p:sp>
          <p:nvSpPr>
            <p:cNvPr id="218" name="ïṩḻîḍe"/>
            <p:cNvSpPr/>
            <p:nvPr/>
          </p:nvSpPr>
          <p:spPr>
            <a:xfrm>
              <a:off x="-1" y="-1"/>
              <a:ext cx="1134415" cy="9718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26" y="0"/>
                  </a:lnTo>
                  <a:lnTo>
                    <a:pt x="16974" y="0"/>
                  </a:lnTo>
                  <a:lnTo>
                    <a:pt x="21600" y="10800"/>
                  </a:lnTo>
                  <a:lnTo>
                    <a:pt x="16974" y="21600"/>
                  </a:lnTo>
                  <a:lnTo>
                    <a:pt x="4626" y="21600"/>
                  </a:ln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9" name="î$ľïḍê"/>
            <p:cNvSpPr/>
            <p:nvPr/>
          </p:nvSpPr>
          <p:spPr>
            <a:xfrm>
              <a:off x="410206" y="263668"/>
              <a:ext cx="342440" cy="360001"/>
            </a:xfrm>
            <a:custGeom>
              <a:avLst/>
              <a:gdLst/>
              <a:ahLst/>
              <a:cxnLst>
                <a:cxn ang="0">
                  <a:pos x="wd2" y="hd2"/>
                </a:cxn>
                <a:cxn ang="5400000">
                  <a:pos x="wd2" y="hd2"/>
                </a:cxn>
                <a:cxn ang="10800000">
                  <a:pos x="wd2" y="hd2"/>
                </a:cxn>
                <a:cxn ang="16200000">
                  <a:pos x="wd2" y="hd2"/>
                </a:cxn>
              </a:cxnLst>
              <a:rect l="0" t="0" r="r" b="b"/>
              <a:pathLst>
                <a:path w="21600" h="21600" extrusionOk="0">
                  <a:moveTo>
                    <a:pt x="9969" y="6673"/>
                  </a:moveTo>
                  <a:lnTo>
                    <a:pt x="11262" y="6673"/>
                  </a:lnTo>
                  <a:lnTo>
                    <a:pt x="12185" y="7200"/>
                  </a:lnTo>
                  <a:lnTo>
                    <a:pt x="13292" y="7551"/>
                  </a:lnTo>
                  <a:lnTo>
                    <a:pt x="13846" y="7902"/>
                  </a:lnTo>
                  <a:lnTo>
                    <a:pt x="14031" y="8254"/>
                  </a:lnTo>
                  <a:lnTo>
                    <a:pt x="14400" y="8254"/>
                  </a:lnTo>
                  <a:lnTo>
                    <a:pt x="11631" y="10888"/>
                  </a:lnTo>
                  <a:lnTo>
                    <a:pt x="11446" y="10537"/>
                  </a:lnTo>
                  <a:lnTo>
                    <a:pt x="11262" y="10361"/>
                  </a:lnTo>
                  <a:lnTo>
                    <a:pt x="10523" y="10185"/>
                  </a:lnTo>
                  <a:lnTo>
                    <a:pt x="9969" y="10010"/>
                  </a:lnTo>
                  <a:lnTo>
                    <a:pt x="9415" y="10185"/>
                  </a:lnTo>
                  <a:lnTo>
                    <a:pt x="9046" y="10361"/>
                  </a:lnTo>
                  <a:lnTo>
                    <a:pt x="8492" y="10537"/>
                  </a:lnTo>
                  <a:lnTo>
                    <a:pt x="4431" y="14576"/>
                  </a:lnTo>
                  <a:lnTo>
                    <a:pt x="3877" y="14927"/>
                  </a:lnTo>
                  <a:lnTo>
                    <a:pt x="3692" y="15454"/>
                  </a:lnTo>
                  <a:lnTo>
                    <a:pt x="3692" y="16507"/>
                  </a:lnTo>
                  <a:lnTo>
                    <a:pt x="3877" y="17034"/>
                  </a:lnTo>
                  <a:lnTo>
                    <a:pt x="4431" y="17561"/>
                  </a:lnTo>
                  <a:lnTo>
                    <a:pt x="4985" y="17912"/>
                  </a:lnTo>
                  <a:lnTo>
                    <a:pt x="5723" y="18263"/>
                  </a:lnTo>
                  <a:lnTo>
                    <a:pt x="6646" y="18263"/>
                  </a:lnTo>
                  <a:lnTo>
                    <a:pt x="7015" y="17912"/>
                  </a:lnTo>
                  <a:lnTo>
                    <a:pt x="7569" y="17561"/>
                  </a:lnTo>
                  <a:lnTo>
                    <a:pt x="9415" y="15980"/>
                  </a:lnTo>
                  <a:lnTo>
                    <a:pt x="9969" y="15629"/>
                  </a:lnTo>
                  <a:lnTo>
                    <a:pt x="10708" y="15454"/>
                  </a:lnTo>
                  <a:lnTo>
                    <a:pt x="11262" y="15629"/>
                  </a:lnTo>
                  <a:lnTo>
                    <a:pt x="12000" y="15980"/>
                  </a:lnTo>
                  <a:lnTo>
                    <a:pt x="12369" y="17034"/>
                  </a:lnTo>
                  <a:lnTo>
                    <a:pt x="12185" y="17737"/>
                  </a:lnTo>
                  <a:lnTo>
                    <a:pt x="12000" y="18263"/>
                  </a:lnTo>
                  <a:lnTo>
                    <a:pt x="10154" y="20020"/>
                  </a:lnTo>
                  <a:lnTo>
                    <a:pt x="8308" y="21249"/>
                  </a:lnTo>
                  <a:lnTo>
                    <a:pt x="6092" y="21600"/>
                  </a:lnTo>
                  <a:lnTo>
                    <a:pt x="3877" y="21249"/>
                  </a:lnTo>
                  <a:lnTo>
                    <a:pt x="2031" y="20020"/>
                  </a:lnTo>
                  <a:lnTo>
                    <a:pt x="1846" y="19844"/>
                  </a:lnTo>
                  <a:lnTo>
                    <a:pt x="554" y="17912"/>
                  </a:lnTo>
                  <a:lnTo>
                    <a:pt x="0" y="15980"/>
                  </a:lnTo>
                  <a:lnTo>
                    <a:pt x="554" y="13873"/>
                  </a:lnTo>
                  <a:lnTo>
                    <a:pt x="1846" y="12293"/>
                  </a:lnTo>
                  <a:lnTo>
                    <a:pt x="5908" y="8254"/>
                  </a:lnTo>
                  <a:lnTo>
                    <a:pt x="7754" y="7024"/>
                  </a:lnTo>
                  <a:lnTo>
                    <a:pt x="9969" y="6673"/>
                  </a:lnTo>
                  <a:close/>
                  <a:moveTo>
                    <a:pt x="15877" y="0"/>
                  </a:moveTo>
                  <a:lnTo>
                    <a:pt x="17908" y="527"/>
                  </a:lnTo>
                  <a:lnTo>
                    <a:pt x="19754" y="1580"/>
                  </a:lnTo>
                  <a:lnTo>
                    <a:pt x="19938" y="1580"/>
                  </a:lnTo>
                  <a:lnTo>
                    <a:pt x="21046" y="3512"/>
                  </a:lnTo>
                  <a:lnTo>
                    <a:pt x="21600" y="5620"/>
                  </a:lnTo>
                  <a:lnTo>
                    <a:pt x="21046" y="7551"/>
                  </a:lnTo>
                  <a:lnTo>
                    <a:pt x="19938" y="9483"/>
                  </a:lnTo>
                  <a:lnTo>
                    <a:pt x="15877" y="13346"/>
                  </a:lnTo>
                  <a:lnTo>
                    <a:pt x="13846" y="14576"/>
                  </a:lnTo>
                  <a:lnTo>
                    <a:pt x="11631" y="14927"/>
                  </a:lnTo>
                  <a:lnTo>
                    <a:pt x="9415" y="14576"/>
                  </a:lnTo>
                  <a:lnTo>
                    <a:pt x="7754" y="13346"/>
                  </a:lnTo>
                  <a:lnTo>
                    <a:pt x="7569" y="13171"/>
                  </a:lnTo>
                  <a:lnTo>
                    <a:pt x="9969" y="10888"/>
                  </a:lnTo>
                  <a:lnTo>
                    <a:pt x="10154" y="11063"/>
                  </a:lnTo>
                  <a:lnTo>
                    <a:pt x="10708" y="11239"/>
                  </a:lnTo>
                  <a:lnTo>
                    <a:pt x="11262" y="11590"/>
                  </a:lnTo>
                  <a:lnTo>
                    <a:pt x="12369" y="11590"/>
                  </a:lnTo>
                  <a:lnTo>
                    <a:pt x="12923" y="11239"/>
                  </a:lnTo>
                  <a:lnTo>
                    <a:pt x="13292" y="11063"/>
                  </a:lnTo>
                  <a:lnTo>
                    <a:pt x="17538" y="7200"/>
                  </a:lnTo>
                  <a:lnTo>
                    <a:pt x="17723" y="6673"/>
                  </a:lnTo>
                  <a:lnTo>
                    <a:pt x="17908" y="6322"/>
                  </a:lnTo>
                  <a:lnTo>
                    <a:pt x="17908" y="5093"/>
                  </a:lnTo>
                  <a:lnTo>
                    <a:pt x="17723" y="4566"/>
                  </a:lnTo>
                  <a:lnTo>
                    <a:pt x="17538" y="4215"/>
                  </a:lnTo>
                  <a:lnTo>
                    <a:pt x="17169" y="3863"/>
                  </a:lnTo>
                  <a:lnTo>
                    <a:pt x="16800" y="3688"/>
                  </a:lnTo>
                  <a:lnTo>
                    <a:pt x="16246" y="3512"/>
                  </a:lnTo>
                  <a:lnTo>
                    <a:pt x="15877" y="3337"/>
                  </a:lnTo>
                  <a:lnTo>
                    <a:pt x="15138" y="3512"/>
                  </a:lnTo>
                  <a:lnTo>
                    <a:pt x="14031" y="3863"/>
                  </a:lnTo>
                  <a:lnTo>
                    <a:pt x="12369" y="5620"/>
                  </a:lnTo>
                  <a:lnTo>
                    <a:pt x="12000" y="5971"/>
                  </a:lnTo>
                  <a:lnTo>
                    <a:pt x="10523" y="5971"/>
                  </a:lnTo>
                  <a:lnTo>
                    <a:pt x="9969" y="5620"/>
                  </a:lnTo>
                  <a:lnTo>
                    <a:pt x="9415" y="5093"/>
                  </a:lnTo>
                  <a:lnTo>
                    <a:pt x="9415" y="3688"/>
                  </a:lnTo>
                  <a:lnTo>
                    <a:pt x="9969" y="3337"/>
                  </a:lnTo>
                  <a:lnTo>
                    <a:pt x="11631" y="1580"/>
                  </a:lnTo>
                  <a:lnTo>
                    <a:pt x="13662" y="527"/>
                  </a:lnTo>
                  <a:lnTo>
                    <a:pt x="15877" y="0"/>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grpSp>
      <p:grpSp>
        <p:nvGrpSpPr>
          <p:cNvPr id="223" name="iš1iḋe"/>
          <p:cNvGrpSpPr/>
          <p:nvPr/>
        </p:nvGrpSpPr>
        <p:grpSpPr>
          <a:xfrm>
            <a:off x="3976692" y="4205859"/>
            <a:ext cx="1113942" cy="971882"/>
            <a:chOff x="0" y="0"/>
            <a:chExt cx="1113941" cy="971880"/>
          </a:xfrm>
        </p:grpSpPr>
        <p:sp>
          <p:nvSpPr>
            <p:cNvPr id="221" name="íṩľîḓé"/>
            <p:cNvSpPr/>
            <p:nvPr/>
          </p:nvSpPr>
          <p:spPr>
            <a:xfrm>
              <a:off x="-1" y="0"/>
              <a:ext cx="1113943" cy="97188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711" y="0"/>
                  </a:lnTo>
                  <a:lnTo>
                    <a:pt x="16889" y="0"/>
                  </a:lnTo>
                  <a:lnTo>
                    <a:pt x="21600" y="10800"/>
                  </a:lnTo>
                  <a:lnTo>
                    <a:pt x="16889" y="21600"/>
                  </a:lnTo>
                  <a:lnTo>
                    <a:pt x="4711"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2" name="íşlíďê"/>
            <p:cNvSpPr/>
            <p:nvPr/>
          </p:nvSpPr>
          <p:spPr>
            <a:xfrm>
              <a:off x="426124" y="319286"/>
              <a:ext cx="280632" cy="360001"/>
            </a:xfrm>
            <a:custGeom>
              <a:avLst/>
              <a:gdLst/>
              <a:ahLst/>
              <a:cxnLst>
                <a:cxn ang="0">
                  <a:pos x="wd2" y="hd2"/>
                </a:cxn>
                <a:cxn ang="5400000">
                  <a:pos x="wd2" y="hd2"/>
                </a:cxn>
                <a:cxn ang="10800000">
                  <a:pos x="wd2" y="hd2"/>
                </a:cxn>
                <a:cxn ang="16200000">
                  <a:pos x="wd2" y="hd2"/>
                </a:cxn>
              </a:cxnLst>
              <a:rect l="0" t="0" r="r" b="b"/>
              <a:pathLst>
                <a:path w="21600" h="21600" extrusionOk="0">
                  <a:moveTo>
                    <a:pt x="10691" y="2891"/>
                  </a:moveTo>
                  <a:lnTo>
                    <a:pt x="7855" y="3572"/>
                  </a:lnTo>
                  <a:lnTo>
                    <a:pt x="5673" y="5272"/>
                  </a:lnTo>
                  <a:lnTo>
                    <a:pt x="4800" y="7824"/>
                  </a:lnTo>
                  <a:lnTo>
                    <a:pt x="5673" y="10205"/>
                  </a:lnTo>
                  <a:lnTo>
                    <a:pt x="7855" y="11735"/>
                  </a:lnTo>
                  <a:lnTo>
                    <a:pt x="10691" y="12416"/>
                  </a:lnTo>
                  <a:lnTo>
                    <a:pt x="13964" y="11735"/>
                  </a:lnTo>
                  <a:lnTo>
                    <a:pt x="16145" y="10205"/>
                  </a:lnTo>
                  <a:lnTo>
                    <a:pt x="17018" y="7824"/>
                  </a:lnTo>
                  <a:lnTo>
                    <a:pt x="16145" y="5272"/>
                  </a:lnTo>
                  <a:lnTo>
                    <a:pt x="13964" y="3572"/>
                  </a:lnTo>
                  <a:lnTo>
                    <a:pt x="10691" y="2891"/>
                  </a:lnTo>
                  <a:close/>
                  <a:moveTo>
                    <a:pt x="10691" y="0"/>
                  </a:moveTo>
                  <a:lnTo>
                    <a:pt x="15055" y="680"/>
                  </a:lnTo>
                  <a:lnTo>
                    <a:pt x="18545" y="2381"/>
                  </a:lnTo>
                  <a:lnTo>
                    <a:pt x="20727" y="5102"/>
                  </a:lnTo>
                  <a:lnTo>
                    <a:pt x="21600" y="8504"/>
                  </a:lnTo>
                  <a:lnTo>
                    <a:pt x="21600" y="9354"/>
                  </a:lnTo>
                  <a:lnTo>
                    <a:pt x="21164" y="12246"/>
                  </a:lnTo>
                  <a:lnTo>
                    <a:pt x="19418" y="15137"/>
                  </a:lnTo>
                  <a:lnTo>
                    <a:pt x="17455" y="17348"/>
                  </a:lnTo>
                  <a:lnTo>
                    <a:pt x="15055" y="19219"/>
                  </a:lnTo>
                  <a:lnTo>
                    <a:pt x="13091" y="20409"/>
                  </a:lnTo>
                  <a:lnTo>
                    <a:pt x="11564" y="21430"/>
                  </a:lnTo>
                  <a:lnTo>
                    <a:pt x="11127" y="21600"/>
                  </a:lnTo>
                  <a:lnTo>
                    <a:pt x="10473" y="21430"/>
                  </a:lnTo>
                  <a:lnTo>
                    <a:pt x="9382" y="20750"/>
                  </a:lnTo>
                  <a:lnTo>
                    <a:pt x="7418" y="19559"/>
                  </a:lnTo>
                  <a:lnTo>
                    <a:pt x="5455" y="18028"/>
                  </a:lnTo>
                  <a:lnTo>
                    <a:pt x="3273" y="15987"/>
                  </a:lnTo>
                  <a:lnTo>
                    <a:pt x="1745" y="13606"/>
                  </a:lnTo>
                  <a:lnTo>
                    <a:pt x="436" y="11055"/>
                  </a:lnTo>
                  <a:lnTo>
                    <a:pt x="218" y="9865"/>
                  </a:lnTo>
                  <a:lnTo>
                    <a:pt x="0" y="8504"/>
                  </a:lnTo>
                  <a:lnTo>
                    <a:pt x="873" y="5102"/>
                  </a:lnTo>
                  <a:lnTo>
                    <a:pt x="3055" y="2381"/>
                  </a:lnTo>
                  <a:lnTo>
                    <a:pt x="6545" y="680"/>
                  </a:lnTo>
                  <a:lnTo>
                    <a:pt x="10691" y="0"/>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grpSp>
      <p:grpSp>
        <p:nvGrpSpPr>
          <p:cNvPr id="226" name="íslîḋè"/>
          <p:cNvGrpSpPr/>
          <p:nvPr/>
        </p:nvGrpSpPr>
        <p:grpSpPr>
          <a:xfrm>
            <a:off x="5072395" y="2302199"/>
            <a:ext cx="1125255" cy="920667"/>
            <a:chOff x="0" y="0"/>
            <a:chExt cx="1125254" cy="920665"/>
          </a:xfrm>
        </p:grpSpPr>
        <p:sp>
          <p:nvSpPr>
            <p:cNvPr id="224" name="išľïḋê"/>
            <p:cNvSpPr/>
            <p:nvPr/>
          </p:nvSpPr>
          <p:spPr>
            <a:xfrm>
              <a:off x="0" y="0"/>
              <a:ext cx="1125255" cy="92066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18" y="0"/>
                  </a:lnTo>
                  <a:lnTo>
                    <a:pt x="17182" y="0"/>
                  </a:lnTo>
                  <a:lnTo>
                    <a:pt x="21600" y="10800"/>
                  </a:lnTo>
                  <a:lnTo>
                    <a:pt x="17182" y="21600"/>
                  </a:lnTo>
                  <a:lnTo>
                    <a:pt x="4418"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5" name="îṡḷîdé"/>
            <p:cNvSpPr/>
            <p:nvPr/>
          </p:nvSpPr>
          <p:spPr>
            <a:xfrm>
              <a:off x="426290" y="337286"/>
              <a:ext cx="272672" cy="246093"/>
            </a:xfrm>
            <a:custGeom>
              <a:avLst/>
              <a:gdLst/>
              <a:ahLst/>
              <a:cxnLst>
                <a:cxn ang="0">
                  <a:pos x="wd2" y="hd2"/>
                </a:cxn>
                <a:cxn ang="5400000">
                  <a:pos x="wd2" y="hd2"/>
                </a:cxn>
                <a:cxn ang="10800000">
                  <a:pos x="wd2" y="hd2"/>
                </a:cxn>
                <a:cxn ang="16200000">
                  <a:pos x="wd2" y="hd2"/>
                </a:cxn>
              </a:cxnLst>
              <a:rect l="0" t="0" r="r" b="b"/>
              <a:pathLst>
                <a:path w="21600" h="21600" extrusionOk="0">
                  <a:moveTo>
                    <a:pt x="10626" y="0"/>
                  </a:moveTo>
                  <a:lnTo>
                    <a:pt x="14284" y="6897"/>
                  </a:lnTo>
                  <a:lnTo>
                    <a:pt x="21600" y="8168"/>
                  </a:lnTo>
                  <a:lnTo>
                    <a:pt x="16548" y="13976"/>
                  </a:lnTo>
                  <a:lnTo>
                    <a:pt x="17594" y="21600"/>
                  </a:lnTo>
                  <a:lnTo>
                    <a:pt x="10626" y="18151"/>
                  </a:lnTo>
                  <a:lnTo>
                    <a:pt x="4006" y="21600"/>
                  </a:lnTo>
                  <a:lnTo>
                    <a:pt x="5052" y="13976"/>
                  </a:lnTo>
                  <a:lnTo>
                    <a:pt x="0" y="8168"/>
                  </a:lnTo>
                  <a:lnTo>
                    <a:pt x="7316" y="6897"/>
                  </a:lnTo>
                  <a:lnTo>
                    <a:pt x="10626" y="0"/>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grpSp>
      <p:sp>
        <p:nvSpPr>
          <p:cNvPr id="227" name="肘形连接符 9"/>
          <p:cNvSpPr/>
          <p:nvPr/>
        </p:nvSpPr>
        <p:spPr>
          <a:xfrm rot="10800000" flipH="1" flipV="1">
            <a:off x="2607111" y="1504056"/>
            <a:ext cx="2964219" cy="702636"/>
          </a:xfrm>
          <a:custGeom>
            <a:avLst/>
            <a:gdLst/>
            <a:ahLst/>
            <a:cxnLst>
              <a:cxn ang="0">
                <a:pos x="wd2" y="hd2"/>
              </a:cxn>
              <a:cxn ang="5400000">
                <a:pos x="wd2" y="hd2"/>
              </a:cxn>
              <a:cxn ang="10800000">
                <a:pos x="wd2" y="hd2"/>
              </a:cxn>
              <a:cxn ang="16200000">
                <a:pos x="wd2" y="hd2"/>
              </a:cxn>
            </a:cxnLst>
            <a:rect l="0" t="0" r="r" b="b"/>
            <a:pathLst>
              <a:path w="21600" h="21600" extrusionOk="0">
                <a:moveTo>
                  <a:pt x="1666" y="9806"/>
                </a:moveTo>
                <a:lnTo>
                  <a:pt x="0" y="9806"/>
                </a:lnTo>
                <a:lnTo>
                  <a:pt x="0" y="0"/>
                </a:lnTo>
                <a:lnTo>
                  <a:pt x="21600" y="0"/>
                </a:lnTo>
                <a:lnTo>
                  <a:pt x="21600" y="21600"/>
                </a:lnTo>
              </a:path>
            </a:pathLst>
          </a:custGeom>
          <a:ln w="3175">
            <a:solidFill>
              <a:srgbClr val="44546A"/>
            </a:solidFill>
            <a:miter/>
            <a:headEnd type="oval"/>
            <a:tailEnd type="oval"/>
          </a:ln>
        </p:spPr>
        <p:txBody>
          <a:bodyPr lIns="45719" rIns="45719" anchor="ctr"/>
          <a:lstStyle/>
          <a:p>
            <a:endParaRPr/>
          </a:p>
        </p:txBody>
      </p:sp>
      <p:sp>
        <p:nvSpPr>
          <p:cNvPr id="228" name="肘形连接符 10"/>
          <p:cNvSpPr/>
          <p:nvPr/>
        </p:nvSpPr>
        <p:spPr>
          <a:xfrm flipV="1">
            <a:off x="7515293" y="2683557"/>
            <a:ext cx="1267682" cy="6465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3175">
            <a:solidFill>
              <a:srgbClr val="44546A"/>
            </a:solidFill>
            <a:miter/>
            <a:headEnd type="oval"/>
            <a:tailEnd type="oval"/>
          </a:ln>
        </p:spPr>
        <p:txBody>
          <a:bodyPr lIns="45719" rIns="45719" anchor="ctr"/>
          <a:lstStyle/>
          <a:p>
            <a:endParaRPr/>
          </a:p>
        </p:txBody>
      </p:sp>
      <p:sp>
        <p:nvSpPr>
          <p:cNvPr id="229" name="肘形连接符 11"/>
          <p:cNvSpPr/>
          <p:nvPr/>
        </p:nvSpPr>
        <p:spPr>
          <a:xfrm>
            <a:off x="7578603" y="4719854"/>
            <a:ext cx="2273356" cy="3590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428" y="21600"/>
                </a:lnTo>
              </a:path>
            </a:pathLst>
          </a:custGeom>
          <a:ln w="3175">
            <a:solidFill>
              <a:srgbClr val="44546A"/>
            </a:solidFill>
            <a:miter/>
            <a:headEnd type="oval"/>
            <a:tailEnd type="oval"/>
          </a:ln>
        </p:spPr>
        <p:txBody>
          <a:bodyPr lIns="45719" rIns="45719" anchor="ctr"/>
          <a:lstStyle/>
          <a:p>
            <a:endParaRPr/>
          </a:p>
        </p:txBody>
      </p:sp>
      <p:sp>
        <p:nvSpPr>
          <p:cNvPr id="230" name="肘形连接符 12"/>
          <p:cNvSpPr/>
          <p:nvPr/>
        </p:nvSpPr>
        <p:spPr>
          <a:xfrm flipV="1">
            <a:off x="2361063" y="4649787"/>
            <a:ext cx="1424866" cy="8150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3175">
            <a:solidFill>
              <a:srgbClr val="44546A"/>
            </a:solidFill>
            <a:miter/>
            <a:headEnd type="oval"/>
            <a:tailEnd type="oval"/>
          </a:ln>
        </p:spPr>
        <p:txBody>
          <a:bodyPr lIns="45719" rIns="45719" anchor="ctr"/>
          <a:lstStyle/>
          <a:p>
            <a:endParaRPr/>
          </a:p>
        </p:txBody>
      </p:sp>
      <p:sp>
        <p:nvSpPr>
          <p:cNvPr id="231" name="íṡ1íḓê"/>
          <p:cNvSpPr txBox="1"/>
          <p:nvPr/>
        </p:nvSpPr>
        <p:spPr>
          <a:xfrm>
            <a:off x="2294755" y="1818004"/>
            <a:ext cx="1313036" cy="387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anchor="b">
            <a:normAutofit/>
          </a:bodyPr>
          <a:lstStyle>
            <a:lvl1pPr defTabSz="914377">
              <a:defRPr b="1"/>
            </a:lvl1pPr>
          </a:lstStyle>
          <a:p>
            <a:r>
              <a:t>Incomplete</a:t>
            </a:r>
          </a:p>
        </p:txBody>
      </p:sp>
      <p:sp>
        <p:nvSpPr>
          <p:cNvPr id="232" name="îṥļiḑé"/>
          <p:cNvSpPr txBox="1"/>
          <p:nvPr/>
        </p:nvSpPr>
        <p:spPr>
          <a:xfrm>
            <a:off x="1223225" y="5248699"/>
            <a:ext cx="1071711" cy="387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anchor="b">
            <a:normAutofit/>
          </a:bodyPr>
          <a:lstStyle>
            <a:lvl1pPr defTabSz="914377">
              <a:defRPr b="1"/>
            </a:lvl1pPr>
          </a:lstStyle>
          <a:p>
            <a:r>
              <a:t>Unstable</a:t>
            </a:r>
          </a:p>
        </p:txBody>
      </p:sp>
      <p:sp>
        <p:nvSpPr>
          <p:cNvPr id="233" name="ïŝľîḑé"/>
          <p:cNvSpPr txBox="1"/>
          <p:nvPr/>
        </p:nvSpPr>
        <p:spPr>
          <a:xfrm>
            <a:off x="7944996" y="2195383"/>
            <a:ext cx="1617985" cy="387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anchor="b">
            <a:normAutofit/>
          </a:bodyPr>
          <a:lstStyle>
            <a:lvl1pPr algn="r" defTabSz="914377">
              <a:defRPr b="1"/>
            </a:lvl1pPr>
          </a:lstStyle>
          <a:p>
            <a:r>
              <a:t>Parsimonious</a:t>
            </a:r>
          </a:p>
        </p:txBody>
      </p:sp>
      <p:sp>
        <p:nvSpPr>
          <p:cNvPr id="234" name="îš1îďè"/>
          <p:cNvSpPr txBox="1"/>
          <p:nvPr/>
        </p:nvSpPr>
        <p:spPr>
          <a:xfrm>
            <a:off x="8221358" y="4885147"/>
            <a:ext cx="1401999" cy="387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anchor="b">
            <a:normAutofit/>
          </a:bodyPr>
          <a:lstStyle>
            <a:lvl1pPr algn="r" defTabSz="914377">
              <a:defRPr b="1"/>
            </a:lvl1pPr>
          </a:lstStyle>
          <a:p>
            <a:r>
              <a:t>Unscientific</a:t>
            </a:r>
          </a:p>
        </p:txBody>
      </p:sp>
      <p:sp>
        <p:nvSpPr>
          <p:cNvPr id="235" name="išľïḋê"/>
          <p:cNvSpPr/>
          <p:nvPr/>
        </p:nvSpPr>
        <p:spPr>
          <a:xfrm>
            <a:off x="5072395" y="4875009"/>
            <a:ext cx="1125255" cy="92066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18" y="0"/>
                </a:lnTo>
                <a:lnTo>
                  <a:pt x="17182" y="0"/>
                </a:lnTo>
                <a:lnTo>
                  <a:pt x="21600" y="10800"/>
                </a:lnTo>
                <a:lnTo>
                  <a:pt x="17182" y="21600"/>
                </a:lnTo>
                <a:lnTo>
                  <a:pt x="4418" y="21600"/>
                </a:lnTo>
                <a:close/>
              </a:path>
            </a:pathLst>
          </a:custGeom>
          <a:solidFill>
            <a:schemeClr val="accent1"/>
          </a:solidFill>
          <a:ln w="12700">
            <a:miter lim="400000"/>
          </a:ln>
        </p:spPr>
        <p:txBody>
          <a:bodyPr lIns="45719" rIns="45719" anchor="ctr"/>
          <a:lstStyle/>
          <a:p>
            <a:pPr algn="ctr">
              <a:defRPr>
                <a:solidFill>
                  <a:srgbClr val="FFFFFF"/>
                </a:solidFill>
              </a:defRPr>
            </a:pPr>
            <a:endParaRPr/>
          </a:p>
        </p:txBody>
      </p:sp>
      <p:sp>
        <p:nvSpPr>
          <p:cNvPr id="236" name="îṡḷîdé"/>
          <p:cNvSpPr/>
          <p:nvPr/>
        </p:nvSpPr>
        <p:spPr>
          <a:xfrm>
            <a:off x="5498686" y="5212296"/>
            <a:ext cx="272672" cy="246093"/>
          </a:xfrm>
          <a:custGeom>
            <a:avLst/>
            <a:gdLst/>
            <a:ahLst/>
            <a:cxnLst>
              <a:cxn ang="0">
                <a:pos x="wd2" y="hd2"/>
              </a:cxn>
              <a:cxn ang="5400000">
                <a:pos x="wd2" y="hd2"/>
              </a:cxn>
              <a:cxn ang="10800000">
                <a:pos x="wd2" y="hd2"/>
              </a:cxn>
              <a:cxn ang="16200000">
                <a:pos x="wd2" y="hd2"/>
              </a:cxn>
            </a:cxnLst>
            <a:rect l="0" t="0" r="r" b="b"/>
            <a:pathLst>
              <a:path w="21600" h="21600" extrusionOk="0">
                <a:moveTo>
                  <a:pt x="10626" y="0"/>
                </a:moveTo>
                <a:lnTo>
                  <a:pt x="14284" y="6897"/>
                </a:lnTo>
                <a:lnTo>
                  <a:pt x="21600" y="8168"/>
                </a:lnTo>
                <a:lnTo>
                  <a:pt x="16548" y="13976"/>
                </a:lnTo>
                <a:lnTo>
                  <a:pt x="17594" y="21600"/>
                </a:lnTo>
                <a:lnTo>
                  <a:pt x="10626" y="18151"/>
                </a:lnTo>
                <a:lnTo>
                  <a:pt x="4006" y="21600"/>
                </a:lnTo>
                <a:lnTo>
                  <a:pt x="5052" y="13976"/>
                </a:lnTo>
                <a:lnTo>
                  <a:pt x="0" y="8168"/>
                </a:lnTo>
                <a:lnTo>
                  <a:pt x="7316" y="6897"/>
                </a:lnTo>
                <a:lnTo>
                  <a:pt x="10626" y="0"/>
                </a:lnTo>
                <a:close/>
              </a:path>
            </a:pathLst>
          </a:custGeom>
          <a:solidFill>
            <a:srgbClr val="FFFFFF"/>
          </a:solidFill>
          <a:ln w="12700">
            <a:miter lim="400000"/>
          </a:ln>
        </p:spPr>
        <p:txBody>
          <a:bodyPr lIns="45719" rIns="45719" anchor="ctr"/>
          <a:lstStyle/>
          <a:p>
            <a:pPr algn="ctr"/>
            <a:endParaRPr/>
          </a:p>
        </p:txBody>
      </p:sp>
      <p:sp>
        <p:nvSpPr>
          <p:cNvPr id="237" name="íṥ1iḍè"/>
          <p:cNvSpPr/>
          <p:nvPr/>
        </p:nvSpPr>
        <p:spPr>
          <a:xfrm>
            <a:off x="6173751" y="3041655"/>
            <a:ext cx="1125257" cy="92066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418" y="0"/>
                </a:lnTo>
                <a:lnTo>
                  <a:pt x="17182" y="0"/>
                </a:lnTo>
                <a:lnTo>
                  <a:pt x="21600" y="10800"/>
                </a:lnTo>
                <a:lnTo>
                  <a:pt x="17182" y="21600"/>
                </a:lnTo>
                <a:lnTo>
                  <a:pt x="4418" y="21600"/>
                </a:lnTo>
                <a:close/>
              </a:path>
            </a:pathLst>
          </a:custGeom>
          <a:solidFill>
            <a:schemeClr val="accent4"/>
          </a:solidFill>
          <a:ln w="12700">
            <a:miter lim="400000"/>
          </a:ln>
        </p:spPr>
        <p:txBody>
          <a:bodyPr lIns="45719" rIns="45719" anchor="ctr"/>
          <a:lstStyle/>
          <a:p>
            <a:pPr algn="ctr">
              <a:defRPr>
                <a:solidFill>
                  <a:srgbClr val="FFFFFF"/>
                </a:solidFill>
              </a:defRPr>
            </a:pPr>
            <a:endParaRPr/>
          </a:p>
        </p:txBody>
      </p:sp>
      <p:sp>
        <p:nvSpPr>
          <p:cNvPr id="238" name="ís1idê"/>
          <p:cNvSpPr/>
          <p:nvPr/>
        </p:nvSpPr>
        <p:spPr>
          <a:xfrm>
            <a:off x="6587358" y="3355061"/>
            <a:ext cx="354332" cy="360001"/>
          </a:xfrm>
          <a:custGeom>
            <a:avLst/>
            <a:gdLst/>
            <a:ahLst/>
            <a:cxnLst>
              <a:cxn ang="0">
                <a:pos x="wd2" y="hd2"/>
              </a:cxn>
              <a:cxn ang="5400000">
                <a:pos x="wd2" y="hd2"/>
              </a:cxn>
              <a:cxn ang="10800000">
                <a:pos x="wd2" y="hd2"/>
              </a:cxn>
              <a:cxn ang="16200000">
                <a:pos x="wd2" y="hd2"/>
              </a:cxn>
            </a:cxnLst>
            <a:rect l="0" t="0" r="r" b="b"/>
            <a:pathLst>
              <a:path w="21600" h="21600" extrusionOk="0">
                <a:moveTo>
                  <a:pt x="8467" y="2721"/>
                </a:moveTo>
                <a:lnTo>
                  <a:pt x="6221" y="3061"/>
                </a:lnTo>
                <a:lnTo>
                  <a:pt x="4320" y="4422"/>
                </a:lnTo>
                <a:lnTo>
                  <a:pt x="3110" y="6293"/>
                </a:lnTo>
                <a:lnTo>
                  <a:pt x="2592" y="8504"/>
                </a:lnTo>
                <a:lnTo>
                  <a:pt x="3110" y="10885"/>
                </a:lnTo>
                <a:lnTo>
                  <a:pt x="4320" y="12756"/>
                </a:lnTo>
                <a:lnTo>
                  <a:pt x="6221" y="13776"/>
                </a:lnTo>
                <a:lnTo>
                  <a:pt x="8467" y="14457"/>
                </a:lnTo>
                <a:lnTo>
                  <a:pt x="10886" y="13776"/>
                </a:lnTo>
                <a:lnTo>
                  <a:pt x="12614" y="12756"/>
                </a:lnTo>
                <a:lnTo>
                  <a:pt x="13997" y="10885"/>
                </a:lnTo>
                <a:lnTo>
                  <a:pt x="14515" y="8504"/>
                </a:lnTo>
                <a:lnTo>
                  <a:pt x="13997" y="6293"/>
                </a:lnTo>
                <a:lnTo>
                  <a:pt x="12614" y="4422"/>
                </a:lnTo>
                <a:lnTo>
                  <a:pt x="10886" y="3061"/>
                </a:lnTo>
                <a:lnTo>
                  <a:pt x="8467" y="2721"/>
                </a:lnTo>
                <a:close/>
                <a:moveTo>
                  <a:pt x="8467" y="0"/>
                </a:moveTo>
                <a:lnTo>
                  <a:pt x="11750" y="680"/>
                </a:lnTo>
                <a:lnTo>
                  <a:pt x="14688" y="2721"/>
                </a:lnTo>
                <a:lnTo>
                  <a:pt x="16416" y="5272"/>
                </a:lnTo>
                <a:lnTo>
                  <a:pt x="17107" y="8504"/>
                </a:lnTo>
                <a:lnTo>
                  <a:pt x="16762" y="10885"/>
                </a:lnTo>
                <a:lnTo>
                  <a:pt x="15725" y="13096"/>
                </a:lnTo>
                <a:lnTo>
                  <a:pt x="15725" y="13266"/>
                </a:lnTo>
                <a:lnTo>
                  <a:pt x="21082" y="18539"/>
                </a:lnTo>
                <a:lnTo>
                  <a:pt x="21427" y="19219"/>
                </a:lnTo>
                <a:lnTo>
                  <a:pt x="21600" y="19729"/>
                </a:lnTo>
                <a:lnTo>
                  <a:pt x="21427" y="20409"/>
                </a:lnTo>
                <a:lnTo>
                  <a:pt x="21082" y="20920"/>
                </a:lnTo>
                <a:lnTo>
                  <a:pt x="20563" y="21430"/>
                </a:lnTo>
                <a:lnTo>
                  <a:pt x="19872" y="21600"/>
                </a:lnTo>
                <a:lnTo>
                  <a:pt x="19181" y="21430"/>
                </a:lnTo>
                <a:lnTo>
                  <a:pt x="18490" y="20920"/>
                </a:lnTo>
                <a:lnTo>
                  <a:pt x="13133" y="15647"/>
                </a:lnTo>
                <a:lnTo>
                  <a:pt x="11059" y="16668"/>
                </a:lnTo>
                <a:lnTo>
                  <a:pt x="8467" y="17178"/>
                </a:lnTo>
                <a:lnTo>
                  <a:pt x="5184" y="16498"/>
                </a:lnTo>
                <a:lnTo>
                  <a:pt x="2419" y="14457"/>
                </a:lnTo>
                <a:lnTo>
                  <a:pt x="691" y="11735"/>
                </a:lnTo>
                <a:lnTo>
                  <a:pt x="0" y="8504"/>
                </a:lnTo>
                <a:lnTo>
                  <a:pt x="691" y="5272"/>
                </a:lnTo>
                <a:lnTo>
                  <a:pt x="2419" y="2721"/>
                </a:lnTo>
                <a:lnTo>
                  <a:pt x="5184" y="680"/>
                </a:lnTo>
                <a:lnTo>
                  <a:pt x="8467" y="0"/>
                </a:lnTo>
                <a:close/>
              </a:path>
            </a:pathLst>
          </a:custGeom>
          <a:solidFill>
            <a:srgbClr val="FFFFFF"/>
          </a:solidFill>
          <a:ln w="12700">
            <a:miter lim="400000"/>
          </a:ln>
        </p:spPr>
        <p:txBody>
          <a:bodyPr lIns="45719" rIns="45719" anchor="ctr"/>
          <a:lstStyle/>
          <a:p>
            <a:pPr algn="ctr"/>
            <a:endParaRPr/>
          </a:p>
        </p:txBody>
      </p:sp>
      <p:sp>
        <p:nvSpPr>
          <p:cNvPr id="239" name="肘形连接符 12"/>
          <p:cNvSpPr/>
          <p:nvPr/>
        </p:nvSpPr>
        <p:spPr>
          <a:xfrm flipV="1">
            <a:off x="3066373" y="3490680"/>
            <a:ext cx="772132" cy="8321"/>
          </a:xfrm>
          <a:prstGeom prst="line">
            <a:avLst/>
          </a:prstGeom>
          <a:ln w="3175">
            <a:solidFill>
              <a:srgbClr val="44546A"/>
            </a:solidFill>
            <a:miter/>
            <a:headEnd type="oval"/>
            <a:tailEnd type="oval"/>
          </a:ln>
        </p:spPr>
        <p:txBody>
          <a:bodyPr lIns="45719" rIns="45719"/>
          <a:lstStyle/>
          <a:p>
            <a:endParaRPr/>
          </a:p>
        </p:txBody>
      </p:sp>
      <p:sp>
        <p:nvSpPr>
          <p:cNvPr id="240" name="íṡ1íḓê"/>
          <p:cNvSpPr txBox="1"/>
          <p:nvPr/>
        </p:nvSpPr>
        <p:spPr>
          <a:xfrm>
            <a:off x="2066587" y="3279926"/>
            <a:ext cx="982638" cy="387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anchor="b">
            <a:normAutofit/>
          </a:bodyPr>
          <a:lstStyle>
            <a:lvl1pPr defTabSz="914377">
              <a:defRPr b="1"/>
            </a:lvl1pPr>
          </a:lstStyle>
          <a:p>
            <a:r>
              <a:t>Limited </a:t>
            </a:r>
          </a:p>
        </p:txBody>
      </p:sp>
      <p:sp>
        <p:nvSpPr>
          <p:cNvPr id="241" name="íṡ1íḓê"/>
          <p:cNvSpPr txBox="1"/>
          <p:nvPr/>
        </p:nvSpPr>
        <p:spPr>
          <a:xfrm>
            <a:off x="6794692" y="6036421"/>
            <a:ext cx="1427336" cy="387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anchor="b">
            <a:normAutofit/>
          </a:bodyPr>
          <a:lstStyle>
            <a:lvl1pPr defTabSz="914377">
              <a:defRPr b="1"/>
            </a:lvl1pPr>
          </a:lstStyle>
          <a:p>
            <a:r>
              <a:t>Boundaries </a:t>
            </a:r>
          </a:p>
        </p:txBody>
      </p:sp>
      <p:sp>
        <p:nvSpPr>
          <p:cNvPr id="242" name="肘形连接符 11"/>
          <p:cNvSpPr/>
          <p:nvPr/>
        </p:nvSpPr>
        <p:spPr>
          <a:xfrm>
            <a:off x="5657891" y="5991635"/>
            <a:ext cx="1723986" cy="4731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w="3175">
            <a:solidFill>
              <a:srgbClr val="44546A"/>
            </a:solidFill>
            <a:miter/>
            <a:headEnd type="oval"/>
            <a:tailEnd type="oval"/>
          </a:ln>
        </p:spPr>
        <p:txBody>
          <a:bodyPr lIns="45719" rIns="45719" anchor="ctr"/>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标题 1"/>
          <p:cNvSpPr txBox="1">
            <a:spLocks noGrp="1"/>
          </p:cNvSpPr>
          <p:nvPr>
            <p:ph type="title"/>
          </p:nvPr>
        </p:nvSpPr>
        <p:spPr>
          <a:xfrm>
            <a:off x="669923" y="0"/>
            <a:ext cx="10850565" cy="1028701"/>
          </a:xfrm>
          <a:prstGeom prst="rect">
            <a:avLst/>
          </a:prstGeom>
        </p:spPr>
        <p:txBody>
          <a:bodyPr/>
          <a:lstStyle/>
          <a:p>
            <a:r>
              <a:t>Types of Mental Models</a:t>
            </a:r>
          </a:p>
        </p:txBody>
      </p:sp>
      <p:sp>
        <p:nvSpPr>
          <p:cNvPr id="247" name="灯片编号占位符 3"/>
          <p:cNvSpPr txBox="1">
            <a:spLocks noGrp="1"/>
          </p:cNvSpPr>
          <p:nvPr>
            <p:ph type="sldNum" sz="quarter" idx="2"/>
          </p:nvPr>
        </p:nvSpPr>
        <p:spPr>
          <a:xfrm>
            <a:off x="11331589" y="6343701"/>
            <a:ext cx="188898" cy="26425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200"/>
            </a:lvl1pPr>
          </a:lstStyle>
          <a:p>
            <a:fld id="{86CB4B4D-7CA3-9044-876B-883B54F8677D}" type="slidenum">
              <a:t>8</a:t>
            </a:fld>
            <a:endParaRPr/>
          </a:p>
        </p:txBody>
      </p:sp>
      <p:grpSp>
        <p:nvGrpSpPr>
          <p:cNvPr id="306" name="iSlide™ 版权声明  COPYRIGHT NOTICE3da70e02-a150-40a1-94db-1194d577b9d9"/>
          <p:cNvGrpSpPr/>
          <p:nvPr/>
        </p:nvGrpSpPr>
        <p:grpSpPr>
          <a:xfrm>
            <a:off x="-1" y="1808999"/>
            <a:ext cx="12382800" cy="3762728"/>
            <a:chOff x="0" y="0"/>
            <a:chExt cx="12382798" cy="3762726"/>
          </a:xfrm>
        </p:grpSpPr>
        <p:sp>
          <p:nvSpPr>
            <p:cNvPr id="248" name="ïšlíďè"/>
            <p:cNvSpPr/>
            <p:nvPr/>
          </p:nvSpPr>
          <p:spPr>
            <a:xfrm>
              <a:off x="7419790" y="1750708"/>
              <a:ext cx="554452" cy="168236"/>
            </a:xfrm>
            <a:prstGeom prst="leftRightArrow">
              <a:avLst>
                <a:gd name="adj1" fmla="val 50000"/>
                <a:gd name="adj2" fmla="val 50000"/>
              </a:avLst>
            </a:prstGeom>
            <a:solidFill>
              <a:srgbClr val="BFBFBF"/>
            </a:solidFill>
            <a:ln w="12700" cap="flat">
              <a:noFill/>
              <a:miter lim="400000"/>
            </a:ln>
            <a:effectLst/>
          </p:spPr>
          <p:txBody>
            <a:bodyPr wrap="square" lIns="45719" tIns="45719" rIns="45719" bIns="45719" numCol="1" anchor="ctr">
              <a:noAutofit/>
            </a:bodyPr>
            <a:lstStyle/>
            <a:p>
              <a:pPr algn="ctr"/>
              <a:endParaRPr/>
            </a:p>
          </p:txBody>
        </p:sp>
        <p:sp>
          <p:nvSpPr>
            <p:cNvPr id="249" name="işlïḓé"/>
            <p:cNvSpPr/>
            <p:nvPr/>
          </p:nvSpPr>
          <p:spPr>
            <a:xfrm rot="18900000">
              <a:off x="7143606" y="1066862"/>
              <a:ext cx="638569" cy="168236"/>
            </a:xfrm>
            <a:prstGeom prst="leftRightArrow">
              <a:avLst>
                <a:gd name="adj1" fmla="val 50000"/>
                <a:gd name="adj2" fmla="val 50000"/>
              </a:avLst>
            </a:prstGeom>
            <a:solidFill>
              <a:srgbClr val="BFBFBF"/>
            </a:solidFill>
            <a:ln w="12700" cap="flat">
              <a:noFill/>
              <a:miter lim="400000"/>
            </a:ln>
            <a:effectLst/>
          </p:spPr>
          <p:txBody>
            <a:bodyPr wrap="square" lIns="45719" tIns="45719" rIns="45719" bIns="45719" numCol="1" anchor="ctr">
              <a:noAutofit/>
            </a:bodyPr>
            <a:lstStyle/>
            <a:p>
              <a:pPr algn="ctr"/>
              <a:endParaRPr/>
            </a:p>
          </p:txBody>
        </p:sp>
        <p:sp>
          <p:nvSpPr>
            <p:cNvPr id="250" name="ï$ḷîďe"/>
            <p:cNvSpPr/>
            <p:nvPr/>
          </p:nvSpPr>
          <p:spPr>
            <a:xfrm rot="13500000" flipH="1">
              <a:off x="7143606" y="2378851"/>
              <a:ext cx="638569" cy="168236"/>
            </a:xfrm>
            <a:prstGeom prst="leftRightArrow">
              <a:avLst>
                <a:gd name="adj1" fmla="val 50000"/>
                <a:gd name="adj2" fmla="val 50000"/>
              </a:avLst>
            </a:prstGeom>
            <a:solidFill>
              <a:srgbClr val="BFBFBF"/>
            </a:solidFill>
            <a:ln w="12700" cap="flat">
              <a:noFill/>
              <a:miter lim="400000"/>
            </a:ln>
            <a:effectLst/>
          </p:spPr>
          <p:txBody>
            <a:bodyPr wrap="square" lIns="45719" tIns="45719" rIns="45719" bIns="45719" numCol="1" anchor="ctr">
              <a:noAutofit/>
            </a:bodyPr>
            <a:lstStyle/>
            <a:p>
              <a:pPr algn="ctr"/>
              <a:endParaRPr/>
            </a:p>
          </p:txBody>
        </p:sp>
        <p:sp>
          <p:nvSpPr>
            <p:cNvPr id="251" name="isḷïḋê"/>
            <p:cNvSpPr/>
            <p:nvPr/>
          </p:nvSpPr>
          <p:spPr>
            <a:xfrm>
              <a:off x="6359865" y="1315984"/>
              <a:ext cx="961941" cy="96194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endParaRPr/>
            </a:p>
          </p:txBody>
        </p:sp>
        <p:sp>
          <p:nvSpPr>
            <p:cNvPr id="252" name="íŝ1iḋe"/>
            <p:cNvSpPr txBox="1"/>
            <p:nvPr/>
          </p:nvSpPr>
          <p:spPr>
            <a:xfrm>
              <a:off x="6466962" y="1834827"/>
              <a:ext cx="747748" cy="243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normAutofit/>
            </a:bodyPr>
            <a:lstStyle>
              <a:lvl1pPr algn="ctr" defTabSz="877779">
                <a:lnSpc>
                  <a:spcPct val="80000"/>
                </a:lnSpc>
                <a:defRPr sz="1152" b="1">
                  <a:solidFill>
                    <a:srgbClr val="FFFFFF"/>
                  </a:solidFill>
                </a:defRPr>
              </a:lvl1pPr>
            </a:lstStyle>
            <a:p>
              <a:r>
                <a:t>Keyword</a:t>
              </a:r>
            </a:p>
          </p:txBody>
        </p:sp>
        <p:sp>
          <p:nvSpPr>
            <p:cNvPr id="253" name="íṣḻïḓe"/>
            <p:cNvSpPr/>
            <p:nvPr/>
          </p:nvSpPr>
          <p:spPr>
            <a:xfrm>
              <a:off x="6700469" y="1537612"/>
              <a:ext cx="295029" cy="252594"/>
            </a:xfrm>
            <a:custGeom>
              <a:avLst/>
              <a:gdLst/>
              <a:ahLst/>
              <a:cxnLst>
                <a:cxn ang="0">
                  <a:pos x="wd2" y="hd2"/>
                </a:cxn>
                <a:cxn ang="5400000">
                  <a:pos x="wd2" y="hd2"/>
                </a:cxn>
                <a:cxn ang="10800000">
                  <a:pos x="wd2" y="hd2"/>
                </a:cxn>
                <a:cxn ang="16200000">
                  <a:pos x="wd2" y="hd2"/>
                </a:cxn>
              </a:cxnLst>
              <a:rect l="0" t="0" r="r" b="b"/>
              <a:pathLst>
                <a:path w="21600" h="21600" extrusionOk="0">
                  <a:moveTo>
                    <a:pt x="19540" y="17069"/>
                  </a:moveTo>
                  <a:cubicBezTo>
                    <a:pt x="19540" y="16473"/>
                    <a:pt x="19540" y="15944"/>
                    <a:pt x="19540" y="14772"/>
                  </a:cubicBezTo>
                  <a:cubicBezTo>
                    <a:pt x="19526" y="13214"/>
                    <a:pt x="18865" y="11949"/>
                    <a:pt x="18090" y="10825"/>
                  </a:cubicBezTo>
                  <a:cubicBezTo>
                    <a:pt x="16910" y="9139"/>
                    <a:pt x="15307" y="7618"/>
                    <a:pt x="14047" y="6153"/>
                  </a:cubicBezTo>
                  <a:cubicBezTo>
                    <a:pt x="13419" y="5427"/>
                    <a:pt x="12881" y="4722"/>
                    <a:pt x="12534" y="4095"/>
                  </a:cubicBezTo>
                  <a:cubicBezTo>
                    <a:pt x="12185" y="3471"/>
                    <a:pt x="12043" y="2962"/>
                    <a:pt x="12043" y="2580"/>
                  </a:cubicBezTo>
                  <a:cubicBezTo>
                    <a:pt x="12043" y="2577"/>
                    <a:pt x="12043" y="2573"/>
                    <a:pt x="12043" y="2570"/>
                  </a:cubicBezTo>
                  <a:cubicBezTo>
                    <a:pt x="12043" y="1413"/>
                    <a:pt x="12043" y="589"/>
                    <a:pt x="12043" y="0"/>
                  </a:cubicBezTo>
                  <a:lnTo>
                    <a:pt x="9556" y="0"/>
                  </a:lnTo>
                  <a:cubicBezTo>
                    <a:pt x="9556" y="0"/>
                    <a:pt x="9556" y="1"/>
                    <a:pt x="9556" y="1"/>
                  </a:cubicBezTo>
                  <a:cubicBezTo>
                    <a:pt x="9556" y="591"/>
                    <a:pt x="9556" y="1415"/>
                    <a:pt x="9556" y="2571"/>
                  </a:cubicBezTo>
                  <a:cubicBezTo>
                    <a:pt x="9556" y="2574"/>
                    <a:pt x="9556" y="2578"/>
                    <a:pt x="9556" y="2581"/>
                  </a:cubicBezTo>
                  <a:cubicBezTo>
                    <a:pt x="9556" y="2963"/>
                    <a:pt x="9414" y="3472"/>
                    <a:pt x="9065" y="4097"/>
                  </a:cubicBezTo>
                  <a:cubicBezTo>
                    <a:pt x="8718" y="4723"/>
                    <a:pt x="8180" y="5428"/>
                    <a:pt x="7552" y="6155"/>
                  </a:cubicBezTo>
                  <a:cubicBezTo>
                    <a:pt x="6292" y="7619"/>
                    <a:pt x="4689" y="9140"/>
                    <a:pt x="3509" y="10826"/>
                  </a:cubicBezTo>
                  <a:cubicBezTo>
                    <a:pt x="2734" y="11950"/>
                    <a:pt x="2073" y="13215"/>
                    <a:pt x="2059" y="14774"/>
                  </a:cubicBezTo>
                  <a:cubicBezTo>
                    <a:pt x="2059" y="15946"/>
                    <a:pt x="2059" y="16475"/>
                    <a:pt x="2059" y="17070"/>
                  </a:cubicBezTo>
                  <a:lnTo>
                    <a:pt x="0" y="17070"/>
                  </a:lnTo>
                  <a:lnTo>
                    <a:pt x="3280" y="21600"/>
                  </a:lnTo>
                  <a:lnTo>
                    <a:pt x="6551" y="17070"/>
                  </a:lnTo>
                  <a:lnTo>
                    <a:pt x="4547" y="17070"/>
                  </a:lnTo>
                  <a:cubicBezTo>
                    <a:pt x="4547" y="16475"/>
                    <a:pt x="4547" y="15946"/>
                    <a:pt x="4547" y="14774"/>
                  </a:cubicBezTo>
                  <a:cubicBezTo>
                    <a:pt x="4547" y="14769"/>
                    <a:pt x="4547" y="14765"/>
                    <a:pt x="4547" y="14761"/>
                  </a:cubicBezTo>
                  <a:cubicBezTo>
                    <a:pt x="4547" y="14404"/>
                    <a:pt x="4685" y="13910"/>
                    <a:pt x="5033" y="13296"/>
                  </a:cubicBezTo>
                  <a:cubicBezTo>
                    <a:pt x="5381" y="12679"/>
                    <a:pt x="5919" y="11980"/>
                    <a:pt x="6550" y="11258"/>
                  </a:cubicBezTo>
                  <a:cubicBezTo>
                    <a:pt x="7464" y="10197"/>
                    <a:pt x="8559" y="9102"/>
                    <a:pt x="9544" y="7929"/>
                  </a:cubicBezTo>
                  <a:lnTo>
                    <a:pt x="9544" y="17069"/>
                  </a:lnTo>
                  <a:lnTo>
                    <a:pt x="7520" y="17069"/>
                  </a:lnTo>
                  <a:lnTo>
                    <a:pt x="10803" y="21600"/>
                  </a:lnTo>
                  <a:lnTo>
                    <a:pt x="14080" y="17069"/>
                  </a:lnTo>
                  <a:lnTo>
                    <a:pt x="12032" y="17069"/>
                  </a:lnTo>
                  <a:lnTo>
                    <a:pt x="12032" y="7900"/>
                  </a:lnTo>
                  <a:cubicBezTo>
                    <a:pt x="13023" y="9084"/>
                    <a:pt x="14128" y="10188"/>
                    <a:pt x="15050" y="11256"/>
                  </a:cubicBezTo>
                  <a:cubicBezTo>
                    <a:pt x="15681" y="11979"/>
                    <a:pt x="16219" y="12678"/>
                    <a:pt x="16567" y="13295"/>
                  </a:cubicBezTo>
                  <a:cubicBezTo>
                    <a:pt x="16915" y="13908"/>
                    <a:pt x="17053" y="14403"/>
                    <a:pt x="17053" y="14760"/>
                  </a:cubicBezTo>
                  <a:cubicBezTo>
                    <a:pt x="17053" y="14764"/>
                    <a:pt x="17053" y="14768"/>
                    <a:pt x="17053" y="14773"/>
                  </a:cubicBezTo>
                  <a:cubicBezTo>
                    <a:pt x="17053" y="15945"/>
                    <a:pt x="17053" y="16473"/>
                    <a:pt x="17053" y="17069"/>
                  </a:cubicBezTo>
                  <a:lnTo>
                    <a:pt x="15049" y="17069"/>
                  </a:lnTo>
                  <a:lnTo>
                    <a:pt x="18320" y="21598"/>
                  </a:lnTo>
                  <a:lnTo>
                    <a:pt x="21600" y="17069"/>
                  </a:lnTo>
                  <a:lnTo>
                    <a:pt x="19540" y="17069"/>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sp>
          <p:nvSpPr>
            <p:cNvPr id="254" name="ïṩļïḑé"/>
            <p:cNvSpPr/>
            <p:nvPr/>
          </p:nvSpPr>
          <p:spPr>
            <a:xfrm>
              <a:off x="7629087" y="0"/>
              <a:ext cx="961941" cy="961941"/>
            </a:xfrm>
            <a:prstGeom prst="ellipse">
              <a:avLst/>
            </a:prstGeom>
            <a:noFill/>
            <a:ln w="12700" cap="flat">
              <a:solidFill>
                <a:schemeClr val="accent4"/>
              </a:solidFill>
              <a:prstDash val="solid"/>
              <a:miter lim="800000"/>
            </a:ln>
            <a:effectLst/>
          </p:spPr>
          <p:txBody>
            <a:bodyPr wrap="square" lIns="45719" tIns="45719" rIns="45719" bIns="45719" numCol="1" anchor="ctr">
              <a:noAutofit/>
            </a:bodyPr>
            <a:lstStyle/>
            <a:p>
              <a:pPr algn="ctr"/>
              <a:endParaRPr/>
            </a:p>
          </p:txBody>
        </p:sp>
        <p:sp>
          <p:nvSpPr>
            <p:cNvPr id="255" name="i$1ídê"/>
            <p:cNvSpPr txBox="1"/>
            <p:nvPr/>
          </p:nvSpPr>
          <p:spPr>
            <a:xfrm>
              <a:off x="7763002" y="518843"/>
              <a:ext cx="694114" cy="307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normAutofit/>
            </a:bodyPr>
            <a:lstStyle>
              <a:lvl1pPr algn="ctr">
                <a:defRPr sz="1100" b="1">
                  <a:solidFill>
                    <a:schemeClr val="accent4"/>
                  </a:solidFill>
                </a:defRPr>
              </a:lvl1pPr>
            </a:lstStyle>
            <a:p>
              <a:r>
                <a:t>Keyword</a:t>
              </a:r>
            </a:p>
          </p:txBody>
        </p:sp>
        <p:grpSp>
          <p:nvGrpSpPr>
            <p:cNvPr id="259" name="íṣ1iḋè"/>
            <p:cNvGrpSpPr/>
            <p:nvPr/>
          </p:nvGrpSpPr>
          <p:grpSpPr>
            <a:xfrm>
              <a:off x="7930344" y="241264"/>
              <a:ext cx="359432" cy="173600"/>
              <a:chOff x="0" y="0"/>
              <a:chExt cx="359431" cy="173598"/>
            </a:xfrm>
          </p:grpSpPr>
          <p:sp>
            <p:nvSpPr>
              <p:cNvPr id="256" name="î$ľíḋê"/>
              <p:cNvSpPr/>
              <p:nvPr/>
            </p:nvSpPr>
            <p:spPr>
              <a:xfrm>
                <a:off x="259590" y="45123"/>
                <a:ext cx="99842" cy="126596"/>
              </a:xfrm>
              <a:custGeom>
                <a:avLst/>
                <a:gdLst/>
                <a:ahLst/>
                <a:cxnLst>
                  <a:cxn ang="0">
                    <a:pos x="wd2" y="hd2"/>
                  </a:cxn>
                  <a:cxn ang="5400000">
                    <a:pos x="wd2" y="hd2"/>
                  </a:cxn>
                  <a:cxn ang="10800000">
                    <a:pos x="wd2" y="hd2"/>
                  </a:cxn>
                  <a:cxn ang="16200000">
                    <a:pos x="wd2" y="hd2"/>
                  </a:cxn>
                </a:cxnLst>
                <a:rect l="0" t="0" r="r" b="b"/>
                <a:pathLst>
                  <a:path w="21471" h="21600" extrusionOk="0">
                    <a:moveTo>
                      <a:pt x="21471" y="19054"/>
                    </a:moveTo>
                    <a:cubicBezTo>
                      <a:pt x="21471" y="19054"/>
                      <a:pt x="21453" y="17550"/>
                      <a:pt x="17605" y="16182"/>
                    </a:cubicBezTo>
                    <a:cubicBezTo>
                      <a:pt x="15742" y="15518"/>
                      <a:pt x="12975" y="13809"/>
                      <a:pt x="8879" y="13221"/>
                    </a:cubicBezTo>
                    <a:cubicBezTo>
                      <a:pt x="9926" y="12323"/>
                      <a:pt x="10720" y="10919"/>
                      <a:pt x="11535" y="9255"/>
                    </a:cubicBezTo>
                    <a:cubicBezTo>
                      <a:pt x="12007" y="8291"/>
                      <a:pt x="11927" y="7470"/>
                      <a:pt x="11927" y="6301"/>
                    </a:cubicBezTo>
                    <a:cubicBezTo>
                      <a:pt x="11927" y="5435"/>
                      <a:pt x="12129" y="4048"/>
                      <a:pt x="11862" y="3286"/>
                    </a:cubicBezTo>
                    <a:cubicBezTo>
                      <a:pt x="10957" y="711"/>
                      <a:pt x="8675" y="0"/>
                      <a:pt x="6000" y="0"/>
                    </a:cubicBezTo>
                    <a:cubicBezTo>
                      <a:pt x="3324" y="0"/>
                      <a:pt x="1039" y="714"/>
                      <a:pt x="137" y="3295"/>
                    </a:cubicBezTo>
                    <a:cubicBezTo>
                      <a:pt x="-129" y="4055"/>
                      <a:pt x="75" y="5439"/>
                      <a:pt x="75" y="6302"/>
                    </a:cubicBezTo>
                    <a:cubicBezTo>
                      <a:pt x="75" y="7473"/>
                      <a:pt x="-5" y="8298"/>
                      <a:pt x="469" y="9264"/>
                    </a:cubicBezTo>
                    <a:cubicBezTo>
                      <a:pt x="1142" y="10633"/>
                      <a:pt x="1789" y="11815"/>
                      <a:pt x="2574" y="12690"/>
                    </a:cubicBezTo>
                    <a:cubicBezTo>
                      <a:pt x="7111" y="14881"/>
                      <a:pt x="7535" y="17307"/>
                      <a:pt x="7544" y="18077"/>
                    </a:cubicBezTo>
                    <a:lnTo>
                      <a:pt x="7544" y="21600"/>
                    </a:lnTo>
                    <a:lnTo>
                      <a:pt x="21470" y="21599"/>
                    </a:lnTo>
                    <a:lnTo>
                      <a:pt x="21470" y="19054"/>
                    </a:lnTo>
                    <a:lnTo>
                      <a:pt x="21471" y="19054"/>
                    </a:lnTo>
                    <a:close/>
                  </a:path>
                </a:pathLst>
              </a:custGeom>
              <a:solidFill>
                <a:schemeClr val="accent4"/>
              </a:solidFill>
              <a:ln w="12700" cap="flat">
                <a:noFill/>
                <a:miter lim="400000"/>
              </a:ln>
              <a:effectLst/>
            </p:spPr>
            <p:txBody>
              <a:bodyPr wrap="square" lIns="45719" tIns="45719" rIns="45719" bIns="45719" numCol="1" anchor="ctr">
                <a:noAutofit/>
              </a:bodyPr>
              <a:lstStyle/>
              <a:p>
                <a:pPr algn="ctr"/>
                <a:endParaRPr/>
              </a:p>
            </p:txBody>
          </p:sp>
          <p:sp>
            <p:nvSpPr>
              <p:cNvPr id="257" name="íSļíḋe"/>
              <p:cNvSpPr/>
              <p:nvPr/>
            </p:nvSpPr>
            <p:spPr>
              <a:xfrm>
                <a:off x="0" y="45123"/>
                <a:ext cx="99843" cy="126596"/>
              </a:xfrm>
              <a:custGeom>
                <a:avLst/>
                <a:gdLst/>
                <a:ahLst/>
                <a:cxnLst>
                  <a:cxn ang="0">
                    <a:pos x="wd2" y="hd2"/>
                  </a:cxn>
                  <a:cxn ang="5400000">
                    <a:pos x="wd2" y="hd2"/>
                  </a:cxn>
                  <a:cxn ang="10800000">
                    <a:pos x="wd2" y="hd2"/>
                  </a:cxn>
                  <a:cxn ang="16200000">
                    <a:pos x="wd2" y="hd2"/>
                  </a:cxn>
                </a:cxnLst>
                <a:rect l="0" t="0" r="r" b="b"/>
                <a:pathLst>
                  <a:path w="21470" h="21600" extrusionOk="0">
                    <a:moveTo>
                      <a:pt x="13940" y="18086"/>
                    </a:moveTo>
                    <a:lnTo>
                      <a:pt x="13940" y="18072"/>
                    </a:lnTo>
                    <a:cubicBezTo>
                      <a:pt x="13950" y="17309"/>
                      <a:pt x="14371" y="14916"/>
                      <a:pt x="18830" y="12738"/>
                    </a:cubicBezTo>
                    <a:cubicBezTo>
                      <a:pt x="19647" y="11854"/>
                      <a:pt x="20318" y="10647"/>
                      <a:pt x="21003" y="9254"/>
                    </a:cubicBezTo>
                    <a:cubicBezTo>
                      <a:pt x="21477" y="8291"/>
                      <a:pt x="21396" y="7469"/>
                      <a:pt x="21396" y="6300"/>
                    </a:cubicBezTo>
                    <a:cubicBezTo>
                      <a:pt x="21396" y="5435"/>
                      <a:pt x="21600" y="4048"/>
                      <a:pt x="21331" y="3286"/>
                    </a:cubicBezTo>
                    <a:cubicBezTo>
                      <a:pt x="20423" y="711"/>
                      <a:pt x="18134" y="0"/>
                      <a:pt x="15449" y="0"/>
                    </a:cubicBezTo>
                    <a:cubicBezTo>
                      <a:pt x="12763" y="0"/>
                      <a:pt x="10471" y="714"/>
                      <a:pt x="9566" y="3295"/>
                    </a:cubicBezTo>
                    <a:cubicBezTo>
                      <a:pt x="9299" y="4055"/>
                      <a:pt x="9503" y="5438"/>
                      <a:pt x="9503" y="6301"/>
                    </a:cubicBezTo>
                    <a:cubicBezTo>
                      <a:pt x="9503" y="7472"/>
                      <a:pt x="9424" y="8298"/>
                      <a:pt x="9899" y="9263"/>
                    </a:cubicBezTo>
                    <a:cubicBezTo>
                      <a:pt x="10724" y="10935"/>
                      <a:pt x="11507" y="12337"/>
                      <a:pt x="12555" y="13231"/>
                    </a:cubicBezTo>
                    <a:cubicBezTo>
                      <a:pt x="8478" y="13828"/>
                      <a:pt x="5723" y="15526"/>
                      <a:pt x="3864" y="16187"/>
                    </a:cubicBezTo>
                    <a:cubicBezTo>
                      <a:pt x="17" y="17556"/>
                      <a:pt x="0" y="19054"/>
                      <a:pt x="0" y="19054"/>
                    </a:cubicBezTo>
                    <a:lnTo>
                      <a:pt x="0" y="21600"/>
                    </a:lnTo>
                    <a:lnTo>
                      <a:pt x="13940" y="21598"/>
                    </a:lnTo>
                    <a:lnTo>
                      <a:pt x="13940" y="18086"/>
                    </a:lnTo>
                    <a:close/>
                  </a:path>
                </a:pathLst>
              </a:custGeom>
              <a:solidFill>
                <a:schemeClr val="accent4"/>
              </a:solidFill>
              <a:ln w="12700" cap="flat">
                <a:noFill/>
                <a:miter lim="400000"/>
              </a:ln>
              <a:effectLst/>
            </p:spPr>
            <p:txBody>
              <a:bodyPr wrap="square" lIns="45719" tIns="45719" rIns="45719" bIns="45719" numCol="1" anchor="ctr">
                <a:noAutofit/>
              </a:bodyPr>
              <a:lstStyle/>
              <a:p>
                <a:pPr algn="ctr"/>
                <a:endParaRPr/>
              </a:p>
            </p:txBody>
          </p:sp>
          <p:sp>
            <p:nvSpPr>
              <p:cNvPr id="258" name="íSḷïḑe"/>
              <p:cNvSpPr/>
              <p:nvPr/>
            </p:nvSpPr>
            <p:spPr>
              <a:xfrm>
                <a:off x="79249" y="0"/>
                <a:ext cx="198437" cy="173599"/>
              </a:xfrm>
              <a:custGeom>
                <a:avLst/>
                <a:gdLst/>
                <a:ahLst/>
                <a:cxnLst>
                  <a:cxn ang="0">
                    <a:pos x="wd2" y="hd2"/>
                  </a:cxn>
                  <a:cxn ang="5400000">
                    <a:pos x="wd2" y="hd2"/>
                  </a:cxn>
                  <a:cxn ang="10800000">
                    <a:pos x="wd2" y="hd2"/>
                  </a:cxn>
                  <a:cxn ang="16200000">
                    <a:pos x="wd2" y="hd2"/>
                  </a:cxn>
                </a:cxnLst>
                <a:rect l="0" t="0" r="r" b="b"/>
                <a:pathLst>
                  <a:path w="21600" h="21600" extrusionOk="0">
                    <a:moveTo>
                      <a:pt x="18895" y="16181"/>
                    </a:moveTo>
                    <a:cubicBezTo>
                      <a:pt x="17590" y="15518"/>
                      <a:pt x="15654" y="13809"/>
                      <a:pt x="12789" y="13221"/>
                    </a:cubicBezTo>
                    <a:cubicBezTo>
                      <a:pt x="13522" y="12323"/>
                      <a:pt x="14076" y="10920"/>
                      <a:pt x="14647" y="9256"/>
                    </a:cubicBezTo>
                    <a:cubicBezTo>
                      <a:pt x="14978" y="8292"/>
                      <a:pt x="14921" y="7470"/>
                      <a:pt x="14921" y="6300"/>
                    </a:cubicBezTo>
                    <a:cubicBezTo>
                      <a:pt x="14921" y="5435"/>
                      <a:pt x="15063" y="4049"/>
                      <a:pt x="14876" y="3287"/>
                    </a:cubicBezTo>
                    <a:cubicBezTo>
                      <a:pt x="14244" y="711"/>
                      <a:pt x="12646" y="0"/>
                      <a:pt x="10774" y="0"/>
                    </a:cubicBezTo>
                    <a:cubicBezTo>
                      <a:pt x="8902" y="0"/>
                      <a:pt x="7302" y="714"/>
                      <a:pt x="6671" y="3294"/>
                    </a:cubicBezTo>
                    <a:cubicBezTo>
                      <a:pt x="6485" y="4055"/>
                      <a:pt x="6628" y="5438"/>
                      <a:pt x="6628" y="6300"/>
                    </a:cubicBezTo>
                    <a:cubicBezTo>
                      <a:pt x="6628" y="7474"/>
                      <a:pt x="6572" y="8297"/>
                      <a:pt x="6904" y="9263"/>
                    </a:cubicBezTo>
                    <a:cubicBezTo>
                      <a:pt x="7479" y="10935"/>
                      <a:pt x="8025" y="12336"/>
                      <a:pt x="8756" y="13231"/>
                    </a:cubicBezTo>
                    <a:cubicBezTo>
                      <a:pt x="5913" y="13829"/>
                      <a:pt x="3991" y="15526"/>
                      <a:pt x="2696" y="16187"/>
                    </a:cubicBezTo>
                    <a:cubicBezTo>
                      <a:pt x="13" y="17556"/>
                      <a:pt x="0" y="19054"/>
                      <a:pt x="0" y="19054"/>
                    </a:cubicBezTo>
                    <a:lnTo>
                      <a:pt x="0" y="21600"/>
                    </a:lnTo>
                    <a:lnTo>
                      <a:pt x="21600" y="21597"/>
                    </a:lnTo>
                    <a:lnTo>
                      <a:pt x="21600" y="19054"/>
                    </a:lnTo>
                    <a:cubicBezTo>
                      <a:pt x="21600" y="19054"/>
                      <a:pt x="21587" y="17551"/>
                      <a:pt x="18895" y="16181"/>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ctr"/>
                <a:endParaRPr/>
              </a:p>
            </p:txBody>
          </p:sp>
        </p:grpSp>
        <p:sp>
          <p:nvSpPr>
            <p:cNvPr id="260" name="ïSľîḓé"/>
            <p:cNvSpPr/>
            <p:nvPr/>
          </p:nvSpPr>
          <p:spPr>
            <a:xfrm>
              <a:off x="8110058" y="1315984"/>
              <a:ext cx="961941" cy="961941"/>
            </a:xfrm>
            <a:prstGeom prst="ellipse">
              <a:avLst/>
            </a:prstGeom>
            <a:noFill/>
            <a:ln w="12700" cap="flat">
              <a:solidFill>
                <a:schemeClr val="accent5"/>
              </a:solidFill>
              <a:prstDash val="solid"/>
              <a:miter lim="800000"/>
            </a:ln>
            <a:effectLst/>
          </p:spPr>
          <p:txBody>
            <a:bodyPr wrap="square" lIns="45719" tIns="45719" rIns="45719" bIns="45719" numCol="1" anchor="ctr">
              <a:noAutofit/>
            </a:bodyPr>
            <a:lstStyle/>
            <a:p>
              <a:pPr algn="ctr"/>
              <a:endParaRPr/>
            </a:p>
          </p:txBody>
        </p:sp>
        <p:sp>
          <p:nvSpPr>
            <p:cNvPr id="261" name="í$ļiḓe"/>
            <p:cNvSpPr txBox="1"/>
            <p:nvPr/>
          </p:nvSpPr>
          <p:spPr>
            <a:xfrm>
              <a:off x="8243972" y="1834827"/>
              <a:ext cx="694114" cy="307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normAutofit/>
            </a:bodyPr>
            <a:lstStyle>
              <a:lvl1pPr algn="ctr">
                <a:defRPr sz="1100" b="1">
                  <a:solidFill>
                    <a:schemeClr val="accent5"/>
                  </a:solidFill>
                </a:defRPr>
              </a:lvl1pPr>
            </a:lstStyle>
            <a:p>
              <a:r>
                <a:t>Keyword</a:t>
              </a:r>
            </a:p>
          </p:txBody>
        </p:sp>
        <p:grpSp>
          <p:nvGrpSpPr>
            <p:cNvPr id="265" name="ïṧ1ïďe"/>
            <p:cNvGrpSpPr/>
            <p:nvPr/>
          </p:nvGrpSpPr>
          <p:grpSpPr>
            <a:xfrm>
              <a:off x="8411312" y="1597084"/>
              <a:ext cx="359432" cy="180940"/>
              <a:chOff x="0" y="0"/>
              <a:chExt cx="359430" cy="180939"/>
            </a:xfrm>
          </p:grpSpPr>
          <p:sp>
            <p:nvSpPr>
              <p:cNvPr id="262" name="ïṧļiḍe"/>
              <p:cNvSpPr/>
              <p:nvPr/>
            </p:nvSpPr>
            <p:spPr>
              <a:xfrm>
                <a:off x="0" y="0"/>
                <a:ext cx="359432" cy="147592"/>
              </a:xfrm>
              <a:custGeom>
                <a:avLst/>
                <a:gdLst/>
                <a:ahLst/>
                <a:cxnLst>
                  <a:cxn ang="0">
                    <a:pos x="wd2" y="hd2"/>
                  </a:cxn>
                  <a:cxn ang="5400000">
                    <a:pos x="wd2" y="hd2"/>
                  </a:cxn>
                  <a:cxn ang="10800000">
                    <a:pos x="wd2" y="hd2"/>
                  </a:cxn>
                  <a:cxn ang="16200000">
                    <a:pos x="wd2" y="hd2"/>
                  </a:cxn>
                </a:cxnLst>
                <a:rect l="0" t="0" r="r" b="b"/>
                <a:pathLst>
                  <a:path w="21600" h="21600" extrusionOk="0">
                    <a:moveTo>
                      <a:pt x="19872" y="8288"/>
                    </a:moveTo>
                    <a:lnTo>
                      <a:pt x="18950" y="8288"/>
                    </a:lnTo>
                    <a:cubicBezTo>
                      <a:pt x="18337" y="5361"/>
                      <a:pt x="16769" y="0"/>
                      <a:pt x="16272" y="0"/>
                    </a:cubicBezTo>
                    <a:lnTo>
                      <a:pt x="8628" y="0"/>
                    </a:lnTo>
                    <a:cubicBezTo>
                      <a:pt x="8131" y="0"/>
                      <a:pt x="5990" y="5361"/>
                      <a:pt x="5146" y="8288"/>
                    </a:cubicBezTo>
                    <a:lnTo>
                      <a:pt x="4128" y="8288"/>
                    </a:lnTo>
                    <a:cubicBezTo>
                      <a:pt x="3505" y="8288"/>
                      <a:pt x="0" y="8700"/>
                      <a:pt x="0" y="12439"/>
                    </a:cubicBezTo>
                    <a:lnTo>
                      <a:pt x="0" y="18890"/>
                    </a:lnTo>
                    <a:cubicBezTo>
                      <a:pt x="0" y="20113"/>
                      <a:pt x="339" y="21134"/>
                      <a:pt x="802" y="21472"/>
                    </a:cubicBezTo>
                    <a:cubicBezTo>
                      <a:pt x="820" y="17204"/>
                      <a:pt x="2270" y="13745"/>
                      <a:pt x="4051" y="13745"/>
                    </a:cubicBezTo>
                    <a:cubicBezTo>
                      <a:pt x="5843" y="13745"/>
                      <a:pt x="7300" y="17247"/>
                      <a:pt x="7300" y="21552"/>
                    </a:cubicBezTo>
                    <a:cubicBezTo>
                      <a:pt x="7300" y="21569"/>
                      <a:pt x="7299" y="21584"/>
                      <a:pt x="7299" y="21600"/>
                    </a:cubicBezTo>
                    <a:lnTo>
                      <a:pt x="14201" y="21600"/>
                    </a:lnTo>
                    <a:cubicBezTo>
                      <a:pt x="14201" y="21584"/>
                      <a:pt x="14200" y="21568"/>
                      <a:pt x="14200" y="21552"/>
                    </a:cubicBezTo>
                    <a:cubicBezTo>
                      <a:pt x="14200" y="17247"/>
                      <a:pt x="15658" y="13745"/>
                      <a:pt x="17450" y="13745"/>
                    </a:cubicBezTo>
                    <a:cubicBezTo>
                      <a:pt x="19241" y="13745"/>
                      <a:pt x="20698" y="17243"/>
                      <a:pt x="20700" y="21545"/>
                    </a:cubicBezTo>
                    <a:cubicBezTo>
                      <a:pt x="21214" y="21289"/>
                      <a:pt x="21600" y="20199"/>
                      <a:pt x="21600" y="18889"/>
                    </a:cubicBezTo>
                    <a:lnTo>
                      <a:pt x="21600" y="11718"/>
                    </a:lnTo>
                    <a:cubicBezTo>
                      <a:pt x="21600" y="10222"/>
                      <a:pt x="20495" y="8288"/>
                      <a:pt x="19872" y="8288"/>
                    </a:cubicBezTo>
                    <a:close/>
                    <a:moveTo>
                      <a:pt x="15715" y="2222"/>
                    </a:moveTo>
                    <a:cubicBezTo>
                      <a:pt x="16112" y="2222"/>
                      <a:pt x="16650" y="4767"/>
                      <a:pt x="17475" y="7799"/>
                    </a:cubicBezTo>
                    <a:lnTo>
                      <a:pt x="13060" y="7799"/>
                    </a:lnTo>
                    <a:lnTo>
                      <a:pt x="13056" y="2222"/>
                    </a:lnTo>
                    <a:lnTo>
                      <a:pt x="15715" y="2222"/>
                    </a:lnTo>
                    <a:close/>
                    <a:moveTo>
                      <a:pt x="9225" y="2222"/>
                    </a:moveTo>
                    <a:lnTo>
                      <a:pt x="11700" y="2222"/>
                    </a:lnTo>
                    <a:lnTo>
                      <a:pt x="11700" y="7799"/>
                    </a:lnTo>
                    <a:lnTo>
                      <a:pt x="6961" y="7799"/>
                    </a:lnTo>
                    <a:cubicBezTo>
                      <a:pt x="7957" y="4930"/>
                      <a:pt x="8827" y="2222"/>
                      <a:pt x="9225" y="2222"/>
                    </a:cubicBezTo>
                    <a:close/>
                  </a:path>
                </a:pathLst>
              </a:custGeom>
              <a:solidFill>
                <a:schemeClr val="accent5"/>
              </a:solidFill>
              <a:ln w="12700" cap="flat">
                <a:noFill/>
                <a:miter lim="400000"/>
              </a:ln>
              <a:effectLst/>
            </p:spPr>
            <p:txBody>
              <a:bodyPr wrap="square" lIns="45719" tIns="45719" rIns="45719" bIns="45719" numCol="1" anchor="ctr">
                <a:noAutofit/>
              </a:bodyPr>
              <a:lstStyle/>
              <a:p>
                <a:pPr algn="ctr"/>
                <a:endParaRPr/>
              </a:p>
            </p:txBody>
          </p:sp>
          <p:sp>
            <p:nvSpPr>
              <p:cNvPr id="263" name="ïşľïḍé"/>
              <p:cNvSpPr/>
              <p:nvPr/>
            </p:nvSpPr>
            <p:spPr>
              <a:xfrm>
                <a:off x="29952" y="113627"/>
                <a:ext cx="68018" cy="67313"/>
              </a:xfrm>
              <a:prstGeom prst="ellipse">
                <a:avLst/>
              </a:prstGeom>
              <a:solidFill>
                <a:schemeClr val="accent5"/>
              </a:solidFill>
              <a:ln w="12700" cap="flat">
                <a:noFill/>
                <a:miter lim="400000"/>
              </a:ln>
              <a:effectLst/>
            </p:spPr>
            <p:txBody>
              <a:bodyPr wrap="square" lIns="45719" tIns="45719" rIns="45719" bIns="45719" numCol="1" anchor="ctr">
                <a:noAutofit/>
              </a:bodyPr>
              <a:lstStyle/>
              <a:p>
                <a:pPr algn="ctr"/>
                <a:endParaRPr/>
              </a:p>
            </p:txBody>
          </p:sp>
          <p:sp>
            <p:nvSpPr>
              <p:cNvPr id="264" name="îṩlíḑé"/>
              <p:cNvSpPr/>
              <p:nvPr/>
            </p:nvSpPr>
            <p:spPr>
              <a:xfrm>
                <a:off x="254596" y="113627"/>
                <a:ext cx="68019" cy="67313"/>
              </a:xfrm>
              <a:prstGeom prst="ellipse">
                <a:avLst/>
              </a:prstGeom>
              <a:solidFill>
                <a:schemeClr val="accent5"/>
              </a:solidFill>
              <a:ln w="12700" cap="flat">
                <a:noFill/>
                <a:miter lim="400000"/>
              </a:ln>
              <a:effectLst/>
            </p:spPr>
            <p:txBody>
              <a:bodyPr wrap="square" lIns="45719" tIns="45719" rIns="45719" bIns="45719" numCol="1" anchor="ctr">
                <a:noAutofit/>
              </a:bodyPr>
              <a:lstStyle/>
              <a:p>
                <a:pPr algn="ctr"/>
                <a:endParaRPr/>
              </a:p>
            </p:txBody>
          </p:sp>
        </p:grpSp>
        <p:sp>
          <p:nvSpPr>
            <p:cNvPr id="266" name="ï$ḷïḑe"/>
            <p:cNvSpPr/>
            <p:nvPr/>
          </p:nvSpPr>
          <p:spPr>
            <a:xfrm>
              <a:off x="7629087" y="2631968"/>
              <a:ext cx="961941" cy="961941"/>
            </a:xfrm>
            <a:prstGeom prst="ellipse">
              <a:avLst/>
            </a:prstGeom>
            <a:noFill/>
            <a:ln w="12700" cap="flat">
              <a:solidFill>
                <a:schemeClr val="accent6"/>
              </a:solidFill>
              <a:prstDash val="solid"/>
              <a:miter lim="800000"/>
            </a:ln>
            <a:effectLst/>
          </p:spPr>
          <p:txBody>
            <a:bodyPr wrap="square" lIns="45719" tIns="45719" rIns="45719" bIns="45719" numCol="1" anchor="ctr">
              <a:noAutofit/>
            </a:bodyPr>
            <a:lstStyle/>
            <a:p>
              <a:pPr algn="ctr"/>
              <a:endParaRPr/>
            </a:p>
          </p:txBody>
        </p:sp>
        <p:sp>
          <p:nvSpPr>
            <p:cNvPr id="267" name="îsľïdê"/>
            <p:cNvSpPr txBox="1"/>
            <p:nvPr/>
          </p:nvSpPr>
          <p:spPr>
            <a:xfrm>
              <a:off x="7763002" y="3150811"/>
              <a:ext cx="694114" cy="307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normAutofit/>
            </a:bodyPr>
            <a:lstStyle>
              <a:lvl1pPr algn="ctr">
                <a:defRPr sz="1100" b="1">
                  <a:solidFill>
                    <a:schemeClr val="accent6"/>
                  </a:solidFill>
                </a:defRPr>
              </a:lvl1pPr>
            </a:lstStyle>
            <a:p>
              <a:r>
                <a:t>Keyword</a:t>
              </a:r>
            </a:p>
          </p:txBody>
        </p:sp>
        <p:grpSp>
          <p:nvGrpSpPr>
            <p:cNvPr id="271" name="îSḷiďê"/>
            <p:cNvGrpSpPr/>
            <p:nvPr/>
          </p:nvGrpSpPr>
          <p:grpSpPr>
            <a:xfrm>
              <a:off x="7962406" y="2882136"/>
              <a:ext cx="297049" cy="236427"/>
              <a:chOff x="0" y="0"/>
              <a:chExt cx="297048" cy="236425"/>
            </a:xfrm>
          </p:grpSpPr>
          <p:sp>
            <p:nvSpPr>
              <p:cNvPr id="268" name="íṡlîḑè"/>
              <p:cNvSpPr/>
              <p:nvPr/>
            </p:nvSpPr>
            <p:spPr>
              <a:xfrm>
                <a:off x="-1" y="132439"/>
                <a:ext cx="297049" cy="103987"/>
              </a:xfrm>
              <a:custGeom>
                <a:avLst/>
                <a:gdLst/>
                <a:ahLst/>
                <a:cxnLst>
                  <a:cxn ang="0">
                    <a:pos x="wd2" y="hd2"/>
                  </a:cxn>
                  <a:cxn ang="5400000">
                    <a:pos x="wd2" y="hd2"/>
                  </a:cxn>
                  <a:cxn ang="10800000">
                    <a:pos x="wd2" y="hd2"/>
                  </a:cxn>
                  <a:cxn ang="16200000">
                    <a:pos x="wd2" y="hd2"/>
                  </a:cxn>
                </a:cxnLst>
                <a:rect l="0" t="0" r="r" b="b"/>
                <a:pathLst>
                  <a:path w="21600" h="21600" extrusionOk="0">
                    <a:moveTo>
                      <a:pt x="13057" y="3767"/>
                    </a:moveTo>
                    <a:lnTo>
                      <a:pt x="13057" y="6344"/>
                    </a:lnTo>
                    <a:lnTo>
                      <a:pt x="8537" y="6344"/>
                    </a:lnTo>
                    <a:lnTo>
                      <a:pt x="8537" y="0"/>
                    </a:lnTo>
                    <a:lnTo>
                      <a:pt x="0" y="0"/>
                    </a:lnTo>
                    <a:lnTo>
                      <a:pt x="0" y="18508"/>
                    </a:lnTo>
                    <a:cubicBezTo>
                      <a:pt x="0" y="20208"/>
                      <a:pt x="486" y="21600"/>
                      <a:pt x="1080" y="21600"/>
                    </a:cubicBezTo>
                    <a:lnTo>
                      <a:pt x="20520" y="21600"/>
                    </a:lnTo>
                    <a:cubicBezTo>
                      <a:pt x="21114" y="21600"/>
                      <a:pt x="21600" y="20209"/>
                      <a:pt x="21600" y="18508"/>
                    </a:cubicBezTo>
                    <a:lnTo>
                      <a:pt x="21600" y="0"/>
                    </a:lnTo>
                    <a:lnTo>
                      <a:pt x="13058" y="0"/>
                    </a:lnTo>
                    <a:lnTo>
                      <a:pt x="13058" y="3767"/>
                    </a:lnTo>
                    <a:lnTo>
                      <a:pt x="13057" y="3767"/>
                    </a:lnTo>
                    <a:close/>
                  </a:path>
                </a:pathLst>
              </a:custGeom>
              <a:solidFill>
                <a:schemeClr val="accent6"/>
              </a:solidFill>
              <a:ln w="12700" cap="flat">
                <a:noFill/>
                <a:miter lim="400000"/>
              </a:ln>
              <a:effectLst/>
            </p:spPr>
            <p:txBody>
              <a:bodyPr wrap="square" lIns="45719" tIns="45719" rIns="45719" bIns="45719" numCol="1" anchor="ctr">
                <a:noAutofit/>
              </a:bodyPr>
              <a:lstStyle/>
              <a:p>
                <a:pPr algn="ctr"/>
                <a:endParaRPr/>
              </a:p>
            </p:txBody>
          </p:sp>
          <p:sp>
            <p:nvSpPr>
              <p:cNvPr id="269" name="îsļîdé"/>
              <p:cNvSpPr/>
              <p:nvPr/>
            </p:nvSpPr>
            <p:spPr>
              <a:xfrm>
                <a:off x="-1" y="0"/>
                <a:ext cx="297049" cy="114333"/>
              </a:xfrm>
              <a:custGeom>
                <a:avLst/>
                <a:gdLst/>
                <a:ahLst/>
                <a:cxnLst>
                  <a:cxn ang="0">
                    <a:pos x="wd2" y="hd2"/>
                  </a:cxn>
                  <a:cxn ang="5400000">
                    <a:pos x="wd2" y="hd2"/>
                  </a:cxn>
                  <a:cxn ang="10800000">
                    <a:pos x="wd2" y="hd2"/>
                  </a:cxn>
                  <a:cxn ang="16200000">
                    <a:pos x="wd2" y="hd2"/>
                  </a:cxn>
                </a:cxnLst>
                <a:rect l="0" t="0" r="r" b="b"/>
                <a:pathLst>
                  <a:path w="21600" h="21600" extrusionOk="0">
                    <a:moveTo>
                      <a:pt x="8537" y="19498"/>
                    </a:moveTo>
                    <a:lnTo>
                      <a:pt x="8537" y="17154"/>
                    </a:lnTo>
                    <a:lnTo>
                      <a:pt x="13058" y="17154"/>
                    </a:lnTo>
                    <a:lnTo>
                      <a:pt x="13058" y="21600"/>
                    </a:lnTo>
                    <a:lnTo>
                      <a:pt x="21600" y="21600"/>
                    </a:lnTo>
                    <a:lnTo>
                      <a:pt x="21600" y="12207"/>
                    </a:lnTo>
                    <a:cubicBezTo>
                      <a:pt x="21600" y="10661"/>
                      <a:pt x="21114" y="9394"/>
                      <a:pt x="20520" y="9394"/>
                    </a:cubicBezTo>
                    <a:lnTo>
                      <a:pt x="14850" y="9394"/>
                    </a:lnTo>
                    <a:lnTo>
                      <a:pt x="14850" y="2813"/>
                    </a:lnTo>
                    <a:cubicBezTo>
                      <a:pt x="14850" y="1267"/>
                      <a:pt x="14364" y="0"/>
                      <a:pt x="13770" y="0"/>
                    </a:cubicBezTo>
                    <a:lnTo>
                      <a:pt x="7830" y="0"/>
                    </a:lnTo>
                    <a:cubicBezTo>
                      <a:pt x="7236" y="0"/>
                      <a:pt x="6750" y="1266"/>
                      <a:pt x="6750" y="2813"/>
                    </a:cubicBezTo>
                    <a:lnTo>
                      <a:pt x="6750" y="9394"/>
                    </a:lnTo>
                    <a:lnTo>
                      <a:pt x="1080" y="9394"/>
                    </a:lnTo>
                    <a:cubicBezTo>
                      <a:pt x="486" y="9394"/>
                      <a:pt x="0" y="10660"/>
                      <a:pt x="0" y="12207"/>
                    </a:cubicBezTo>
                    <a:lnTo>
                      <a:pt x="0" y="21600"/>
                    </a:lnTo>
                    <a:lnTo>
                      <a:pt x="8537" y="21600"/>
                    </a:lnTo>
                    <a:lnTo>
                      <a:pt x="8537" y="19498"/>
                    </a:lnTo>
                    <a:close/>
                    <a:moveTo>
                      <a:pt x="8550" y="6721"/>
                    </a:moveTo>
                    <a:cubicBezTo>
                      <a:pt x="8550" y="5174"/>
                      <a:pt x="9036" y="3908"/>
                      <a:pt x="9630" y="3908"/>
                    </a:cubicBezTo>
                    <a:lnTo>
                      <a:pt x="11970" y="3908"/>
                    </a:lnTo>
                    <a:cubicBezTo>
                      <a:pt x="12564" y="3908"/>
                      <a:pt x="13050" y="5173"/>
                      <a:pt x="13050" y="6721"/>
                    </a:cubicBezTo>
                    <a:lnTo>
                      <a:pt x="13050" y="9395"/>
                    </a:lnTo>
                    <a:lnTo>
                      <a:pt x="8550" y="9395"/>
                    </a:lnTo>
                    <a:lnTo>
                      <a:pt x="8550" y="6721"/>
                    </a:lnTo>
                    <a:close/>
                  </a:path>
                </a:pathLst>
              </a:custGeom>
              <a:solidFill>
                <a:schemeClr val="accent6"/>
              </a:solidFill>
              <a:ln w="12700" cap="flat">
                <a:noFill/>
                <a:miter lim="400000"/>
              </a:ln>
              <a:effectLst/>
            </p:spPr>
            <p:txBody>
              <a:bodyPr wrap="square" lIns="45719" tIns="45719" rIns="45719" bIns="45719" numCol="1" anchor="ctr">
                <a:noAutofit/>
              </a:bodyPr>
              <a:lstStyle/>
              <a:p>
                <a:pPr algn="ctr"/>
                <a:endParaRPr/>
              </a:p>
            </p:txBody>
          </p:sp>
          <p:sp>
            <p:nvSpPr>
              <p:cNvPr id="270" name="îşḷîďè"/>
              <p:cNvSpPr/>
              <p:nvPr/>
            </p:nvSpPr>
            <p:spPr>
              <a:xfrm>
                <a:off x="132021" y="103468"/>
                <a:ext cx="37132" cy="46561"/>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endParaRPr/>
              </a:p>
            </p:txBody>
          </p:sp>
        </p:grpSp>
        <p:sp>
          <p:nvSpPr>
            <p:cNvPr id="272" name="ísļïdé"/>
            <p:cNvSpPr/>
            <p:nvPr/>
          </p:nvSpPr>
          <p:spPr>
            <a:xfrm flipH="1">
              <a:off x="4205523" y="1750708"/>
              <a:ext cx="554452" cy="168236"/>
            </a:xfrm>
            <a:prstGeom prst="leftRightArrow">
              <a:avLst>
                <a:gd name="adj1" fmla="val 50000"/>
                <a:gd name="adj2" fmla="val 50000"/>
              </a:avLst>
            </a:prstGeom>
            <a:solidFill>
              <a:srgbClr val="BFBFBF"/>
            </a:solidFill>
            <a:ln w="12700" cap="flat">
              <a:noFill/>
              <a:miter lim="400000"/>
            </a:ln>
            <a:effectLst/>
          </p:spPr>
          <p:txBody>
            <a:bodyPr wrap="square" lIns="45719" tIns="45719" rIns="45719" bIns="45719" numCol="1" anchor="ctr">
              <a:noAutofit/>
            </a:bodyPr>
            <a:lstStyle/>
            <a:p>
              <a:pPr algn="ctr"/>
              <a:endParaRPr/>
            </a:p>
          </p:txBody>
        </p:sp>
        <p:sp>
          <p:nvSpPr>
            <p:cNvPr id="273" name="íšlíḑè"/>
            <p:cNvSpPr/>
            <p:nvPr/>
          </p:nvSpPr>
          <p:spPr>
            <a:xfrm rot="2700000" flipH="1">
              <a:off x="4333155" y="1066862"/>
              <a:ext cx="638569" cy="168236"/>
            </a:xfrm>
            <a:prstGeom prst="leftRightArrow">
              <a:avLst>
                <a:gd name="adj1" fmla="val 50000"/>
                <a:gd name="adj2" fmla="val 50000"/>
              </a:avLst>
            </a:prstGeom>
            <a:solidFill>
              <a:srgbClr val="BFBFBF"/>
            </a:solidFill>
            <a:ln w="12700" cap="flat">
              <a:noFill/>
              <a:miter lim="400000"/>
            </a:ln>
            <a:effectLst/>
          </p:spPr>
          <p:txBody>
            <a:bodyPr wrap="square" lIns="45719" tIns="45719" rIns="45719" bIns="45719" numCol="1" anchor="ctr">
              <a:noAutofit/>
            </a:bodyPr>
            <a:lstStyle/>
            <a:p>
              <a:pPr algn="ctr"/>
              <a:endParaRPr/>
            </a:p>
          </p:txBody>
        </p:sp>
        <p:sp>
          <p:nvSpPr>
            <p:cNvPr id="274" name="îşḻíḍê"/>
            <p:cNvSpPr/>
            <p:nvPr/>
          </p:nvSpPr>
          <p:spPr>
            <a:xfrm rot="8100000">
              <a:off x="4333155" y="2378850"/>
              <a:ext cx="638569" cy="168236"/>
            </a:xfrm>
            <a:prstGeom prst="leftRightArrow">
              <a:avLst>
                <a:gd name="adj1" fmla="val 50000"/>
                <a:gd name="adj2" fmla="val 50000"/>
              </a:avLst>
            </a:prstGeom>
            <a:solidFill>
              <a:srgbClr val="BFBFBF"/>
            </a:solidFill>
            <a:ln w="12700" cap="flat">
              <a:noFill/>
              <a:miter lim="400000"/>
            </a:ln>
            <a:effectLst/>
          </p:spPr>
          <p:txBody>
            <a:bodyPr wrap="square" lIns="45719" tIns="45719" rIns="45719" bIns="45719" numCol="1" anchor="ctr">
              <a:noAutofit/>
            </a:bodyPr>
            <a:lstStyle/>
            <a:p>
              <a:pPr algn="ctr"/>
              <a:endParaRPr/>
            </a:p>
          </p:txBody>
        </p:sp>
        <p:sp>
          <p:nvSpPr>
            <p:cNvPr id="275" name="íSḻïḓè"/>
            <p:cNvSpPr/>
            <p:nvPr/>
          </p:nvSpPr>
          <p:spPr>
            <a:xfrm>
              <a:off x="5916764" y="1750708"/>
              <a:ext cx="342352" cy="168236"/>
            </a:xfrm>
            <a:prstGeom prst="leftRightArrow">
              <a:avLst>
                <a:gd name="adj1" fmla="val 50000"/>
                <a:gd name="adj2" fmla="val 50000"/>
              </a:avLst>
            </a:prstGeom>
            <a:solidFill>
              <a:srgbClr val="BFBFBF"/>
            </a:solidFill>
            <a:ln w="12700" cap="flat">
              <a:noFill/>
              <a:miter lim="400000"/>
            </a:ln>
            <a:effectLst/>
          </p:spPr>
          <p:txBody>
            <a:bodyPr wrap="square" lIns="45719" tIns="45719" rIns="45719" bIns="45719" numCol="1" anchor="ctr">
              <a:noAutofit/>
            </a:bodyPr>
            <a:lstStyle/>
            <a:p>
              <a:pPr algn="ctr"/>
              <a:endParaRPr/>
            </a:p>
          </p:txBody>
        </p:sp>
        <p:sp>
          <p:nvSpPr>
            <p:cNvPr id="276" name="iṡ1iḋé"/>
            <p:cNvSpPr/>
            <p:nvPr/>
          </p:nvSpPr>
          <p:spPr>
            <a:xfrm>
              <a:off x="4856835" y="1315984"/>
              <a:ext cx="961941" cy="961941"/>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endParaRPr/>
            </a:p>
          </p:txBody>
        </p:sp>
        <p:sp>
          <p:nvSpPr>
            <p:cNvPr id="277" name="íšliḑê"/>
            <p:cNvSpPr txBox="1"/>
            <p:nvPr/>
          </p:nvSpPr>
          <p:spPr>
            <a:xfrm>
              <a:off x="4963933" y="1834827"/>
              <a:ext cx="747748" cy="243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normAutofit/>
            </a:bodyPr>
            <a:lstStyle>
              <a:lvl1pPr algn="ctr" defTabSz="877823">
                <a:lnSpc>
                  <a:spcPct val="80000"/>
                </a:lnSpc>
                <a:defRPr sz="1152" b="1">
                  <a:solidFill>
                    <a:srgbClr val="FFFFFF"/>
                  </a:solidFill>
                </a:defRPr>
              </a:lvl1pPr>
            </a:lstStyle>
            <a:p>
              <a:r>
                <a:t>Keyword</a:t>
              </a:r>
            </a:p>
          </p:txBody>
        </p:sp>
        <p:grpSp>
          <p:nvGrpSpPr>
            <p:cNvPr id="280" name="îŝḷîḋè"/>
            <p:cNvGrpSpPr/>
            <p:nvPr/>
          </p:nvGrpSpPr>
          <p:grpSpPr>
            <a:xfrm>
              <a:off x="5205209" y="1530148"/>
              <a:ext cx="270781" cy="270781"/>
              <a:chOff x="0" y="0"/>
              <a:chExt cx="270780" cy="270780"/>
            </a:xfrm>
          </p:grpSpPr>
          <p:sp>
            <p:nvSpPr>
              <p:cNvPr id="278" name="íṥľîdé"/>
              <p:cNvSpPr/>
              <p:nvPr/>
            </p:nvSpPr>
            <p:spPr>
              <a:xfrm>
                <a:off x="-1" y="49061"/>
                <a:ext cx="222107" cy="221720"/>
              </a:xfrm>
              <a:custGeom>
                <a:avLst/>
                <a:gdLst/>
                <a:ahLst/>
                <a:cxnLst>
                  <a:cxn ang="0">
                    <a:pos x="wd2" y="hd2"/>
                  </a:cxn>
                  <a:cxn ang="5400000">
                    <a:pos x="wd2" y="hd2"/>
                  </a:cxn>
                  <a:cxn ang="10800000">
                    <a:pos x="wd2" y="hd2"/>
                  </a:cxn>
                  <a:cxn ang="16200000">
                    <a:pos x="wd2" y="hd2"/>
                  </a:cxn>
                </a:cxnLst>
                <a:rect l="0" t="0" r="r" b="b"/>
                <a:pathLst>
                  <a:path w="21600" h="21600" extrusionOk="0">
                    <a:moveTo>
                      <a:pt x="16781" y="0"/>
                    </a:moveTo>
                    <a:lnTo>
                      <a:pt x="2322" y="14460"/>
                    </a:lnTo>
                    <a:lnTo>
                      <a:pt x="2320" y="14460"/>
                    </a:lnTo>
                    <a:lnTo>
                      <a:pt x="2320" y="14462"/>
                    </a:lnTo>
                    <a:lnTo>
                      <a:pt x="2319" y="14462"/>
                    </a:lnTo>
                    <a:lnTo>
                      <a:pt x="2320" y="14462"/>
                    </a:lnTo>
                    <a:lnTo>
                      <a:pt x="0" y="21600"/>
                    </a:lnTo>
                    <a:lnTo>
                      <a:pt x="7138" y="19281"/>
                    </a:lnTo>
                    <a:lnTo>
                      <a:pt x="7138" y="19282"/>
                    </a:lnTo>
                    <a:lnTo>
                      <a:pt x="7139" y="19281"/>
                    </a:lnTo>
                    <a:lnTo>
                      <a:pt x="7140" y="19281"/>
                    </a:lnTo>
                    <a:lnTo>
                      <a:pt x="7140" y="19280"/>
                    </a:lnTo>
                    <a:lnTo>
                      <a:pt x="21600" y="4819"/>
                    </a:lnTo>
                    <a:lnTo>
                      <a:pt x="16781" y="0"/>
                    </a:lnTo>
                    <a:close/>
                    <a:moveTo>
                      <a:pt x="5635" y="15236"/>
                    </a:moveTo>
                    <a:lnTo>
                      <a:pt x="4841" y="14442"/>
                    </a:lnTo>
                    <a:lnTo>
                      <a:pt x="16794" y="2489"/>
                    </a:lnTo>
                    <a:lnTo>
                      <a:pt x="17588" y="3282"/>
                    </a:lnTo>
                    <a:lnTo>
                      <a:pt x="5635" y="15236"/>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sp>
            <p:nvSpPr>
              <p:cNvPr id="279" name="i$ļíde"/>
              <p:cNvSpPr/>
              <p:nvPr/>
            </p:nvSpPr>
            <p:spPr>
              <a:xfrm>
                <a:off x="189026" y="0"/>
                <a:ext cx="81755" cy="81612"/>
              </a:xfrm>
              <a:custGeom>
                <a:avLst/>
                <a:gdLst/>
                <a:ahLst/>
                <a:cxnLst>
                  <a:cxn ang="0">
                    <a:pos x="wd2" y="hd2"/>
                  </a:cxn>
                  <a:cxn ang="5400000">
                    <a:pos x="wd2" y="hd2"/>
                  </a:cxn>
                  <a:cxn ang="10800000">
                    <a:pos x="wd2" y="hd2"/>
                  </a:cxn>
                  <a:cxn ang="16200000">
                    <a:pos x="wd2" y="hd2"/>
                  </a:cxn>
                </a:cxnLst>
                <a:rect l="0" t="0" r="r" b="b"/>
                <a:pathLst>
                  <a:path w="21600" h="21600" extrusionOk="0">
                    <a:moveTo>
                      <a:pt x="0" y="8577"/>
                    </a:moveTo>
                    <a:lnTo>
                      <a:pt x="8574" y="0"/>
                    </a:lnTo>
                    <a:lnTo>
                      <a:pt x="21600" y="13023"/>
                    </a:lnTo>
                    <a:lnTo>
                      <a:pt x="13026" y="21600"/>
                    </a:lnTo>
                    <a:lnTo>
                      <a:pt x="0" y="8577"/>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grpSp>
        <p:sp>
          <p:nvSpPr>
            <p:cNvPr id="281" name="îśļîḋê"/>
            <p:cNvSpPr/>
            <p:nvPr/>
          </p:nvSpPr>
          <p:spPr>
            <a:xfrm flipH="1">
              <a:off x="3534169" y="2631968"/>
              <a:ext cx="961941" cy="961941"/>
            </a:xfrm>
            <a:prstGeom prst="ellipse">
              <a:avLst/>
            </a:prstGeom>
            <a:noFill/>
            <a:ln w="12700" cap="flat">
              <a:solidFill>
                <a:schemeClr val="accent3"/>
              </a:solidFill>
              <a:prstDash val="solid"/>
              <a:miter lim="800000"/>
            </a:ln>
            <a:effectLst/>
          </p:spPr>
          <p:txBody>
            <a:bodyPr wrap="square" lIns="45719" tIns="45719" rIns="45719" bIns="45719" numCol="1" anchor="ctr">
              <a:noAutofit/>
            </a:bodyPr>
            <a:lstStyle/>
            <a:p>
              <a:pPr algn="ctr"/>
              <a:endParaRPr/>
            </a:p>
          </p:txBody>
        </p:sp>
        <p:sp>
          <p:nvSpPr>
            <p:cNvPr id="282" name="íṡľiďé"/>
            <p:cNvSpPr txBox="1"/>
            <p:nvPr/>
          </p:nvSpPr>
          <p:spPr>
            <a:xfrm>
              <a:off x="3668082" y="3150811"/>
              <a:ext cx="694115" cy="307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normAutofit/>
            </a:bodyPr>
            <a:lstStyle>
              <a:lvl1pPr algn="ctr">
                <a:defRPr sz="1100" b="1">
                  <a:solidFill>
                    <a:schemeClr val="accent3"/>
                  </a:solidFill>
                </a:defRPr>
              </a:lvl1pPr>
            </a:lstStyle>
            <a:p>
              <a:r>
                <a:t>Keyword</a:t>
              </a:r>
            </a:p>
          </p:txBody>
        </p:sp>
        <p:grpSp>
          <p:nvGrpSpPr>
            <p:cNvPr id="285" name="îṥlíḓê"/>
            <p:cNvGrpSpPr/>
            <p:nvPr/>
          </p:nvGrpSpPr>
          <p:grpSpPr>
            <a:xfrm>
              <a:off x="3870016" y="2856159"/>
              <a:ext cx="299069" cy="252592"/>
              <a:chOff x="0" y="1"/>
              <a:chExt cx="299068" cy="252590"/>
            </a:xfrm>
          </p:grpSpPr>
          <p:sp>
            <p:nvSpPr>
              <p:cNvPr id="283" name="í$ļîdê"/>
              <p:cNvSpPr/>
              <p:nvPr/>
            </p:nvSpPr>
            <p:spPr>
              <a:xfrm>
                <a:off x="102950" y="1"/>
                <a:ext cx="196118" cy="207039"/>
              </a:xfrm>
              <a:custGeom>
                <a:avLst/>
                <a:gdLst/>
                <a:ahLst/>
                <a:cxnLst>
                  <a:cxn ang="0">
                    <a:pos x="wd2" y="hd2"/>
                  </a:cxn>
                  <a:cxn ang="5400000">
                    <a:pos x="wd2" y="hd2"/>
                  </a:cxn>
                  <a:cxn ang="10800000">
                    <a:pos x="wd2" y="hd2"/>
                  </a:cxn>
                  <a:cxn ang="16200000">
                    <a:pos x="wd2" y="hd2"/>
                  </a:cxn>
                </a:cxnLst>
                <a:rect l="0" t="0" r="r" b="b"/>
                <a:pathLst>
                  <a:path w="21039" h="20606" extrusionOk="0">
                    <a:moveTo>
                      <a:pt x="20987" y="10157"/>
                    </a:moveTo>
                    <a:cubicBezTo>
                      <a:pt x="21600" y="5281"/>
                      <a:pt x="16771" y="773"/>
                      <a:pt x="10201" y="88"/>
                    </a:cubicBezTo>
                    <a:cubicBezTo>
                      <a:pt x="6178" y="-332"/>
                      <a:pt x="2437" y="782"/>
                      <a:pt x="0" y="2826"/>
                    </a:cubicBezTo>
                    <a:cubicBezTo>
                      <a:pt x="547" y="2777"/>
                      <a:pt x="1097" y="2748"/>
                      <a:pt x="1641" y="2748"/>
                    </a:cubicBezTo>
                    <a:cubicBezTo>
                      <a:pt x="4904" y="2748"/>
                      <a:pt x="8033" y="3641"/>
                      <a:pt x="10451" y="5264"/>
                    </a:cubicBezTo>
                    <a:cubicBezTo>
                      <a:pt x="13013" y="6984"/>
                      <a:pt x="14608" y="9400"/>
                      <a:pt x="14942" y="12067"/>
                    </a:cubicBezTo>
                    <a:cubicBezTo>
                      <a:pt x="15241" y="14439"/>
                      <a:pt x="14503" y="16856"/>
                      <a:pt x="12867" y="18912"/>
                    </a:cubicBezTo>
                    <a:cubicBezTo>
                      <a:pt x="16239" y="21268"/>
                      <a:pt x="19327" y="20635"/>
                      <a:pt x="18610" y="20131"/>
                    </a:cubicBezTo>
                    <a:cubicBezTo>
                      <a:pt x="16607" y="18721"/>
                      <a:pt x="16181" y="17345"/>
                      <a:pt x="16307" y="16265"/>
                    </a:cubicBezTo>
                    <a:cubicBezTo>
                      <a:pt x="18883" y="14899"/>
                      <a:pt x="20664" y="12734"/>
                      <a:pt x="20987" y="10157"/>
                    </a:cubicBezTo>
                    <a:close/>
                  </a:path>
                </a:pathLst>
              </a:custGeom>
              <a:solidFill>
                <a:schemeClr val="accent3"/>
              </a:solidFill>
              <a:ln w="12700" cap="flat">
                <a:noFill/>
                <a:miter lim="400000"/>
              </a:ln>
              <a:effectLst/>
            </p:spPr>
            <p:txBody>
              <a:bodyPr wrap="square" lIns="45719" tIns="45719" rIns="45719" bIns="45719" numCol="1" anchor="ctr">
                <a:noAutofit/>
              </a:bodyPr>
              <a:lstStyle/>
              <a:p>
                <a:pPr algn="ctr"/>
                <a:endParaRPr/>
              </a:p>
            </p:txBody>
          </p:sp>
          <p:sp>
            <p:nvSpPr>
              <p:cNvPr id="284" name="iśľidê"/>
              <p:cNvSpPr/>
              <p:nvPr/>
            </p:nvSpPr>
            <p:spPr>
              <a:xfrm>
                <a:off x="-1" y="45549"/>
                <a:ext cx="222893" cy="207043"/>
              </a:xfrm>
              <a:custGeom>
                <a:avLst/>
                <a:gdLst/>
                <a:ahLst/>
                <a:cxnLst>
                  <a:cxn ang="0">
                    <a:pos x="wd2" y="hd2"/>
                  </a:cxn>
                  <a:cxn ang="5400000">
                    <a:pos x="wd2" y="hd2"/>
                  </a:cxn>
                  <a:cxn ang="10800000">
                    <a:pos x="wd2" y="hd2"/>
                  </a:cxn>
                  <a:cxn ang="16200000">
                    <a:pos x="wd2" y="hd2"/>
                  </a:cxn>
                </a:cxnLst>
                <a:rect l="0" t="0" r="r" b="b"/>
                <a:pathLst>
                  <a:path w="20633" h="21600" extrusionOk="0">
                    <a:moveTo>
                      <a:pt x="20588" y="8045"/>
                    </a:moveTo>
                    <a:cubicBezTo>
                      <a:pt x="20105" y="3375"/>
                      <a:pt x="15867" y="0"/>
                      <a:pt x="10813" y="0"/>
                    </a:cubicBezTo>
                    <a:cubicBezTo>
                      <a:pt x="10335" y="0"/>
                      <a:pt x="9850" y="30"/>
                      <a:pt x="9360" y="92"/>
                    </a:cubicBezTo>
                    <a:cubicBezTo>
                      <a:pt x="3687" y="811"/>
                      <a:pt x="-483" y="5536"/>
                      <a:pt x="45" y="10647"/>
                    </a:cubicBezTo>
                    <a:cubicBezTo>
                      <a:pt x="325" y="13349"/>
                      <a:pt x="1863" y="15617"/>
                      <a:pt x="4088" y="17049"/>
                    </a:cubicBezTo>
                    <a:cubicBezTo>
                      <a:pt x="4197" y="18181"/>
                      <a:pt x="3829" y="19624"/>
                      <a:pt x="2099" y="21102"/>
                    </a:cubicBezTo>
                    <a:cubicBezTo>
                      <a:pt x="1822" y="21338"/>
                      <a:pt x="2199" y="21600"/>
                      <a:pt x="2959" y="21600"/>
                    </a:cubicBezTo>
                    <a:cubicBezTo>
                      <a:pt x="4145" y="21600"/>
                      <a:pt x="6264" y="20961"/>
                      <a:pt x="8295" y="18585"/>
                    </a:cubicBezTo>
                    <a:cubicBezTo>
                      <a:pt x="8797" y="18655"/>
                      <a:pt x="9311" y="18690"/>
                      <a:pt x="9833" y="18690"/>
                    </a:cubicBezTo>
                    <a:cubicBezTo>
                      <a:pt x="10307" y="18690"/>
                      <a:pt x="10789" y="18661"/>
                      <a:pt x="11274" y="18599"/>
                    </a:cubicBezTo>
                    <a:cubicBezTo>
                      <a:pt x="16947" y="17881"/>
                      <a:pt x="21117" y="13156"/>
                      <a:pt x="20588" y="8045"/>
                    </a:cubicBezTo>
                    <a:close/>
                  </a:path>
                </a:pathLst>
              </a:custGeom>
              <a:solidFill>
                <a:schemeClr val="accent3"/>
              </a:solidFill>
              <a:ln w="12700" cap="flat">
                <a:noFill/>
                <a:miter lim="400000"/>
              </a:ln>
              <a:effectLst/>
            </p:spPr>
            <p:txBody>
              <a:bodyPr wrap="square" lIns="45719" tIns="45719" rIns="45719" bIns="45719" numCol="1" anchor="ctr">
                <a:noAutofit/>
              </a:bodyPr>
              <a:lstStyle/>
              <a:p>
                <a:pPr algn="ctr"/>
                <a:endParaRPr/>
              </a:p>
            </p:txBody>
          </p:sp>
        </p:grpSp>
        <p:sp>
          <p:nvSpPr>
            <p:cNvPr id="286" name="îŝḻiḓé"/>
            <p:cNvSpPr/>
            <p:nvPr/>
          </p:nvSpPr>
          <p:spPr>
            <a:xfrm flipH="1">
              <a:off x="3534169" y="0"/>
              <a:ext cx="961941" cy="961941"/>
            </a:xfrm>
            <a:prstGeom prst="ellipse">
              <a:avLst/>
            </a:prstGeom>
            <a:noFill/>
            <a:ln w="1270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87" name="ïṧliḑe"/>
            <p:cNvSpPr txBox="1"/>
            <p:nvPr/>
          </p:nvSpPr>
          <p:spPr>
            <a:xfrm>
              <a:off x="3668082" y="518843"/>
              <a:ext cx="694115" cy="307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normAutofit/>
            </a:bodyPr>
            <a:lstStyle>
              <a:lvl1pPr algn="ctr">
                <a:defRPr sz="1100" b="1">
                  <a:solidFill>
                    <a:schemeClr val="accent1"/>
                  </a:solidFill>
                </a:defRPr>
              </a:lvl1pPr>
            </a:lstStyle>
            <a:p>
              <a:r>
                <a:t>Keyword</a:t>
              </a:r>
            </a:p>
          </p:txBody>
        </p:sp>
        <p:sp>
          <p:nvSpPr>
            <p:cNvPr id="288" name="iṣḷíďe"/>
            <p:cNvSpPr/>
            <p:nvPr/>
          </p:nvSpPr>
          <p:spPr>
            <a:xfrm>
              <a:off x="3870369" y="276610"/>
              <a:ext cx="295029" cy="185909"/>
            </a:xfrm>
            <a:custGeom>
              <a:avLst/>
              <a:gdLst/>
              <a:ahLst/>
              <a:cxnLst>
                <a:cxn ang="0">
                  <a:pos x="wd2" y="hd2"/>
                </a:cxn>
                <a:cxn ang="5400000">
                  <a:pos x="wd2" y="hd2"/>
                </a:cxn>
                <a:cxn ang="10800000">
                  <a:pos x="wd2" y="hd2"/>
                </a:cxn>
                <a:cxn ang="16200000">
                  <a:pos x="wd2" y="hd2"/>
                </a:cxn>
              </a:cxnLst>
              <a:rect l="0" t="0" r="r" b="b"/>
              <a:pathLst>
                <a:path w="21600" h="21600" extrusionOk="0">
                  <a:moveTo>
                    <a:pt x="15525" y="6170"/>
                  </a:moveTo>
                  <a:lnTo>
                    <a:pt x="15525" y="1853"/>
                  </a:lnTo>
                  <a:cubicBezTo>
                    <a:pt x="15525" y="834"/>
                    <a:pt x="15002" y="0"/>
                    <a:pt x="14363" y="0"/>
                  </a:cubicBezTo>
                  <a:lnTo>
                    <a:pt x="1162" y="0"/>
                  </a:lnTo>
                  <a:cubicBezTo>
                    <a:pt x="523" y="0"/>
                    <a:pt x="0" y="834"/>
                    <a:pt x="0" y="1853"/>
                  </a:cubicBezTo>
                  <a:lnTo>
                    <a:pt x="0" y="19747"/>
                  </a:lnTo>
                  <a:cubicBezTo>
                    <a:pt x="0" y="20766"/>
                    <a:pt x="523" y="21600"/>
                    <a:pt x="1162" y="21600"/>
                  </a:cubicBezTo>
                  <a:lnTo>
                    <a:pt x="14363" y="21600"/>
                  </a:lnTo>
                  <a:cubicBezTo>
                    <a:pt x="15002" y="21600"/>
                    <a:pt x="15525" y="20766"/>
                    <a:pt x="15525" y="19747"/>
                  </a:cubicBezTo>
                  <a:lnTo>
                    <a:pt x="15525" y="15543"/>
                  </a:lnTo>
                  <a:lnTo>
                    <a:pt x="21600" y="20086"/>
                  </a:lnTo>
                  <a:lnTo>
                    <a:pt x="21600" y="1586"/>
                  </a:lnTo>
                  <a:lnTo>
                    <a:pt x="15525" y="617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endParaRPr/>
            </a:p>
          </p:txBody>
        </p:sp>
        <p:sp>
          <p:nvSpPr>
            <p:cNvPr id="289" name="ísļîḋê"/>
            <p:cNvSpPr/>
            <p:nvPr/>
          </p:nvSpPr>
          <p:spPr>
            <a:xfrm flipH="1">
              <a:off x="3120002" y="1315984"/>
              <a:ext cx="961941" cy="961941"/>
            </a:xfrm>
            <a:prstGeom prst="ellipse">
              <a:avLst/>
            </a:prstGeom>
            <a:noFill/>
            <a:ln w="127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90" name="iṣ1ïdê"/>
            <p:cNvSpPr txBox="1"/>
            <p:nvPr/>
          </p:nvSpPr>
          <p:spPr>
            <a:xfrm>
              <a:off x="3253915" y="1834827"/>
              <a:ext cx="694115" cy="3077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normAutofit/>
            </a:bodyPr>
            <a:lstStyle>
              <a:lvl1pPr algn="ctr">
                <a:defRPr sz="1100" b="1">
                  <a:solidFill>
                    <a:schemeClr val="accent2"/>
                  </a:solidFill>
                </a:defRPr>
              </a:lvl1pPr>
            </a:lstStyle>
            <a:p>
              <a:r>
                <a:t>Keyword</a:t>
              </a:r>
            </a:p>
          </p:txBody>
        </p:sp>
        <p:grpSp>
          <p:nvGrpSpPr>
            <p:cNvPr id="294" name="ísḻíḓe"/>
            <p:cNvGrpSpPr/>
            <p:nvPr/>
          </p:nvGrpSpPr>
          <p:grpSpPr>
            <a:xfrm>
              <a:off x="3452859" y="1569939"/>
              <a:ext cx="295029" cy="242490"/>
              <a:chOff x="0" y="0"/>
              <a:chExt cx="295027" cy="242488"/>
            </a:xfrm>
          </p:grpSpPr>
          <p:sp>
            <p:nvSpPr>
              <p:cNvPr id="291" name="îṡ1îdè"/>
              <p:cNvSpPr/>
              <p:nvPr/>
            </p:nvSpPr>
            <p:spPr>
              <a:xfrm>
                <a:off x="-1" y="0"/>
                <a:ext cx="295029" cy="185342"/>
              </a:xfrm>
              <a:custGeom>
                <a:avLst/>
                <a:gdLst/>
                <a:ahLst/>
                <a:cxnLst>
                  <a:cxn ang="0">
                    <a:pos x="wd2" y="hd2"/>
                  </a:cxn>
                  <a:cxn ang="5400000">
                    <a:pos x="wd2" y="hd2"/>
                  </a:cxn>
                  <a:cxn ang="10800000">
                    <a:pos x="wd2" y="hd2"/>
                  </a:cxn>
                  <a:cxn ang="16200000">
                    <a:pos x="wd2" y="hd2"/>
                  </a:cxn>
                </a:cxnLst>
                <a:rect l="0" t="0" r="r" b="b"/>
                <a:pathLst>
                  <a:path w="21600" h="21599" extrusionOk="0">
                    <a:moveTo>
                      <a:pt x="10801" y="0"/>
                    </a:moveTo>
                    <a:cubicBezTo>
                      <a:pt x="4862" y="-1"/>
                      <a:pt x="42" y="7647"/>
                      <a:pt x="0" y="17101"/>
                    </a:cubicBezTo>
                    <a:cubicBezTo>
                      <a:pt x="0" y="17119"/>
                      <a:pt x="0" y="20342"/>
                      <a:pt x="0" y="21599"/>
                    </a:cubicBezTo>
                    <a:lnTo>
                      <a:pt x="2161" y="21599"/>
                    </a:lnTo>
                    <a:cubicBezTo>
                      <a:pt x="2161" y="20338"/>
                      <a:pt x="2161" y="17101"/>
                      <a:pt x="2161" y="17068"/>
                    </a:cubicBezTo>
                    <a:cubicBezTo>
                      <a:pt x="2216" y="9539"/>
                      <a:pt x="6069" y="3447"/>
                      <a:pt x="10801" y="3446"/>
                    </a:cubicBezTo>
                    <a:cubicBezTo>
                      <a:pt x="15533" y="3447"/>
                      <a:pt x="19387" y="9545"/>
                      <a:pt x="19439" y="17072"/>
                    </a:cubicBezTo>
                    <a:cubicBezTo>
                      <a:pt x="19439" y="17109"/>
                      <a:pt x="19439" y="20347"/>
                      <a:pt x="19440" y="21599"/>
                    </a:cubicBezTo>
                    <a:lnTo>
                      <a:pt x="21600" y="21599"/>
                    </a:lnTo>
                    <a:cubicBezTo>
                      <a:pt x="21600" y="20341"/>
                      <a:pt x="21600" y="17106"/>
                      <a:pt x="21600" y="17093"/>
                    </a:cubicBezTo>
                    <a:cubicBezTo>
                      <a:pt x="21555" y="7642"/>
                      <a:pt x="16738" y="-1"/>
                      <a:pt x="10801" y="0"/>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a:endParaRPr/>
              </a:p>
            </p:txBody>
          </p:sp>
          <p:sp>
            <p:nvSpPr>
              <p:cNvPr id="292" name="ïsḷïḋe"/>
              <p:cNvSpPr/>
              <p:nvPr/>
            </p:nvSpPr>
            <p:spPr>
              <a:xfrm>
                <a:off x="49256" y="131798"/>
                <a:ext cx="42588" cy="110691"/>
              </a:xfrm>
              <a:custGeom>
                <a:avLst/>
                <a:gdLst/>
                <a:ahLst/>
                <a:cxnLst>
                  <a:cxn ang="0">
                    <a:pos x="wd2" y="hd2"/>
                  </a:cxn>
                  <a:cxn ang="5400000">
                    <a:pos x="wd2" y="hd2"/>
                  </a:cxn>
                  <a:cxn ang="10800000">
                    <a:pos x="wd2" y="hd2"/>
                  </a:cxn>
                  <a:cxn ang="16200000">
                    <a:pos x="wd2" y="hd2"/>
                  </a:cxn>
                </a:cxnLst>
                <a:rect l="0" t="0" r="r" b="b"/>
                <a:pathLst>
                  <a:path w="21600" h="21600" extrusionOk="0">
                    <a:moveTo>
                      <a:pt x="15504" y="0"/>
                    </a:moveTo>
                    <a:lnTo>
                      <a:pt x="6098" y="0"/>
                    </a:lnTo>
                    <a:cubicBezTo>
                      <a:pt x="2743" y="0"/>
                      <a:pt x="0" y="1068"/>
                      <a:pt x="0" y="2372"/>
                    </a:cubicBezTo>
                    <a:lnTo>
                      <a:pt x="0" y="19228"/>
                    </a:lnTo>
                    <a:cubicBezTo>
                      <a:pt x="0" y="20533"/>
                      <a:pt x="2743" y="21600"/>
                      <a:pt x="6098" y="21600"/>
                    </a:cubicBezTo>
                    <a:lnTo>
                      <a:pt x="15504" y="21600"/>
                    </a:lnTo>
                    <a:cubicBezTo>
                      <a:pt x="18859" y="21600"/>
                      <a:pt x="21600" y="20533"/>
                      <a:pt x="21600" y="19228"/>
                    </a:cubicBezTo>
                    <a:lnTo>
                      <a:pt x="21600" y="2372"/>
                    </a:lnTo>
                    <a:cubicBezTo>
                      <a:pt x="21600" y="1068"/>
                      <a:pt x="18859" y="0"/>
                      <a:pt x="15504" y="0"/>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a:endParaRPr/>
              </a:p>
            </p:txBody>
          </p:sp>
          <p:sp>
            <p:nvSpPr>
              <p:cNvPr id="293" name="íṡļîḍè"/>
              <p:cNvSpPr/>
              <p:nvPr/>
            </p:nvSpPr>
            <p:spPr>
              <a:xfrm>
                <a:off x="201132" y="131798"/>
                <a:ext cx="42587" cy="110691"/>
              </a:xfrm>
              <a:custGeom>
                <a:avLst/>
                <a:gdLst/>
                <a:ahLst/>
                <a:cxnLst>
                  <a:cxn ang="0">
                    <a:pos x="wd2" y="hd2"/>
                  </a:cxn>
                  <a:cxn ang="5400000">
                    <a:pos x="wd2" y="hd2"/>
                  </a:cxn>
                  <a:cxn ang="10800000">
                    <a:pos x="wd2" y="hd2"/>
                  </a:cxn>
                  <a:cxn ang="16200000">
                    <a:pos x="wd2" y="hd2"/>
                  </a:cxn>
                </a:cxnLst>
                <a:rect l="0" t="0" r="r" b="b"/>
                <a:pathLst>
                  <a:path w="21600" h="21600" extrusionOk="0">
                    <a:moveTo>
                      <a:pt x="15502" y="0"/>
                    </a:moveTo>
                    <a:lnTo>
                      <a:pt x="6098" y="0"/>
                    </a:lnTo>
                    <a:cubicBezTo>
                      <a:pt x="2743" y="0"/>
                      <a:pt x="0" y="1068"/>
                      <a:pt x="0" y="2372"/>
                    </a:cubicBezTo>
                    <a:lnTo>
                      <a:pt x="0" y="19228"/>
                    </a:lnTo>
                    <a:cubicBezTo>
                      <a:pt x="0" y="20533"/>
                      <a:pt x="2743" y="21600"/>
                      <a:pt x="6098" y="21600"/>
                    </a:cubicBezTo>
                    <a:lnTo>
                      <a:pt x="15502" y="21600"/>
                    </a:lnTo>
                    <a:cubicBezTo>
                      <a:pt x="18857" y="21600"/>
                      <a:pt x="21600" y="20533"/>
                      <a:pt x="21600" y="19228"/>
                    </a:cubicBezTo>
                    <a:lnTo>
                      <a:pt x="21600" y="2372"/>
                    </a:lnTo>
                    <a:cubicBezTo>
                      <a:pt x="21600" y="1068"/>
                      <a:pt x="18857" y="0"/>
                      <a:pt x="15502" y="0"/>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a:endParaRPr/>
              </a:p>
            </p:txBody>
          </p:sp>
        </p:grpSp>
        <p:sp>
          <p:nvSpPr>
            <p:cNvPr id="295" name="išľiḑê"/>
            <p:cNvSpPr txBox="1"/>
            <p:nvPr/>
          </p:nvSpPr>
          <p:spPr>
            <a:xfrm>
              <a:off x="139585" y="400909"/>
              <a:ext cx="4607939" cy="5869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799" tIns="46799" rIns="46799" bIns="46799" numCol="1" anchor="t">
              <a:spAutoFit/>
            </a:bodyPr>
            <a:lstStyle/>
            <a:p>
              <a:pPr defTabSz="914377">
                <a:defRPr sz="1200"/>
              </a:pPr>
              <a:r>
                <a:rPr dirty="0"/>
                <a:t>connect </a:t>
              </a:r>
              <a:r>
                <a:rPr sz="1600" b="1" dirty="0">
                  <a:solidFill>
                    <a:srgbClr val="FF0000"/>
                  </a:solidFill>
                </a:rPr>
                <a:t>abstract principles</a:t>
              </a:r>
              <a:r>
                <a:rPr lang="en-US" sz="1600" b="1" dirty="0">
                  <a:solidFill>
                    <a:srgbClr val="FF0000"/>
                  </a:solidFill>
                </a:rPr>
                <a:t> </a:t>
              </a:r>
            </a:p>
            <a:p>
              <a:pPr defTabSz="914377">
                <a:defRPr sz="1200"/>
              </a:pPr>
              <a:r>
                <a:rPr lang="en-US" sz="1600" b="1" dirty="0">
                  <a:solidFill>
                    <a:srgbClr val="FF0000"/>
                  </a:solidFill>
                </a:rPr>
                <a:t>  </a:t>
              </a:r>
              <a:r>
                <a:rPr lang="en-US" dirty="0"/>
                <a:t>to more concrete, meaningful schemata </a:t>
              </a:r>
            </a:p>
          </p:txBody>
        </p:sp>
        <p:sp>
          <p:nvSpPr>
            <p:cNvPr id="296" name="íšľide"/>
            <p:cNvSpPr txBox="1"/>
            <p:nvPr/>
          </p:nvSpPr>
          <p:spPr>
            <a:xfrm>
              <a:off x="1700533" y="804"/>
              <a:ext cx="1833638" cy="412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lvl1pPr algn="r" defTabSz="594345">
                <a:defRPr sz="1170" b="1"/>
              </a:lvl1pPr>
            </a:lstStyle>
            <a:p>
              <a:r>
                <a:rPr sz="1800" dirty="0"/>
                <a:t>Strong analogy</a:t>
              </a:r>
            </a:p>
          </p:txBody>
        </p:sp>
        <p:sp>
          <p:nvSpPr>
            <p:cNvPr id="297" name="í$ļíḋe"/>
            <p:cNvSpPr txBox="1"/>
            <p:nvPr/>
          </p:nvSpPr>
          <p:spPr>
            <a:xfrm>
              <a:off x="0" y="1729668"/>
              <a:ext cx="3262532" cy="7013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799" tIns="46799" rIns="46799" bIns="46799" numCol="1" anchor="t">
              <a:spAutoFit/>
            </a:bodyPr>
            <a:lstStyle/>
            <a:p>
              <a:pPr algn="ctr" defTabSz="914377">
                <a:lnSpc>
                  <a:spcPct val="130000"/>
                </a:lnSpc>
                <a:defRPr sz="1200"/>
              </a:pPr>
              <a:r>
                <a:rPr sz="1600" dirty="0"/>
                <a:t>a “</a:t>
              </a:r>
              <a:r>
                <a:rPr sz="1600" b="1" dirty="0">
                  <a:solidFill>
                    <a:srgbClr val="FF0000"/>
                  </a:solidFill>
                </a:rPr>
                <a:t>mechanistic</a:t>
              </a:r>
              <a:r>
                <a:rPr sz="1600" dirty="0"/>
                <a:t>” account of how a device works</a:t>
              </a:r>
            </a:p>
          </p:txBody>
        </p:sp>
        <p:sp>
          <p:nvSpPr>
            <p:cNvPr id="298" name="ïṩľiḋê"/>
            <p:cNvSpPr txBox="1"/>
            <p:nvPr/>
          </p:nvSpPr>
          <p:spPr>
            <a:xfrm>
              <a:off x="1870479" y="1316788"/>
              <a:ext cx="1249525" cy="412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lvl1pPr algn="r" defTabSz="594345">
                <a:defRPr sz="1170" b="1"/>
              </a:lvl1pPr>
            </a:lstStyle>
            <a:p>
              <a:r>
                <a:rPr sz="1800" dirty="0"/>
                <a:t>Surrogate</a:t>
              </a:r>
            </a:p>
          </p:txBody>
        </p:sp>
        <p:sp>
          <p:nvSpPr>
            <p:cNvPr id="299" name="íṥḻíḋê"/>
            <p:cNvSpPr txBox="1"/>
            <p:nvPr/>
          </p:nvSpPr>
          <p:spPr>
            <a:xfrm>
              <a:off x="72530" y="3133067"/>
              <a:ext cx="3699064" cy="6296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799" tIns="46799" rIns="46799" bIns="46799" numCol="1" anchor="t">
              <a:spAutoFit/>
            </a:bodyPr>
            <a:lstStyle/>
            <a:p>
              <a:pPr defTabSz="914377">
                <a:lnSpc>
                  <a:spcPct val="130000"/>
                </a:lnSpc>
                <a:defRPr sz="1200"/>
              </a:pPr>
              <a:r>
                <a:rPr dirty="0"/>
                <a:t>the role of a user conceptual model is to</a:t>
              </a:r>
              <a:endParaRPr lang="en-US" dirty="0"/>
            </a:p>
            <a:p>
              <a:pPr defTabSz="914377">
                <a:lnSpc>
                  <a:spcPct val="130000"/>
                </a:lnSpc>
                <a:defRPr sz="1200"/>
              </a:pPr>
              <a:r>
                <a:rPr lang="en-US" dirty="0"/>
                <a:t>	</a:t>
              </a:r>
              <a:r>
                <a:rPr dirty="0"/>
                <a:t> </a:t>
              </a:r>
              <a:r>
                <a:rPr sz="1600" b="1" dirty="0">
                  <a:solidFill>
                    <a:srgbClr val="FF0000"/>
                  </a:solidFill>
                </a:rPr>
                <a:t>mediate</a:t>
              </a:r>
              <a:r>
                <a:rPr dirty="0"/>
                <a:t> the task</a:t>
              </a:r>
            </a:p>
          </p:txBody>
        </p:sp>
        <p:sp>
          <p:nvSpPr>
            <p:cNvPr id="300" name="íṩ1îḓè"/>
            <p:cNvSpPr txBox="1"/>
            <p:nvPr/>
          </p:nvSpPr>
          <p:spPr>
            <a:xfrm>
              <a:off x="2424731" y="2632772"/>
              <a:ext cx="1109440" cy="412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lvl1pPr algn="r" defTabSz="594345">
                <a:defRPr sz="1170" b="1"/>
              </a:lvl1pPr>
            </a:lstStyle>
            <a:p>
              <a:r>
                <a:rPr sz="1800" dirty="0"/>
                <a:t>Mapping</a:t>
              </a:r>
            </a:p>
          </p:txBody>
        </p:sp>
        <p:sp>
          <p:nvSpPr>
            <p:cNvPr id="301" name="işḻîḑê"/>
            <p:cNvSpPr txBox="1"/>
            <p:nvPr/>
          </p:nvSpPr>
          <p:spPr>
            <a:xfrm>
              <a:off x="8606018" y="3052492"/>
              <a:ext cx="2723592" cy="412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lvl1pPr defTabSz="914377">
                <a:defRPr b="1"/>
              </a:lvl1pPr>
            </a:lstStyle>
            <a:p>
              <a:r>
                <a:t>Psychological Grammar</a:t>
              </a:r>
            </a:p>
          </p:txBody>
        </p:sp>
        <p:sp>
          <p:nvSpPr>
            <p:cNvPr id="302" name="îS1íḓe"/>
            <p:cNvSpPr txBox="1"/>
            <p:nvPr/>
          </p:nvSpPr>
          <p:spPr>
            <a:xfrm>
              <a:off x="9087909" y="1936905"/>
              <a:ext cx="3294889" cy="6213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799" tIns="46799" rIns="46799" bIns="46799" numCol="1" anchor="t">
              <a:spAutoFit/>
            </a:bodyPr>
            <a:lstStyle>
              <a:lvl1pPr defTabSz="914377">
                <a:lnSpc>
                  <a:spcPct val="130000"/>
                </a:lnSpc>
                <a:defRPr sz="1200"/>
              </a:lvl1pPr>
            </a:lstStyle>
            <a:p>
              <a:r>
                <a:rPr dirty="0"/>
                <a:t> it is unclear that much use of the device is </a:t>
              </a:r>
              <a:r>
                <a:rPr sz="1600" b="1" dirty="0">
                  <a:solidFill>
                    <a:srgbClr val="FF0000"/>
                  </a:solidFill>
                </a:rPr>
                <a:t>problem solving </a:t>
              </a:r>
              <a:r>
                <a:rPr dirty="0"/>
                <a:t>in the relevant sense</a:t>
              </a:r>
            </a:p>
          </p:txBody>
        </p:sp>
        <p:sp>
          <p:nvSpPr>
            <p:cNvPr id="303" name="ïšļîḓe"/>
            <p:cNvSpPr txBox="1"/>
            <p:nvPr/>
          </p:nvSpPr>
          <p:spPr>
            <a:xfrm>
              <a:off x="9071997" y="1529832"/>
              <a:ext cx="1821470" cy="412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lvl1pPr defTabSz="914377">
                <a:defRPr b="1"/>
              </a:lvl1pPr>
            </a:lstStyle>
            <a:p>
              <a:r>
                <a:t>Problem Space </a:t>
              </a:r>
            </a:p>
          </p:txBody>
        </p:sp>
        <p:sp>
          <p:nvSpPr>
            <p:cNvPr id="304" name="ïšḷîḑé"/>
            <p:cNvSpPr txBox="1"/>
            <p:nvPr/>
          </p:nvSpPr>
          <p:spPr>
            <a:xfrm>
              <a:off x="8938086" y="599993"/>
              <a:ext cx="3069036" cy="8697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799" tIns="46799" rIns="46799" bIns="46799" numCol="1" anchor="t">
              <a:spAutoFit/>
            </a:bodyPr>
            <a:lstStyle>
              <a:lvl1pPr defTabSz="914377">
                <a:lnSpc>
                  <a:spcPct val="130000"/>
                </a:lnSpc>
                <a:defRPr sz="1200"/>
              </a:lvl1pPr>
            </a:lstStyle>
            <a:p>
              <a:r>
                <a:rPr dirty="0"/>
                <a:t>draws attention to the mental terms in which the user </a:t>
              </a:r>
              <a:r>
                <a:rPr sz="1600" b="1" dirty="0">
                  <a:solidFill>
                    <a:srgbClr val="FF0000"/>
                  </a:solidFill>
                </a:rPr>
                <a:t>encodes information </a:t>
              </a:r>
              <a:r>
                <a:rPr dirty="0"/>
                <a:t>about the device</a:t>
              </a:r>
            </a:p>
          </p:txBody>
        </p:sp>
        <p:sp>
          <p:nvSpPr>
            <p:cNvPr id="305" name="ïṣļídé"/>
            <p:cNvSpPr txBox="1"/>
            <p:nvPr/>
          </p:nvSpPr>
          <p:spPr>
            <a:xfrm>
              <a:off x="8743069" y="217643"/>
              <a:ext cx="1321743" cy="4128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t">
              <a:normAutofit/>
            </a:bodyPr>
            <a:lstStyle>
              <a:lvl1pPr defTabSz="914377">
                <a:defRPr b="1"/>
              </a:lvl1pPr>
            </a:lstStyle>
            <a:p>
              <a:r>
                <a:t>Vocabulary</a:t>
              </a:r>
            </a:p>
          </p:txBody>
        </p:sp>
      </p:grpSp>
      <p:sp>
        <p:nvSpPr>
          <p:cNvPr id="307" name="îşḻíḍê"/>
          <p:cNvSpPr/>
          <p:nvPr/>
        </p:nvSpPr>
        <p:spPr>
          <a:xfrm rot="15859698" flipH="1" flipV="1">
            <a:off x="5156706" y="4401403"/>
            <a:ext cx="638569" cy="168236"/>
          </a:xfrm>
          <a:prstGeom prst="leftRightArrow">
            <a:avLst>
              <a:gd name="adj1" fmla="val 50000"/>
              <a:gd name="adj2" fmla="val 50000"/>
            </a:avLst>
          </a:prstGeom>
          <a:solidFill>
            <a:srgbClr val="BFBFBF"/>
          </a:solidFill>
          <a:ln w="12700">
            <a:miter lim="400000"/>
          </a:ln>
        </p:spPr>
        <p:txBody>
          <a:bodyPr lIns="45719" rIns="45719" anchor="ctr"/>
          <a:lstStyle/>
          <a:p>
            <a:pPr algn="ctr"/>
            <a:endParaRPr/>
          </a:p>
        </p:txBody>
      </p:sp>
      <p:sp>
        <p:nvSpPr>
          <p:cNvPr id="308" name="îşḻíḍê"/>
          <p:cNvSpPr/>
          <p:nvPr/>
        </p:nvSpPr>
        <p:spPr>
          <a:xfrm rot="15182884" flipH="1" flipV="1">
            <a:off x="6253047" y="2771014"/>
            <a:ext cx="638569" cy="145680"/>
          </a:xfrm>
          <a:prstGeom prst="leftRightArrow">
            <a:avLst>
              <a:gd name="adj1" fmla="val 50000"/>
              <a:gd name="adj2" fmla="val 50000"/>
            </a:avLst>
          </a:prstGeom>
          <a:solidFill>
            <a:srgbClr val="BFBFBF"/>
          </a:solidFill>
          <a:ln w="12700">
            <a:miter lim="400000"/>
          </a:ln>
        </p:spPr>
        <p:txBody>
          <a:bodyPr lIns="45719" rIns="45719" anchor="ctr"/>
          <a:lstStyle/>
          <a:p>
            <a:pPr algn="ctr"/>
            <a:endParaRPr/>
          </a:p>
        </p:txBody>
      </p:sp>
      <p:sp>
        <p:nvSpPr>
          <p:cNvPr id="309" name="îśļîḋê"/>
          <p:cNvSpPr/>
          <p:nvPr/>
        </p:nvSpPr>
        <p:spPr>
          <a:xfrm flipH="1">
            <a:off x="5110280" y="4855950"/>
            <a:ext cx="961939" cy="961939"/>
          </a:xfrm>
          <a:prstGeom prst="ellipse">
            <a:avLst/>
          </a:prstGeom>
          <a:ln w="12700">
            <a:solidFill>
              <a:schemeClr val="accent3"/>
            </a:solidFill>
            <a:miter/>
          </a:ln>
        </p:spPr>
        <p:txBody>
          <a:bodyPr lIns="45719" rIns="45719" anchor="ctr"/>
          <a:lstStyle/>
          <a:p>
            <a:pPr algn="ctr"/>
            <a:endParaRPr/>
          </a:p>
        </p:txBody>
      </p:sp>
      <p:sp>
        <p:nvSpPr>
          <p:cNvPr id="310" name="îśļîḋê"/>
          <p:cNvSpPr/>
          <p:nvPr/>
        </p:nvSpPr>
        <p:spPr>
          <a:xfrm flipH="1">
            <a:off x="5864913" y="1552796"/>
            <a:ext cx="961939" cy="961939"/>
          </a:xfrm>
          <a:prstGeom prst="ellipse">
            <a:avLst/>
          </a:prstGeom>
          <a:ln w="12700">
            <a:solidFill>
              <a:schemeClr val="accent3"/>
            </a:solidFill>
            <a:miter/>
          </a:ln>
        </p:spPr>
        <p:txBody>
          <a:bodyPr lIns="45719" rIns="45719" anchor="ctr"/>
          <a:lstStyle/>
          <a:p>
            <a:pPr algn="ctr"/>
            <a:endParaRPr/>
          </a:p>
        </p:txBody>
      </p:sp>
      <p:sp>
        <p:nvSpPr>
          <p:cNvPr id="311" name="iṣ1ïdê"/>
          <p:cNvSpPr txBox="1"/>
          <p:nvPr/>
        </p:nvSpPr>
        <p:spPr>
          <a:xfrm>
            <a:off x="5998030" y="2123389"/>
            <a:ext cx="694114" cy="3077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ormAutofit/>
          </a:bodyPr>
          <a:lstStyle>
            <a:lvl1pPr algn="ctr">
              <a:defRPr sz="1100" b="1">
                <a:solidFill>
                  <a:schemeClr val="accent2"/>
                </a:solidFill>
              </a:defRPr>
            </a:lvl1pPr>
          </a:lstStyle>
          <a:p>
            <a:r>
              <a:t>Keyword</a:t>
            </a:r>
          </a:p>
        </p:txBody>
      </p:sp>
      <p:sp>
        <p:nvSpPr>
          <p:cNvPr id="312" name="iṣ1ïdê"/>
          <p:cNvSpPr txBox="1"/>
          <p:nvPr/>
        </p:nvSpPr>
        <p:spPr>
          <a:xfrm>
            <a:off x="5244190" y="5398896"/>
            <a:ext cx="694114" cy="3077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ormAutofit/>
          </a:bodyPr>
          <a:lstStyle>
            <a:lvl1pPr algn="ctr">
              <a:defRPr sz="1100" b="1">
                <a:solidFill>
                  <a:schemeClr val="accent2"/>
                </a:solidFill>
              </a:defRPr>
            </a:lvl1pPr>
          </a:lstStyle>
          <a:p>
            <a:r>
              <a:t>Keyword</a:t>
            </a:r>
          </a:p>
        </p:txBody>
      </p:sp>
      <p:pic>
        <p:nvPicPr>
          <p:cNvPr id="313" name="图片 70" descr="图片 70"/>
          <p:cNvPicPr>
            <a:picLocks noChangeAspect="1"/>
          </p:cNvPicPr>
          <p:nvPr/>
        </p:nvPicPr>
        <p:blipFill>
          <a:blip r:embed="rId3">
            <a:extLst/>
          </a:blip>
          <a:stretch>
            <a:fillRect/>
          </a:stretch>
        </p:blipFill>
        <p:spPr>
          <a:xfrm>
            <a:off x="5418030" y="4992187"/>
            <a:ext cx="346433" cy="346433"/>
          </a:xfrm>
          <a:prstGeom prst="rect">
            <a:avLst/>
          </a:prstGeom>
          <a:ln w="12700">
            <a:miter lim="400000"/>
          </a:ln>
        </p:spPr>
      </p:pic>
      <p:pic>
        <p:nvPicPr>
          <p:cNvPr id="314" name="图片 71" descr="图片 71"/>
          <p:cNvPicPr>
            <a:picLocks noChangeAspect="1"/>
          </p:cNvPicPr>
          <p:nvPr/>
        </p:nvPicPr>
        <p:blipFill>
          <a:blip r:embed="rId4">
            <a:extLst/>
          </a:blip>
          <a:stretch>
            <a:fillRect/>
          </a:stretch>
        </p:blipFill>
        <p:spPr>
          <a:xfrm>
            <a:off x="6161370" y="1729711"/>
            <a:ext cx="367434" cy="353302"/>
          </a:xfrm>
          <a:prstGeom prst="rect">
            <a:avLst/>
          </a:prstGeom>
          <a:ln w="12700">
            <a:miter lim="400000"/>
          </a:ln>
        </p:spPr>
      </p:pic>
      <p:sp>
        <p:nvSpPr>
          <p:cNvPr id="315" name="íšľide"/>
          <p:cNvSpPr txBox="1"/>
          <p:nvPr/>
        </p:nvSpPr>
        <p:spPr>
          <a:xfrm>
            <a:off x="6624925" y="1412257"/>
            <a:ext cx="1617762" cy="4128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a:normAutofit/>
          </a:bodyPr>
          <a:lstStyle/>
          <a:p>
            <a:pPr algn="r" defTabSz="365750">
              <a:defRPr sz="720" b="1"/>
            </a:pPr>
            <a:r>
              <a:rPr sz="1600" dirty="0"/>
              <a:t>Commonality</a:t>
            </a:r>
          </a:p>
          <a:p>
            <a:pPr algn="r" defTabSz="365750">
              <a:defRPr sz="720" b="1"/>
            </a:pPr>
            <a:endParaRPr dirty="0"/>
          </a:p>
        </p:txBody>
      </p:sp>
      <p:sp>
        <p:nvSpPr>
          <p:cNvPr id="316" name="íšľide"/>
          <p:cNvSpPr txBox="1"/>
          <p:nvPr/>
        </p:nvSpPr>
        <p:spPr>
          <a:xfrm>
            <a:off x="3905509" y="5502061"/>
            <a:ext cx="1287811" cy="4128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a:normAutofit/>
          </a:bodyPr>
          <a:lstStyle>
            <a:lvl1pPr algn="r" defTabSz="914377">
              <a:defRPr b="1"/>
            </a:lvl1pPr>
          </a:lstStyle>
          <a:p>
            <a:r>
              <a:rPr dirty="0"/>
              <a:t>Coherence</a:t>
            </a:r>
          </a:p>
        </p:txBody>
      </p:sp>
      <p:sp>
        <p:nvSpPr>
          <p:cNvPr id="317" name="íṥḻíḋê"/>
          <p:cNvSpPr txBox="1"/>
          <p:nvPr/>
        </p:nvSpPr>
        <p:spPr>
          <a:xfrm>
            <a:off x="1603327" y="5857156"/>
            <a:ext cx="3699063" cy="629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6799" tIns="46799" rIns="46799" bIns="46799">
            <a:spAutoFit/>
          </a:bodyPr>
          <a:lstStyle>
            <a:lvl1pPr defTabSz="914377">
              <a:lnSpc>
                <a:spcPct val="130000"/>
              </a:lnSpc>
              <a:defRPr sz="1200"/>
            </a:lvl1pPr>
          </a:lstStyle>
          <a:p>
            <a:r>
              <a:rPr dirty="0"/>
              <a:t>it is </a:t>
            </a:r>
            <a:r>
              <a:rPr sz="1600" b="1" dirty="0">
                <a:solidFill>
                  <a:srgbClr val="FF0000"/>
                </a:solidFill>
              </a:rPr>
              <a:t>hard to remember </a:t>
            </a:r>
            <a:r>
              <a:rPr dirty="0"/>
              <a:t>accurately a set of incoherent facts about the same topic</a:t>
            </a:r>
          </a:p>
        </p:txBody>
      </p:sp>
      <p:sp>
        <p:nvSpPr>
          <p:cNvPr id="318" name="íṥḷiḍè"/>
          <p:cNvSpPr txBox="1"/>
          <p:nvPr/>
        </p:nvSpPr>
        <p:spPr>
          <a:xfrm>
            <a:off x="8475273" y="1265235"/>
            <a:ext cx="3600973" cy="41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6799" tIns="46799" rIns="46799" bIns="46799">
            <a:spAutoFit/>
          </a:bodyPr>
          <a:lstStyle>
            <a:lvl1pPr defTabSz="914377">
              <a:lnSpc>
                <a:spcPct val="130000"/>
              </a:lnSpc>
              <a:defRPr sz="1200"/>
            </a:lvl1pPr>
          </a:lstStyle>
          <a:p>
            <a:r>
              <a:rPr dirty="0"/>
              <a:t>arises from the </a:t>
            </a:r>
            <a:r>
              <a:rPr sz="1800" b="1" dirty="0">
                <a:solidFill>
                  <a:srgbClr val="FF0000"/>
                </a:solidFill>
              </a:rPr>
              <a:t>desire </a:t>
            </a:r>
            <a:r>
              <a:rPr dirty="0"/>
              <a:t>of the psychologist</a:t>
            </a:r>
          </a:p>
        </p:txBody>
      </p:sp>
      <p:sp>
        <p:nvSpPr>
          <p:cNvPr id="319" name="矩形 76"/>
          <p:cNvSpPr txBox="1"/>
          <p:nvPr/>
        </p:nvSpPr>
        <p:spPr>
          <a:xfrm>
            <a:off x="7763002" y="5502061"/>
            <a:ext cx="4457254"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200"/>
            </a:lvl1pPr>
          </a:lstStyle>
          <a:p>
            <a:r>
              <a:rPr dirty="0"/>
              <a:t>the two phenomena, of </a:t>
            </a:r>
            <a:r>
              <a:rPr sz="1600" b="1" dirty="0">
                <a:solidFill>
                  <a:srgbClr val="FF0000"/>
                </a:solidFill>
              </a:rPr>
              <a:t>productivity and regularity</a:t>
            </a:r>
            <a:r>
              <a:rPr dirty="0"/>
              <a:t>, are in psycholinguistics part of what fuels the drive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页脚占位符 2"/>
          <p:cNvSpPr txBox="1"/>
          <p:nvPr/>
        </p:nvSpPr>
        <p:spPr>
          <a:xfrm>
            <a:off x="669923" y="6220543"/>
            <a:ext cx="414020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000">
                <a:solidFill>
                  <a:srgbClr val="808080"/>
                </a:solidFill>
              </a:defRPr>
            </a:lvl1pPr>
          </a:lstStyle>
          <a:p>
            <a:endParaRPr dirty="0"/>
          </a:p>
        </p:txBody>
      </p:sp>
      <p:sp>
        <p:nvSpPr>
          <p:cNvPr id="324" name="标题 1"/>
          <p:cNvSpPr txBox="1">
            <a:spLocks noGrp="1"/>
          </p:cNvSpPr>
          <p:nvPr>
            <p:ph type="title"/>
          </p:nvPr>
        </p:nvSpPr>
        <p:spPr>
          <a:xfrm>
            <a:off x="669923" y="0"/>
            <a:ext cx="10850565" cy="1028701"/>
          </a:xfrm>
          <a:prstGeom prst="rect">
            <a:avLst/>
          </a:prstGeom>
        </p:spPr>
        <p:txBody>
          <a:bodyPr/>
          <a:lstStyle/>
          <a:p>
            <a:r>
              <a:rPr dirty="0"/>
              <a:t>The </a:t>
            </a:r>
            <a:r>
              <a:rPr lang="en-US" dirty="0"/>
              <a:t>D</a:t>
            </a:r>
            <a:r>
              <a:rPr dirty="0"/>
              <a:t>iscipline</a:t>
            </a:r>
            <a:r>
              <a:rPr lang="en-US" dirty="0"/>
              <a:t>s</a:t>
            </a:r>
            <a:r>
              <a:rPr dirty="0"/>
              <a:t> of Mental Models Involves</a:t>
            </a:r>
          </a:p>
        </p:txBody>
      </p:sp>
      <p:sp>
        <p:nvSpPr>
          <p:cNvPr id="325" name="灯片编号占位符 3"/>
          <p:cNvSpPr txBox="1">
            <a:spLocks noGrp="1"/>
          </p:cNvSpPr>
          <p:nvPr>
            <p:ph type="sldNum" sz="quarter" idx="2"/>
          </p:nvPr>
        </p:nvSpPr>
        <p:spPr>
          <a:xfrm>
            <a:off x="11345715" y="6230160"/>
            <a:ext cx="174773" cy="22698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pSp>
        <p:nvGrpSpPr>
          <p:cNvPr id="346" name="iSlide™ 版权声明  COPYRIGHT NOTICE7aad327f-96ee-479b-9e47-4d9af0f21fa7"/>
          <p:cNvGrpSpPr/>
          <p:nvPr/>
        </p:nvGrpSpPr>
        <p:grpSpPr>
          <a:xfrm>
            <a:off x="2377797" y="1258240"/>
            <a:ext cx="7436422" cy="4620907"/>
            <a:chOff x="0" y="0"/>
            <a:chExt cx="7436420" cy="4620905"/>
          </a:xfrm>
        </p:grpSpPr>
        <p:grpSp>
          <p:nvGrpSpPr>
            <p:cNvPr id="328" name="îśḷîdè"/>
            <p:cNvGrpSpPr/>
            <p:nvPr/>
          </p:nvGrpSpPr>
          <p:grpSpPr>
            <a:xfrm>
              <a:off x="1353852" y="1778944"/>
              <a:ext cx="1548059" cy="1346811"/>
              <a:chOff x="0" y="0"/>
              <a:chExt cx="1548058" cy="1346810"/>
            </a:xfrm>
          </p:grpSpPr>
          <p:sp>
            <p:nvSpPr>
              <p:cNvPr id="326" name="íṥ1iḍè"/>
              <p:cNvSpPr/>
              <p:nvPr/>
            </p:nvSpPr>
            <p:spPr>
              <a:xfrm>
                <a:off x="-1" y="-1"/>
                <a:ext cx="1548060" cy="13468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98" y="0"/>
                    </a:lnTo>
                    <a:lnTo>
                      <a:pt x="16902" y="0"/>
                    </a:lnTo>
                    <a:lnTo>
                      <a:pt x="21600" y="10800"/>
                    </a:lnTo>
                    <a:lnTo>
                      <a:pt x="16902" y="21600"/>
                    </a:lnTo>
                    <a:lnTo>
                      <a:pt x="4698" y="2160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7" name="ís1idê"/>
              <p:cNvSpPr/>
              <p:nvPr/>
            </p:nvSpPr>
            <p:spPr>
              <a:xfrm>
                <a:off x="626129" y="470278"/>
                <a:ext cx="354332" cy="360001"/>
              </a:xfrm>
              <a:custGeom>
                <a:avLst/>
                <a:gdLst/>
                <a:ahLst/>
                <a:cxnLst>
                  <a:cxn ang="0">
                    <a:pos x="wd2" y="hd2"/>
                  </a:cxn>
                  <a:cxn ang="5400000">
                    <a:pos x="wd2" y="hd2"/>
                  </a:cxn>
                  <a:cxn ang="10800000">
                    <a:pos x="wd2" y="hd2"/>
                  </a:cxn>
                  <a:cxn ang="16200000">
                    <a:pos x="wd2" y="hd2"/>
                  </a:cxn>
                </a:cxnLst>
                <a:rect l="0" t="0" r="r" b="b"/>
                <a:pathLst>
                  <a:path w="21600" h="21600" extrusionOk="0">
                    <a:moveTo>
                      <a:pt x="8467" y="2721"/>
                    </a:moveTo>
                    <a:lnTo>
                      <a:pt x="6221" y="3061"/>
                    </a:lnTo>
                    <a:lnTo>
                      <a:pt x="4320" y="4422"/>
                    </a:lnTo>
                    <a:lnTo>
                      <a:pt x="3110" y="6293"/>
                    </a:lnTo>
                    <a:lnTo>
                      <a:pt x="2592" y="8504"/>
                    </a:lnTo>
                    <a:lnTo>
                      <a:pt x="3110" y="10885"/>
                    </a:lnTo>
                    <a:lnTo>
                      <a:pt x="4320" y="12756"/>
                    </a:lnTo>
                    <a:lnTo>
                      <a:pt x="6221" y="13776"/>
                    </a:lnTo>
                    <a:lnTo>
                      <a:pt x="8467" y="14457"/>
                    </a:lnTo>
                    <a:lnTo>
                      <a:pt x="10886" y="13776"/>
                    </a:lnTo>
                    <a:lnTo>
                      <a:pt x="12614" y="12756"/>
                    </a:lnTo>
                    <a:lnTo>
                      <a:pt x="13997" y="10885"/>
                    </a:lnTo>
                    <a:lnTo>
                      <a:pt x="14515" y="8504"/>
                    </a:lnTo>
                    <a:lnTo>
                      <a:pt x="13997" y="6293"/>
                    </a:lnTo>
                    <a:lnTo>
                      <a:pt x="12614" y="4422"/>
                    </a:lnTo>
                    <a:lnTo>
                      <a:pt x="10886" y="3061"/>
                    </a:lnTo>
                    <a:lnTo>
                      <a:pt x="8467" y="2721"/>
                    </a:lnTo>
                    <a:close/>
                    <a:moveTo>
                      <a:pt x="8467" y="0"/>
                    </a:moveTo>
                    <a:lnTo>
                      <a:pt x="11750" y="680"/>
                    </a:lnTo>
                    <a:lnTo>
                      <a:pt x="14688" y="2721"/>
                    </a:lnTo>
                    <a:lnTo>
                      <a:pt x="16416" y="5272"/>
                    </a:lnTo>
                    <a:lnTo>
                      <a:pt x="17107" y="8504"/>
                    </a:lnTo>
                    <a:lnTo>
                      <a:pt x="16762" y="10885"/>
                    </a:lnTo>
                    <a:lnTo>
                      <a:pt x="15725" y="13096"/>
                    </a:lnTo>
                    <a:lnTo>
                      <a:pt x="15725" y="13266"/>
                    </a:lnTo>
                    <a:lnTo>
                      <a:pt x="21082" y="18539"/>
                    </a:lnTo>
                    <a:lnTo>
                      <a:pt x="21427" y="19219"/>
                    </a:lnTo>
                    <a:lnTo>
                      <a:pt x="21600" y="19729"/>
                    </a:lnTo>
                    <a:lnTo>
                      <a:pt x="21427" y="20409"/>
                    </a:lnTo>
                    <a:lnTo>
                      <a:pt x="21082" y="20920"/>
                    </a:lnTo>
                    <a:lnTo>
                      <a:pt x="20563" y="21430"/>
                    </a:lnTo>
                    <a:lnTo>
                      <a:pt x="19872" y="21600"/>
                    </a:lnTo>
                    <a:lnTo>
                      <a:pt x="19181" y="21430"/>
                    </a:lnTo>
                    <a:lnTo>
                      <a:pt x="18490" y="20920"/>
                    </a:lnTo>
                    <a:lnTo>
                      <a:pt x="13133" y="15647"/>
                    </a:lnTo>
                    <a:lnTo>
                      <a:pt x="11059" y="16668"/>
                    </a:lnTo>
                    <a:lnTo>
                      <a:pt x="8467" y="17178"/>
                    </a:lnTo>
                    <a:lnTo>
                      <a:pt x="5184" y="16498"/>
                    </a:lnTo>
                    <a:lnTo>
                      <a:pt x="2419" y="14457"/>
                    </a:lnTo>
                    <a:lnTo>
                      <a:pt x="691" y="11735"/>
                    </a:lnTo>
                    <a:lnTo>
                      <a:pt x="0" y="8504"/>
                    </a:lnTo>
                    <a:lnTo>
                      <a:pt x="691" y="5272"/>
                    </a:lnTo>
                    <a:lnTo>
                      <a:pt x="2419" y="2721"/>
                    </a:lnTo>
                    <a:lnTo>
                      <a:pt x="5184" y="680"/>
                    </a:lnTo>
                    <a:lnTo>
                      <a:pt x="8467" y="0"/>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grpSp>
        <p:grpSp>
          <p:nvGrpSpPr>
            <p:cNvPr id="331" name="iSļïḋé"/>
            <p:cNvGrpSpPr/>
            <p:nvPr/>
          </p:nvGrpSpPr>
          <p:grpSpPr>
            <a:xfrm>
              <a:off x="4036933" y="1778944"/>
              <a:ext cx="1548059" cy="1346811"/>
              <a:chOff x="0" y="0"/>
              <a:chExt cx="1548058" cy="1346810"/>
            </a:xfrm>
          </p:grpSpPr>
          <p:sp>
            <p:nvSpPr>
              <p:cNvPr id="329" name="ïṩḻîḍe"/>
              <p:cNvSpPr/>
              <p:nvPr/>
            </p:nvSpPr>
            <p:spPr>
              <a:xfrm>
                <a:off x="-1" y="-1"/>
                <a:ext cx="1548060" cy="13468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98" y="0"/>
                    </a:lnTo>
                    <a:lnTo>
                      <a:pt x="16902" y="0"/>
                    </a:lnTo>
                    <a:lnTo>
                      <a:pt x="21600" y="10800"/>
                    </a:lnTo>
                    <a:lnTo>
                      <a:pt x="16902" y="21600"/>
                    </a:lnTo>
                    <a:lnTo>
                      <a:pt x="4698" y="21600"/>
                    </a:ln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0" name="î$ľïḍê"/>
              <p:cNvSpPr/>
              <p:nvPr/>
            </p:nvSpPr>
            <p:spPr>
              <a:xfrm>
                <a:off x="666245" y="493404"/>
                <a:ext cx="342440" cy="360001"/>
              </a:xfrm>
              <a:custGeom>
                <a:avLst/>
                <a:gdLst/>
                <a:ahLst/>
                <a:cxnLst>
                  <a:cxn ang="0">
                    <a:pos x="wd2" y="hd2"/>
                  </a:cxn>
                  <a:cxn ang="5400000">
                    <a:pos x="wd2" y="hd2"/>
                  </a:cxn>
                  <a:cxn ang="10800000">
                    <a:pos x="wd2" y="hd2"/>
                  </a:cxn>
                  <a:cxn ang="16200000">
                    <a:pos x="wd2" y="hd2"/>
                  </a:cxn>
                </a:cxnLst>
                <a:rect l="0" t="0" r="r" b="b"/>
                <a:pathLst>
                  <a:path w="21600" h="21600" extrusionOk="0">
                    <a:moveTo>
                      <a:pt x="9969" y="6673"/>
                    </a:moveTo>
                    <a:lnTo>
                      <a:pt x="11262" y="6673"/>
                    </a:lnTo>
                    <a:lnTo>
                      <a:pt x="12185" y="7200"/>
                    </a:lnTo>
                    <a:lnTo>
                      <a:pt x="13292" y="7551"/>
                    </a:lnTo>
                    <a:lnTo>
                      <a:pt x="13846" y="7902"/>
                    </a:lnTo>
                    <a:lnTo>
                      <a:pt x="14031" y="8254"/>
                    </a:lnTo>
                    <a:lnTo>
                      <a:pt x="14400" y="8254"/>
                    </a:lnTo>
                    <a:lnTo>
                      <a:pt x="11631" y="10888"/>
                    </a:lnTo>
                    <a:lnTo>
                      <a:pt x="11446" y="10537"/>
                    </a:lnTo>
                    <a:lnTo>
                      <a:pt x="11262" y="10361"/>
                    </a:lnTo>
                    <a:lnTo>
                      <a:pt x="10523" y="10185"/>
                    </a:lnTo>
                    <a:lnTo>
                      <a:pt x="9969" y="10010"/>
                    </a:lnTo>
                    <a:lnTo>
                      <a:pt x="9415" y="10185"/>
                    </a:lnTo>
                    <a:lnTo>
                      <a:pt x="9046" y="10361"/>
                    </a:lnTo>
                    <a:lnTo>
                      <a:pt x="8492" y="10537"/>
                    </a:lnTo>
                    <a:lnTo>
                      <a:pt x="4431" y="14576"/>
                    </a:lnTo>
                    <a:lnTo>
                      <a:pt x="3877" y="14927"/>
                    </a:lnTo>
                    <a:lnTo>
                      <a:pt x="3692" y="15454"/>
                    </a:lnTo>
                    <a:lnTo>
                      <a:pt x="3692" y="16507"/>
                    </a:lnTo>
                    <a:lnTo>
                      <a:pt x="3877" y="17034"/>
                    </a:lnTo>
                    <a:lnTo>
                      <a:pt x="4431" y="17561"/>
                    </a:lnTo>
                    <a:lnTo>
                      <a:pt x="4985" y="17912"/>
                    </a:lnTo>
                    <a:lnTo>
                      <a:pt x="5723" y="18263"/>
                    </a:lnTo>
                    <a:lnTo>
                      <a:pt x="6646" y="18263"/>
                    </a:lnTo>
                    <a:lnTo>
                      <a:pt x="7015" y="17912"/>
                    </a:lnTo>
                    <a:lnTo>
                      <a:pt x="7569" y="17561"/>
                    </a:lnTo>
                    <a:lnTo>
                      <a:pt x="9415" y="15980"/>
                    </a:lnTo>
                    <a:lnTo>
                      <a:pt x="9969" y="15629"/>
                    </a:lnTo>
                    <a:lnTo>
                      <a:pt x="10708" y="15454"/>
                    </a:lnTo>
                    <a:lnTo>
                      <a:pt x="11262" y="15629"/>
                    </a:lnTo>
                    <a:lnTo>
                      <a:pt x="12000" y="15980"/>
                    </a:lnTo>
                    <a:lnTo>
                      <a:pt x="12369" y="17034"/>
                    </a:lnTo>
                    <a:lnTo>
                      <a:pt x="12185" y="17737"/>
                    </a:lnTo>
                    <a:lnTo>
                      <a:pt x="12000" y="18263"/>
                    </a:lnTo>
                    <a:lnTo>
                      <a:pt x="10154" y="20020"/>
                    </a:lnTo>
                    <a:lnTo>
                      <a:pt x="8308" y="21249"/>
                    </a:lnTo>
                    <a:lnTo>
                      <a:pt x="6092" y="21600"/>
                    </a:lnTo>
                    <a:lnTo>
                      <a:pt x="3877" y="21249"/>
                    </a:lnTo>
                    <a:lnTo>
                      <a:pt x="2031" y="20020"/>
                    </a:lnTo>
                    <a:lnTo>
                      <a:pt x="1846" y="19844"/>
                    </a:lnTo>
                    <a:lnTo>
                      <a:pt x="554" y="17912"/>
                    </a:lnTo>
                    <a:lnTo>
                      <a:pt x="0" y="15980"/>
                    </a:lnTo>
                    <a:lnTo>
                      <a:pt x="554" y="13873"/>
                    </a:lnTo>
                    <a:lnTo>
                      <a:pt x="1846" y="12293"/>
                    </a:lnTo>
                    <a:lnTo>
                      <a:pt x="5908" y="8254"/>
                    </a:lnTo>
                    <a:lnTo>
                      <a:pt x="7754" y="7024"/>
                    </a:lnTo>
                    <a:lnTo>
                      <a:pt x="9969" y="6673"/>
                    </a:lnTo>
                    <a:close/>
                    <a:moveTo>
                      <a:pt x="15877" y="0"/>
                    </a:moveTo>
                    <a:lnTo>
                      <a:pt x="17908" y="527"/>
                    </a:lnTo>
                    <a:lnTo>
                      <a:pt x="19754" y="1580"/>
                    </a:lnTo>
                    <a:lnTo>
                      <a:pt x="19938" y="1580"/>
                    </a:lnTo>
                    <a:lnTo>
                      <a:pt x="21046" y="3512"/>
                    </a:lnTo>
                    <a:lnTo>
                      <a:pt x="21600" y="5620"/>
                    </a:lnTo>
                    <a:lnTo>
                      <a:pt x="21046" y="7551"/>
                    </a:lnTo>
                    <a:lnTo>
                      <a:pt x="19938" y="9483"/>
                    </a:lnTo>
                    <a:lnTo>
                      <a:pt x="15877" y="13346"/>
                    </a:lnTo>
                    <a:lnTo>
                      <a:pt x="13846" y="14576"/>
                    </a:lnTo>
                    <a:lnTo>
                      <a:pt x="11631" y="14927"/>
                    </a:lnTo>
                    <a:lnTo>
                      <a:pt x="9415" y="14576"/>
                    </a:lnTo>
                    <a:lnTo>
                      <a:pt x="7754" y="13346"/>
                    </a:lnTo>
                    <a:lnTo>
                      <a:pt x="7569" y="13171"/>
                    </a:lnTo>
                    <a:lnTo>
                      <a:pt x="9969" y="10888"/>
                    </a:lnTo>
                    <a:lnTo>
                      <a:pt x="10154" y="11063"/>
                    </a:lnTo>
                    <a:lnTo>
                      <a:pt x="10708" y="11239"/>
                    </a:lnTo>
                    <a:lnTo>
                      <a:pt x="11262" y="11590"/>
                    </a:lnTo>
                    <a:lnTo>
                      <a:pt x="12369" y="11590"/>
                    </a:lnTo>
                    <a:lnTo>
                      <a:pt x="12923" y="11239"/>
                    </a:lnTo>
                    <a:lnTo>
                      <a:pt x="13292" y="11063"/>
                    </a:lnTo>
                    <a:lnTo>
                      <a:pt x="17538" y="7200"/>
                    </a:lnTo>
                    <a:lnTo>
                      <a:pt x="17723" y="6673"/>
                    </a:lnTo>
                    <a:lnTo>
                      <a:pt x="17908" y="6322"/>
                    </a:lnTo>
                    <a:lnTo>
                      <a:pt x="17908" y="5093"/>
                    </a:lnTo>
                    <a:lnTo>
                      <a:pt x="17723" y="4566"/>
                    </a:lnTo>
                    <a:lnTo>
                      <a:pt x="17538" y="4215"/>
                    </a:lnTo>
                    <a:lnTo>
                      <a:pt x="17169" y="3863"/>
                    </a:lnTo>
                    <a:lnTo>
                      <a:pt x="16800" y="3688"/>
                    </a:lnTo>
                    <a:lnTo>
                      <a:pt x="16246" y="3512"/>
                    </a:lnTo>
                    <a:lnTo>
                      <a:pt x="15877" y="3337"/>
                    </a:lnTo>
                    <a:lnTo>
                      <a:pt x="15138" y="3512"/>
                    </a:lnTo>
                    <a:lnTo>
                      <a:pt x="14031" y="3863"/>
                    </a:lnTo>
                    <a:lnTo>
                      <a:pt x="12369" y="5620"/>
                    </a:lnTo>
                    <a:lnTo>
                      <a:pt x="12000" y="5971"/>
                    </a:lnTo>
                    <a:lnTo>
                      <a:pt x="10523" y="5971"/>
                    </a:lnTo>
                    <a:lnTo>
                      <a:pt x="9969" y="5620"/>
                    </a:lnTo>
                    <a:lnTo>
                      <a:pt x="9415" y="5093"/>
                    </a:lnTo>
                    <a:lnTo>
                      <a:pt x="9415" y="3688"/>
                    </a:lnTo>
                    <a:lnTo>
                      <a:pt x="9969" y="3337"/>
                    </a:lnTo>
                    <a:lnTo>
                      <a:pt x="11631" y="1580"/>
                    </a:lnTo>
                    <a:lnTo>
                      <a:pt x="13662" y="527"/>
                    </a:lnTo>
                    <a:lnTo>
                      <a:pt x="15877" y="0"/>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grpSp>
        <p:grpSp>
          <p:nvGrpSpPr>
            <p:cNvPr id="334" name="iš1iḋe"/>
            <p:cNvGrpSpPr/>
            <p:nvPr/>
          </p:nvGrpSpPr>
          <p:grpSpPr>
            <a:xfrm>
              <a:off x="2695393" y="2545538"/>
              <a:ext cx="1548059" cy="1346811"/>
              <a:chOff x="0" y="0"/>
              <a:chExt cx="1548058" cy="1346810"/>
            </a:xfrm>
          </p:grpSpPr>
          <p:sp>
            <p:nvSpPr>
              <p:cNvPr id="332" name="íṩľîḓé"/>
              <p:cNvSpPr/>
              <p:nvPr/>
            </p:nvSpPr>
            <p:spPr>
              <a:xfrm>
                <a:off x="-1" y="-1"/>
                <a:ext cx="1548060" cy="13468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98" y="0"/>
                    </a:lnTo>
                    <a:lnTo>
                      <a:pt x="16902" y="0"/>
                    </a:lnTo>
                    <a:lnTo>
                      <a:pt x="21600" y="10800"/>
                    </a:lnTo>
                    <a:lnTo>
                      <a:pt x="16902" y="21600"/>
                    </a:lnTo>
                    <a:lnTo>
                      <a:pt x="4698"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3" name="íşlíďê"/>
              <p:cNvSpPr/>
              <p:nvPr/>
            </p:nvSpPr>
            <p:spPr>
              <a:xfrm>
                <a:off x="586466" y="460957"/>
                <a:ext cx="280631" cy="360001"/>
              </a:xfrm>
              <a:custGeom>
                <a:avLst/>
                <a:gdLst/>
                <a:ahLst/>
                <a:cxnLst>
                  <a:cxn ang="0">
                    <a:pos x="wd2" y="hd2"/>
                  </a:cxn>
                  <a:cxn ang="5400000">
                    <a:pos x="wd2" y="hd2"/>
                  </a:cxn>
                  <a:cxn ang="10800000">
                    <a:pos x="wd2" y="hd2"/>
                  </a:cxn>
                  <a:cxn ang="16200000">
                    <a:pos x="wd2" y="hd2"/>
                  </a:cxn>
                </a:cxnLst>
                <a:rect l="0" t="0" r="r" b="b"/>
                <a:pathLst>
                  <a:path w="21600" h="21600" extrusionOk="0">
                    <a:moveTo>
                      <a:pt x="10691" y="2891"/>
                    </a:moveTo>
                    <a:lnTo>
                      <a:pt x="7855" y="3572"/>
                    </a:lnTo>
                    <a:lnTo>
                      <a:pt x="5673" y="5272"/>
                    </a:lnTo>
                    <a:lnTo>
                      <a:pt x="4800" y="7824"/>
                    </a:lnTo>
                    <a:lnTo>
                      <a:pt x="5673" y="10205"/>
                    </a:lnTo>
                    <a:lnTo>
                      <a:pt x="7855" y="11735"/>
                    </a:lnTo>
                    <a:lnTo>
                      <a:pt x="10691" y="12416"/>
                    </a:lnTo>
                    <a:lnTo>
                      <a:pt x="13964" y="11735"/>
                    </a:lnTo>
                    <a:lnTo>
                      <a:pt x="16145" y="10205"/>
                    </a:lnTo>
                    <a:lnTo>
                      <a:pt x="17018" y="7824"/>
                    </a:lnTo>
                    <a:lnTo>
                      <a:pt x="16145" y="5272"/>
                    </a:lnTo>
                    <a:lnTo>
                      <a:pt x="13964" y="3572"/>
                    </a:lnTo>
                    <a:lnTo>
                      <a:pt x="10691" y="2891"/>
                    </a:lnTo>
                    <a:close/>
                    <a:moveTo>
                      <a:pt x="10691" y="0"/>
                    </a:moveTo>
                    <a:lnTo>
                      <a:pt x="15055" y="680"/>
                    </a:lnTo>
                    <a:lnTo>
                      <a:pt x="18545" y="2381"/>
                    </a:lnTo>
                    <a:lnTo>
                      <a:pt x="20727" y="5102"/>
                    </a:lnTo>
                    <a:lnTo>
                      <a:pt x="21600" y="8504"/>
                    </a:lnTo>
                    <a:lnTo>
                      <a:pt x="21600" y="9354"/>
                    </a:lnTo>
                    <a:lnTo>
                      <a:pt x="21164" y="12246"/>
                    </a:lnTo>
                    <a:lnTo>
                      <a:pt x="19418" y="15137"/>
                    </a:lnTo>
                    <a:lnTo>
                      <a:pt x="17455" y="17348"/>
                    </a:lnTo>
                    <a:lnTo>
                      <a:pt x="15055" y="19219"/>
                    </a:lnTo>
                    <a:lnTo>
                      <a:pt x="13091" y="20409"/>
                    </a:lnTo>
                    <a:lnTo>
                      <a:pt x="11564" y="21430"/>
                    </a:lnTo>
                    <a:lnTo>
                      <a:pt x="11127" y="21600"/>
                    </a:lnTo>
                    <a:lnTo>
                      <a:pt x="10473" y="21430"/>
                    </a:lnTo>
                    <a:lnTo>
                      <a:pt x="9382" y="20750"/>
                    </a:lnTo>
                    <a:lnTo>
                      <a:pt x="7418" y="19559"/>
                    </a:lnTo>
                    <a:lnTo>
                      <a:pt x="5455" y="18028"/>
                    </a:lnTo>
                    <a:lnTo>
                      <a:pt x="3273" y="15987"/>
                    </a:lnTo>
                    <a:lnTo>
                      <a:pt x="1745" y="13606"/>
                    </a:lnTo>
                    <a:lnTo>
                      <a:pt x="436" y="11055"/>
                    </a:lnTo>
                    <a:lnTo>
                      <a:pt x="218" y="9865"/>
                    </a:lnTo>
                    <a:lnTo>
                      <a:pt x="0" y="8504"/>
                    </a:lnTo>
                    <a:lnTo>
                      <a:pt x="873" y="5102"/>
                    </a:lnTo>
                    <a:lnTo>
                      <a:pt x="3055" y="2381"/>
                    </a:lnTo>
                    <a:lnTo>
                      <a:pt x="6545" y="680"/>
                    </a:lnTo>
                    <a:lnTo>
                      <a:pt x="10691" y="0"/>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grpSp>
        <p:grpSp>
          <p:nvGrpSpPr>
            <p:cNvPr id="337" name="íslîḋè"/>
            <p:cNvGrpSpPr/>
            <p:nvPr/>
          </p:nvGrpSpPr>
          <p:grpSpPr>
            <a:xfrm>
              <a:off x="2695393" y="1012349"/>
              <a:ext cx="1548059" cy="1346811"/>
              <a:chOff x="0" y="0"/>
              <a:chExt cx="1548058" cy="1346810"/>
            </a:xfrm>
          </p:grpSpPr>
          <p:sp>
            <p:nvSpPr>
              <p:cNvPr id="335" name="išľïḋê"/>
              <p:cNvSpPr/>
              <p:nvPr/>
            </p:nvSpPr>
            <p:spPr>
              <a:xfrm>
                <a:off x="-1" y="-1"/>
                <a:ext cx="1548060" cy="134681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98" y="0"/>
                    </a:lnTo>
                    <a:lnTo>
                      <a:pt x="16902" y="0"/>
                    </a:lnTo>
                    <a:lnTo>
                      <a:pt x="21600" y="10800"/>
                    </a:lnTo>
                    <a:lnTo>
                      <a:pt x="16902" y="21600"/>
                    </a:lnTo>
                    <a:lnTo>
                      <a:pt x="4698"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6" name="îṡḷîdé"/>
              <p:cNvSpPr/>
              <p:nvPr/>
            </p:nvSpPr>
            <p:spPr>
              <a:xfrm>
                <a:off x="586466" y="493404"/>
                <a:ext cx="375126" cy="360001"/>
              </a:xfrm>
              <a:custGeom>
                <a:avLst/>
                <a:gdLst/>
                <a:ahLst/>
                <a:cxnLst>
                  <a:cxn ang="0">
                    <a:pos x="wd2" y="hd2"/>
                  </a:cxn>
                  <a:cxn ang="5400000">
                    <a:pos x="wd2" y="hd2"/>
                  </a:cxn>
                  <a:cxn ang="10800000">
                    <a:pos x="wd2" y="hd2"/>
                  </a:cxn>
                  <a:cxn ang="16200000">
                    <a:pos x="wd2" y="hd2"/>
                  </a:cxn>
                </a:cxnLst>
                <a:rect l="0" t="0" r="r" b="b"/>
                <a:pathLst>
                  <a:path w="21600" h="21600" extrusionOk="0">
                    <a:moveTo>
                      <a:pt x="10626" y="0"/>
                    </a:moveTo>
                    <a:lnTo>
                      <a:pt x="14284" y="6897"/>
                    </a:lnTo>
                    <a:lnTo>
                      <a:pt x="21600" y="8168"/>
                    </a:lnTo>
                    <a:lnTo>
                      <a:pt x="16548" y="13976"/>
                    </a:lnTo>
                    <a:lnTo>
                      <a:pt x="17594" y="21600"/>
                    </a:lnTo>
                    <a:lnTo>
                      <a:pt x="10626" y="18151"/>
                    </a:lnTo>
                    <a:lnTo>
                      <a:pt x="4006" y="21600"/>
                    </a:lnTo>
                    <a:lnTo>
                      <a:pt x="5052" y="13976"/>
                    </a:lnTo>
                    <a:lnTo>
                      <a:pt x="0" y="8168"/>
                    </a:lnTo>
                    <a:lnTo>
                      <a:pt x="7316" y="6897"/>
                    </a:lnTo>
                    <a:lnTo>
                      <a:pt x="10626" y="0"/>
                    </a:lnTo>
                    <a:close/>
                  </a:path>
                </a:pathLst>
              </a:custGeom>
              <a:solidFill>
                <a:srgbClr val="FFFFFF"/>
              </a:solidFill>
              <a:ln w="12700" cap="flat">
                <a:noFill/>
                <a:miter lim="400000"/>
              </a:ln>
              <a:effectLst/>
            </p:spPr>
            <p:txBody>
              <a:bodyPr wrap="square" lIns="45719" tIns="45719" rIns="45719" bIns="45719" numCol="1" anchor="ctr">
                <a:noAutofit/>
              </a:bodyPr>
              <a:lstStyle/>
              <a:p>
                <a:pPr algn="ctr"/>
                <a:endParaRPr/>
              </a:p>
            </p:txBody>
          </p:sp>
        </p:grpSp>
        <p:sp>
          <p:nvSpPr>
            <p:cNvPr id="338" name="肘形连接符 9"/>
            <p:cNvSpPr/>
            <p:nvPr/>
          </p:nvSpPr>
          <p:spPr>
            <a:xfrm>
              <a:off x="67877" y="0"/>
              <a:ext cx="2964219" cy="1012349"/>
            </a:xfrm>
            <a:custGeom>
              <a:avLst/>
              <a:gdLst/>
              <a:ahLst/>
              <a:cxnLst>
                <a:cxn ang="0">
                  <a:pos x="wd2" y="hd2"/>
                </a:cxn>
                <a:cxn ang="5400000">
                  <a:pos x="wd2" y="hd2"/>
                </a:cxn>
                <a:cxn ang="10800000">
                  <a:pos x="wd2" y="hd2"/>
                </a:cxn>
                <a:cxn ang="16200000">
                  <a:pos x="wd2" y="hd2"/>
                </a:cxn>
              </a:cxnLst>
              <a:rect l="0" t="0" r="r" b="b"/>
              <a:pathLst>
                <a:path w="21600" h="21600" extrusionOk="0">
                  <a:moveTo>
                    <a:pt x="1666" y="13414"/>
                  </a:moveTo>
                  <a:lnTo>
                    <a:pt x="0" y="13414"/>
                  </a:lnTo>
                  <a:lnTo>
                    <a:pt x="0" y="0"/>
                  </a:lnTo>
                  <a:lnTo>
                    <a:pt x="21600" y="0"/>
                  </a:lnTo>
                  <a:lnTo>
                    <a:pt x="21600" y="21600"/>
                  </a:lnTo>
                </a:path>
              </a:pathLst>
            </a:custGeom>
            <a:noFill/>
            <a:ln w="3175" cap="flat">
              <a:solidFill>
                <a:srgbClr val="44546A"/>
              </a:solidFill>
              <a:prstDash val="solid"/>
              <a:miter lim="800000"/>
              <a:headEnd type="oval" w="med" len="med"/>
              <a:tailEnd type="oval" w="med" len="med"/>
            </a:ln>
            <a:effectLst/>
          </p:spPr>
          <p:txBody>
            <a:bodyPr wrap="square" lIns="45719" tIns="45719" rIns="45719" bIns="45719" numCol="1" anchor="ctr">
              <a:noAutofit/>
            </a:bodyPr>
            <a:lstStyle/>
            <a:p>
              <a:endParaRPr/>
            </a:p>
          </p:txBody>
        </p:sp>
        <p:sp>
          <p:nvSpPr>
            <p:cNvPr id="339" name="肘形连接符 10"/>
            <p:cNvSpPr/>
            <p:nvPr/>
          </p:nvSpPr>
          <p:spPr>
            <a:xfrm rot="10800000" flipH="1">
              <a:off x="5584991" y="841664"/>
              <a:ext cx="1851425" cy="16106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933" y="21600"/>
                  </a:lnTo>
                </a:path>
              </a:pathLst>
            </a:custGeom>
            <a:noFill/>
            <a:ln w="3175" cap="flat">
              <a:solidFill>
                <a:srgbClr val="44546A"/>
              </a:solidFill>
              <a:prstDash val="solid"/>
              <a:miter lim="800000"/>
              <a:headEnd type="oval" w="med" len="med"/>
              <a:tailEnd type="oval" w="med" len="med"/>
            </a:ln>
            <a:effectLst/>
          </p:spPr>
          <p:txBody>
            <a:bodyPr wrap="square" lIns="45719" tIns="45719" rIns="45719" bIns="45719" numCol="1" anchor="ctr">
              <a:noAutofit/>
            </a:bodyPr>
            <a:lstStyle/>
            <a:p>
              <a:endParaRPr/>
            </a:p>
          </p:txBody>
        </p:sp>
        <p:sp>
          <p:nvSpPr>
            <p:cNvPr id="340" name="肘形连接符 11"/>
            <p:cNvSpPr/>
            <p:nvPr/>
          </p:nvSpPr>
          <p:spPr>
            <a:xfrm>
              <a:off x="4243451" y="3218944"/>
              <a:ext cx="3192970" cy="6734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0053" y="21600"/>
                  </a:lnTo>
                </a:path>
              </a:pathLst>
            </a:custGeom>
            <a:noFill/>
            <a:ln w="3175" cap="flat">
              <a:solidFill>
                <a:srgbClr val="44546A"/>
              </a:solidFill>
              <a:prstDash val="solid"/>
              <a:miter lim="800000"/>
              <a:headEnd type="oval" w="med" len="med"/>
              <a:tailEnd type="oval" w="med" len="med"/>
            </a:ln>
            <a:effectLst/>
          </p:spPr>
          <p:txBody>
            <a:bodyPr wrap="square" lIns="45719" tIns="45719" rIns="45719" bIns="45719" numCol="1" anchor="ctr">
              <a:noAutofit/>
            </a:bodyPr>
            <a:lstStyle/>
            <a:p>
              <a:endParaRPr/>
            </a:p>
          </p:txBody>
        </p:sp>
        <p:sp>
          <p:nvSpPr>
            <p:cNvPr id="341" name="肘形连接符 12"/>
            <p:cNvSpPr/>
            <p:nvPr/>
          </p:nvSpPr>
          <p:spPr>
            <a:xfrm rot="10800000" flipH="1">
              <a:off x="0" y="2452352"/>
              <a:ext cx="1353852" cy="1759237"/>
            </a:xfrm>
            <a:custGeom>
              <a:avLst/>
              <a:gdLst/>
              <a:ahLst/>
              <a:cxnLst>
                <a:cxn ang="0">
                  <a:pos x="wd2" y="hd2"/>
                </a:cxn>
                <a:cxn ang="5400000">
                  <a:pos x="wd2" y="hd2"/>
                </a:cxn>
                <a:cxn ang="10800000">
                  <a:pos x="wd2" y="hd2"/>
                </a:cxn>
                <a:cxn ang="16200000">
                  <a:pos x="wd2" y="hd2"/>
                </a:cxn>
              </a:cxnLst>
              <a:rect l="0" t="0" r="r" b="b"/>
              <a:pathLst>
                <a:path w="21600" h="21600" extrusionOk="0">
                  <a:moveTo>
                    <a:pt x="3647" y="0"/>
                  </a:moveTo>
                  <a:lnTo>
                    <a:pt x="0" y="0"/>
                  </a:lnTo>
                  <a:lnTo>
                    <a:pt x="0" y="21600"/>
                  </a:lnTo>
                  <a:lnTo>
                    <a:pt x="21600" y="21600"/>
                  </a:lnTo>
                </a:path>
              </a:pathLst>
            </a:custGeom>
            <a:noFill/>
            <a:ln w="3175" cap="flat">
              <a:solidFill>
                <a:srgbClr val="44546A"/>
              </a:solidFill>
              <a:prstDash val="solid"/>
              <a:miter lim="800000"/>
              <a:headEnd type="oval" w="med" len="med"/>
              <a:tailEnd type="oval" w="med" len="med"/>
            </a:ln>
            <a:effectLst/>
          </p:spPr>
          <p:txBody>
            <a:bodyPr wrap="square" lIns="45719" tIns="45719" rIns="45719" bIns="45719" numCol="1" anchor="ctr">
              <a:noAutofit/>
            </a:bodyPr>
            <a:lstStyle/>
            <a:p>
              <a:endParaRPr/>
            </a:p>
          </p:txBody>
        </p:sp>
        <p:sp>
          <p:nvSpPr>
            <p:cNvPr id="342" name="íṡ1íḓê"/>
            <p:cNvSpPr txBox="1"/>
            <p:nvPr/>
          </p:nvSpPr>
          <p:spPr>
            <a:xfrm>
              <a:off x="362226" y="387104"/>
              <a:ext cx="2495215" cy="3875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b">
              <a:normAutofit/>
            </a:bodyPr>
            <a:lstStyle>
              <a:lvl1pPr defTabSz="914377"/>
            </a:lstStyle>
            <a:p>
              <a:r>
                <a:t>Surfacing these models</a:t>
              </a:r>
            </a:p>
          </p:txBody>
        </p:sp>
        <p:sp>
          <p:nvSpPr>
            <p:cNvPr id="343" name="îṥļiḑé"/>
            <p:cNvSpPr txBox="1"/>
            <p:nvPr/>
          </p:nvSpPr>
          <p:spPr>
            <a:xfrm>
              <a:off x="228594" y="3698456"/>
              <a:ext cx="3575707" cy="922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b">
              <a:normAutofit/>
            </a:bodyPr>
            <a:lstStyle/>
            <a:p>
              <a:pPr defTabSz="914377"/>
              <a:r>
                <a:t>Promise to be a major</a:t>
              </a:r>
            </a:p>
            <a:p>
              <a:pPr defTabSz="914377"/>
              <a:r>
                <a:t>breakthrough for building learning</a:t>
              </a:r>
            </a:p>
            <a:p>
              <a:pPr defTabSz="914377"/>
              <a:r>
                <a:t>organization</a:t>
              </a:r>
            </a:p>
          </p:txBody>
        </p:sp>
        <p:sp>
          <p:nvSpPr>
            <p:cNvPr id="344" name="ïŝľîḑé"/>
            <p:cNvSpPr txBox="1"/>
            <p:nvPr/>
          </p:nvSpPr>
          <p:spPr>
            <a:xfrm>
              <a:off x="4966115" y="624751"/>
              <a:ext cx="2253779" cy="3875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b">
              <a:normAutofit/>
            </a:bodyPr>
            <a:lstStyle>
              <a:lvl1pPr defTabSz="914377"/>
            </a:lstStyle>
            <a:p>
              <a:r>
                <a:t>Testing these models</a:t>
              </a:r>
            </a:p>
          </p:txBody>
        </p:sp>
        <p:sp>
          <p:nvSpPr>
            <p:cNvPr id="345" name="îš1îďè"/>
            <p:cNvSpPr txBox="1"/>
            <p:nvPr/>
          </p:nvSpPr>
          <p:spPr>
            <a:xfrm>
              <a:off x="4863764" y="3423423"/>
              <a:ext cx="2444204" cy="9604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b">
              <a:normAutofit/>
            </a:bodyPr>
            <a:lstStyle/>
            <a:p>
              <a:pPr defTabSz="914377"/>
              <a:r>
                <a:t>Improving our internal </a:t>
              </a:r>
            </a:p>
            <a:p>
              <a:pPr defTabSz="914377"/>
              <a:r>
                <a:t>pictures of how the </a:t>
              </a:r>
            </a:p>
            <a:p>
              <a:pPr defTabSz="914377"/>
              <a:r>
                <a:t>world works</a:t>
              </a:r>
            </a:p>
          </p:txBody>
        </p:sp>
      </p:grpSp>
    </p:spTree>
  </p:cSld>
  <p:clrMapOvr>
    <a:masterClrMapping/>
  </p:clrMapOvr>
  <p:transition spd="med"/>
</p:sld>
</file>

<file path=ppt/theme/theme1.xml><?xml version="1.0" encoding="utf-8"?>
<a:theme xmlns:a="http://schemas.openxmlformats.org/drawingml/2006/main" name="主题5">
  <a:themeElements>
    <a:clrScheme name="主题5">
      <a:dk1>
        <a:srgbClr val="000000"/>
      </a:dk1>
      <a:lt1>
        <a:srgbClr val="FFFFFF"/>
      </a:lt1>
      <a:dk2>
        <a:srgbClr val="A7A7A7"/>
      </a:dk2>
      <a:lt2>
        <a:srgbClr val="535353"/>
      </a:lt2>
      <a:accent1>
        <a:srgbClr val="010E23"/>
      </a:accent1>
      <a:accent2>
        <a:srgbClr val="05132C"/>
      </a:accent2>
      <a:accent3>
        <a:srgbClr val="145579"/>
      </a:accent3>
      <a:accent4>
        <a:srgbClr val="0A6799"/>
      </a:accent4>
      <a:accent5>
        <a:srgbClr val="4586A5"/>
      </a:accent5>
      <a:accent6>
        <a:srgbClr val="215E8B"/>
      </a:accent6>
      <a:hlink>
        <a:srgbClr val="0000FF"/>
      </a:hlink>
      <a:folHlink>
        <a:srgbClr val="FF00FF"/>
      </a:folHlink>
    </a:clrScheme>
    <a:fontScheme name="主题5">
      <a:majorFont>
        <a:latin typeface="Helvetica"/>
        <a:ea typeface="Helvetica"/>
        <a:cs typeface="Helvetica"/>
      </a:majorFont>
      <a:minorFont>
        <a:latin typeface="Calibri"/>
        <a:ea typeface="Calibri"/>
        <a:cs typeface="Calibri"/>
      </a:minorFont>
    </a:fontScheme>
    <a:fmtScheme name="主题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主题5">
  <a:themeElements>
    <a:clrScheme name="主题5">
      <a:dk1>
        <a:srgbClr val="000000"/>
      </a:dk1>
      <a:lt1>
        <a:srgbClr val="FFFFFF"/>
      </a:lt1>
      <a:dk2>
        <a:srgbClr val="A7A7A7"/>
      </a:dk2>
      <a:lt2>
        <a:srgbClr val="535353"/>
      </a:lt2>
      <a:accent1>
        <a:srgbClr val="010E23"/>
      </a:accent1>
      <a:accent2>
        <a:srgbClr val="05132C"/>
      </a:accent2>
      <a:accent3>
        <a:srgbClr val="145579"/>
      </a:accent3>
      <a:accent4>
        <a:srgbClr val="0A6799"/>
      </a:accent4>
      <a:accent5>
        <a:srgbClr val="4586A5"/>
      </a:accent5>
      <a:accent6>
        <a:srgbClr val="215E8B"/>
      </a:accent6>
      <a:hlink>
        <a:srgbClr val="0000FF"/>
      </a:hlink>
      <a:folHlink>
        <a:srgbClr val="FF00FF"/>
      </a:folHlink>
    </a:clrScheme>
    <a:fontScheme name="主题5">
      <a:majorFont>
        <a:latin typeface="Helvetica"/>
        <a:ea typeface="Helvetica"/>
        <a:cs typeface="Helvetica"/>
      </a:majorFont>
      <a:minorFont>
        <a:latin typeface="Calibri"/>
        <a:ea typeface="Calibri"/>
        <a:cs typeface="Calibri"/>
      </a:minorFont>
    </a:fontScheme>
    <a:fmtScheme name="主题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183</TotalTime>
  <Words>1493</Words>
  <Application>Microsoft Macintosh PowerPoint</Application>
  <PresentationFormat>Widescreen</PresentationFormat>
  <Paragraphs>220</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Hind</vt:lpstr>
      <vt:lpstr>Arial</vt:lpstr>
      <vt:lpstr>Calibri</vt:lpstr>
      <vt:lpstr>Helvetica</vt:lpstr>
      <vt:lpstr>Impact</vt:lpstr>
      <vt:lpstr>Times New Roman</vt:lpstr>
      <vt:lpstr>主题5</vt:lpstr>
      <vt:lpstr>Mental Models</vt:lpstr>
      <vt:lpstr>PowerPoint Presentation</vt:lpstr>
      <vt:lpstr>Introduction</vt:lpstr>
      <vt:lpstr>Examples of Mental Model for business</vt:lpstr>
      <vt:lpstr>What are Mental Models?</vt:lpstr>
      <vt:lpstr>Details</vt:lpstr>
      <vt:lpstr>Six Characteristics about Mental Models</vt:lpstr>
      <vt:lpstr>Types of Mental Models</vt:lpstr>
      <vt:lpstr>The Disciplines of Mental Models Involves</vt:lpstr>
      <vt:lpstr>The Methods Used to Extract Mental Models</vt:lpstr>
      <vt:lpstr>Analyses of Mental Models</vt:lpstr>
      <vt:lpstr>A Major Reason People Develop and Use Mental Models</vt:lpstr>
      <vt:lpstr>In What Way do People Form A Mental Model?</vt:lpstr>
      <vt:lpstr>Steps of How Mental Models build</vt:lpstr>
      <vt:lpstr>The Factors that Impede the Formation of Mental Models</vt:lpstr>
      <vt:lpstr>Three Different Models Which Exist </vt:lpstr>
      <vt:lpstr>Develop Mental Models</vt:lpstr>
      <vt:lpstr>Difficulties in Switching Mental Models </vt:lpstr>
      <vt:lpstr>Mental Models in UX Design</vt:lpstr>
      <vt:lpstr>Mental Models in UX Design</vt:lpstr>
      <vt:lpstr>Mental Models in UX Design</vt:lpstr>
      <vt:lpstr>Mental Models in UX Design</vt:lpstr>
      <vt:lpstr>Mental Models in UX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Models</dc:title>
  <cp:lastModifiedBy>Microsoft Office User</cp:lastModifiedBy>
  <cp:revision>14</cp:revision>
  <dcterms:modified xsi:type="dcterms:W3CDTF">2019-03-13T04:34:06Z</dcterms:modified>
</cp:coreProperties>
</file>