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8DC-97AF-6342-A3D1-4F7E83CC6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B4911-FBE4-064B-BD38-DA6FD0267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4CA9-3FE1-A64E-9226-4C4DE5E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068A-4D07-1142-A7F5-3B74BC2F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110E-9510-D740-9BDF-290E5931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C404-EA34-7746-B19A-9735F03A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CCD60-15A4-3247-B2F7-6244B344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A93C-210E-424E-810D-98C36BB4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3DF7-0BF6-4F41-B41C-CEBA60C6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D103-7350-DE47-B5BF-73EC2370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B0F4D-17CF-7944-917F-F293737F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3F637-0A57-2141-B532-D3482EF8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A3F1-6901-0440-90CB-628DA0FA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9540-869E-2149-921C-D496E785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2DA1-2F22-A541-B9AE-C7AB726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1B71-D8CC-F344-A246-99833026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940A-13A5-F043-A527-FE6AB1A2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BAFD-FF08-6244-B824-3BE91F41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6BFB-869F-D04F-918B-ECC58DAE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607B-49C8-2144-B074-969827D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4C98-282D-1F46-A346-B635AA52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C7A0-70E1-EB42-ADB3-1C698C54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F479-4B77-D949-942D-27DAC33A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5140-0E4F-6F48-870B-ADFF6295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9C19-7A66-D14B-B6C9-191C2CC8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8AE-1A7C-314D-B76C-E386DB6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9D43-143A-8243-9CB2-D55FF7581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E729-75F9-DC49-9999-F037D9726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C306-684A-5C48-B597-9307D67A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58CFA-E596-694E-A5A6-954DD2F9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35C27-0FB9-0F40-B325-D221225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4E9D-B788-2448-9BFB-DCDCB08E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FC580-A9F1-8B4E-9CC4-DCDFDD23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5C7CD-F49B-0247-9EAF-DB1D475F4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59E91-CC4F-4E4F-857F-715497DB2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E45F1-7CC2-1F45-9CF8-5B13290BE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A7BD1-663F-2F48-98E5-538DCEEF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A014A-DE18-7144-A53C-7149FAB3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46227-9A9B-2F44-830E-62B5C44B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2AF2-1393-3049-8F7D-C0EB4FA6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85C24-9181-6540-849A-DD134FE0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CFE4D-CA75-4442-8076-085A815B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4506D-FA26-3743-8988-914621D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0AD0F-75C6-7E40-970C-4EF5BBB5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5875D-7F21-374C-89B8-F053075F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E981-C45B-BF40-A79A-5FCBD7F1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F1BF-0245-934C-B143-B377EA73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9EF3-5B35-B04C-8160-CA1F9805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1C0A-A51E-4B4E-B13C-765927E4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5922-A83C-2F4E-AE78-6FFEFCCC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D004-72DF-104C-A3BE-CD1093E7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A057A-B9AF-C847-8FA4-AEF1E3CB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0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931F-0D74-BF47-9A4C-28848177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EE0F7-2AD7-8247-82B9-C3EAD1C3F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F049-4A36-D742-B998-F85513CF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2ECE-85A8-724B-BA8C-53641365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2F30D-AE84-4547-946B-04EE6F7D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FC937-01E8-C546-8A62-0659B060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D057C-4DB7-A04D-9AAD-BEA459A7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342C-68EE-3D4D-A60A-B1163BF7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34E7-3E69-044E-97A7-EBEB89849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C787-095F-524A-879D-B8EEC0C769D6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3C4B-50C6-934D-857A-97E5283E0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62B5-BDF1-2E4C-A953-4B92DE460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7AEF-65DB-1641-AA56-AAE0444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an-jansen/machine-learning-for-trading" TargetMode="External"/><Relationship Id="rId2" Type="http://schemas.openxmlformats.org/officeDocument/2006/relationships/hyperlink" Target="https://www.reddit.com/r/algotrading/comments/a291ir/any_resources_for_machine_learning_algo_trad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radientblog.com/2019/11/lessons-learned-building-an-ml-trading-system-that-turned-5k-into-200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73034/can-a-linear-regression-model-with-no-higher-order-coefficients-over-fi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8AAC-C47B-104B-BCCA-2B9A79C83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C38D0-BD91-3C45-8B29-CF6F2177D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10A6-45F9-BD4B-B4B7-1DEDD45E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get into trading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0C440-D411-4F43-B5B8-6B56C6F99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Field called: Quant</a:t>
            </a:r>
          </a:p>
          <a:p>
            <a:r>
              <a:rPr lang="en-US" dirty="0">
                <a:hlinkClick r:id="rId2"/>
              </a:rPr>
              <a:t>https://www.reddit.com/r/algotrading/comments/a291ir/any_resources_for_machine_learning_algo_trading/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https://github.com/stefan-jansen/machine-learning-for-trading</a:t>
            </a:r>
            <a:endParaRPr lang="en-US" dirty="0"/>
          </a:p>
          <a:p>
            <a:r>
              <a:rPr lang="en-US" dirty="0">
                <a:hlinkClick r:id="rId4"/>
              </a:rPr>
              <a:t>https://www.tradientblog.com/2019/11/lessons-learned-building-an-ml-trading-system-that-turned-5k-into-200k/</a:t>
            </a:r>
            <a:endParaRPr lang="en-US" dirty="0"/>
          </a:p>
          <a:p>
            <a:r>
              <a:rPr lang="en-US" dirty="0"/>
              <a:t>If you need more, just contact me… I’ll see what more I could do…</a:t>
            </a:r>
          </a:p>
        </p:txBody>
      </p:sp>
    </p:spTree>
    <p:extLst>
      <p:ext uri="{BB962C8B-B14F-4D97-AF65-F5344CB8AC3E}">
        <p14:creationId xmlns:p14="http://schemas.microsoft.com/office/powerpoint/2010/main" val="170287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2FA-F8CF-8C47-9E9B-98D1ED15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  <p:pic>
        <p:nvPicPr>
          <p:cNvPr id="9" name="Content Placeholder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9D9BD0D-8C95-3E42-AA37-4162C50AF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75026"/>
            <a:ext cx="5181600" cy="405253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534EB0-9394-6040-BC4F-942C1059B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Green curve is probability curve</a:t>
            </a:r>
          </a:p>
          <a:p>
            <a:r>
              <a:rPr lang="en-US" dirty="0"/>
              <a:t>A point has to be above the green line for the particular X value to be true.</a:t>
            </a:r>
          </a:p>
        </p:txBody>
      </p:sp>
    </p:spTree>
    <p:extLst>
      <p:ext uri="{BB962C8B-B14F-4D97-AF65-F5344CB8AC3E}">
        <p14:creationId xmlns:p14="http://schemas.microsoft.com/office/powerpoint/2010/main" val="78625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55EA-7E1C-D94C-93F6-FE87267B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EB3E41-D589-FD4F-AE7A-D857A74EE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Dataset (represented by X). This is a matrix</a:t>
                </a:r>
              </a:p>
              <a:p>
                <a:pPr lvl="1"/>
                <a:r>
                  <a:rPr lang="en-US" dirty="0"/>
                  <a:t>Each row is one data point (values for day 1, day 2,…)</a:t>
                </a:r>
              </a:p>
              <a:p>
                <a:pPr lvl="1"/>
                <a:r>
                  <a:rPr lang="en-US" dirty="0"/>
                  <a:t>Each column is a feature (opening price, closing price,…)</a:t>
                </a:r>
              </a:p>
              <a:p>
                <a:pPr lvl="1"/>
                <a:r>
                  <a:rPr lang="en-US" dirty="0"/>
                  <a:t>Hence X[</a:t>
                </a:r>
                <a:r>
                  <a:rPr lang="en-US" dirty="0" err="1"/>
                  <a:t>i,j</a:t>
                </a:r>
                <a:r>
                  <a:rPr lang="en-US" dirty="0"/>
                  <a:t>] represents the value of the </a:t>
                </a:r>
                <a:r>
                  <a:rPr lang="en-US" dirty="0" err="1"/>
                  <a:t>jth</a:t>
                </a:r>
                <a:r>
                  <a:rPr lang="en-US" dirty="0"/>
                  <a:t> feature for the </a:t>
                </a:r>
                <a:r>
                  <a:rPr lang="en-US" dirty="0" err="1"/>
                  <a:t>ith</a:t>
                </a:r>
                <a:r>
                  <a:rPr lang="en-US" dirty="0"/>
                  <a:t> data point</a:t>
                </a:r>
              </a:p>
              <a:p>
                <a:r>
                  <a:rPr lang="en-US" dirty="0"/>
                  <a:t>Labels (represented by Y) – labels 0 and 1 (in our case 0 = decrease, 1 = increase)</a:t>
                </a:r>
              </a:p>
              <a:p>
                <a:r>
                  <a:rPr lang="en-US" dirty="0"/>
                  <a:t>Learning rate (denoted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most online resources). For our case we will assume it is fixed</a:t>
                </a:r>
              </a:p>
              <a:p>
                <a:r>
                  <a:rPr lang="en-US" dirty="0"/>
                  <a:t>Weights - Each feature contributes differently to the end result, as such, each one needs to be weighted differently.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EB3E41-D589-FD4F-AE7A-D857A74EE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603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6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C683-20C0-1D46-A437-4E873FFA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3DAE33-93A2-094A-8881-0AB2845D10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0212"/>
            <a:ext cx="5181600" cy="38821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8117-1B91-C941-BB14-03BD21A8B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Looks a lot like the curve above, right?</a:t>
            </a:r>
          </a:p>
          <a:p>
            <a:r>
              <a:rPr lang="en-US" dirty="0"/>
              <a:t>We will use this to implement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92114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0058-8095-BC44-83D8-959B8B2B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X axis represent for us?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0CAF14-9F14-8242-90D0-75BF3A06AD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It represents F(x) where:</a:t>
                </a:r>
              </a:p>
              <a:p>
                <a:pPr lvl="1"/>
                <a:r>
                  <a:rPr lang="en-US" dirty="0"/>
                  <a:t>x is one data point</a:t>
                </a:r>
              </a:p>
              <a:p>
                <a:pPr lvl="1"/>
                <a:r>
                  <a:rPr lang="en-US" dirty="0"/>
                  <a:t>F is a function which ‘scores each data point’</a:t>
                </a:r>
              </a:p>
              <a:p>
                <a:r>
                  <a:rPr lang="en-US" dirty="0"/>
                  <a:t>How do you score a data point?</a:t>
                </a:r>
              </a:p>
              <a:p>
                <a:pPr lvl="1"/>
                <a:r>
                  <a:rPr lang="en-US" dirty="0"/>
                  <a:t>By its features. Each feature contributes differently to the predicted value.</a:t>
                </a:r>
              </a:p>
              <a:p>
                <a:pPr lvl="1"/>
                <a:r>
                  <a:rPr lang="en-US" dirty="0"/>
                  <a:t>As such we score it by using w1 * x[1] + w2 * x[2] + … + </a:t>
                </a:r>
                <a:r>
                  <a:rPr lang="en-US" dirty="0" err="1"/>
                  <a:t>wn</a:t>
                </a:r>
                <a:r>
                  <a:rPr lang="en-US" dirty="0"/>
                  <a:t> * 1</a:t>
                </a:r>
              </a:p>
              <a:p>
                <a:pPr lvl="1"/>
                <a:r>
                  <a:rPr lang="en-US" dirty="0" err="1"/>
                  <a:t>wi</a:t>
                </a:r>
                <a:r>
                  <a:rPr lang="en-US" dirty="0"/>
                  <a:t> = weight of </a:t>
                </a:r>
                <a:r>
                  <a:rPr lang="en-US" dirty="0" err="1"/>
                  <a:t>ith</a:t>
                </a:r>
                <a:r>
                  <a:rPr lang="en-US" dirty="0"/>
                  <a:t> feature (represented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most online resources)</a:t>
                </a:r>
              </a:p>
              <a:p>
                <a:pPr lvl="1"/>
                <a:r>
                  <a:rPr lang="en-US" dirty="0"/>
                  <a:t>x[</a:t>
                </a:r>
                <a:r>
                  <a:rPr lang="en-US" dirty="0" err="1"/>
                  <a:t>i</a:t>
                </a:r>
                <a:r>
                  <a:rPr lang="en-US" dirty="0"/>
                  <a:t>] = </a:t>
                </a:r>
                <a:r>
                  <a:rPr lang="en-US" dirty="0" err="1"/>
                  <a:t>ith</a:t>
                </a:r>
                <a:r>
                  <a:rPr lang="en-US" dirty="0"/>
                  <a:t> feature</a:t>
                </a:r>
              </a:p>
              <a:p>
                <a:pPr lvl="1"/>
                <a:r>
                  <a:rPr lang="en-US" dirty="0" err="1"/>
                  <a:t>wn</a:t>
                </a:r>
                <a:r>
                  <a:rPr lang="en-US" dirty="0"/>
                  <a:t> = ? This is for a constant factor (if not needed goes to 0)</a:t>
                </a:r>
              </a:p>
              <a:p>
                <a:r>
                  <a:rPr lang="en-US" dirty="0"/>
                  <a:t>You can also generate additional features like x[1]^2, x[1]*x[2],…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0CAF14-9F14-8242-90D0-75BF3A06A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56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8F83-0855-B14A-97F9-B129E8B3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likelihood</a:t>
            </a:r>
          </a:p>
        </p:txBody>
      </p:sp>
      <p:pic>
        <p:nvPicPr>
          <p:cNvPr id="9" name="Content Placeholder 8" descr="A picture containing knife, bird&#10;&#10;Description automatically generated">
            <a:extLst>
              <a:ext uri="{FF2B5EF4-FFF2-40B4-BE49-F238E27FC236}">
                <a16:creationId xmlns:a16="http://schemas.microsoft.com/office/drawing/2014/main" id="{D8FE50FB-32B1-CF4B-9F33-6B29F7CBC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80394"/>
            <a:ext cx="5395585" cy="270589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D5E2C-A1F7-3741-A041-C3D7B4C9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395584" cy="48021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How to determine if you are progressing or not?</a:t>
            </a:r>
          </a:p>
          <a:p>
            <a:pPr lvl="1"/>
            <a:r>
              <a:rPr lang="en-US" dirty="0"/>
              <a:t>Likelihood: How ‘likely’ is it that your current weights are accurate and fit the data well?</a:t>
            </a:r>
          </a:p>
          <a:p>
            <a:r>
              <a:rPr lang="en-US" dirty="0"/>
              <a:t>Find probability of data being generated given the weights and multiply them. </a:t>
            </a:r>
          </a:p>
          <a:p>
            <a:pPr lvl="1"/>
            <a:r>
              <a:rPr lang="en-US" dirty="0"/>
              <a:t>Since these are probabilities they’re tiny and multiplying them goes to 0, so take log and add them instead.</a:t>
            </a:r>
          </a:p>
          <a:p>
            <a:r>
              <a:rPr lang="en-US" dirty="0"/>
              <a:t>Never used to actually score a model, only used to compare two models. </a:t>
            </a:r>
          </a:p>
          <a:p>
            <a:pPr lvl="1"/>
            <a:r>
              <a:rPr lang="en-US" dirty="0"/>
              <a:t>Always negative, </a:t>
            </a:r>
          </a:p>
          <a:p>
            <a:pPr lvl="1"/>
            <a:r>
              <a:rPr lang="en-US" dirty="0"/>
              <a:t>Higher the value (closer to 0), better the model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4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5469-B0F8-5C41-ABA0-B328473E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6" name="Content Placeholder 5" descr="A picture containing game&#10;&#10;Description automatically generated">
            <a:extLst>
              <a:ext uri="{FF2B5EF4-FFF2-40B4-BE49-F238E27FC236}">
                <a16:creationId xmlns:a16="http://schemas.microsoft.com/office/drawing/2014/main" id="{A1FEB117-1014-8948-8612-ABF585BBE4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8256" y="1825625"/>
            <a:ext cx="496148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204-41BC-3A45-9334-A165A396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54040" cy="4351338"/>
          </a:xfrm>
        </p:spPr>
        <p:txBody>
          <a:bodyPr>
            <a:normAutofit/>
          </a:bodyPr>
          <a:lstStyle/>
          <a:p>
            <a:r>
              <a:rPr lang="en-US" dirty="0"/>
              <a:t>Gradient is the slope at any point</a:t>
            </a:r>
          </a:p>
          <a:p>
            <a:r>
              <a:rPr lang="en-US" dirty="0"/>
              <a:t>Tells you direction you need to go in</a:t>
            </a:r>
          </a:p>
          <a:p>
            <a:r>
              <a:rPr lang="en-US" dirty="0"/>
              <a:t>Gradient*learning rate is how much you travel by</a:t>
            </a:r>
          </a:p>
          <a:p>
            <a:pPr lvl="1"/>
            <a:r>
              <a:rPr lang="en-US" dirty="0"/>
              <a:t>If learning rate is too small, it takes forever to reach the minimum</a:t>
            </a:r>
          </a:p>
          <a:p>
            <a:pPr lvl="1"/>
            <a:r>
              <a:rPr lang="en-US" dirty="0"/>
              <a:t>If learning rate is too high, you can overshoot the minimum and just never reach it (go too far to the left, then too far to the right, continue indefinitely)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F08CD-8C0C-2243-8183-2CE949C138C3}"/>
              </a:ext>
            </a:extLst>
          </p:cNvPr>
          <p:cNvSpPr txBox="1"/>
          <p:nvPr/>
        </p:nvSpPr>
        <p:spPr>
          <a:xfrm>
            <a:off x="731520" y="5961888"/>
            <a:ext cx="536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= loss value  (global minimum = least loss =&gt; best model)</a:t>
            </a:r>
          </a:p>
          <a:p>
            <a:r>
              <a:rPr lang="en-US" dirty="0"/>
              <a:t>X – axis = Same as x-axis for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8856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5C64-498B-4841-9BFE-E9A6086D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Overfitting, Underfitting (If we have time)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3C31C9-D0F9-3342-A2C1-49E69A3515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661795"/>
            <a:ext cx="5181600" cy="26789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C93B4-063E-9046-8C60-D348235A5F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 at left side. What’s the difference?</a:t>
            </a:r>
          </a:p>
          <a:p>
            <a:pPr lvl="1"/>
            <a:r>
              <a:rPr lang="en-US" dirty="0"/>
              <a:t>Left one has too little features, it can be made better</a:t>
            </a:r>
          </a:p>
          <a:p>
            <a:pPr lvl="1"/>
            <a:r>
              <a:rPr lang="en-US" dirty="0"/>
              <a:t>Right one has too many features, it is basically trying too hard to get everything right</a:t>
            </a:r>
          </a:p>
          <a:p>
            <a:pPr lvl="1"/>
            <a:r>
              <a:rPr lang="en-US" dirty="0"/>
              <a:t>In the long run (for testing), both approaches are bad, and the middle approach is the best</a:t>
            </a:r>
          </a:p>
          <a:p>
            <a:r>
              <a:rPr lang="en-US" dirty="0"/>
              <a:t>Very hard to figure out, do it by trial and error.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162C1-AF70-C64D-A4A0-4F7AF3431AAE}"/>
              </a:ext>
            </a:extLst>
          </p:cNvPr>
          <p:cNvSpPr txBox="1"/>
          <p:nvPr/>
        </p:nvSpPr>
        <p:spPr>
          <a:xfrm>
            <a:off x="838200" y="5340792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tats.stackexchange.com/questions/273034/can-a-linear-regression-model-with-no-higher-order-coefficients-over-fi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031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3800-098D-F640-A5F3-7A3C42BB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511C-CA14-EA4F-AE81-D9B7E8AB9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75232"/>
            <a:ext cx="10515600" cy="4701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know I said multiple times it is one of the easiest models to train and use, but a lot of it was dense math. As such, in the slides, I tried to ensure everything was standard notation so if you do look them up, you can find relevant resources easily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DON’T use this as your actual algorithm stock trading, it abstracts away a lot of information, and you’ll most definitely lose money but if this field does interest you, look at next slide (it is profitable with some time investment)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barely scratches the surface of both ML and Stocks, there’s a ton of cool projects you can do </a:t>
            </a:r>
            <a:r>
              <a:rPr lang="en-US"/>
              <a:t>with either!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6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803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Logistic regression</vt:lpstr>
      <vt:lpstr>What does it look like?</vt:lpstr>
      <vt:lpstr>Terminology</vt:lpstr>
      <vt:lpstr>Sigmoid function</vt:lpstr>
      <vt:lpstr>What does X axis represent for us?</vt:lpstr>
      <vt:lpstr>Log likelihood</vt:lpstr>
      <vt:lpstr>Gradient Descent</vt:lpstr>
      <vt:lpstr>Overfitting, Underfitting (If we have time)</vt:lpstr>
      <vt:lpstr>What now?</vt:lpstr>
      <vt:lpstr>Resources to get into trading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Hiten Arun Rathod</dc:creator>
  <cp:lastModifiedBy>Hiten Arun Rathod</cp:lastModifiedBy>
  <cp:revision>9</cp:revision>
  <dcterms:created xsi:type="dcterms:W3CDTF">2020-04-16T09:19:22Z</dcterms:created>
  <dcterms:modified xsi:type="dcterms:W3CDTF">2020-04-16T22:07:41Z</dcterms:modified>
</cp:coreProperties>
</file>