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Roboto" charset="1" panose="02000000000000000000"/>
      <p:regular r:id="rId12"/>
    </p:embeddedFont>
    <p:embeddedFont>
      <p:font typeface="Roboto Bold" charset="1" panose="02000000000000000000"/>
      <p:regular r:id="rId13"/>
    </p:embeddedFont>
    <p:embeddedFont>
      <p:font typeface="Roboto Italics" charset="1" panose="02000000000000000000"/>
      <p:regular r:id="rId14"/>
    </p:embeddedFont>
    <p:embeddedFont>
      <p:font typeface="Roboto Bold Italics" charset="1" panose="02000000000000000000"/>
      <p:regular r:id="rId15"/>
    </p:embeddedFont>
    <p:embeddedFont>
      <p:font typeface="Arial" charset="1" panose="020B0502020202020204"/>
      <p:regular r:id="rId16"/>
    </p:embeddedFont>
    <p:embeddedFont>
      <p:font typeface="Arial Bold" charset="1" panose="020B0802020202020204"/>
      <p:regular r:id="rId17"/>
    </p:embeddedFont>
    <p:embeddedFont>
      <p:font typeface="Arial Italics" charset="1" panose="020B0502020202090204"/>
      <p:regular r:id="rId18"/>
    </p:embeddedFont>
    <p:embeddedFont>
      <p:font typeface="Arial Bold Italics" charset="1" panose="020B0802020202090204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45" Target="slides/slide14.xml" Type="http://schemas.openxmlformats.org/officeDocument/2006/relationships/slide"/><Relationship Id="rId46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jpe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jpe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3246" y="712602"/>
            <a:ext cx="11833838" cy="5074422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68717" y="6293593"/>
            <a:ext cx="9815307" cy="4208864"/>
            <a:chOff x="0" y="0"/>
            <a:chExt cx="189549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53246" y="632873"/>
            <a:ext cx="11833838" cy="50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76"/>
              </a:lnSpc>
            </a:pPr>
            <a:r>
              <a:rPr lang="en-US" sz="9765" spc="957">
                <a:solidFill>
                  <a:srgbClr val="231F20"/>
                </a:solidFill>
                <a:latin typeface="Oswald Bold"/>
              </a:rPr>
              <a:t>EDS PROJECT ON:- </a:t>
            </a:r>
          </a:p>
          <a:p>
            <a:pPr algn="ctr">
              <a:lnSpc>
                <a:spcPts val="13476"/>
              </a:lnSpc>
            </a:pPr>
            <a:r>
              <a:rPr lang="en-US" sz="9765" spc="957">
                <a:solidFill>
                  <a:srgbClr val="0012FF"/>
                </a:solidFill>
                <a:latin typeface="Oswald Bold"/>
              </a:rPr>
              <a:t>Exploring the Cars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68717" y="6444980"/>
            <a:ext cx="9815307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7"/>
              </a:lnSpc>
              <a:spcBef>
                <a:spcPct val="0"/>
              </a:spcBef>
            </a:pPr>
            <a:r>
              <a:rPr lang="en-US" sz="2939">
                <a:solidFill>
                  <a:srgbClr val="000000"/>
                </a:solidFill>
                <a:latin typeface="Arial Bold"/>
              </a:rPr>
              <a:t>G</a:t>
            </a:r>
            <a:r>
              <a:rPr lang="en-US" sz="2939">
                <a:solidFill>
                  <a:srgbClr val="000000"/>
                </a:solidFill>
                <a:latin typeface="Arial Bold"/>
              </a:rPr>
              <a:t>uided By: S.P Kale(MITAOE)</a:t>
            </a:r>
          </a:p>
          <a:p>
            <a:pPr algn="ctr">
              <a:lnSpc>
                <a:spcPts val="3527"/>
              </a:lnSpc>
              <a:spcBef>
                <a:spcPct val="0"/>
              </a:spcBef>
            </a:pPr>
          </a:p>
          <a:p>
            <a:pPr algn="ctr">
              <a:lnSpc>
                <a:spcPts val="3527"/>
              </a:lnSpc>
              <a:spcBef>
                <a:spcPct val="0"/>
              </a:spcBef>
            </a:pPr>
            <a:r>
              <a:rPr lang="en-US" sz="2939">
                <a:solidFill>
                  <a:srgbClr val="000000"/>
                </a:solidFill>
                <a:latin typeface="Arial Bold"/>
              </a:rPr>
              <a:t>Presented By:</a:t>
            </a:r>
          </a:p>
          <a:p>
            <a:pPr marL="634718" indent="-317359" lvl="1">
              <a:lnSpc>
                <a:spcPts val="3527"/>
              </a:lnSpc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Arial"/>
              </a:rPr>
              <a:t>Hiten Shah (202201040140)</a:t>
            </a:r>
          </a:p>
          <a:p>
            <a:pPr marL="634718" indent="-317359" lvl="1">
              <a:lnSpc>
                <a:spcPts val="3527"/>
              </a:lnSpc>
              <a:spcBef>
                <a:spcPct val="0"/>
              </a:spcBef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Arial"/>
              </a:rPr>
              <a:t>Pradip Koli (202201090035)</a:t>
            </a:r>
          </a:p>
          <a:p>
            <a:pPr marL="634718" indent="-317359" lvl="1">
              <a:lnSpc>
                <a:spcPts val="3527"/>
              </a:lnSpc>
              <a:spcBef>
                <a:spcPct val="0"/>
              </a:spcBef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Arial"/>
              </a:rPr>
              <a:t> Akash Mandavkar (202201050008)</a:t>
            </a:r>
          </a:p>
          <a:p>
            <a:pPr algn="ctr">
              <a:lnSpc>
                <a:spcPts val="3527"/>
              </a:lnSpc>
              <a:spcBef>
                <a:spcPct val="0"/>
              </a:spcBef>
            </a:pPr>
          </a:p>
          <a:p>
            <a:pPr algn="ctr">
              <a:lnSpc>
                <a:spcPts val="3527"/>
              </a:lnSpc>
              <a:spcBef>
                <a:spcPct val="0"/>
              </a:spcBef>
            </a:pPr>
            <a:r>
              <a:rPr lang="en-US" sz="2939">
                <a:solidFill>
                  <a:srgbClr val="000000"/>
                </a:solidFill>
                <a:latin typeface="Arial Bold"/>
              </a:rPr>
              <a:t>FY B-tech, MITAOE</a:t>
            </a:r>
          </a:p>
          <a:p>
            <a:pPr algn="ctr">
              <a:lnSpc>
                <a:spcPts val="35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064" y="0"/>
            <a:ext cx="10725326" cy="10286998"/>
          </a:xfrm>
          <a:custGeom>
            <a:avLst/>
            <a:gdLst/>
            <a:ahLst/>
            <a:cxnLst/>
            <a:rect r="r" b="b" t="t" l="l"/>
            <a:pathLst>
              <a:path h="10286998" w="10725326">
                <a:moveTo>
                  <a:pt x="0" y="0"/>
                </a:moveTo>
                <a:lnTo>
                  <a:pt x="10725326" y="0"/>
                </a:lnTo>
                <a:lnTo>
                  <a:pt x="10725326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"/>
            <a:ext cx="10978411" cy="10286998"/>
          </a:xfrm>
          <a:custGeom>
            <a:avLst/>
            <a:gdLst/>
            <a:ahLst/>
            <a:cxnLst/>
            <a:rect r="r" b="b" t="t" l="l"/>
            <a:pathLst>
              <a:path h="10286998" w="10978411">
                <a:moveTo>
                  <a:pt x="0" y="0"/>
                </a:moveTo>
                <a:lnTo>
                  <a:pt x="10978411" y="0"/>
                </a:lnTo>
                <a:lnTo>
                  <a:pt x="10978411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97" r="-1969" b="-129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1314" y="1779098"/>
            <a:ext cx="7792254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5439">
                <a:solidFill>
                  <a:srgbClr val="0012FF"/>
                </a:solidFill>
                <a:latin typeface="Arial Bold"/>
              </a:rPr>
              <a:t>Predictive Technique (KMeans)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8142" y="4415745"/>
            <a:ext cx="13377680" cy="5871255"/>
          </a:xfrm>
          <a:custGeom>
            <a:avLst/>
            <a:gdLst/>
            <a:ahLst/>
            <a:cxnLst/>
            <a:rect r="r" b="b" t="t" l="l"/>
            <a:pathLst>
              <a:path h="5871255" w="13377680">
                <a:moveTo>
                  <a:pt x="0" y="0"/>
                </a:moveTo>
                <a:lnTo>
                  <a:pt x="13377680" y="0"/>
                </a:lnTo>
                <a:lnTo>
                  <a:pt x="13377680" y="5871255"/>
                </a:lnTo>
                <a:lnTo>
                  <a:pt x="0" y="5871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6" t="-21185" r="0" b="-211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10060" y="0"/>
            <a:ext cx="8177940" cy="6386303"/>
          </a:xfrm>
          <a:custGeom>
            <a:avLst/>
            <a:gdLst/>
            <a:ahLst/>
            <a:cxnLst/>
            <a:rect r="r" b="b" t="t" l="l"/>
            <a:pathLst>
              <a:path h="6386303" w="8177940">
                <a:moveTo>
                  <a:pt x="0" y="0"/>
                </a:moveTo>
                <a:lnTo>
                  <a:pt x="8177940" y="0"/>
                </a:lnTo>
                <a:lnTo>
                  <a:pt x="8177940" y="6386303"/>
                </a:lnTo>
                <a:lnTo>
                  <a:pt x="0" y="6386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5" t="0" r="-157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3389309" y="5417649"/>
            <a:ext cx="8303158" cy="8520032"/>
          </a:xfrm>
          <a:custGeom>
            <a:avLst/>
            <a:gdLst/>
            <a:ahLst/>
            <a:cxnLst/>
            <a:rect r="r" b="b" t="t" l="l"/>
            <a:pathLst>
              <a:path h="8520032" w="8303158">
                <a:moveTo>
                  <a:pt x="0" y="0"/>
                </a:moveTo>
                <a:lnTo>
                  <a:pt x="8303158" y="0"/>
                </a:lnTo>
                <a:lnTo>
                  <a:pt x="8303158" y="8520031"/>
                </a:lnTo>
                <a:lnTo>
                  <a:pt x="0" y="8520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258071" y="-4629150"/>
            <a:ext cx="7971683" cy="8179898"/>
          </a:xfrm>
          <a:custGeom>
            <a:avLst/>
            <a:gdLst/>
            <a:ahLst/>
            <a:cxnLst/>
            <a:rect r="r" b="b" t="t" l="l"/>
            <a:pathLst>
              <a:path h="8179898" w="7971683">
                <a:moveTo>
                  <a:pt x="0" y="0"/>
                </a:moveTo>
                <a:lnTo>
                  <a:pt x="7971682" y="0"/>
                </a:lnTo>
                <a:lnTo>
                  <a:pt x="7971682" y="8179898"/>
                </a:lnTo>
                <a:lnTo>
                  <a:pt x="0" y="81798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10431" y="7922399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53704" y="1529213"/>
            <a:ext cx="16858350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7"/>
              </a:lnSpc>
            </a:pPr>
            <a:r>
              <a:rPr lang="en-US" sz="6639">
                <a:solidFill>
                  <a:srgbClr val="0012FF"/>
                </a:solidFill>
                <a:latin typeface="Arial Bold"/>
              </a:rPr>
              <a:t>Output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3564158"/>
            <a:ext cx="13351899" cy="6722842"/>
          </a:xfrm>
          <a:custGeom>
            <a:avLst/>
            <a:gdLst/>
            <a:ahLst/>
            <a:cxnLst/>
            <a:rect r="r" b="b" t="t" l="l"/>
            <a:pathLst>
              <a:path h="6722842" w="13351899">
                <a:moveTo>
                  <a:pt x="0" y="0"/>
                </a:moveTo>
                <a:lnTo>
                  <a:pt x="13351899" y="0"/>
                </a:lnTo>
                <a:lnTo>
                  <a:pt x="13351899" y="6722842"/>
                </a:lnTo>
                <a:lnTo>
                  <a:pt x="0" y="6722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7" t="0" r="-1310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40832" y="692332"/>
            <a:ext cx="8747168" cy="6910224"/>
          </a:xfrm>
          <a:custGeom>
            <a:avLst/>
            <a:gdLst/>
            <a:ahLst/>
            <a:cxnLst/>
            <a:rect r="r" b="b" t="t" l="l"/>
            <a:pathLst>
              <a:path h="6910224" w="8747168">
                <a:moveTo>
                  <a:pt x="0" y="0"/>
                </a:moveTo>
                <a:lnTo>
                  <a:pt x="8747168" y="0"/>
                </a:lnTo>
                <a:lnTo>
                  <a:pt x="8747168" y="6910224"/>
                </a:lnTo>
                <a:lnTo>
                  <a:pt x="0" y="6910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79" t="0" r="-3830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58071" y="-4629150"/>
            <a:ext cx="7984751" cy="8193308"/>
          </a:xfrm>
          <a:custGeom>
            <a:avLst/>
            <a:gdLst/>
            <a:ahLst/>
            <a:cxnLst/>
            <a:rect r="r" b="b" t="t" l="l"/>
            <a:pathLst>
              <a:path h="8193308" w="7984751">
                <a:moveTo>
                  <a:pt x="0" y="0"/>
                </a:moveTo>
                <a:lnTo>
                  <a:pt x="7984751" y="0"/>
                </a:lnTo>
                <a:lnTo>
                  <a:pt x="7984751" y="8193308"/>
                </a:lnTo>
                <a:lnTo>
                  <a:pt x="0" y="8193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0431" y="7922399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0865" y="420300"/>
            <a:ext cx="1685835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7"/>
              </a:lnSpc>
            </a:pPr>
            <a:r>
              <a:rPr lang="en-US" sz="8039">
                <a:solidFill>
                  <a:srgbClr val="0012FF"/>
                </a:solidFill>
                <a:latin typeface="Arial Bold"/>
              </a:rPr>
              <a:t>Application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659121">
            <a:off x="15127668" y="609863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796492" y="-516959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78876"/>
            <a:ext cx="17344910" cy="860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51065" indent="-475532" lvl="1">
              <a:lnSpc>
                <a:spcPts val="5286"/>
              </a:lnSpc>
              <a:buFont typeface="Arial"/>
              <a:buChar char="•"/>
            </a:pPr>
            <a:r>
              <a:rPr lang="en-US" sz="4405">
                <a:solidFill>
                  <a:srgbClr val="000000"/>
                </a:solidFill>
                <a:latin typeface="Arial"/>
              </a:rPr>
              <a:t>By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cleaning, filtering, and transforming the datase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t, you can gain a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deeper understanding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 of the data.</a:t>
            </a:r>
          </a:p>
          <a:p>
            <a:pPr algn="ctr" marL="951065" indent="-475532" lvl="1">
              <a:lnSpc>
                <a:spcPts val="5286"/>
              </a:lnSpc>
              <a:spcBef>
                <a:spcPct val="0"/>
              </a:spcBef>
              <a:buFont typeface="Arial"/>
              <a:buChar char="•"/>
            </a:pPr>
            <a:r>
              <a:rPr lang="en-US" sz="4405">
                <a:solidFill>
                  <a:srgbClr val="000000"/>
                </a:solidFill>
                <a:latin typeface="Arial Bold"/>
              </a:rPr>
              <a:t>Contemplating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 the Cars dataset we got t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o u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ncover patterns and relations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 between variables.</a:t>
            </a:r>
          </a:p>
          <a:p>
            <a:pPr algn="ctr" marL="951065" indent="-475532" lvl="1">
              <a:lnSpc>
                <a:spcPts val="5286"/>
              </a:lnSpc>
              <a:spcBef>
                <a:spcPct val="0"/>
              </a:spcBef>
              <a:buFont typeface="Arial"/>
              <a:buChar char="•"/>
            </a:pPr>
            <a:r>
              <a:rPr lang="en-US" sz="4405">
                <a:solidFill>
                  <a:srgbClr val="000000"/>
                </a:solidFill>
                <a:latin typeface="Arial"/>
              </a:rPr>
              <a:t> Plots such as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histograms, scatter plots, pie and bar charts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 can provide visual representations.</a:t>
            </a:r>
          </a:p>
          <a:p>
            <a:pPr algn="ctr" marL="951065" indent="-475532" lvl="1">
              <a:lnSpc>
                <a:spcPts val="5286"/>
              </a:lnSpc>
              <a:spcBef>
                <a:spcPct val="0"/>
              </a:spcBef>
              <a:buFont typeface="Arial"/>
              <a:buChar char="•"/>
            </a:pPr>
            <a:r>
              <a:rPr lang="en-US" sz="4405">
                <a:solidFill>
                  <a:srgbClr val="000000"/>
                </a:solidFill>
                <a:latin typeface="Arial"/>
              </a:rPr>
              <a:t>After performing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data manipulation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contemplating the data 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the clusters formed using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KMeans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, the resulting clusters can serve as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new features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 for </a:t>
            </a:r>
            <a:r>
              <a:rPr lang="en-US" sz="4405">
                <a:solidFill>
                  <a:srgbClr val="000000"/>
                </a:solidFill>
                <a:latin typeface="Arial Bold"/>
              </a:rPr>
              <a:t>predictive modeling</a:t>
            </a:r>
            <a:r>
              <a:rPr lang="en-US" sz="4405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 marL="951065" indent="-475532" lvl="1">
              <a:lnSpc>
                <a:spcPts val="5286"/>
              </a:lnSpc>
              <a:spcBef>
                <a:spcPct val="0"/>
              </a:spcBef>
              <a:buFont typeface="Arial"/>
              <a:buChar char="•"/>
            </a:pPr>
            <a:r>
              <a:rPr lang="en-US" sz="4405">
                <a:solidFill>
                  <a:srgbClr val="000000"/>
                </a:solidFill>
                <a:latin typeface="Arial"/>
              </a:rPr>
              <a:t> These cluster labels can be used as input features to build a classification model to predict several other factors which act while choosing a car.</a:t>
            </a:r>
          </a:p>
          <a:p>
            <a:pPr algn="ctr">
              <a:lnSpc>
                <a:spcPts val="40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0865" y="420300"/>
            <a:ext cx="1685835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7"/>
              </a:lnSpc>
            </a:pPr>
            <a:r>
              <a:rPr lang="en-US" sz="8039">
                <a:solidFill>
                  <a:srgbClr val="0012FF"/>
                </a:solidFill>
                <a:latin typeface="Arial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8208829" cy="8423239"/>
          </a:xfrm>
          <a:custGeom>
            <a:avLst/>
            <a:gdLst/>
            <a:ahLst/>
            <a:cxnLst/>
            <a:rect r="r" b="b" t="t" l="l"/>
            <a:pathLst>
              <a:path h="8423239" w="8208829">
                <a:moveTo>
                  <a:pt x="0" y="0"/>
                </a:moveTo>
                <a:lnTo>
                  <a:pt x="8208829" y="0"/>
                </a:lnTo>
                <a:lnTo>
                  <a:pt x="8208829" y="8423239"/>
                </a:lnTo>
                <a:lnTo>
                  <a:pt x="0" y="8423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6459" y="2259826"/>
            <a:ext cx="17788961" cy="862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4687" indent="-562344" lvl="1">
              <a:lnSpc>
                <a:spcPts val="6251"/>
              </a:lnSpc>
              <a:spcBef>
                <a:spcPct val="0"/>
              </a:spcBef>
              <a:buFont typeface="Arial"/>
              <a:buChar char="•"/>
            </a:pPr>
            <a:r>
              <a:rPr lang="en-US" sz="5209">
                <a:solidFill>
                  <a:srgbClr val="000000"/>
                </a:solidFill>
                <a:latin typeface="Arial"/>
              </a:rPr>
              <a:t>In S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ummary, this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analysis of the dataset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 has provided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valuable insights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 regarding the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model 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of the car,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year of its production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 marL="1124687" indent="-562344" lvl="1">
              <a:lnSpc>
                <a:spcPts val="6251"/>
              </a:lnSpc>
              <a:spcBef>
                <a:spcPct val="0"/>
              </a:spcBef>
              <a:buFont typeface="Arial"/>
              <a:buChar char="•"/>
            </a:pPr>
            <a:r>
              <a:rPr lang="en-US" sz="5209">
                <a:solidFill>
                  <a:srgbClr val="000000"/>
                </a:solidFill>
                <a:latin typeface="Arial"/>
              </a:rPr>
              <a:t>We discovered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significant correlations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 between different variables such as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Selling price, Km driven, Transmission type, Number of owners, Fuel type and Seller type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 marL="1124687" indent="-562344" lvl="1">
              <a:lnSpc>
                <a:spcPts val="6251"/>
              </a:lnSpc>
              <a:spcBef>
                <a:spcPct val="0"/>
              </a:spcBef>
              <a:buFont typeface="Arial"/>
              <a:buChar char="•"/>
            </a:pPr>
            <a:r>
              <a:rPr lang="en-US" sz="5209">
                <a:solidFill>
                  <a:srgbClr val="000000"/>
                </a:solidFill>
                <a:latin typeface="Arial"/>
              </a:rPr>
              <a:t>Through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data cleaning, preprocessing, visualization, and modeling, 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we were able to </a:t>
            </a:r>
            <a:r>
              <a:rPr lang="en-US" sz="5209">
                <a:solidFill>
                  <a:srgbClr val="000000"/>
                </a:solidFill>
                <a:latin typeface="Arial Bold"/>
              </a:rPr>
              <a:t>extract meaningful information</a:t>
            </a:r>
            <a:r>
              <a:rPr lang="en-US" sz="5209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>
              <a:lnSpc>
                <a:spcPts val="49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0580377">
            <a:off x="10249792" y="-9126778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502119" y="2519176"/>
            <a:ext cx="13071375" cy="621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996"/>
              </a:lnSpc>
              <a:spcBef>
                <a:spcPct val="0"/>
              </a:spcBef>
            </a:pPr>
            <a:r>
              <a:rPr lang="en-US" sz="18113" spc="1775">
                <a:solidFill>
                  <a:srgbClr val="231F20"/>
                </a:solidFill>
                <a:latin typeface="Oswald Bold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5033568" cy="1482615"/>
          </a:xfrm>
          <a:custGeom>
            <a:avLst/>
            <a:gdLst/>
            <a:ahLst/>
            <a:cxnLst/>
            <a:rect r="r" b="b" t="t" l="l"/>
            <a:pathLst>
              <a:path h="1482615" w="5033568">
                <a:moveTo>
                  <a:pt x="0" y="0"/>
                </a:moveTo>
                <a:lnTo>
                  <a:pt x="5033568" y="0"/>
                </a:lnTo>
                <a:lnTo>
                  <a:pt x="5033568" y="1482615"/>
                </a:lnTo>
                <a:lnTo>
                  <a:pt x="0" y="14826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615396"/>
            <a:ext cx="1685835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7"/>
              </a:lnSpc>
            </a:pPr>
            <a:r>
              <a:rPr lang="en-US" sz="7639">
                <a:solidFill>
                  <a:srgbClr val="0012FF"/>
                </a:solidFill>
                <a:latin typeface="Arial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0950" y="2083451"/>
            <a:ext cx="16858350" cy="741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17853" indent="-608926" lvl="1">
              <a:lnSpc>
                <a:spcPts val="5381"/>
              </a:lnSpc>
              <a:buFont typeface="Arial"/>
              <a:buChar char="•"/>
            </a:pPr>
            <a:r>
              <a:rPr lang="en-US" sz="3899">
                <a:solidFill>
                  <a:srgbClr val="374151"/>
                </a:solidFill>
                <a:latin typeface="Roboto"/>
              </a:rPr>
              <a:t>In this Python coding project, we will explore a "</a:t>
            </a:r>
            <a:r>
              <a:rPr lang="en-US" sz="3899">
                <a:solidFill>
                  <a:srgbClr val="374151"/>
                </a:solidFill>
                <a:latin typeface="Roboto Bold"/>
              </a:rPr>
              <a:t>Cars Dataset</a:t>
            </a:r>
            <a:r>
              <a:rPr lang="en-US" sz="3899">
                <a:solidFill>
                  <a:srgbClr val="374151"/>
                </a:solidFill>
                <a:latin typeface="Roboto"/>
              </a:rPr>
              <a:t>" that contains a wealth of information about various car models. This dataset will serve as the foundation for our analysis and decision-making process. By working with this dataset, we will be able to </a:t>
            </a:r>
            <a:r>
              <a:rPr lang="en-US" sz="3899">
                <a:solidFill>
                  <a:srgbClr val="374151"/>
                </a:solidFill>
                <a:latin typeface="Roboto Bold"/>
              </a:rPr>
              <a:t>extract meaningful insights</a:t>
            </a:r>
            <a:r>
              <a:rPr lang="en-US" sz="3899">
                <a:solidFill>
                  <a:srgbClr val="374151"/>
                </a:solidFill>
                <a:latin typeface="Roboto"/>
              </a:rPr>
              <a:t> and develop </a:t>
            </a:r>
            <a:r>
              <a:rPr lang="en-US" sz="3899">
                <a:solidFill>
                  <a:srgbClr val="374151"/>
                </a:solidFill>
                <a:latin typeface="Roboto Bold"/>
              </a:rPr>
              <a:t>predictive models</a:t>
            </a:r>
            <a:r>
              <a:rPr lang="en-US" sz="3899">
                <a:solidFill>
                  <a:srgbClr val="374151"/>
                </a:solidFill>
                <a:latin typeface="Roboto"/>
              </a:rPr>
              <a:t> to help us make informed choices when it comes to selecting a car.</a:t>
            </a:r>
          </a:p>
          <a:p>
            <a:pPr algn="ctr" marL="1217853" indent="-608926" lvl="1">
              <a:lnSpc>
                <a:spcPts val="5381"/>
              </a:lnSpc>
              <a:buFont typeface="Arial"/>
              <a:buChar char="•"/>
            </a:pPr>
            <a:r>
              <a:rPr lang="en-US" sz="3899">
                <a:solidFill>
                  <a:srgbClr val="374151"/>
                </a:solidFill>
                <a:latin typeface="Roboto"/>
              </a:rPr>
              <a:t>The Cars Dataset provides a </a:t>
            </a:r>
            <a:r>
              <a:rPr lang="en-US" sz="3899">
                <a:solidFill>
                  <a:srgbClr val="374151"/>
                </a:solidFill>
                <a:latin typeface="Roboto Bold"/>
              </a:rPr>
              <a:t>wide range of attributes</a:t>
            </a:r>
            <a:r>
              <a:rPr lang="en-US" sz="3899">
                <a:solidFill>
                  <a:srgbClr val="374151"/>
                </a:solidFill>
                <a:latin typeface="Roboto"/>
              </a:rPr>
              <a:t> for each car model, including features like </a:t>
            </a:r>
            <a:r>
              <a:rPr lang="en-US" sz="3899">
                <a:solidFill>
                  <a:srgbClr val="374151"/>
                </a:solidFill>
                <a:latin typeface="Roboto Bold"/>
              </a:rPr>
              <a:t>make, model, year, price, km driven, fuel type, number of owners, and more.</a:t>
            </a:r>
            <a:r>
              <a:rPr lang="en-US" sz="3899">
                <a:solidFill>
                  <a:srgbClr val="374151"/>
                </a:solidFill>
                <a:latin typeface="Roboto"/>
              </a:rPr>
              <a:t> By utilizing Python libraries such as </a:t>
            </a:r>
            <a:r>
              <a:rPr lang="en-US" sz="3899">
                <a:solidFill>
                  <a:srgbClr val="374151"/>
                </a:solidFill>
                <a:latin typeface="Roboto Bold"/>
              </a:rPr>
              <a:t>pandas, numpy, and scikit-learn</a:t>
            </a:r>
            <a:r>
              <a:rPr lang="en-US" sz="3899">
                <a:solidFill>
                  <a:srgbClr val="374151"/>
                </a:solidFill>
                <a:latin typeface="Roboto"/>
              </a:rPr>
              <a:t>, we can effectively </a:t>
            </a:r>
            <a:r>
              <a:rPr lang="en-US" sz="3899">
                <a:solidFill>
                  <a:srgbClr val="374151"/>
                </a:solidFill>
                <a:latin typeface="Roboto Bold"/>
              </a:rPr>
              <a:t>explore, clean, analyze, and visualize</a:t>
            </a:r>
            <a:r>
              <a:rPr lang="en-US" sz="3899">
                <a:solidFill>
                  <a:srgbClr val="374151"/>
                </a:solidFill>
                <a:latin typeface="Roboto"/>
              </a:rPr>
              <a:t> this dataset to gain valuable insights.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8161877" cy="8375060"/>
          </a:xfrm>
          <a:custGeom>
            <a:avLst/>
            <a:gdLst/>
            <a:ahLst/>
            <a:cxnLst/>
            <a:rect r="r" b="b" t="t" l="l"/>
            <a:pathLst>
              <a:path h="8375060" w="8161877">
                <a:moveTo>
                  <a:pt x="0" y="0"/>
                </a:moveTo>
                <a:lnTo>
                  <a:pt x="8161877" y="0"/>
                </a:lnTo>
                <a:lnTo>
                  <a:pt x="8161877" y="8375060"/>
                </a:lnTo>
                <a:lnTo>
                  <a:pt x="0" y="837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624921"/>
            <a:ext cx="1685835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7"/>
              </a:lnSpc>
            </a:pPr>
            <a:r>
              <a:rPr lang="en-US" sz="7439">
                <a:solidFill>
                  <a:srgbClr val="0012FF"/>
                </a:solidFill>
                <a:latin typeface="Arial Bold"/>
              </a:rPr>
              <a:t>Motivation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8495951" cy="8717860"/>
          </a:xfrm>
          <a:custGeom>
            <a:avLst/>
            <a:gdLst/>
            <a:ahLst/>
            <a:cxnLst/>
            <a:rect r="r" b="b" t="t" l="l"/>
            <a:pathLst>
              <a:path h="8717860" w="8495951">
                <a:moveTo>
                  <a:pt x="0" y="0"/>
                </a:moveTo>
                <a:lnTo>
                  <a:pt x="8495951" y="0"/>
                </a:lnTo>
                <a:lnTo>
                  <a:pt x="8495951" y="8717860"/>
                </a:lnTo>
                <a:lnTo>
                  <a:pt x="0" y="8717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035574"/>
            <a:ext cx="3268418" cy="3036658"/>
          </a:xfrm>
          <a:custGeom>
            <a:avLst/>
            <a:gdLst/>
            <a:ahLst/>
            <a:cxnLst/>
            <a:rect r="r" b="b" t="t" l="l"/>
            <a:pathLst>
              <a:path h="3036658" w="3268418">
                <a:moveTo>
                  <a:pt x="0" y="0"/>
                </a:moveTo>
                <a:lnTo>
                  <a:pt x="3268418" y="0"/>
                </a:lnTo>
                <a:lnTo>
                  <a:pt x="3268418" y="3036657"/>
                </a:lnTo>
                <a:lnTo>
                  <a:pt x="0" y="30366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4825" y="2269351"/>
            <a:ext cx="16858350" cy="780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71593" indent="-685797" lvl="1">
              <a:lnSpc>
                <a:spcPts val="6209"/>
              </a:lnSpc>
              <a:buFont typeface="Arial"/>
              <a:buChar char="•"/>
            </a:pPr>
            <a:r>
              <a:rPr lang="en-US" sz="4499">
                <a:solidFill>
                  <a:srgbClr val="374151"/>
                </a:solidFill>
                <a:latin typeface="Roboto"/>
              </a:rPr>
              <a:t>Assist individuals in making informed car-buying decisions by </a:t>
            </a:r>
            <a:r>
              <a:rPr lang="en-US" sz="4499">
                <a:solidFill>
                  <a:srgbClr val="374151"/>
                </a:solidFill>
                <a:latin typeface="Roboto Bold"/>
              </a:rPr>
              <a:t>analyzing</a:t>
            </a:r>
            <a:r>
              <a:rPr lang="en-US" sz="4499">
                <a:solidFill>
                  <a:srgbClr val="374151"/>
                </a:solidFill>
                <a:latin typeface="Roboto"/>
              </a:rPr>
              <a:t> and </a:t>
            </a:r>
            <a:r>
              <a:rPr lang="en-US" sz="4499">
                <a:solidFill>
                  <a:srgbClr val="374151"/>
                </a:solidFill>
                <a:latin typeface="Roboto Bold"/>
              </a:rPr>
              <a:t>comparing</a:t>
            </a:r>
            <a:r>
              <a:rPr lang="en-US" sz="4499">
                <a:solidFill>
                  <a:srgbClr val="374151"/>
                </a:solidFill>
                <a:latin typeface="Roboto"/>
              </a:rPr>
              <a:t> car attributes.</a:t>
            </a:r>
          </a:p>
          <a:p>
            <a:pPr algn="ctr" marL="1371593" indent="-685797" lvl="1">
              <a:lnSpc>
                <a:spcPts val="6209"/>
              </a:lnSpc>
              <a:buFont typeface="Arial"/>
              <a:buChar char="•"/>
            </a:pPr>
            <a:r>
              <a:rPr lang="en-US" sz="4499">
                <a:solidFill>
                  <a:srgbClr val="374151"/>
                </a:solidFill>
                <a:latin typeface="Roboto"/>
              </a:rPr>
              <a:t>Develop </a:t>
            </a:r>
            <a:r>
              <a:rPr lang="en-US" sz="4499">
                <a:solidFill>
                  <a:srgbClr val="374151"/>
                </a:solidFill>
                <a:latin typeface="Roboto Bold"/>
              </a:rPr>
              <a:t>predictive models</a:t>
            </a:r>
            <a:r>
              <a:rPr lang="en-US" sz="4499">
                <a:solidFill>
                  <a:srgbClr val="374151"/>
                </a:solidFill>
                <a:latin typeface="Roboto"/>
              </a:rPr>
              <a:t> to accurately predict car prices based on their features.</a:t>
            </a:r>
          </a:p>
          <a:p>
            <a:pPr algn="ctr" marL="1371593" indent="-685797" lvl="1">
              <a:lnSpc>
                <a:spcPts val="6209"/>
              </a:lnSpc>
              <a:buFont typeface="Arial"/>
              <a:buChar char="•"/>
            </a:pPr>
            <a:r>
              <a:rPr lang="en-US" sz="4499">
                <a:solidFill>
                  <a:srgbClr val="374151"/>
                </a:solidFill>
                <a:latin typeface="Roboto"/>
              </a:rPr>
              <a:t>Provide insights into </a:t>
            </a:r>
            <a:r>
              <a:rPr lang="en-US" sz="4499">
                <a:solidFill>
                  <a:srgbClr val="374151"/>
                </a:solidFill>
                <a:latin typeface="Roboto Bold"/>
              </a:rPr>
              <a:t>pricing dynamics</a:t>
            </a:r>
            <a:r>
              <a:rPr lang="en-US" sz="4499">
                <a:solidFill>
                  <a:srgbClr val="374151"/>
                </a:solidFill>
                <a:latin typeface="Roboto"/>
              </a:rPr>
              <a:t> for car dealerships, manufacturers, and individuals.</a:t>
            </a:r>
          </a:p>
          <a:p>
            <a:pPr algn="ctr" marL="1371593" indent="-685797" lvl="1">
              <a:lnSpc>
                <a:spcPts val="6209"/>
              </a:lnSpc>
              <a:buFont typeface="Arial"/>
              <a:buChar char="•"/>
            </a:pPr>
            <a:r>
              <a:rPr lang="en-US" sz="4499">
                <a:solidFill>
                  <a:srgbClr val="374151"/>
                </a:solidFill>
                <a:latin typeface="Roboto"/>
              </a:rPr>
              <a:t>Enhance Python programming skills in </a:t>
            </a:r>
            <a:r>
              <a:rPr lang="en-US" sz="4499">
                <a:solidFill>
                  <a:srgbClr val="374151"/>
                </a:solidFill>
                <a:latin typeface="Roboto Bold"/>
              </a:rPr>
              <a:t>data analysis, cleaning, exploration, visualization, and machine learning modeling.</a:t>
            </a:r>
          </a:p>
          <a:p>
            <a:pPr algn="ctr" marL="1371593" indent="-685797" lvl="1">
              <a:lnSpc>
                <a:spcPts val="620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1824943"/>
            <a:ext cx="1685835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7"/>
              </a:lnSpc>
            </a:pPr>
            <a:r>
              <a:rPr lang="en-US" sz="6939">
                <a:solidFill>
                  <a:srgbClr val="0012FF"/>
                </a:solidFill>
                <a:latin typeface="Arial Bold"/>
              </a:rPr>
              <a:t>Details of Dataset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01242" y="3831535"/>
            <a:ext cx="12908697" cy="378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2139984" indent="-1069992" lvl="1">
              <a:lnSpc>
                <a:spcPts val="9688"/>
              </a:lnSpc>
              <a:buFont typeface="Arial"/>
              <a:buChar char="•"/>
            </a:pPr>
            <a:r>
              <a:rPr lang="en-US" sz="7020">
                <a:solidFill>
                  <a:srgbClr val="000000"/>
                </a:solidFill>
                <a:latin typeface="Arial"/>
              </a:rPr>
              <a:t>Name :- </a:t>
            </a:r>
            <a:r>
              <a:rPr lang="en-US" sz="7020">
                <a:solidFill>
                  <a:srgbClr val="000000"/>
                </a:solidFill>
                <a:latin typeface="Arial Bold"/>
              </a:rPr>
              <a:t>Cars Dataset</a:t>
            </a:r>
          </a:p>
          <a:p>
            <a:pPr marL="2139984" indent="-1069992" lvl="1">
              <a:lnSpc>
                <a:spcPts val="9688"/>
              </a:lnSpc>
              <a:buFont typeface="Arial"/>
              <a:buChar char="•"/>
            </a:pPr>
            <a:r>
              <a:rPr lang="en-US" sz="7020">
                <a:solidFill>
                  <a:srgbClr val="000000"/>
                </a:solidFill>
                <a:latin typeface="Arial"/>
              </a:rPr>
              <a:t>Number of Features :- </a:t>
            </a:r>
            <a:r>
              <a:rPr lang="en-US" sz="7020">
                <a:solidFill>
                  <a:srgbClr val="000000"/>
                </a:solidFill>
                <a:latin typeface="Arial Bold"/>
              </a:rPr>
              <a:t>8</a:t>
            </a:r>
          </a:p>
          <a:p>
            <a:pPr marL="2139092" indent="-1069546" lvl="1">
              <a:lnSpc>
                <a:spcPts val="9688"/>
              </a:lnSpc>
              <a:buFont typeface="Arial"/>
              <a:buChar char="•"/>
            </a:pPr>
            <a:r>
              <a:rPr lang="en-US" sz="7020">
                <a:solidFill>
                  <a:srgbClr val="000000"/>
                </a:solidFill>
                <a:latin typeface="Arial"/>
              </a:rPr>
              <a:t>Number of records :- </a:t>
            </a:r>
            <a:r>
              <a:rPr lang="en-US" sz="7020">
                <a:solidFill>
                  <a:srgbClr val="000000"/>
                </a:solidFill>
                <a:latin typeface="Arial Bold"/>
              </a:rPr>
              <a:t>4341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838600"/>
            <a:ext cx="168583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7"/>
              </a:lnSpc>
            </a:pPr>
            <a:r>
              <a:rPr lang="en-US" sz="7239">
                <a:solidFill>
                  <a:srgbClr val="0012FF"/>
                </a:solidFill>
                <a:latin typeface="Arial Bold"/>
              </a:rPr>
              <a:t>Data Manipulation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601" y="2758908"/>
            <a:ext cx="17414574" cy="7015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27644" indent="-663822" lvl="1">
              <a:lnSpc>
                <a:spcPts val="5645"/>
              </a:lnSpc>
              <a:buFont typeface="Arial"/>
              <a:buChar char="•"/>
            </a:pPr>
            <a:r>
              <a:rPr lang="en-US" sz="4545">
                <a:solidFill>
                  <a:srgbClr val="374151"/>
                </a:solidFill>
                <a:latin typeface="Roboto"/>
              </a:rPr>
              <a:t>Loading data from different </a:t>
            </a:r>
            <a:r>
              <a:rPr lang="en-US" sz="4545">
                <a:solidFill>
                  <a:srgbClr val="374151"/>
                </a:solidFill>
                <a:latin typeface="Roboto Bold"/>
              </a:rPr>
              <a:t>file formats or databases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.</a:t>
            </a:r>
          </a:p>
          <a:p>
            <a:pPr algn="ctr" marL="1327644" indent="-663822" lvl="1">
              <a:lnSpc>
                <a:spcPts val="5645"/>
              </a:lnSpc>
              <a:buFont typeface="Arial"/>
              <a:buChar char="•"/>
            </a:pPr>
            <a:r>
              <a:rPr lang="en-US" sz="4545">
                <a:solidFill>
                  <a:srgbClr val="374151"/>
                </a:solidFill>
                <a:latin typeface="Roboto Bold"/>
              </a:rPr>
              <a:t>Exploring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and </a:t>
            </a:r>
            <a:r>
              <a:rPr lang="en-US" sz="4545">
                <a:solidFill>
                  <a:srgbClr val="374151"/>
                </a:solidFill>
                <a:latin typeface="Roboto Bold"/>
              </a:rPr>
              <a:t>inspecting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the data.</a:t>
            </a:r>
          </a:p>
          <a:p>
            <a:pPr algn="ctr" marL="1327644" indent="-663822" lvl="1">
              <a:lnSpc>
                <a:spcPts val="5645"/>
              </a:lnSpc>
              <a:buFont typeface="Arial"/>
              <a:buChar char="•"/>
            </a:pPr>
            <a:r>
              <a:rPr lang="en-US" sz="4545">
                <a:solidFill>
                  <a:srgbClr val="374151"/>
                </a:solidFill>
                <a:latin typeface="Roboto"/>
              </a:rPr>
              <a:t>Cleaning and handling </a:t>
            </a:r>
            <a:r>
              <a:rPr lang="en-US" sz="4545">
                <a:solidFill>
                  <a:srgbClr val="374151"/>
                </a:solidFill>
                <a:latin typeface="Roboto Bold"/>
              </a:rPr>
              <a:t>missing values, duplicates, and incorrect data.</a:t>
            </a:r>
          </a:p>
          <a:p>
            <a:pPr algn="ctr" marL="1327644" indent="-663822" lvl="1">
              <a:lnSpc>
                <a:spcPts val="5645"/>
              </a:lnSpc>
              <a:buFont typeface="Arial"/>
              <a:buChar char="•"/>
            </a:pPr>
            <a:r>
              <a:rPr lang="en-US" sz="4545">
                <a:solidFill>
                  <a:srgbClr val="374151"/>
                </a:solidFill>
                <a:latin typeface="Roboto Bold"/>
              </a:rPr>
              <a:t>Selecting, filtering, and reordering data.</a:t>
            </a:r>
          </a:p>
          <a:p>
            <a:pPr algn="ctr" marL="1327644" indent="-663822" lvl="1">
              <a:lnSpc>
                <a:spcPts val="5645"/>
              </a:lnSpc>
              <a:buFont typeface="Arial"/>
              <a:buChar char="•"/>
            </a:pPr>
            <a:r>
              <a:rPr lang="en-US" sz="4545">
                <a:solidFill>
                  <a:srgbClr val="374151"/>
                </a:solidFill>
                <a:latin typeface="Roboto Bold"/>
              </a:rPr>
              <a:t>Aggregating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and </a:t>
            </a:r>
            <a:r>
              <a:rPr lang="en-US" sz="4545">
                <a:solidFill>
                  <a:srgbClr val="374151"/>
                </a:solidFill>
                <a:latin typeface="Roboto Bold"/>
              </a:rPr>
              <a:t>summarizing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data.</a:t>
            </a:r>
          </a:p>
          <a:p>
            <a:pPr algn="ctr" marL="1327067" indent="-663534" lvl="1">
              <a:lnSpc>
                <a:spcPts val="5645"/>
              </a:lnSpc>
              <a:buFont typeface="Arial"/>
              <a:buChar char="•"/>
            </a:pPr>
            <a:r>
              <a:rPr lang="en-US" sz="4545">
                <a:solidFill>
                  <a:srgbClr val="374151"/>
                </a:solidFill>
                <a:latin typeface="Roboto Bold"/>
              </a:rPr>
              <a:t>Reshaping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and </a:t>
            </a:r>
            <a:r>
              <a:rPr lang="en-US" sz="4545">
                <a:solidFill>
                  <a:srgbClr val="374151"/>
                </a:solidFill>
                <a:latin typeface="Roboto Bold"/>
              </a:rPr>
              <a:t>transforming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data.</a:t>
            </a:r>
          </a:p>
          <a:p>
            <a:pPr algn="ctr" marL="1327644" indent="-663822" lvl="1">
              <a:lnSpc>
                <a:spcPts val="5645"/>
              </a:lnSpc>
              <a:buFont typeface="Arial"/>
              <a:buChar char="•"/>
            </a:pPr>
            <a:r>
              <a:rPr lang="en-US" sz="4545">
                <a:solidFill>
                  <a:srgbClr val="374151"/>
                </a:solidFill>
                <a:latin typeface="Roboto"/>
              </a:rPr>
              <a:t>Using libraries like </a:t>
            </a:r>
            <a:r>
              <a:rPr lang="en-US" sz="4545">
                <a:solidFill>
                  <a:srgbClr val="374151"/>
                </a:solidFill>
                <a:latin typeface="Roboto Bold"/>
              </a:rPr>
              <a:t>pandas, numpy, and scikit-learn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for efficient </a:t>
            </a:r>
            <a:r>
              <a:rPr lang="en-US" sz="4545">
                <a:solidFill>
                  <a:srgbClr val="374151"/>
                </a:solidFill>
                <a:latin typeface="Roboto Bold"/>
              </a:rPr>
              <a:t>data manipulation</a:t>
            </a:r>
            <a:r>
              <a:rPr lang="en-US" sz="4545">
                <a:solidFill>
                  <a:srgbClr val="374151"/>
                </a:solidFill>
                <a:latin typeface="Roboto"/>
              </a:rPr>
              <a:t> operations.</a:t>
            </a:r>
          </a:p>
          <a:p>
            <a:pPr algn="ctr" marL="1206948" indent="-603474" lvl="1">
              <a:lnSpc>
                <a:spcPts val="513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58071" y="-4629150"/>
            <a:ext cx="8495951" cy="8717860"/>
          </a:xfrm>
          <a:custGeom>
            <a:avLst/>
            <a:gdLst/>
            <a:ahLst/>
            <a:cxnLst/>
            <a:rect r="r" b="b" t="t" l="l"/>
            <a:pathLst>
              <a:path h="8717860" w="8495951">
                <a:moveTo>
                  <a:pt x="0" y="0"/>
                </a:moveTo>
                <a:lnTo>
                  <a:pt x="8495951" y="0"/>
                </a:lnTo>
                <a:lnTo>
                  <a:pt x="8495951" y="8717860"/>
                </a:lnTo>
                <a:lnTo>
                  <a:pt x="0" y="8717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110"/>
            <a:ext cx="10868544" cy="1995180"/>
          </a:xfrm>
          <a:custGeom>
            <a:avLst/>
            <a:gdLst/>
            <a:ahLst/>
            <a:cxnLst/>
            <a:rect r="r" b="b" t="t" l="l"/>
            <a:pathLst>
              <a:path h="1995180" w="10868544">
                <a:moveTo>
                  <a:pt x="0" y="0"/>
                </a:moveTo>
                <a:lnTo>
                  <a:pt x="10868544" y="0"/>
                </a:lnTo>
                <a:lnTo>
                  <a:pt x="10868544" y="1995180"/>
                </a:lnTo>
                <a:lnTo>
                  <a:pt x="0" y="199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26290"/>
            <a:ext cx="18288000" cy="8249752"/>
          </a:xfrm>
          <a:custGeom>
            <a:avLst/>
            <a:gdLst/>
            <a:ahLst/>
            <a:cxnLst/>
            <a:rect r="r" b="b" t="t" l="l"/>
            <a:pathLst>
              <a:path h="8249752" w="18288000">
                <a:moveTo>
                  <a:pt x="0" y="0"/>
                </a:moveTo>
                <a:lnTo>
                  <a:pt x="18288000" y="0"/>
                </a:lnTo>
                <a:lnTo>
                  <a:pt x="18288000" y="8249752"/>
                </a:lnTo>
                <a:lnTo>
                  <a:pt x="0" y="8249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0599" y="0"/>
            <a:ext cx="2037403" cy="2026290"/>
          </a:xfrm>
          <a:custGeom>
            <a:avLst/>
            <a:gdLst/>
            <a:ahLst/>
            <a:cxnLst/>
            <a:rect r="r" b="b" t="t" l="l"/>
            <a:pathLst>
              <a:path h="2026290" w="2037403">
                <a:moveTo>
                  <a:pt x="0" y="0"/>
                </a:moveTo>
                <a:lnTo>
                  <a:pt x="2037402" y="0"/>
                </a:lnTo>
                <a:lnTo>
                  <a:pt x="2037402" y="2026290"/>
                </a:lnTo>
                <a:lnTo>
                  <a:pt x="0" y="2026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472111"/>
            <a:ext cx="18941512" cy="2262471"/>
          </a:xfrm>
          <a:custGeom>
            <a:avLst/>
            <a:gdLst/>
            <a:ahLst/>
            <a:cxnLst/>
            <a:rect r="r" b="b" t="t" l="l"/>
            <a:pathLst>
              <a:path h="2262471" w="18941512">
                <a:moveTo>
                  <a:pt x="0" y="0"/>
                </a:moveTo>
                <a:lnTo>
                  <a:pt x="18941512" y="0"/>
                </a:lnTo>
                <a:lnTo>
                  <a:pt x="18941512" y="2262471"/>
                </a:lnTo>
                <a:lnTo>
                  <a:pt x="0" y="2262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47" r="0" b="-11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34861"/>
            <a:ext cx="20879010" cy="4947835"/>
          </a:xfrm>
          <a:custGeom>
            <a:avLst/>
            <a:gdLst/>
            <a:ahLst/>
            <a:cxnLst/>
            <a:rect r="r" b="b" t="t" l="l"/>
            <a:pathLst>
              <a:path h="4947835" w="20879010">
                <a:moveTo>
                  <a:pt x="0" y="0"/>
                </a:moveTo>
                <a:lnTo>
                  <a:pt x="20879010" y="0"/>
                </a:lnTo>
                <a:lnTo>
                  <a:pt x="20879010" y="4947834"/>
                </a:lnTo>
                <a:lnTo>
                  <a:pt x="0" y="49478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34143" y="420122"/>
            <a:ext cx="6519090" cy="1528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1"/>
              </a:lnSpc>
              <a:spcBef>
                <a:spcPct val="0"/>
              </a:spcBef>
            </a:pPr>
            <a:r>
              <a:rPr lang="en-US" sz="8909">
                <a:solidFill>
                  <a:srgbClr val="0012FF"/>
                </a:solidFill>
                <a:latin typeface="Arial Bold"/>
              </a:rPr>
              <a:t>OUTPUT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825" y="885825"/>
            <a:ext cx="168583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7139">
                <a:solidFill>
                  <a:srgbClr val="0012FF"/>
                </a:solidFill>
                <a:latin typeface="Arial Bold"/>
              </a:rPr>
              <a:t>Data Visualization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4825" y="2718959"/>
            <a:ext cx="16858350" cy="678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85239" indent="-642619" lvl="1">
              <a:lnSpc>
                <a:spcPts val="6071"/>
              </a:lnSpc>
              <a:buFont typeface="Arial"/>
              <a:buChar char="•"/>
            </a:pPr>
            <a:r>
              <a:rPr lang="en-US" sz="4399">
                <a:solidFill>
                  <a:srgbClr val="374151"/>
                </a:solidFill>
                <a:latin typeface="Roboto"/>
              </a:rPr>
              <a:t>Using libraries like </a:t>
            </a:r>
            <a:r>
              <a:rPr lang="en-US" sz="4399">
                <a:solidFill>
                  <a:srgbClr val="374151"/>
                </a:solidFill>
                <a:latin typeface="Roboto Bold"/>
              </a:rPr>
              <a:t>Matplotlib, Seaborn, and Plotly</a:t>
            </a:r>
            <a:r>
              <a:rPr lang="en-US" sz="4399">
                <a:solidFill>
                  <a:srgbClr val="374151"/>
                </a:solidFill>
                <a:latin typeface="Roboto"/>
              </a:rPr>
              <a:t>.</a:t>
            </a:r>
          </a:p>
          <a:p>
            <a:pPr algn="ctr" marL="1285239" indent="-642619" lvl="1">
              <a:lnSpc>
                <a:spcPts val="6071"/>
              </a:lnSpc>
              <a:buFont typeface="Arial"/>
              <a:buChar char="•"/>
            </a:pPr>
            <a:r>
              <a:rPr lang="en-US" sz="4399">
                <a:solidFill>
                  <a:srgbClr val="374151"/>
                </a:solidFill>
                <a:latin typeface="Roboto"/>
              </a:rPr>
              <a:t>Creating various </a:t>
            </a:r>
            <a:r>
              <a:rPr lang="en-US" sz="4399">
                <a:solidFill>
                  <a:srgbClr val="374151"/>
                </a:solidFill>
                <a:latin typeface="Roboto Bold"/>
              </a:rPr>
              <a:t>types of plots</a:t>
            </a:r>
            <a:r>
              <a:rPr lang="en-US" sz="4399">
                <a:solidFill>
                  <a:srgbClr val="374151"/>
                </a:solidFill>
                <a:latin typeface="Roboto"/>
              </a:rPr>
              <a:t>, such as line </a:t>
            </a:r>
            <a:r>
              <a:rPr lang="en-US" sz="4399">
                <a:solidFill>
                  <a:srgbClr val="374151"/>
                </a:solidFill>
                <a:latin typeface="Roboto Bold"/>
              </a:rPr>
              <a:t>plots, bar charts, scatter plots, and histograms</a:t>
            </a:r>
            <a:r>
              <a:rPr lang="en-US" sz="4399">
                <a:solidFill>
                  <a:srgbClr val="374151"/>
                </a:solidFill>
                <a:latin typeface="Roboto"/>
              </a:rPr>
              <a:t>.</a:t>
            </a:r>
          </a:p>
          <a:p>
            <a:pPr algn="ctr" marL="1285239" indent="-642619" lvl="1">
              <a:lnSpc>
                <a:spcPts val="6071"/>
              </a:lnSpc>
              <a:buFont typeface="Arial"/>
              <a:buChar char="•"/>
            </a:pPr>
            <a:r>
              <a:rPr lang="en-US" sz="4399">
                <a:solidFill>
                  <a:srgbClr val="374151"/>
                </a:solidFill>
                <a:latin typeface="Roboto"/>
              </a:rPr>
              <a:t>Customizing </a:t>
            </a:r>
            <a:r>
              <a:rPr lang="en-US" sz="4399">
                <a:solidFill>
                  <a:srgbClr val="374151"/>
                </a:solidFill>
                <a:latin typeface="Roboto Bold"/>
              </a:rPr>
              <a:t>visual elements</a:t>
            </a:r>
            <a:r>
              <a:rPr lang="en-US" sz="4399">
                <a:solidFill>
                  <a:srgbClr val="374151"/>
                </a:solidFill>
                <a:latin typeface="Roboto"/>
              </a:rPr>
              <a:t> like </a:t>
            </a:r>
            <a:r>
              <a:rPr lang="en-US" sz="4399">
                <a:solidFill>
                  <a:srgbClr val="374151"/>
                </a:solidFill>
                <a:latin typeface="Roboto Bold"/>
              </a:rPr>
              <a:t>colors, labels, titles, and legends.</a:t>
            </a:r>
          </a:p>
          <a:p>
            <a:pPr algn="ctr" marL="1285239" indent="-642619" lvl="1">
              <a:lnSpc>
                <a:spcPts val="6071"/>
              </a:lnSpc>
              <a:buFont typeface="Arial"/>
              <a:buChar char="•"/>
            </a:pPr>
            <a:r>
              <a:rPr lang="en-US" sz="4399">
                <a:solidFill>
                  <a:srgbClr val="374151"/>
                </a:solidFill>
                <a:latin typeface="Roboto"/>
              </a:rPr>
              <a:t>Creating </a:t>
            </a:r>
            <a:r>
              <a:rPr lang="en-US" sz="4399">
                <a:solidFill>
                  <a:srgbClr val="374151"/>
                </a:solidFill>
                <a:latin typeface="Roboto Bold"/>
              </a:rPr>
              <a:t>interactive visualizations </a:t>
            </a:r>
            <a:r>
              <a:rPr lang="en-US" sz="4399">
                <a:solidFill>
                  <a:srgbClr val="374151"/>
                </a:solidFill>
                <a:latin typeface="Roboto"/>
              </a:rPr>
              <a:t>with zooming, panning, and hover features.</a:t>
            </a:r>
          </a:p>
          <a:p>
            <a:pPr algn="ctr" marL="1285239" indent="-642619" lvl="1">
              <a:lnSpc>
                <a:spcPts val="6071"/>
              </a:lnSpc>
              <a:buFont typeface="Arial"/>
              <a:buChar char="•"/>
            </a:pPr>
            <a:r>
              <a:rPr lang="en-US" sz="4399">
                <a:solidFill>
                  <a:srgbClr val="374151"/>
                </a:solidFill>
                <a:latin typeface="Roboto"/>
              </a:rPr>
              <a:t>Exporting visualizations to different file formats.</a:t>
            </a:r>
          </a:p>
          <a:p>
            <a:pPr algn="ctr" marL="1168397" indent="-584199" lvl="1">
              <a:lnSpc>
                <a:spcPts val="551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32520"/>
            <a:ext cx="10813835" cy="8254480"/>
          </a:xfrm>
          <a:custGeom>
            <a:avLst/>
            <a:gdLst/>
            <a:ahLst/>
            <a:cxnLst/>
            <a:rect r="r" b="b" t="t" l="l"/>
            <a:pathLst>
              <a:path h="8254480" w="10813835">
                <a:moveTo>
                  <a:pt x="0" y="0"/>
                </a:moveTo>
                <a:lnTo>
                  <a:pt x="10813835" y="0"/>
                </a:lnTo>
                <a:lnTo>
                  <a:pt x="10813835" y="8254480"/>
                </a:lnTo>
                <a:lnTo>
                  <a:pt x="0" y="8254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6" r="-1474" b="-31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30321" y="1712527"/>
            <a:ext cx="9855093" cy="8574473"/>
          </a:xfrm>
          <a:custGeom>
            <a:avLst/>
            <a:gdLst/>
            <a:ahLst/>
            <a:cxnLst/>
            <a:rect r="r" b="b" t="t" l="l"/>
            <a:pathLst>
              <a:path h="8574473" w="9855093">
                <a:moveTo>
                  <a:pt x="0" y="0"/>
                </a:moveTo>
                <a:lnTo>
                  <a:pt x="9855093" y="0"/>
                </a:lnTo>
                <a:lnTo>
                  <a:pt x="9855093" y="8574473"/>
                </a:lnTo>
                <a:lnTo>
                  <a:pt x="0" y="85744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25" t="-467" r="-35782" b="-46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10431" y="0"/>
            <a:ext cx="2377569" cy="2364601"/>
          </a:xfrm>
          <a:custGeom>
            <a:avLst/>
            <a:gdLst/>
            <a:ahLst/>
            <a:cxnLst/>
            <a:rect r="r" b="b" t="t" l="l"/>
            <a:pathLst>
              <a:path h="2364601" w="2377569">
                <a:moveTo>
                  <a:pt x="0" y="0"/>
                </a:moveTo>
                <a:lnTo>
                  <a:pt x="2377569" y="0"/>
                </a:lnTo>
                <a:lnTo>
                  <a:pt x="2377569" y="2364601"/>
                </a:lnTo>
                <a:lnTo>
                  <a:pt x="0" y="23646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1046" y="178480"/>
            <a:ext cx="6519090" cy="1528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1"/>
              </a:lnSpc>
              <a:spcBef>
                <a:spcPct val="0"/>
              </a:spcBef>
            </a:pPr>
            <a:r>
              <a:rPr lang="en-US" sz="8909">
                <a:solidFill>
                  <a:srgbClr val="0012FF"/>
                </a:solidFill>
                <a:latin typeface="Arial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DAFoDI4Z2IE</dc:identifier>
  <dcterms:modified xsi:type="dcterms:W3CDTF">2011-08-01T06:04:30Z</dcterms:modified>
  <cp:revision>1</cp:revision>
  <dc:title>EDS Project On:- Exploring the Cars Data</dc:title>
</cp:coreProperties>
</file>