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40"/>
  </p:notesMasterIdLst>
  <p:handoutMasterIdLst>
    <p:handoutMasterId r:id="rId41"/>
  </p:handoutMasterIdLst>
  <p:sldIdLst>
    <p:sldId id="257" r:id="rId3"/>
    <p:sldId id="258" r:id="rId4"/>
    <p:sldId id="263" r:id="rId5"/>
    <p:sldId id="264" r:id="rId6"/>
    <p:sldId id="299" r:id="rId7"/>
    <p:sldId id="265" r:id="rId8"/>
    <p:sldId id="266" r:id="rId9"/>
    <p:sldId id="267" r:id="rId10"/>
    <p:sldId id="268" r:id="rId11"/>
    <p:sldId id="270" r:id="rId12"/>
    <p:sldId id="272" r:id="rId13"/>
    <p:sldId id="273" r:id="rId14"/>
    <p:sldId id="274" r:id="rId15"/>
    <p:sldId id="275" r:id="rId16"/>
    <p:sldId id="276" r:id="rId17"/>
    <p:sldId id="277" r:id="rId18"/>
    <p:sldId id="278" r:id="rId19"/>
    <p:sldId id="301" r:id="rId20"/>
    <p:sldId id="302" r:id="rId21"/>
    <p:sldId id="279" r:id="rId22"/>
    <p:sldId id="300" r:id="rId23"/>
    <p:sldId id="280" r:id="rId24"/>
    <p:sldId id="282" r:id="rId25"/>
    <p:sldId id="283" r:id="rId26"/>
    <p:sldId id="285" r:id="rId27"/>
    <p:sldId id="290" r:id="rId28"/>
    <p:sldId id="291" r:id="rId29"/>
    <p:sldId id="292" r:id="rId30"/>
    <p:sldId id="293" r:id="rId31"/>
    <p:sldId id="294" r:id="rId32"/>
    <p:sldId id="295" r:id="rId33"/>
    <p:sldId id="306" r:id="rId34"/>
    <p:sldId id="303" r:id="rId35"/>
    <p:sldId id="296" r:id="rId36"/>
    <p:sldId id="304" r:id="rId37"/>
    <p:sldId id="297" r:id="rId38"/>
    <p:sldId id="298" r:id="rId3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571" autoAdjust="0"/>
    <p:restoredTop sz="78857" autoAdjust="0"/>
  </p:normalViewPr>
  <p:slideViewPr>
    <p:cSldViewPr>
      <p:cViewPr varScale="1">
        <p:scale>
          <a:sx n="58" d="100"/>
          <a:sy n="58" d="100"/>
        </p:scale>
        <p:origin x="1104"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E495AA98-BB60-44DC-A78B-B9ED60445DB1}" type="datetimeFigureOut">
              <a:rPr lang="en-US" smtClean="0"/>
              <a:t>10/4/2021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5BD28400-A4F7-42A8-B7A0-79DB4B9F7E1D}" type="slidenum">
              <a:rPr lang="en-US" smtClean="0"/>
              <a:t>‹#›</a:t>
            </a:fld>
            <a:endParaRPr lang="en-US"/>
          </a:p>
        </p:txBody>
      </p:sp>
    </p:spTree>
    <p:extLst>
      <p:ext uri="{BB962C8B-B14F-4D97-AF65-F5344CB8AC3E}">
        <p14:creationId xmlns:p14="http://schemas.microsoft.com/office/powerpoint/2010/main" val="4134846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345A4C41-60A7-4208-BDE0-0E17A3C6A953}" type="datetimeFigureOut">
              <a:rPr lang="en-US" smtClean="0"/>
              <a:t>10/4/2021</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CCB678E8-892B-435A-AF8D-F8F49D4A8466}" type="slidenum">
              <a:rPr lang="en-US" smtClean="0"/>
              <a:t>‹#›</a:t>
            </a:fld>
            <a:endParaRPr lang="en-US"/>
          </a:p>
        </p:txBody>
      </p:sp>
    </p:spTree>
    <p:extLst>
      <p:ext uri="{BB962C8B-B14F-4D97-AF65-F5344CB8AC3E}">
        <p14:creationId xmlns:p14="http://schemas.microsoft.com/office/powerpoint/2010/main" val="371364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www.youtube.com/watch?v=tJXLRLDWjn4" TargetMode="External"/><Relationship Id="rId3" Type="http://schemas.openxmlformats.org/officeDocument/2006/relationships/hyperlink" Target="http://azimuth-interactive.com/ESS9_Videos/pdfcases/Chapter04_Case1.pdf" TargetMode="External"/><Relationship Id="rId7" Type="http://schemas.openxmlformats.org/officeDocument/2006/relationships/hyperlink" Target="http://www.youtube.com/watch?v=0FacYAI6DY0"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www.youtube.com/watch?v=zfLVvk7CjY4" TargetMode="External"/><Relationship Id="rId5" Type="http://schemas.openxmlformats.org/officeDocument/2006/relationships/hyperlink" Target="http://videos.webpronews.com/2008/05/13/google-and-ibm-produce-cloud-computing/" TargetMode="External"/><Relationship Id="rId4" Type="http://schemas.openxmlformats.org/officeDocument/2006/relationships/hyperlink" Target="http://azimuth-interactive.com/ESS9_Videos/pdfcases/Chapter04_Case2.pdf" TargetMode="External"/><Relationship Id="rId9" Type="http://schemas.openxmlformats.org/officeDocument/2006/relationships/hyperlink" Target="http://www.youtube.com/watch?v=7MMT2KUgqN4"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7066" indent="-291179" eaLnBrk="0" hangingPunct="0">
              <a:defRPr sz="2400">
                <a:solidFill>
                  <a:schemeClr val="tx1"/>
                </a:solidFill>
                <a:latin typeface="Arial" charset="0"/>
              </a:defRPr>
            </a:lvl2pPr>
            <a:lvl3pPr marL="1164717" indent="-232943" eaLnBrk="0" hangingPunct="0">
              <a:defRPr sz="2400">
                <a:solidFill>
                  <a:schemeClr val="tx1"/>
                </a:solidFill>
                <a:latin typeface="Arial" charset="0"/>
              </a:defRPr>
            </a:lvl3pPr>
            <a:lvl4pPr marL="1630604" indent="-232943" eaLnBrk="0" hangingPunct="0">
              <a:defRPr sz="2400">
                <a:solidFill>
                  <a:schemeClr val="tx1"/>
                </a:solidFill>
                <a:latin typeface="Arial" charset="0"/>
              </a:defRPr>
            </a:lvl4pPr>
            <a:lvl5pPr marL="2096491" indent="-232943" eaLnBrk="0" hangingPunct="0">
              <a:defRPr sz="2400">
                <a:solidFill>
                  <a:schemeClr val="tx1"/>
                </a:solidFill>
                <a:latin typeface="Arial" charset="0"/>
              </a:defRPr>
            </a:lvl5pPr>
            <a:lvl6pPr marL="2562377" indent="-232943" eaLnBrk="0" fontAlgn="base" hangingPunct="0">
              <a:spcBef>
                <a:spcPct val="0"/>
              </a:spcBef>
              <a:spcAft>
                <a:spcPct val="0"/>
              </a:spcAft>
              <a:defRPr sz="2400">
                <a:solidFill>
                  <a:schemeClr val="tx1"/>
                </a:solidFill>
                <a:latin typeface="Arial" charset="0"/>
              </a:defRPr>
            </a:lvl6pPr>
            <a:lvl7pPr marL="3028264" indent="-232943" eaLnBrk="0" fontAlgn="base" hangingPunct="0">
              <a:spcBef>
                <a:spcPct val="0"/>
              </a:spcBef>
              <a:spcAft>
                <a:spcPct val="0"/>
              </a:spcAft>
              <a:defRPr sz="2400">
                <a:solidFill>
                  <a:schemeClr val="tx1"/>
                </a:solidFill>
                <a:latin typeface="Arial" charset="0"/>
              </a:defRPr>
            </a:lvl7pPr>
            <a:lvl8pPr marL="3494151" indent="-232943" eaLnBrk="0" fontAlgn="base" hangingPunct="0">
              <a:spcBef>
                <a:spcPct val="0"/>
              </a:spcBef>
              <a:spcAft>
                <a:spcPct val="0"/>
              </a:spcAft>
              <a:defRPr sz="2400">
                <a:solidFill>
                  <a:schemeClr val="tx1"/>
                </a:solidFill>
                <a:latin typeface="Arial" charset="0"/>
              </a:defRPr>
            </a:lvl8pPr>
            <a:lvl9pPr marL="3960038" indent="-232943" eaLnBrk="0" fontAlgn="base" hangingPunct="0">
              <a:spcBef>
                <a:spcPct val="0"/>
              </a:spcBef>
              <a:spcAft>
                <a:spcPct val="0"/>
              </a:spcAft>
              <a:defRPr sz="2400">
                <a:solidFill>
                  <a:schemeClr val="tx1"/>
                </a:solidFill>
                <a:latin typeface="Arial" charset="0"/>
              </a:defRPr>
            </a:lvl9pPr>
          </a:lstStyle>
          <a:p>
            <a:pPr eaLnBrk="1" hangingPunct="1"/>
            <a:fld id="{80E6C7EF-00E4-4C1D-BDB3-3F32BDBDF8B9}" type="slidenum">
              <a:rPr lang="en-US" sz="1200">
                <a:latin typeface="Times New Roman" pitchFamily="18" charset="0"/>
              </a:rPr>
              <a:pPr eaLnBrk="1" hangingPunct="1"/>
              <a:t>1</a:t>
            </a:fld>
            <a:endParaRPr lang="en-US" sz="1200">
              <a:latin typeface="Times New Roman" pitchFamily="18" charset="0"/>
            </a:endParaRPr>
          </a:p>
        </p:txBody>
      </p:sp>
      <p:sp>
        <p:nvSpPr>
          <p:cNvPr id="47107" name="Rectangle 1026"/>
          <p:cNvSpPr>
            <a:spLocks noGrp="1" noRot="1" noChangeAspect="1" noChangeArrowheads="1" noTextEdit="1"/>
          </p:cNvSpPr>
          <p:nvPr>
            <p:ph type="sldImg"/>
          </p:nvPr>
        </p:nvSpPr>
        <p:spPr>
          <a:ln/>
        </p:spPr>
      </p:sp>
      <p:sp>
        <p:nvSpPr>
          <p:cNvPr id="4710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Times New Roman" pitchFamily="18" charset="0"/>
              </a:rPr>
              <a:t>There are two video cases and five instructional videos for this chapter:  </a:t>
            </a:r>
          </a:p>
          <a:p>
            <a:pPr eaLnBrk="1" hangingPunct="1"/>
            <a:endParaRPr lang="en-US" dirty="0" smtClean="0">
              <a:latin typeface="Times New Roman" pitchFamily="18" charset="0"/>
            </a:endParaRPr>
          </a:p>
          <a:p>
            <a:r>
              <a:rPr lang="en-US" dirty="0" smtClean="0">
                <a:latin typeface="Times New Roman" pitchFamily="18" charset="0"/>
              </a:rPr>
              <a:t>Case 1 </a:t>
            </a:r>
            <a:r>
              <a:rPr lang="en-US" dirty="0" smtClean="0">
                <a:latin typeface="Times New Roman" pitchFamily="18" charset="0"/>
                <a:hlinkClick r:id="rId3"/>
              </a:rPr>
              <a:t>Hudson’s Bay Company and IBM: Virtual Blade Platform</a:t>
            </a:r>
            <a:endParaRPr lang="en-US" dirty="0" smtClean="0">
              <a:latin typeface="Times New Roman" pitchFamily="18" charset="0"/>
            </a:endParaRPr>
          </a:p>
          <a:p>
            <a:r>
              <a:rPr lang="en-US" dirty="0" smtClean="0">
                <a:latin typeface="Times New Roman" pitchFamily="18" charset="0"/>
              </a:rPr>
              <a:t>Case 2 </a:t>
            </a:r>
            <a:r>
              <a:rPr lang="en-US" dirty="0" smtClean="0">
                <a:latin typeface="Times New Roman" pitchFamily="18" charset="0"/>
                <a:hlinkClick r:id="rId4"/>
              </a:rPr>
              <a:t>Salesforce.com: SFA on the iPhone and iPod Touch</a:t>
            </a:r>
            <a:endParaRPr lang="en-US" dirty="0" smtClean="0">
              <a:latin typeface="Times New Roman" pitchFamily="18" charset="0"/>
            </a:endParaRPr>
          </a:p>
          <a:p>
            <a:r>
              <a:rPr lang="en-US" dirty="0" smtClean="0">
                <a:latin typeface="Times New Roman" pitchFamily="18" charset="0"/>
              </a:rPr>
              <a:t>Instructional Video 1 </a:t>
            </a:r>
            <a:r>
              <a:rPr lang="en-US" dirty="0" smtClean="0">
                <a:latin typeface="Times New Roman" pitchFamily="18" charset="0"/>
                <a:hlinkClick r:id="rId5"/>
              </a:rPr>
              <a:t>Google and IBM Produce Cloud Computing</a:t>
            </a:r>
            <a:endParaRPr lang="en-US" dirty="0" smtClean="0">
              <a:latin typeface="Times New Roman" pitchFamily="18" charset="0"/>
            </a:endParaRPr>
          </a:p>
          <a:p>
            <a:r>
              <a:rPr lang="en-US" dirty="0" smtClean="0">
                <a:latin typeface="Times New Roman" pitchFamily="18" charset="0"/>
              </a:rPr>
              <a:t>Instructional Video 2 </a:t>
            </a:r>
            <a:r>
              <a:rPr lang="en-US" dirty="0" smtClean="0">
                <a:latin typeface="Times New Roman" pitchFamily="18" charset="0"/>
                <a:hlinkClick r:id="rId6"/>
              </a:rPr>
              <a:t>IBM Blue Cloud is Ready-to-Use Computing</a:t>
            </a:r>
            <a:endParaRPr lang="en-US" dirty="0" smtClean="0">
              <a:latin typeface="Times New Roman" pitchFamily="18" charset="0"/>
            </a:endParaRPr>
          </a:p>
          <a:p>
            <a:r>
              <a:rPr lang="en-US" dirty="0" smtClean="0">
                <a:latin typeface="Times New Roman" pitchFamily="18" charset="0"/>
              </a:rPr>
              <a:t>Instructional Video 3 </a:t>
            </a:r>
            <a:r>
              <a:rPr lang="en-US" dirty="0" smtClean="0">
                <a:latin typeface="Times New Roman" pitchFamily="18" charset="0"/>
                <a:hlinkClick r:id="rId7"/>
              </a:rPr>
              <a:t>What the Hell is Cloud Computing?</a:t>
            </a:r>
            <a:endParaRPr lang="en-US" dirty="0" smtClean="0">
              <a:latin typeface="Times New Roman" pitchFamily="18" charset="0"/>
            </a:endParaRPr>
          </a:p>
          <a:p>
            <a:r>
              <a:rPr lang="en-US" dirty="0" smtClean="0">
                <a:latin typeface="Times New Roman" pitchFamily="18" charset="0"/>
              </a:rPr>
              <a:t>Instructional Video 4 </a:t>
            </a:r>
            <a:r>
              <a:rPr lang="en-US" dirty="0" smtClean="0">
                <a:latin typeface="Times New Roman" pitchFamily="18" charset="0"/>
                <a:hlinkClick r:id="rId8"/>
              </a:rPr>
              <a:t>What is AJAX and How Does it Work?</a:t>
            </a:r>
            <a:endParaRPr lang="en-US" dirty="0" smtClean="0">
              <a:latin typeface="Times New Roman" pitchFamily="18" charset="0"/>
            </a:endParaRPr>
          </a:p>
          <a:p>
            <a:r>
              <a:rPr lang="en-US" dirty="0" smtClean="0">
                <a:latin typeface="Times New Roman" pitchFamily="18" charset="0"/>
              </a:rPr>
              <a:t>Instructional Video 5 </a:t>
            </a:r>
            <a:r>
              <a:rPr lang="en-US" dirty="0" smtClean="0">
                <a:latin typeface="Times New Roman" pitchFamily="18" charset="0"/>
                <a:hlinkClick r:id="rId9"/>
              </a:rPr>
              <a:t>Yahoo’s </a:t>
            </a:r>
            <a:r>
              <a:rPr lang="en-US" dirty="0" err="1" smtClean="0">
                <a:latin typeface="Times New Roman" pitchFamily="18" charset="0"/>
                <a:hlinkClick r:id="rId9"/>
              </a:rPr>
              <a:t>FireEagle</a:t>
            </a:r>
            <a:r>
              <a:rPr lang="en-US" dirty="0" smtClean="0">
                <a:latin typeface="Times New Roman" pitchFamily="18" charset="0"/>
                <a:hlinkClick r:id="rId9"/>
              </a:rPr>
              <a:t> </a:t>
            </a:r>
            <a:r>
              <a:rPr lang="en-US" dirty="0" err="1" smtClean="0">
                <a:latin typeface="Times New Roman" pitchFamily="18" charset="0"/>
                <a:hlinkClick r:id="rId9"/>
              </a:rPr>
              <a:t>Geolocation</a:t>
            </a:r>
            <a:r>
              <a:rPr lang="en-US" dirty="0" smtClean="0">
                <a:latin typeface="Times New Roman" pitchFamily="18" charset="0"/>
                <a:hlinkClick r:id="rId9"/>
              </a:rPr>
              <a:t> Service</a:t>
            </a:r>
            <a:endParaRPr lang="en-US" dirty="0" smtClean="0">
              <a:latin typeface="Times New Roman" pitchFamily="18" charset="0"/>
            </a:endParaRPr>
          </a:p>
        </p:txBody>
      </p:sp>
    </p:spTree>
    <p:extLst>
      <p:ext uri="{BB962C8B-B14F-4D97-AF65-F5344CB8AC3E}">
        <p14:creationId xmlns:p14="http://schemas.microsoft.com/office/powerpoint/2010/main" val="3837718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 New Roman" pitchFamily="18" charset="0"/>
              </a:rPr>
              <a:t>You might point out to students the confusion that results from the word “server.” A server is a physical computer. It’s also the software that runs on that computer which “serves” user requests. The intended meaning often comes from the context in which it is used. If someone says we had to “purchase a number of servers,” it usually means the purchase of computers. When people say “the server is down” they usually mean the computer is down.  </a:t>
            </a:r>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7066" indent="-291179" eaLnBrk="0" hangingPunct="0">
              <a:defRPr sz="2400">
                <a:solidFill>
                  <a:schemeClr val="tx1"/>
                </a:solidFill>
                <a:latin typeface="Arial" charset="0"/>
              </a:defRPr>
            </a:lvl2pPr>
            <a:lvl3pPr marL="1164717" indent="-232943" eaLnBrk="0" hangingPunct="0">
              <a:defRPr sz="2400">
                <a:solidFill>
                  <a:schemeClr val="tx1"/>
                </a:solidFill>
                <a:latin typeface="Arial" charset="0"/>
              </a:defRPr>
            </a:lvl3pPr>
            <a:lvl4pPr marL="1630604" indent="-232943" eaLnBrk="0" hangingPunct="0">
              <a:defRPr sz="2400">
                <a:solidFill>
                  <a:schemeClr val="tx1"/>
                </a:solidFill>
                <a:latin typeface="Arial" charset="0"/>
              </a:defRPr>
            </a:lvl4pPr>
            <a:lvl5pPr marL="2096491" indent="-232943" eaLnBrk="0" hangingPunct="0">
              <a:defRPr sz="2400">
                <a:solidFill>
                  <a:schemeClr val="tx1"/>
                </a:solidFill>
                <a:latin typeface="Arial" charset="0"/>
              </a:defRPr>
            </a:lvl5pPr>
            <a:lvl6pPr marL="2562377" indent="-232943" eaLnBrk="0" fontAlgn="base" hangingPunct="0">
              <a:spcBef>
                <a:spcPct val="0"/>
              </a:spcBef>
              <a:spcAft>
                <a:spcPct val="0"/>
              </a:spcAft>
              <a:defRPr sz="2400">
                <a:solidFill>
                  <a:schemeClr val="tx1"/>
                </a:solidFill>
                <a:latin typeface="Arial" charset="0"/>
              </a:defRPr>
            </a:lvl6pPr>
            <a:lvl7pPr marL="3028264" indent="-232943" eaLnBrk="0" fontAlgn="base" hangingPunct="0">
              <a:spcBef>
                <a:spcPct val="0"/>
              </a:spcBef>
              <a:spcAft>
                <a:spcPct val="0"/>
              </a:spcAft>
              <a:defRPr sz="2400">
                <a:solidFill>
                  <a:schemeClr val="tx1"/>
                </a:solidFill>
                <a:latin typeface="Arial" charset="0"/>
              </a:defRPr>
            </a:lvl7pPr>
            <a:lvl8pPr marL="3494151" indent="-232943" eaLnBrk="0" fontAlgn="base" hangingPunct="0">
              <a:spcBef>
                <a:spcPct val="0"/>
              </a:spcBef>
              <a:spcAft>
                <a:spcPct val="0"/>
              </a:spcAft>
              <a:defRPr sz="2400">
                <a:solidFill>
                  <a:schemeClr val="tx1"/>
                </a:solidFill>
                <a:latin typeface="Arial" charset="0"/>
              </a:defRPr>
            </a:lvl8pPr>
            <a:lvl9pPr marL="3960038" indent="-232943" eaLnBrk="0" fontAlgn="base" hangingPunct="0">
              <a:spcBef>
                <a:spcPct val="0"/>
              </a:spcBef>
              <a:spcAft>
                <a:spcPct val="0"/>
              </a:spcAft>
              <a:defRPr sz="2400">
                <a:solidFill>
                  <a:schemeClr val="tx1"/>
                </a:solidFill>
                <a:latin typeface="Arial" charset="0"/>
              </a:defRPr>
            </a:lvl9pPr>
          </a:lstStyle>
          <a:p>
            <a:pPr eaLnBrk="1" hangingPunct="1"/>
            <a:fld id="{3A55C4C3-3603-4CE7-B996-5EE3497E8883}" type="slidenum">
              <a:rPr lang="en-US" sz="1200">
                <a:latin typeface="Times New Roman" pitchFamily="18" charset="0"/>
              </a:rPr>
              <a:pPr eaLnBrk="1" hangingPunct="1"/>
              <a:t>10</a:t>
            </a:fld>
            <a:endParaRPr lang="en-US" sz="1200">
              <a:latin typeface="Times New Roman" pitchFamily="18" charset="0"/>
            </a:endParaRPr>
          </a:p>
        </p:txBody>
      </p:sp>
    </p:spTree>
    <p:extLst>
      <p:ext uri="{BB962C8B-B14F-4D97-AF65-F5344CB8AC3E}">
        <p14:creationId xmlns:p14="http://schemas.microsoft.com/office/powerpoint/2010/main" val="1179455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Times New Roman" pitchFamily="18" charset="0"/>
              </a:rPr>
              <a:t>The cost of digital storage has fallen exponentially along with the cost of computing. Today, an 8 gigabyte USB “Flash Drive” costs about $20. You might ask students what impact they think this might have on the amount of digital information stored in corporations. Or ask students how many gigabytes of information they use to store photos, music, videos, podcasts, and other digital material. On average in 2010, Americans consume 34 gigabytes of digital information a day. </a:t>
            </a:r>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7066" indent="-291179" eaLnBrk="0" hangingPunct="0">
              <a:defRPr sz="2400">
                <a:solidFill>
                  <a:schemeClr val="tx1"/>
                </a:solidFill>
                <a:latin typeface="Arial" charset="0"/>
              </a:defRPr>
            </a:lvl2pPr>
            <a:lvl3pPr marL="1164717" indent="-232943" eaLnBrk="0" hangingPunct="0">
              <a:defRPr sz="2400">
                <a:solidFill>
                  <a:schemeClr val="tx1"/>
                </a:solidFill>
                <a:latin typeface="Arial" charset="0"/>
              </a:defRPr>
            </a:lvl3pPr>
            <a:lvl4pPr marL="1630604" indent="-232943" eaLnBrk="0" hangingPunct="0">
              <a:defRPr sz="2400">
                <a:solidFill>
                  <a:schemeClr val="tx1"/>
                </a:solidFill>
                <a:latin typeface="Arial" charset="0"/>
              </a:defRPr>
            </a:lvl4pPr>
            <a:lvl5pPr marL="2096491" indent="-232943" eaLnBrk="0" hangingPunct="0">
              <a:defRPr sz="2400">
                <a:solidFill>
                  <a:schemeClr val="tx1"/>
                </a:solidFill>
                <a:latin typeface="Arial" charset="0"/>
              </a:defRPr>
            </a:lvl5pPr>
            <a:lvl6pPr marL="2562377" indent="-232943" eaLnBrk="0" fontAlgn="base" hangingPunct="0">
              <a:spcBef>
                <a:spcPct val="0"/>
              </a:spcBef>
              <a:spcAft>
                <a:spcPct val="0"/>
              </a:spcAft>
              <a:defRPr sz="2400">
                <a:solidFill>
                  <a:schemeClr val="tx1"/>
                </a:solidFill>
                <a:latin typeface="Arial" charset="0"/>
              </a:defRPr>
            </a:lvl6pPr>
            <a:lvl7pPr marL="3028264" indent="-232943" eaLnBrk="0" fontAlgn="base" hangingPunct="0">
              <a:spcBef>
                <a:spcPct val="0"/>
              </a:spcBef>
              <a:spcAft>
                <a:spcPct val="0"/>
              </a:spcAft>
              <a:defRPr sz="2400">
                <a:solidFill>
                  <a:schemeClr val="tx1"/>
                </a:solidFill>
                <a:latin typeface="Arial" charset="0"/>
              </a:defRPr>
            </a:lvl7pPr>
            <a:lvl8pPr marL="3494151" indent="-232943" eaLnBrk="0" fontAlgn="base" hangingPunct="0">
              <a:spcBef>
                <a:spcPct val="0"/>
              </a:spcBef>
              <a:spcAft>
                <a:spcPct val="0"/>
              </a:spcAft>
              <a:defRPr sz="2400">
                <a:solidFill>
                  <a:schemeClr val="tx1"/>
                </a:solidFill>
                <a:latin typeface="Arial" charset="0"/>
              </a:defRPr>
            </a:lvl8pPr>
            <a:lvl9pPr marL="3960038" indent="-232943" eaLnBrk="0" fontAlgn="base" hangingPunct="0">
              <a:spcBef>
                <a:spcPct val="0"/>
              </a:spcBef>
              <a:spcAft>
                <a:spcPct val="0"/>
              </a:spcAft>
              <a:defRPr sz="2400">
                <a:solidFill>
                  <a:schemeClr val="tx1"/>
                </a:solidFill>
                <a:latin typeface="Arial" charset="0"/>
              </a:defRPr>
            </a:lvl9pPr>
          </a:lstStyle>
          <a:p>
            <a:pPr eaLnBrk="1" hangingPunct="1"/>
            <a:fld id="{C1325E9A-B34A-413A-845B-BF51080E94C7}" type="slidenum">
              <a:rPr lang="en-US" sz="1200">
                <a:latin typeface="Times New Roman" pitchFamily="18" charset="0"/>
              </a:rPr>
              <a:pPr eaLnBrk="1" hangingPunct="1"/>
              <a:t>11</a:t>
            </a:fld>
            <a:endParaRPr lang="en-US" sz="1200">
              <a:latin typeface="Times New Roman" pitchFamily="18" charset="0"/>
            </a:endParaRPr>
          </a:p>
        </p:txBody>
      </p:sp>
    </p:spTree>
    <p:extLst>
      <p:ext uri="{BB962C8B-B14F-4D97-AF65-F5344CB8AC3E}">
        <p14:creationId xmlns:p14="http://schemas.microsoft.com/office/powerpoint/2010/main" val="547229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Times New Roman" pitchFamily="18" charset="0"/>
              </a:rPr>
              <a:t>SANs are an effort by corporations to reduce storage costs, manage information, increase flexibility, and provide near-certain backup. One of the major worries of business firms is losing customer or other digital data. Extraordinary efforts are taken to make redundant copies of digital information, and placing it on separate secure servers, even remote servers in separate facilities.  </a:t>
            </a:r>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7066" indent="-291179" eaLnBrk="0" hangingPunct="0">
              <a:defRPr sz="2400">
                <a:solidFill>
                  <a:schemeClr val="tx1"/>
                </a:solidFill>
                <a:latin typeface="Arial" charset="0"/>
              </a:defRPr>
            </a:lvl2pPr>
            <a:lvl3pPr marL="1164717" indent="-232943" eaLnBrk="0" hangingPunct="0">
              <a:defRPr sz="2400">
                <a:solidFill>
                  <a:schemeClr val="tx1"/>
                </a:solidFill>
                <a:latin typeface="Arial" charset="0"/>
              </a:defRPr>
            </a:lvl3pPr>
            <a:lvl4pPr marL="1630604" indent="-232943" eaLnBrk="0" hangingPunct="0">
              <a:defRPr sz="2400">
                <a:solidFill>
                  <a:schemeClr val="tx1"/>
                </a:solidFill>
                <a:latin typeface="Arial" charset="0"/>
              </a:defRPr>
            </a:lvl4pPr>
            <a:lvl5pPr marL="2096491" indent="-232943" eaLnBrk="0" hangingPunct="0">
              <a:defRPr sz="2400">
                <a:solidFill>
                  <a:schemeClr val="tx1"/>
                </a:solidFill>
                <a:latin typeface="Arial" charset="0"/>
              </a:defRPr>
            </a:lvl5pPr>
            <a:lvl6pPr marL="2562377" indent="-232943" eaLnBrk="0" fontAlgn="base" hangingPunct="0">
              <a:spcBef>
                <a:spcPct val="0"/>
              </a:spcBef>
              <a:spcAft>
                <a:spcPct val="0"/>
              </a:spcAft>
              <a:defRPr sz="2400">
                <a:solidFill>
                  <a:schemeClr val="tx1"/>
                </a:solidFill>
                <a:latin typeface="Arial" charset="0"/>
              </a:defRPr>
            </a:lvl6pPr>
            <a:lvl7pPr marL="3028264" indent="-232943" eaLnBrk="0" fontAlgn="base" hangingPunct="0">
              <a:spcBef>
                <a:spcPct val="0"/>
              </a:spcBef>
              <a:spcAft>
                <a:spcPct val="0"/>
              </a:spcAft>
              <a:defRPr sz="2400">
                <a:solidFill>
                  <a:schemeClr val="tx1"/>
                </a:solidFill>
                <a:latin typeface="Arial" charset="0"/>
              </a:defRPr>
            </a:lvl7pPr>
            <a:lvl8pPr marL="3494151" indent="-232943" eaLnBrk="0" fontAlgn="base" hangingPunct="0">
              <a:spcBef>
                <a:spcPct val="0"/>
              </a:spcBef>
              <a:spcAft>
                <a:spcPct val="0"/>
              </a:spcAft>
              <a:defRPr sz="2400">
                <a:solidFill>
                  <a:schemeClr val="tx1"/>
                </a:solidFill>
                <a:latin typeface="Arial" charset="0"/>
              </a:defRPr>
            </a:lvl8pPr>
            <a:lvl9pPr marL="3960038" indent="-232943" eaLnBrk="0" fontAlgn="base" hangingPunct="0">
              <a:spcBef>
                <a:spcPct val="0"/>
              </a:spcBef>
              <a:spcAft>
                <a:spcPct val="0"/>
              </a:spcAft>
              <a:defRPr sz="2400">
                <a:solidFill>
                  <a:schemeClr val="tx1"/>
                </a:solidFill>
                <a:latin typeface="Arial" charset="0"/>
              </a:defRPr>
            </a:lvl9pPr>
          </a:lstStyle>
          <a:p>
            <a:pPr eaLnBrk="1" hangingPunct="1"/>
            <a:fld id="{B09A9F99-73BB-48B0-B4DD-C9C30FDACB60}" type="slidenum">
              <a:rPr lang="en-US" sz="1200">
                <a:latin typeface="Times New Roman" pitchFamily="18" charset="0"/>
              </a:rPr>
              <a:pPr eaLnBrk="1" hangingPunct="1"/>
              <a:t>12</a:t>
            </a:fld>
            <a:endParaRPr lang="en-US" sz="1200">
              <a:latin typeface="Times New Roman" pitchFamily="18" charset="0"/>
            </a:endParaRPr>
          </a:p>
        </p:txBody>
      </p:sp>
    </p:spTree>
    <p:extLst>
      <p:ext uri="{BB962C8B-B14F-4D97-AF65-F5344CB8AC3E}">
        <p14:creationId xmlns:p14="http://schemas.microsoft.com/office/powerpoint/2010/main" val="1274876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 New Roman" pitchFamily="18" charset="0"/>
              </a:rPr>
              <a:t>Ask if students can think of other ways information gets into computers. How about digital cameras and cell phone cameras? </a:t>
            </a:r>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7066" indent="-291179" eaLnBrk="0" hangingPunct="0">
              <a:defRPr sz="2400">
                <a:solidFill>
                  <a:schemeClr val="tx1"/>
                </a:solidFill>
                <a:latin typeface="Arial" charset="0"/>
              </a:defRPr>
            </a:lvl2pPr>
            <a:lvl3pPr marL="1164717" indent="-232943" eaLnBrk="0" hangingPunct="0">
              <a:defRPr sz="2400">
                <a:solidFill>
                  <a:schemeClr val="tx1"/>
                </a:solidFill>
                <a:latin typeface="Arial" charset="0"/>
              </a:defRPr>
            </a:lvl3pPr>
            <a:lvl4pPr marL="1630604" indent="-232943" eaLnBrk="0" hangingPunct="0">
              <a:defRPr sz="2400">
                <a:solidFill>
                  <a:schemeClr val="tx1"/>
                </a:solidFill>
                <a:latin typeface="Arial" charset="0"/>
              </a:defRPr>
            </a:lvl4pPr>
            <a:lvl5pPr marL="2096491" indent="-232943" eaLnBrk="0" hangingPunct="0">
              <a:defRPr sz="2400">
                <a:solidFill>
                  <a:schemeClr val="tx1"/>
                </a:solidFill>
                <a:latin typeface="Arial" charset="0"/>
              </a:defRPr>
            </a:lvl5pPr>
            <a:lvl6pPr marL="2562377" indent="-232943" eaLnBrk="0" fontAlgn="base" hangingPunct="0">
              <a:spcBef>
                <a:spcPct val="0"/>
              </a:spcBef>
              <a:spcAft>
                <a:spcPct val="0"/>
              </a:spcAft>
              <a:defRPr sz="2400">
                <a:solidFill>
                  <a:schemeClr val="tx1"/>
                </a:solidFill>
                <a:latin typeface="Arial" charset="0"/>
              </a:defRPr>
            </a:lvl6pPr>
            <a:lvl7pPr marL="3028264" indent="-232943" eaLnBrk="0" fontAlgn="base" hangingPunct="0">
              <a:spcBef>
                <a:spcPct val="0"/>
              </a:spcBef>
              <a:spcAft>
                <a:spcPct val="0"/>
              </a:spcAft>
              <a:defRPr sz="2400">
                <a:solidFill>
                  <a:schemeClr val="tx1"/>
                </a:solidFill>
                <a:latin typeface="Arial" charset="0"/>
              </a:defRPr>
            </a:lvl7pPr>
            <a:lvl8pPr marL="3494151" indent="-232943" eaLnBrk="0" fontAlgn="base" hangingPunct="0">
              <a:spcBef>
                <a:spcPct val="0"/>
              </a:spcBef>
              <a:spcAft>
                <a:spcPct val="0"/>
              </a:spcAft>
              <a:defRPr sz="2400">
                <a:solidFill>
                  <a:schemeClr val="tx1"/>
                </a:solidFill>
                <a:latin typeface="Arial" charset="0"/>
              </a:defRPr>
            </a:lvl8pPr>
            <a:lvl9pPr marL="3960038" indent="-232943" eaLnBrk="0" fontAlgn="base" hangingPunct="0">
              <a:spcBef>
                <a:spcPct val="0"/>
              </a:spcBef>
              <a:spcAft>
                <a:spcPct val="0"/>
              </a:spcAft>
              <a:defRPr sz="2400">
                <a:solidFill>
                  <a:schemeClr val="tx1"/>
                </a:solidFill>
                <a:latin typeface="Arial" charset="0"/>
              </a:defRPr>
            </a:lvl9pPr>
          </a:lstStyle>
          <a:p>
            <a:pPr eaLnBrk="1" hangingPunct="1"/>
            <a:fld id="{639DA9DE-7563-4DC1-AFA3-77A5FF08FABC}" type="slidenum">
              <a:rPr lang="en-US" sz="1200">
                <a:latin typeface="Times New Roman" pitchFamily="18" charset="0"/>
              </a:rPr>
              <a:pPr eaLnBrk="1" hangingPunct="1"/>
              <a:t>13</a:t>
            </a:fld>
            <a:endParaRPr lang="en-US" sz="1200">
              <a:latin typeface="Times New Roman" pitchFamily="18" charset="0"/>
            </a:endParaRPr>
          </a:p>
        </p:txBody>
      </p:sp>
    </p:spTree>
    <p:extLst>
      <p:ext uri="{BB962C8B-B14F-4D97-AF65-F5344CB8AC3E}">
        <p14:creationId xmlns:p14="http://schemas.microsoft.com/office/powerpoint/2010/main" val="4259859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 New Roman" pitchFamily="18" charset="0"/>
              </a:rPr>
              <a:t>Students may be unfamiliar with batch processing. It’s used when there are large numbers of nearly identical types of transactions and where there is no need for an immediate online updating of records. Consumer banking transactions are usually performed in batch mode at night, and accounts are current and updated by morning. In contrast, an online shopping cart needs to be updated whenever the customer changes his/her order.</a:t>
            </a:r>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7066" indent="-291179" eaLnBrk="0" hangingPunct="0">
              <a:defRPr sz="2400">
                <a:solidFill>
                  <a:schemeClr val="tx1"/>
                </a:solidFill>
                <a:latin typeface="Arial" charset="0"/>
              </a:defRPr>
            </a:lvl2pPr>
            <a:lvl3pPr marL="1164717" indent="-232943" eaLnBrk="0" hangingPunct="0">
              <a:defRPr sz="2400">
                <a:solidFill>
                  <a:schemeClr val="tx1"/>
                </a:solidFill>
                <a:latin typeface="Arial" charset="0"/>
              </a:defRPr>
            </a:lvl3pPr>
            <a:lvl4pPr marL="1630604" indent="-232943" eaLnBrk="0" hangingPunct="0">
              <a:defRPr sz="2400">
                <a:solidFill>
                  <a:schemeClr val="tx1"/>
                </a:solidFill>
                <a:latin typeface="Arial" charset="0"/>
              </a:defRPr>
            </a:lvl4pPr>
            <a:lvl5pPr marL="2096491" indent="-232943" eaLnBrk="0" hangingPunct="0">
              <a:defRPr sz="2400">
                <a:solidFill>
                  <a:schemeClr val="tx1"/>
                </a:solidFill>
                <a:latin typeface="Arial" charset="0"/>
              </a:defRPr>
            </a:lvl5pPr>
            <a:lvl6pPr marL="2562377" indent="-232943" eaLnBrk="0" fontAlgn="base" hangingPunct="0">
              <a:spcBef>
                <a:spcPct val="0"/>
              </a:spcBef>
              <a:spcAft>
                <a:spcPct val="0"/>
              </a:spcAft>
              <a:defRPr sz="2400">
                <a:solidFill>
                  <a:schemeClr val="tx1"/>
                </a:solidFill>
                <a:latin typeface="Arial" charset="0"/>
              </a:defRPr>
            </a:lvl6pPr>
            <a:lvl7pPr marL="3028264" indent="-232943" eaLnBrk="0" fontAlgn="base" hangingPunct="0">
              <a:spcBef>
                <a:spcPct val="0"/>
              </a:spcBef>
              <a:spcAft>
                <a:spcPct val="0"/>
              </a:spcAft>
              <a:defRPr sz="2400">
                <a:solidFill>
                  <a:schemeClr val="tx1"/>
                </a:solidFill>
                <a:latin typeface="Arial" charset="0"/>
              </a:defRPr>
            </a:lvl7pPr>
            <a:lvl8pPr marL="3494151" indent="-232943" eaLnBrk="0" fontAlgn="base" hangingPunct="0">
              <a:spcBef>
                <a:spcPct val="0"/>
              </a:spcBef>
              <a:spcAft>
                <a:spcPct val="0"/>
              </a:spcAft>
              <a:defRPr sz="2400">
                <a:solidFill>
                  <a:schemeClr val="tx1"/>
                </a:solidFill>
                <a:latin typeface="Arial" charset="0"/>
              </a:defRPr>
            </a:lvl8pPr>
            <a:lvl9pPr marL="3960038" indent="-232943" eaLnBrk="0" fontAlgn="base" hangingPunct="0">
              <a:spcBef>
                <a:spcPct val="0"/>
              </a:spcBef>
              <a:spcAft>
                <a:spcPct val="0"/>
              </a:spcAft>
              <a:defRPr sz="2400">
                <a:solidFill>
                  <a:schemeClr val="tx1"/>
                </a:solidFill>
                <a:latin typeface="Arial" charset="0"/>
              </a:defRPr>
            </a:lvl9pPr>
          </a:lstStyle>
          <a:p>
            <a:pPr eaLnBrk="1" hangingPunct="1"/>
            <a:fld id="{B3CE220E-24A4-4B48-9AE2-B10BDFB14F0B}" type="slidenum">
              <a:rPr lang="en-US" sz="1200">
                <a:latin typeface="Times New Roman" pitchFamily="18" charset="0"/>
              </a:rPr>
              <a:pPr eaLnBrk="1" hangingPunct="1"/>
              <a:t>14</a:t>
            </a:fld>
            <a:endParaRPr lang="en-US" sz="1200">
              <a:latin typeface="Times New Roman" pitchFamily="18" charset="0"/>
            </a:endParaRPr>
          </a:p>
        </p:txBody>
      </p:sp>
    </p:spTree>
    <p:extLst>
      <p:ext uri="{BB962C8B-B14F-4D97-AF65-F5344CB8AC3E}">
        <p14:creationId xmlns:p14="http://schemas.microsoft.com/office/powerpoint/2010/main" val="281551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 New Roman" pitchFamily="18" charset="0"/>
              </a:rPr>
              <a:t>Talk to students about how they are using their cell phones. Are they listening to online radio stations, streaming music and videos, or mostly just texting? Ask them to think about how this new mobile platform might influence how a business is run, or how it is managed.  </a:t>
            </a: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7066" indent="-291179" eaLnBrk="0" hangingPunct="0">
              <a:defRPr sz="2400">
                <a:solidFill>
                  <a:schemeClr val="tx1"/>
                </a:solidFill>
                <a:latin typeface="Arial" charset="0"/>
              </a:defRPr>
            </a:lvl2pPr>
            <a:lvl3pPr marL="1164717" indent="-232943" eaLnBrk="0" hangingPunct="0">
              <a:defRPr sz="2400">
                <a:solidFill>
                  <a:schemeClr val="tx1"/>
                </a:solidFill>
                <a:latin typeface="Arial" charset="0"/>
              </a:defRPr>
            </a:lvl3pPr>
            <a:lvl4pPr marL="1630604" indent="-232943" eaLnBrk="0" hangingPunct="0">
              <a:defRPr sz="2400">
                <a:solidFill>
                  <a:schemeClr val="tx1"/>
                </a:solidFill>
                <a:latin typeface="Arial" charset="0"/>
              </a:defRPr>
            </a:lvl4pPr>
            <a:lvl5pPr marL="2096491" indent="-232943" eaLnBrk="0" hangingPunct="0">
              <a:defRPr sz="2400">
                <a:solidFill>
                  <a:schemeClr val="tx1"/>
                </a:solidFill>
                <a:latin typeface="Arial" charset="0"/>
              </a:defRPr>
            </a:lvl5pPr>
            <a:lvl6pPr marL="2562377" indent="-232943" eaLnBrk="0" fontAlgn="base" hangingPunct="0">
              <a:spcBef>
                <a:spcPct val="0"/>
              </a:spcBef>
              <a:spcAft>
                <a:spcPct val="0"/>
              </a:spcAft>
              <a:defRPr sz="2400">
                <a:solidFill>
                  <a:schemeClr val="tx1"/>
                </a:solidFill>
                <a:latin typeface="Arial" charset="0"/>
              </a:defRPr>
            </a:lvl6pPr>
            <a:lvl7pPr marL="3028264" indent="-232943" eaLnBrk="0" fontAlgn="base" hangingPunct="0">
              <a:spcBef>
                <a:spcPct val="0"/>
              </a:spcBef>
              <a:spcAft>
                <a:spcPct val="0"/>
              </a:spcAft>
              <a:defRPr sz="2400">
                <a:solidFill>
                  <a:schemeClr val="tx1"/>
                </a:solidFill>
                <a:latin typeface="Arial" charset="0"/>
              </a:defRPr>
            </a:lvl7pPr>
            <a:lvl8pPr marL="3494151" indent="-232943" eaLnBrk="0" fontAlgn="base" hangingPunct="0">
              <a:spcBef>
                <a:spcPct val="0"/>
              </a:spcBef>
              <a:spcAft>
                <a:spcPct val="0"/>
              </a:spcAft>
              <a:defRPr sz="2400">
                <a:solidFill>
                  <a:schemeClr val="tx1"/>
                </a:solidFill>
                <a:latin typeface="Arial" charset="0"/>
              </a:defRPr>
            </a:lvl8pPr>
            <a:lvl9pPr marL="3960038" indent="-232943" eaLnBrk="0" fontAlgn="base" hangingPunct="0">
              <a:spcBef>
                <a:spcPct val="0"/>
              </a:spcBef>
              <a:spcAft>
                <a:spcPct val="0"/>
              </a:spcAft>
              <a:defRPr sz="2400">
                <a:solidFill>
                  <a:schemeClr val="tx1"/>
                </a:solidFill>
                <a:latin typeface="Arial" charset="0"/>
              </a:defRPr>
            </a:lvl9pPr>
          </a:lstStyle>
          <a:p>
            <a:pPr eaLnBrk="1" hangingPunct="1"/>
            <a:fld id="{AAA9A751-CB31-4610-8F1F-540C214EBF92}" type="slidenum">
              <a:rPr lang="en-US" sz="1200">
                <a:latin typeface="Times New Roman" pitchFamily="18" charset="0"/>
              </a:rPr>
              <a:pPr eaLnBrk="1" hangingPunct="1"/>
              <a:t>15</a:t>
            </a:fld>
            <a:endParaRPr lang="en-US" sz="1200">
              <a:latin typeface="Times New Roman" pitchFamily="18" charset="0"/>
            </a:endParaRPr>
          </a:p>
        </p:txBody>
      </p:sp>
    </p:spTree>
    <p:extLst>
      <p:ext uri="{BB962C8B-B14F-4D97-AF65-F5344CB8AC3E}">
        <p14:creationId xmlns:p14="http://schemas.microsoft.com/office/powerpoint/2010/main" val="17652588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rPr>
              <a:t>Nanotechnology is the study of the controlling of matter on an atomic and molecular scale. Generally, nanotechnology deals with structures of the size 100 nanometers or smaller.   Nanotechnology is used to create transistors of the tiny size previously mentioned. Can students describe any other applications of this type of technology (for example, medical)? </a:t>
            </a: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7066" indent="-291179" eaLnBrk="0" hangingPunct="0">
              <a:defRPr sz="2400">
                <a:solidFill>
                  <a:schemeClr val="tx1"/>
                </a:solidFill>
                <a:latin typeface="Arial" charset="0"/>
              </a:defRPr>
            </a:lvl2pPr>
            <a:lvl3pPr marL="1164717" indent="-232943" eaLnBrk="0" hangingPunct="0">
              <a:defRPr sz="2400">
                <a:solidFill>
                  <a:schemeClr val="tx1"/>
                </a:solidFill>
                <a:latin typeface="Arial" charset="0"/>
              </a:defRPr>
            </a:lvl3pPr>
            <a:lvl4pPr marL="1630604" indent="-232943" eaLnBrk="0" hangingPunct="0">
              <a:defRPr sz="2400">
                <a:solidFill>
                  <a:schemeClr val="tx1"/>
                </a:solidFill>
                <a:latin typeface="Arial" charset="0"/>
              </a:defRPr>
            </a:lvl4pPr>
            <a:lvl5pPr marL="2096491" indent="-232943" eaLnBrk="0" hangingPunct="0">
              <a:defRPr sz="2400">
                <a:solidFill>
                  <a:schemeClr val="tx1"/>
                </a:solidFill>
                <a:latin typeface="Arial" charset="0"/>
              </a:defRPr>
            </a:lvl5pPr>
            <a:lvl6pPr marL="2562377" indent="-232943" eaLnBrk="0" fontAlgn="base" hangingPunct="0">
              <a:spcBef>
                <a:spcPct val="0"/>
              </a:spcBef>
              <a:spcAft>
                <a:spcPct val="0"/>
              </a:spcAft>
              <a:defRPr sz="2400">
                <a:solidFill>
                  <a:schemeClr val="tx1"/>
                </a:solidFill>
                <a:latin typeface="Arial" charset="0"/>
              </a:defRPr>
            </a:lvl6pPr>
            <a:lvl7pPr marL="3028264" indent="-232943" eaLnBrk="0" fontAlgn="base" hangingPunct="0">
              <a:spcBef>
                <a:spcPct val="0"/>
              </a:spcBef>
              <a:spcAft>
                <a:spcPct val="0"/>
              </a:spcAft>
              <a:defRPr sz="2400">
                <a:solidFill>
                  <a:schemeClr val="tx1"/>
                </a:solidFill>
                <a:latin typeface="Arial" charset="0"/>
              </a:defRPr>
            </a:lvl7pPr>
            <a:lvl8pPr marL="3494151" indent="-232943" eaLnBrk="0" fontAlgn="base" hangingPunct="0">
              <a:spcBef>
                <a:spcPct val="0"/>
              </a:spcBef>
              <a:spcAft>
                <a:spcPct val="0"/>
              </a:spcAft>
              <a:defRPr sz="2400">
                <a:solidFill>
                  <a:schemeClr val="tx1"/>
                </a:solidFill>
                <a:latin typeface="Arial" charset="0"/>
              </a:defRPr>
            </a:lvl8pPr>
            <a:lvl9pPr marL="3960038" indent="-232943" eaLnBrk="0" fontAlgn="base" hangingPunct="0">
              <a:spcBef>
                <a:spcPct val="0"/>
              </a:spcBef>
              <a:spcAft>
                <a:spcPct val="0"/>
              </a:spcAft>
              <a:defRPr sz="2400">
                <a:solidFill>
                  <a:schemeClr val="tx1"/>
                </a:solidFill>
                <a:latin typeface="Arial" charset="0"/>
              </a:defRPr>
            </a:lvl9pPr>
          </a:lstStyle>
          <a:p>
            <a:pPr eaLnBrk="1" hangingPunct="1"/>
            <a:fld id="{AFE42300-1453-4061-A5BC-BFCBC206AF08}" type="slidenum">
              <a:rPr lang="en-US" sz="1200">
                <a:latin typeface="Times New Roman" pitchFamily="18" charset="0"/>
              </a:rPr>
              <a:pPr eaLnBrk="1" hangingPunct="1"/>
              <a:t>16</a:t>
            </a:fld>
            <a:endParaRPr lang="en-US" sz="1200">
              <a:latin typeface="Times New Roman" pitchFamily="18" charset="0"/>
            </a:endParaRPr>
          </a:p>
        </p:txBody>
      </p:sp>
    </p:spTree>
    <p:extLst>
      <p:ext uri="{BB962C8B-B14F-4D97-AF65-F5344CB8AC3E}">
        <p14:creationId xmlns:p14="http://schemas.microsoft.com/office/powerpoint/2010/main" val="20250891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rPr>
              <a:t>Both grid computing and cloud computing allow organizations to optimize their use of resources in new ways. Grid computing allow corporations to take advantage of spare computing power in the form of networked virtual supercomputers, and cloud computing allows organizations to avoid the expenses of maintaining their own hardware and software, relying on the cloud instead. Refer students to the Cloud Computing Learning Track on the Web site.</a:t>
            </a:r>
          </a:p>
          <a:p>
            <a:endParaRPr lang="en-US" smtClean="0">
              <a:latin typeface="Times New Roman" pitchFamily="18" charset="0"/>
            </a:endParaRPr>
          </a:p>
          <a:p>
            <a:r>
              <a:rPr lang="en-US" smtClean="0">
                <a:latin typeface="Times New Roman" pitchFamily="18" charset="0"/>
              </a:rPr>
              <a:t>Most students have unwittingly used autonomic computing: whenever Microsoft or other software company updates your PC online automatically it is a kind of autonomic computing.  A more pure form would be if your operating system could call out to the cloud when it faced a shutdown and ask for help in restoring its functionality.  </a:t>
            </a:r>
          </a:p>
          <a:p>
            <a:pPr eaLnBrk="1" hangingPunct="1"/>
            <a:endParaRPr lang="en-US" smtClean="0">
              <a:latin typeface="Times New Roman" pitchFamily="18" charset="0"/>
            </a:endParaRP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7066" indent="-291179" eaLnBrk="0" hangingPunct="0">
              <a:defRPr sz="2400">
                <a:solidFill>
                  <a:schemeClr val="tx1"/>
                </a:solidFill>
                <a:latin typeface="Arial" charset="0"/>
              </a:defRPr>
            </a:lvl2pPr>
            <a:lvl3pPr marL="1164717" indent="-232943" eaLnBrk="0" hangingPunct="0">
              <a:defRPr sz="2400">
                <a:solidFill>
                  <a:schemeClr val="tx1"/>
                </a:solidFill>
                <a:latin typeface="Arial" charset="0"/>
              </a:defRPr>
            </a:lvl3pPr>
            <a:lvl4pPr marL="1630604" indent="-232943" eaLnBrk="0" hangingPunct="0">
              <a:defRPr sz="2400">
                <a:solidFill>
                  <a:schemeClr val="tx1"/>
                </a:solidFill>
                <a:latin typeface="Arial" charset="0"/>
              </a:defRPr>
            </a:lvl4pPr>
            <a:lvl5pPr marL="2096491" indent="-232943" eaLnBrk="0" hangingPunct="0">
              <a:defRPr sz="2400">
                <a:solidFill>
                  <a:schemeClr val="tx1"/>
                </a:solidFill>
                <a:latin typeface="Arial" charset="0"/>
              </a:defRPr>
            </a:lvl5pPr>
            <a:lvl6pPr marL="2562377" indent="-232943" eaLnBrk="0" fontAlgn="base" hangingPunct="0">
              <a:spcBef>
                <a:spcPct val="0"/>
              </a:spcBef>
              <a:spcAft>
                <a:spcPct val="0"/>
              </a:spcAft>
              <a:defRPr sz="2400">
                <a:solidFill>
                  <a:schemeClr val="tx1"/>
                </a:solidFill>
                <a:latin typeface="Arial" charset="0"/>
              </a:defRPr>
            </a:lvl6pPr>
            <a:lvl7pPr marL="3028264" indent="-232943" eaLnBrk="0" fontAlgn="base" hangingPunct="0">
              <a:spcBef>
                <a:spcPct val="0"/>
              </a:spcBef>
              <a:spcAft>
                <a:spcPct val="0"/>
              </a:spcAft>
              <a:defRPr sz="2400">
                <a:solidFill>
                  <a:schemeClr val="tx1"/>
                </a:solidFill>
                <a:latin typeface="Arial" charset="0"/>
              </a:defRPr>
            </a:lvl7pPr>
            <a:lvl8pPr marL="3494151" indent="-232943" eaLnBrk="0" fontAlgn="base" hangingPunct="0">
              <a:spcBef>
                <a:spcPct val="0"/>
              </a:spcBef>
              <a:spcAft>
                <a:spcPct val="0"/>
              </a:spcAft>
              <a:defRPr sz="2400">
                <a:solidFill>
                  <a:schemeClr val="tx1"/>
                </a:solidFill>
                <a:latin typeface="Arial" charset="0"/>
              </a:defRPr>
            </a:lvl8pPr>
            <a:lvl9pPr marL="3960038" indent="-232943" eaLnBrk="0" fontAlgn="base" hangingPunct="0">
              <a:spcBef>
                <a:spcPct val="0"/>
              </a:spcBef>
              <a:spcAft>
                <a:spcPct val="0"/>
              </a:spcAft>
              <a:defRPr sz="2400">
                <a:solidFill>
                  <a:schemeClr val="tx1"/>
                </a:solidFill>
                <a:latin typeface="Arial" charset="0"/>
              </a:defRPr>
            </a:lvl9pPr>
          </a:lstStyle>
          <a:p>
            <a:pPr eaLnBrk="1" hangingPunct="1"/>
            <a:fld id="{31379C98-821B-4923-946C-AB30F8F5C680}" type="slidenum">
              <a:rPr lang="en-US" sz="1200">
                <a:latin typeface="Times New Roman" pitchFamily="18" charset="0"/>
              </a:rPr>
              <a:pPr eaLnBrk="1" hangingPunct="1"/>
              <a:t>17</a:t>
            </a:fld>
            <a:endParaRPr lang="en-US" sz="1200">
              <a:latin typeface="Times New Roman" pitchFamily="18" charset="0"/>
            </a:endParaRPr>
          </a:p>
        </p:txBody>
      </p:sp>
    </p:spTree>
    <p:extLst>
      <p:ext uri="{BB962C8B-B14F-4D97-AF65-F5344CB8AC3E}">
        <p14:creationId xmlns:p14="http://schemas.microsoft.com/office/powerpoint/2010/main" val="963472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B678E8-892B-435A-AF8D-F8F49D4A8466}" type="slidenum">
              <a:rPr lang="en-US" smtClean="0"/>
              <a:t>18</a:t>
            </a:fld>
            <a:endParaRPr lang="en-US"/>
          </a:p>
        </p:txBody>
      </p:sp>
    </p:spTree>
    <p:extLst>
      <p:ext uri="{BB962C8B-B14F-4D97-AF65-F5344CB8AC3E}">
        <p14:creationId xmlns:p14="http://schemas.microsoft.com/office/powerpoint/2010/main" val="21359112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B678E8-892B-435A-AF8D-F8F49D4A8466}" type="slidenum">
              <a:rPr lang="en-US" smtClean="0"/>
              <a:t>19</a:t>
            </a:fld>
            <a:endParaRPr lang="en-US"/>
          </a:p>
        </p:txBody>
      </p:sp>
    </p:spTree>
    <p:extLst>
      <p:ext uri="{BB962C8B-B14F-4D97-AF65-F5344CB8AC3E}">
        <p14:creationId xmlns:p14="http://schemas.microsoft.com/office/powerpoint/2010/main" val="749042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7066" indent="-291179" eaLnBrk="0" hangingPunct="0">
              <a:defRPr sz="2400">
                <a:solidFill>
                  <a:schemeClr val="tx1"/>
                </a:solidFill>
                <a:latin typeface="Arial" charset="0"/>
              </a:defRPr>
            </a:lvl2pPr>
            <a:lvl3pPr marL="1164717" indent="-232943" eaLnBrk="0" hangingPunct="0">
              <a:defRPr sz="2400">
                <a:solidFill>
                  <a:schemeClr val="tx1"/>
                </a:solidFill>
                <a:latin typeface="Arial" charset="0"/>
              </a:defRPr>
            </a:lvl3pPr>
            <a:lvl4pPr marL="1630604" indent="-232943" eaLnBrk="0" hangingPunct="0">
              <a:defRPr sz="2400">
                <a:solidFill>
                  <a:schemeClr val="tx1"/>
                </a:solidFill>
                <a:latin typeface="Arial" charset="0"/>
              </a:defRPr>
            </a:lvl4pPr>
            <a:lvl5pPr marL="2096491" indent="-232943" eaLnBrk="0" hangingPunct="0">
              <a:defRPr sz="2400">
                <a:solidFill>
                  <a:schemeClr val="tx1"/>
                </a:solidFill>
                <a:latin typeface="Arial" charset="0"/>
              </a:defRPr>
            </a:lvl5pPr>
            <a:lvl6pPr marL="2562377" indent="-232943" eaLnBrk="0" fontAlgn="base" hangingPunct="0">
              <a:spcBef>
                <a:spcPct val="0"/>
              </a:spcBef>
              <a:spcAft>
                <a:spcPct val="0"/>
              </a:spcAft>
              <a:defRPr sz="2400">
                <a:solidFill>
                  <a:schemeClr val="tx1"/>
                </a:solidFill>
                <a:latin typeface="Arial" charset="0"/>
              </a:defRPr>
            </a:lvl6pPr>
            <a:lvl7pPr marL="3028264" indent="-232943" eaLnBrk="0" fontAlgn="base" hangingPunct="0">
              <a:spcBef>
                <a:spcPct val="0"/>
              </a:spcBef>
              <a:spcAft>
                <a:spcPct val="0"/>
              </a:spcAft>
              <a:defRPr sz="2400">
                <a:solidFill>
                  <a:schemeClr val="tx1"/>
                </a:solidFill>
                <a:latin typeface="Arial" charset="0"/>
              </a:defRPr>
            </a:lvl7pPr>
            <a:lvl8pPr marL="3494151" indent="-232943" eaLnBrk="0" fontAlgn="base" hangingPunct="0">
              <a:spcBef>
                <a:spcPct val="0"/>
              </a:spcBef>
              <a:spcAft>
                <a:spcPct val="0"/>
              </a:spcAft>
              <a:defRPr sz="2400">
                <a:solidFill>
                  <a:schemeClr val="tx1"/>
                </a:solidFill>
                <a:latin typeface="Arial" charset="0"/>
              </a:defRPr>
            </a:lvl8pPr>
            <a:lvl9pPr marL="3960038" indent="-232943" eaLnBrk="0" fontAlgn="base" hangingPunct="0">
              <a:spcBef>
                <a:spcPct val="0"/>
              </a:spcBef>
              <a:spcAft>
                <a:spcPct val="0"/>
              </a:spcAft>
              <a:defRPr sz="2400">
                <a:solidFill>
                  <a:schemeClr val="tx1"/>
                </a:solidFill>
                <a:latin typeface="Arial" charset="0"/>
              </a:defRPr>
            </a:lvl9pPr>
          </a:lstStyle>
          <a:p>
            <a:pPr eaLnBrk="1" hangingPunct="1"/>
            <a:fld id="{187EF6C2-8A87-4113-B338-57C29449201D}" type="slidenum">
              <a:rPr lang="en-US" sz="1200">
                <a:latin typeface="Times New Roman" pitchFamily="18" charset="0"/>
              </a:rPr>
              <a:pPr eaLnBrk="1" hangingPunct="1"/>
              <a:t>2</a:t>
            </a:fld>
            <a:endParaRPr lang="en-US" sz="1200">
              <a:latin typeface="Times New Roman" pitchFamily="18" charset="0"/>
            </a:endParaRPr>
          </a:p>
        </p:txBody>
      </p:sp>
    </p:spTree>
    <p:extLst>
      <p:ext uri="{BB962C8B-B14F-4D97-AF65-F5344CB8AC3E}">
        <p14:creationId xmlns:p14="http://schemas.microsoft.com/office/powerpoint/2010/main" val="13508065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 New Roman" pitchFamily="18" charset="0"/>
              </a:rPr>
              <a:t>Salesforce.com is often listed as a cloud computing pioneer, but most of the largest tech companies have cloud computing operations.</a:t>
            </a: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7066" indent="-291179" eaLnBrk="0" hangingPunct="0">
              <a:defRPr sz="2400">
                <a:solidFill>
                  <a:schemeClr val="tx1"/>
                </a:solidFill>
                <a:latin typeface="Arial" charset="0"/>
              </a:defRPr>
            </a:lvl2pPr>
            <a:lvl3pPr marL="1164717" indent="-232943" eaLnBrk="0" hangingPunct="0">
              <a:defRPr sz="2400">
                <a:solidFill>
                  <a:schemeClr val="tx1"/>
                </a:solidFill>
                <a:latin typeface="Arial" charset="0"/>
              </a:defRPr>
            </a:lvl3pPr>
            <a:lvl4pPr marL="1630604" indent="-232943" eaLnBrk="0" hangingPunct="0">
              <a:defRPr sz="2400">
                <a:solidFill>
                  <a:schemeClr val="tx1"/>
                </a:solidFill>
                <a:latin typeface="Arial" charset="0"/>
              </a:defRPr>
            </a:lvl4pPr>
            <a:lvl5pPr marL="2096491" indent="-232943" eaLnBrk="0" hangingPunct="0">
              <a:defRPr sz="2400">
                <a:solidFill>
                  <a:schemeClr val="tx1"/>
                </a:solidFill>
                <a:latin typeface="Arial" charset="0"/>
              </a:defRPr>
            </a:lvl5pPr>
            <a:lvl6pPr marL="2562377" indent="-232943" eaLnBrk="0" fontAlgn="base" hangingPunct="0">
              <a:spcBef>
                <a:spcPct val="0"/>
              </a:spcBef>
              <a:spcAft>
                <a:spcPct val="0"/>
              </a:spcAft>
              <a:defRPr sz="2400">
                <a:solidFill>
                  <a:schemeClr val="tx1"/>
                </a:solidFill>
                <a:latin typeface="Arial" charset="0"/>
              </a:defRPr>
            </a:lvl6pPr>
            <a:lvl7pPr marL="3028264" indent="-232943" eaLnBrk="0" fontAlgn="base" hangingPunct="0">
              <a:spcBef>
                <a:spcPct val="0"/>
              </a:spcBef>
              <a:spcAft>
                <a:spcPct val="0"/>
              </a:spcAft>
              <a:defRPr sz="2400">
                <a:solidFill>
                  <a:schemeClr val="tx1"/>
                </a:solidFill>
                <a:latin typeface="Arial" charset="0"/>
              </a:defRPr>
            </a:lvl7pPr>
            <a:lvl8pPr marL="3494151" indent="-232943" eaLnBrk="0" fontAlgn="base" hangingPunct="0">
              <a:spcBef>
                <a:spcPct val="0"/>
              </a:spcBef>
              <a:spcAft>
                <a:spcPct val="0"/>
              </a:spcAft>
              <a:defRPr sz="2400">
                <a:solidFill>
                  <a:schemeClr val="tx1"/>
                </a:solidFill>
                <a:latin typeface="Arial" charset="0"/>
              </a:defRPr>
            </a:lvl8pPr>
            <a:lvl9pPr marL="3960038" indent="-232943" eaLnBrk="0" fontAlgn="base" hangingPunct="0">
              <a:spcBef>
                <a:spcPct val="0"/>
              </a:spcBef>
              <a:spcAft>
                <a:spcPct val="0"/>
              </a:spcAft>
              <a:defRPr sz="2400">
                <a:solidFill>
                  <a:schemeClr val="tx1"/>
                </a:solidFill>
                <a:latin typeface="Arial" charset="0"/>
              </a:defRPr>
            </a:lvl9pPr>
          </a:lstStyle>
          <a:p>
            <a:pPr eaLnBrk="1" hangingPunct="1"/>
            <a:fld id="{6AE257F8-8074-46AE-BD5E-E2392EFB404F}" type="slidenum">
              <a:rPr lang="en-US" sz="1200">
                <a:latin typeface="Times New Roman" pitchFamily="18" charset="0"/>
              </a:rPr>
              <a:pPr eaLnBrk="1" hangingPunct="1"/>
              <a:t>20</a:t>
            </a:fld>
            <a:endParaRPr lang="en-US" sz="1200">
              <a:latin typeface="Times New Roman" pitchFamily="18" charset="0"/>
            </a:endParaRPr>
          </a:p>
        </p:txBody>
      </p:sp>
    </p:spTree>
    <p:extLst>
      <p:ext uri="{BB962C8B-B14F-4D97-AF65-F5344CB8AC3E}">
        <p14:creationId xmlns:p14="http://schemas.microsoft.com/office/powerpoint/2010/main" val="26795238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B678E8-892B-435A-AF8D-F8F49D4A8466}" type="slidenum">
              <a:rPr lang="en-US" smtClean="0"/>
              <a:t>21</a:t>
            </a:fld>
            <a:endParaRPr lang="en-US"/>
          </a:p>
        </p:txBody>
      </p:sp>
    </p:spTree>
    <p:extLst>
      <p:ext uri="{BB962C8B-B14F-4D97-AF65-F5344CB8AC3E}">
        <p14:creationId xmlns:p14="http://schemas.microsoft.com/office/powerpoint/2010/main" val="12561183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Times New Roman" pitchFamily="18" charset="0"/>
              </a:rPr>
              <a:t>The term “virtualization” is so widely used that it can be confusing. Virtualization has an “as if” quality to it. There are virtual machines that are software “machines” which act as if they were a real physical computer (executes instructions like the physical machine it emulates). IBM’s mainframes run tens of thousands of separate instances of Windows or Linux on a single large mainframe computer, giving users the impression they have their own dedicated computer. Server computers can be virtualized to run multiple instances of an operating system also giving users the feeling they have their own computer. Virtual memory is memory which fools the processor into thinking it is hardware memory but in fact is memory located on a hard drive.   </a:t>
            </a:r>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7066" indent="-291179" eaLnBrk="0" hangingPunct="0">
              <a:defRPr sz="2400">
                <a:solidFill>
                  <a:schemeClr val="tx1"/>
                </a:solidFill>
                <a:latin typeface="Arial" charset="0"/>
              </a:defRPr>
            </a:lvl2pPr>
            <a:lvl3pPr marL="1164717" indent="-232943" eaLnBrk="0" hangingPunct="0">
              <a:defRPr sz="2400">
                <a:solidFill>
                  <a:schemeClr val="tx1"/>
                </a:solidFill>
                <a:latin typeface="Arial" charset="0"/>
              </a:defRPr>
            </a:lvl3pPr>
            <a:lvl4pPr marL="1630604" indent="-232943" eaLnBrk="0" hangingPunct="0">
              <a:defRPr sz="2400">
                <a:solidFill>
                  <a:schemeClr val="tx1"/>
                </a:solidFill>
                <a:latin typeface="Arial" charset="0"/>
              </a:defRPr>
            </a:lvl4pPr>
            <a:lvl5pPr marL="2096491" indent="-232943" eaLnBrk="0" hangingPunct="0">
              <a:defRPr sz="2400">
                <a:solidFill>
                  <a:schemeClr val="tx1"/>
                </a:solidFill>
                <a:latin typeface="Arial" charset="0"/>
              </a:defRPr>
            </a:lvl5pPr>
            <a:lvl6pPr marL="2562377" indent="-232943" eaLnBrk="0" fontAlgn="base" hangingPunct="0">
              <a:spcBef>
                <a:spcPct val="0"/>
              </a:spcBef>
              <a:spcAft>
                <a:spcPct val="0"/>
              </a:spcAft>
              <a:defRPr sz="2400">
                <a:solidFill>
                  <a:schemeClr val="tx1"/>
                </a:solidFill>
                <a:latin typeface="Arial" charset="0"/>
              </a:defRPr>
            </a:lvl6pPr>
            <a:lvl7pPr marL="3028264" indent="-232943" eaLnBrk="0" fontAlgn="base" hangingPunct="0">
              <a:spcBef>
                <a:spcPct val="0"/>
              </a:spcBef>
              <a:spcAft>
                <a:spcPct val="0"/>
              </a:spcAft>
              <a:defRPr sz="2400">
                <a:solidFill>
                  <a:schemeClr val="tx1"/>
                </a:solidFill>
                <a:latin typeface="Arial" charset="0"/>
              </a:defRPr>
            </a:lvl7pPr>
            <a:lvl8pPr marL="3494151" indent="-232943" eaLnBrk="0" fontAlgn="base" hangingPunct="0">
              <a:spcBef>
                <a:spcPct val="0"/>
              </a:spcBef>
              <a:spcAft>
                <a:spcPct val="0"/>
              </a:spcAft>
              <a:defRPr sz="2400">
                <a:solidFill>
                  <a:schemeClr val="tx1"/>
                </a:solidFill>
                <a:latin typeface="Arial" charset="0"/>
              </a:defRPr>
            </a:lvl8pPr>
            <a:lvl9pPr marL="3960038" indent="-232943" eaLnBrk="0" fontAlgn="base" hangingPunct="0">
              <a:spcBef>
                <a:spcPct val="0"/>
              </a:spcBef>
              <a:spcAft>
                <a:spcPct val="0"/>
              </a:spcAft>
              <a:defRPr sz="2400">
                <a:solidFill>
                  <a:schemeClr val="tx1"/>
                </a:solidFill>
                <a:latin typeface="Arial" charset="0"/>
              </a:defRPr>
            </a:lvl9pPr>
          </a:lstStyle>
          <a:p>
            <a:pPr eaLnBrk="1" hangingPunct="1"/>
            <a:fld id="{A489D17D-A67C-449F-A2F3-54358B0687C3}" type="slidenum">
              <a:rPr lang="en-US" sz="1200">
                <a:latin typeface="Times New Roman" pitchFamily="18" charset="0"/>
              </a:rPr>
              <a:pPr eaLnBrk="1" hangingPunct="1"/>
              <a:t>22</a:t>
            </a:fld>
            <a:endParaRPr lang="en-US" sz="1200">
              <a:latin typeface="Times New Roman" pitchFamily="18" charset="0"/>
            </a:endParaRPr>
          </a:p>
        </p:txBody>
      </p:sp>
    </p:spTree>
    <p:extLst>
      <p:ext uri="{BB962C8B-B14F-4D97-AF65-F5344CB8AC3E}">
        <p14:creationId xmlns:p14="http://schemas.microsoft.com/office/powerpoint/2010/main" val="25278430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 New Roman" pitchFamily="18" charset="0"/>
              </a:rPr>
              <a:t>Multicore processors are the major way computer manufacturers today can increase speed and power. When all processing is done by a single chip, power leakage and heat increase as processor speed is increased. These limitations are avoided by spreading the load across two or more processors operating at slower speeds but which together can get the job done faster than a single high speed chip. </a:t>
            </a: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7066" indent="-291179" eaLnBrk="0" hangingPunct="0">
              <a:defRPr sz="2400">
                <a:solidFill>
                  <a:schemeClr val="tx1"/>
                </a:solidFill>
                <a:latin typeface="Arial" charset="0"/>
              </a:defRPr>
            </a:lvl2pPr>
            <a:lvl3pPr marL="1164717" indent="-232943" eaLnBrk="0" hangingPunct="0">
              <a:defRPr sz="2400">
                <a:solidFill>
                  <a:schemeClr val="tx1"/>
                </a:solidFill>
                <a:latin typeface="Arial" charset="0"/>
              </a:defRPr>
            </a:lvl3pPr>
            <a:lvl4pPr marL="1630604" indent="-232943" eaLnBrk="0" hangingPunct="0">
              <a:defRPr sz="2400">
                <a:solidFill>
                  <a:schemeClr val="tx1"/>
                </a:solidFill>
                <a:latin typeface="Arial" charset="0"/>
              </a:defRPr>
            </a:lvl4pPr>
            <a:lvl5pPr marL="2096491" indent="-232943" eaLnBrk="0" hangingPunct="0">
              <a:defRPr sz="2400">
                <a:solidFill>
                  <a:schemeClr val="tx1"/>
                </a:solidFill>
                <a:latin typeface="Arial" charset="0"/>
              </a:defRPr>
            </a:lvl5pPr>
            <a:lvl6pPr marL="2562377" indent="-232943" eaLnBrk="0" fontAlgn="base" hangingPunct="0">
              <a:spcBef>
                <a:spcPct val="0"/>
              </a:spcBef>
              <a:spcAft>
                <a:spcPct val="0"/>
              </a:spcAft>
              <a:defRPr sz="2400">
                <a:solidFill>
                  <a:schemeClr val="tx1"/>
                </a:solidFill>
                <a:latin typeface="Arial" charset="0"/>
              </a:defRPr>
            </a:lvl6pPr>
            <a:lvl7pPr marL="3028264" indent="-232943" eaLnBrk="0" fontAlgn="base" hangingPunct="0">
              <a:spcBef>
                <a:spcPct val="0"/>
              </a:spcBef>
              <a:spcAft>
                <a:spcPct val="0"/>
              </a:spcAft>
              <a:defRPr sz="2400">
                <a:solidFill>
                  <a:schemeClr val="tx1"/>
                </a:solidFill>
                <a:latin typeface="Arial" charset="0"/>
              </a:defRPr>
            </a:lvl7pPr>
            <a:lvl8pPr marL="3494151" indent="-232943" eaLnBrk="0" fontAlgn="base" hangingPunct="0">
              <a:spcBef>
                <a:spcPct val="0"/>
              </a:spcBef>
              <a:spcAft>
                <a:spcPct val="0"/>
              </a:spcAft>
              <a:defRPr sz="2400">
                <a:solidFill>
                  <a:schemeClr val="tx1"/>
                </a:solidFill>
                <a:latin typeface="Arial" charset="0"/>
              </a:defRPr>
            </a:lvl8pPr>
            <a:lvl9pPr marL="3960038" indent="-232943" eaLnBrk="0" fontAlgn="base" hangingPunct="0">
              <a:spcBef>
                <a:spcPct val="0"/>
              </a:spcBef>
              <a:spcAft>
                <a:spcPct val="0"/>
              </a:spcAft>
              <a:defRPr sz="2400">
                <a:solidFill>
                  <a:schemeClr val="tx1"/>
                </a:solidFill>
                <a:latin typeface="Arial" charset="0"/>
              </a:defRPr>
            </a:lvl9pPr>
          </a:lstStyle>
          <a:p>
            <a:pPr eaLnBrk="1" hangingPunct="1"/>
            <a:fld id="{B8FA27C8-9AF2-4D47-9574-7F1AC907E22E}" type="slidenum">
              <a:rPr lang="en-US" sz="1200">
                <a:latin typeface="Times New Roman" pitchFamily="18" charset="0"/>
              </a:rPr>
              <a:pPr eaLnBrk="1" hangingPunct="1"/>
              <a:t>23</a:t>
            </a:fld>
            <a:endParaRPr lang="en-US" sz="1200">
              <a:latin typeface="Times New Roman" pitchFamily="18" charset="0"/>
            </a:endParaRPr>
          </a:p>
        </p:txBody>
      </p:sp>
    </p:spTree>
    <p:extLst>
      <p:ext uri="{BB962C8B-B14F-4D97-AF65-F5344CB8AC3E}">
        <p14:creationId xmlns:p14="http://schemas.microsoft.com/office/powerpoint/2010/main" val="30975613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 New Roman" pitchFamily="18" charset="0"/>
              </a:rPr>
              <a:t>PC operating systems create the user interface, like Windows or Macintosh OS. This interface has evolved from a text command interface to a mouse-based graphical user interface to current touch screen interfaces found on some PCs and smartphones. Most students do not know their cell phone has an operating system. On the blackboard, make a list of the “resources” that a cell phone or smartphone has to manage. Managing these resources is one function of the operating system, along with creating the use interface. </a:t>
            </a:r>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7066" indent="-291179" eaLnBrk="0" hangingPunct="0">
              <a:defRPr sz="2400">
                <a:solidFill>
                  <a:schemeClr val="tx1"/>
                </a:solidFill>
                <a:latin typeface="Arial" charset="0"/>
              </a:defRPr>
            </a:lvl2pPr>
            <a:lvl3pPr marL="1164717" indent="-232943" eaLnBrk="0" hangingPunct="0">
              <a:defRPr sz="2400">
                <a:solidFill>
                  <a:schemeClr val="tx1"/>
                </a:solidFill>
                <a:latin typeface="Arial" charset="0"/>
              </a:defRPr>
            </a:lvl3pPr>
            <a:lvl4pPr marL="1630604" indent="-232943" eaLnBrk="0" hangingPunct="0">
              <a:defRPr sz="2400">
                <a:solidFill>
                  <a:schemeClr val="tx1"/>
                </a:solidFill>
                <a:latin typeface="Arial" charset="0"/>
              </a:defRPr>
            </a:lvl4pPr>
            <a:lvl5pPr marL="2096491" indent="-232943" eaLnBrk="0" hangingPunct="0">
              <a:defRPr sz="2400">
                <a:solidFill>
                  <a:schemeClr val="tx1"/>
                </a:solidFill>
                <a:latin typeface="Arial" charset="0"/>
              </a:defRPr>
            </a:lvl5pPr>
            <a:lvl6pPr marL="2562377" indent="-232943" eaLnBrk="0" fontAlgn="base" hangingPunct="0">
              <a:spcBef>
                <a:spcPct val="0"/>
              </a:spcBef>
              <a:spcAft>
                <a:spcPct val="0"/>
              </a:spcAft>
              <a:defRPr sz="2400">
                <a:solidFill>
                  <a:schemeClr val="tx1"/>
                </a:solidFill>
                <a:latin typeface="Arial" charset="0"/>
              </a:defRPr>
            </a:lvl6pPr>
            <a:lvl7pPr marL="3028264" indent="-232943" eaLnBrk="0" fontAlgn="base" hangingPunct="0">
              <a:spcBef>
                <a:spcPct val="0"/>
              </a:spcBef>
              <a:spcAft>
                <a:spcPct val="0"/>
              </a:spcAft>
              <a:defRPr sz="2400">
                <a:solidFill>
                  <a:schemeClr val="tx1"/>
                </a:solidFill>
                <a:latin typeface="Arial" charset="0"/>
              </a:defRPr>
            </a:lvl7pPr>
            <a:lvl8pPr marL="3494151" indent="-232943" eaLnBrk="0" fontAlgn="base" hangingPunct="0">
              <a:spcBef>
                <a:spcPct val="0"/>
              </a:spcBef>
              <a:spcAft>
                <a:spcPct val="0"/>
              </a:spcAft>
              <a:defRPr sz="2400">
                <a:solidFill>
                  <a:schemeClr val="tx1"/>
                </a:solidFill>
                <a:latin typeface="Arial" charset="0"/>
              </a:defRPr>
            </a:lvl8pPr>
            <a:lvl9pPr marL="3960038" indent="-232943" eaLnBrk="0" fontAlgn="base" hangingPunct="0">
              <a:spcBef>
                <a:spcPct val="0"/>
              </a:spcBef>
              <a:spcAft>
                <a:spcPct val="0"/>
              </a:spcAft>
              <a:defRPr sz="2400">
                <a:solidFill>
                  <a:schemeClr val="tx1"/>
                </a:solidFill>
                <a:latin typeface="Arial" charset="0"/>
              </a:defRPr>
            </a:lvl9pPr>
          </a:lstStyle>
          <a:p>
            <a:pPr eaLnBrk="1" hangingPunct="1"/>
            <a:fld id="{63384037-0A12-44F7-B28A-6A9AA957B35E}" type="slidenum">
              <a:rPr lang="en-US" sz="1200">
                <a:latin typeface="Times New Roman" pitchFamily="18" charset="0"/>
              </a:rPr>
              <a:pPr eaLnBrk="1" hangingPunct="1"/>
              <a:t>24</a:t>
            </a:fld>
            <a:endParaRPr lang="en-US" sz="1200">
              <a:latin typeface="Times New Roman" pitchFamily="18" charset="0"/>
            </a:endParaRPr>
          </a:p>
        </p:txBody>
      </p:sp>
    </p:spTree>
    <p:extLst>
      <p:ext uri="{BB962C8B-B14F-4D97-AF65-F5344CB8AC3E}">
        <p14:creationId xmlns:p14="http://schemas.microsoft.com/office/powerpoint/2010/main" val="1346425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 New Roman" pitchFamily="18" charset="0"/>
              </a:rPr>
              <a:t>You might ask students why a Microsoft application like Word cannot be installed on both PCs and Macintosh computer? Why is it that users are forced to buy different software application software for different devices? A part of the answer is the close interdependency of hardware, operating systems, and application software. </a:t>
            </a: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7066" indent="-291179" eaLnBrk="0" hangingPunct="0">
              <a:defRPr sz="2400">
                <a:solidFill>
                  <a:schemeClr val="tx1"/>
                </a:solidFill>
                <a:latin typeface="Arial" charset="0"/>
              </a:defRPr>
            </a:lvl2pPr>
            <a:lvl3pPr marL="1164717" indent="-232943" eaLnBrk="0" hangingPunct="0">
              <a:defRPr sz="2400">
                <a:solidFill>
                  <a:schemeClr val="tx1"/>
                </a:solidFill>
                <a:latin typeface="Arial" charset="0"/>
              </a:defRPr>
            </a:lvl3pPr>
            <a:lvl4pPr marL="1630604" indent="-232943" eaLnBrk="0" hangingPunct="0">
              <a:defRPr sz="2400">
                <a:solidFill>
                  <a:schemeClr val="tx1"/>
                </a:solidFill>
                <a:latin typeface="Arial" charset="0"/>
              </a:defRPr>
            </a:lvl4pPr>
            <a:lvl5pPr marL="2096491" indent="-232943" eaLnBrk="0" hangingPunct="0">
              <a:defRPr sz="2400">
                <a:solidFill>
                  <a:schemeClr val="tx1"/>
                </a:solidFill>
                <a:latin typeface="Arial" charset="0"/>
              </a:defRPr>
            </a:lvl5pPr>
            <a:lvl6pPr marL="2562377" indent="-232943" eaLnBrk="0" fontAlgn="base" hangingPunct="0">
              <a:spcBef>
                <a:spcPct val="0"/>
              </a:spcBef>
              <a:spcAft>
                <a:spcPct val="0"/>
              </a:spcAft>
              <a:defRPr sz="2400">
                <a:solidFill>
                  <a:schemeClr val="tx1"/>
                </a:solidFill>
                <a:latin typeface="Arial" charset="0"/>
              </a:defRPr>
            </a:lvl6pPr>
            <a:lvl7pPr marL="3028264" indent="-232943" eaLnBrk="0" fontAlgn="base" hangingPunct="0">
              <a:spcBef>
                <a:spcPct val="0"/>
              </a:spcBef>
              <a:spcAft>
                <a:spcPct val="0"/>
              </a:spcAft>
              <a:defRPr sz="2400">
                <a:solidFill>
                  <a:schemeClr val="tx1"/>
                </a:solidFill>
                <a:latin typeface="Arial" charset="0"/>
              </a:defRPr>
            </a:lvl7pPr>
            <a:lvl8pPr marL="3494151" indent="-232943" eaLnBrk="0" fontAlgn="base" hangingPunct="0">
              <a:spcBef>
                <a:spcPct val="0"/>
              </a:spcBef>
              <a:spcAft>
                <a:spcPct val="0"/>
              </a:spcAft>
              <a:defRPr sz="2400">
                <a:solidFill>
                  <a:schemeClr val="tx1"/>
                </a:solidFill>
                <a:latin typeface="Arial" charset="0"/>
              </a:defRPr>
            </a:lvl8pPr>
            <a:lvl9pPr marL="3960038" indent="-232943" eaLnBrk="0" fontAlgn="base" hangingPunct="0">
              <a:spcBef>
                <a:spcPct val="0"/>
              </a:spcBef>
              <a:spcAft>
                <a:spcPct val="0"/>
              </a:spcAft>
              <a:defRPr sz="2400">
                <a:solidFill>
                  <a:schemeClr val="tx1"/>
                </a:solidFill>
                <a:latin typeface="Arial" charset="0"/>
              </a:defRPr>
            </a:lvl9pPr>
          </a:lstStyle>
          <a:p>
            <a:pPr eaLnBrk="1" hangingPunct="1"/>
            <a:fld id="{D9518F4A-12BA-4621-9319-EB7490BCFCC5}" type="slidenum">
              <a:rPr lang="en-US" sz="1200">
                <a:latin typeface="Times New Roman" pitchFamily="18" charset="0"/>
              </a:rPr>
              <a:pPr eaLnBrk="1" hangingPunct="1"/>
              <a:t>25</a:t>
            </a:fld>
            <a:endParaRPr lang="en-US" sz="1200">
              <a:latin typeface="Times New Roman" pitchFamily="18" charset="0"/>
            </a:endParaRPr>
          </a:p>
        </p:txBody>
      </p:sp>
    </p:spTree>
    <p:extLst>
      <p:ext uri="{BB962C8B-B14F-4D97-AF65-F5344CB8AC3E}">
        <p14:creationId xmlns:p14="http://schemas.microsoft.com/office/powerpoint/2010/main" val="21287979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 New Roman" pitchFamily="18" charset="0"/>
              </a:rPr>
              <a:t>Java, and the Java Virtual Machine, is ubiquitous across the Web. It is useful because it allows developers to write an application once in Java, and then be assured it will work on any Java-enabled machine.  </a:t>
            </a:r>
          </a:p>
          <a:p>
            <a:pPr eaLnBrk="1" hangingPunct="1"/>
            <a:endParaRPr lang="en-US" smtClean="0">
              <a:latin typeface="Times New Roman" pitchFamily="18" charset="0"/>
            </a:endParaRPr>
          </a:p>
          <a:p>
            <a:r>
              <a:rPr lang="en-US" smtClean="0">
                <a:latin typeface="Times New Roman" pitchFamily="18" charset="0"/>
              </a:rPr>
              <a:t>Google Maps is probably the best-known Ajax application. Functionally, it offers some great advances over conventional map Web sites: </a:t>
            </a:r>
          </a:p>
          <a:p>
            <a:r>
              <a:rPr lang="en-US" smtClean="0">
                <a:latin typeface="Times New Roman" pitchFamily="18" charset="0"/>
              </a:rPr>
              <a:t>The user can pan and zoom and change location without the page being reloaded. </a:t>
            </a:r>
          </a:p>
          <a:p>
            <a:endParaRPr lang="en-US" smtClean="0">
              <a:latin typeface="Times New Roman" pitchFamily="18" charset="0"/>
            </a:endParaRPr>
          </a:p>
          <a:p>
            <a:r>
              <a:rPr lang="en-US" smtClean="0">
                <a:latin typeface="Times New Roman" pitchFamily="18" charset="0"/>
              </a:rPr>
              <a:t>Many students probably do not know that you can see the HTML code of any Web page by the View/Page Source menu in Mozilla Firefox. You could demonstrate this during class. </a:t>
            </a:r>
          </a:p>
          <a:p>
            <a:pPr eaLnBrk="1" hangingPunct="1"/>
            <a:endParaRPr lang="en-US" smtClean="0">
              <a:latin typeface="Times New Roman" pitchFamily="18" charset="0"/>
            </a:endParaRP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7066" indent="-291179" eaLnBrk="0" hangingPunct="0">
              <a:defRPr sz="2400">
                <a:solidFill>
                  <a:schemeClr val="tx1"/>
                </a:solidFill>
                <a:latin typeface="Arial" charset="0"/>
              </a:defRPr>
            </a:lvl2pPr>
            <a:lvl3pPr marL="1164717" indent="-232943" eaLnBrk="0" hangingPunct="0">
              <a:defRPr sz="2400">
                <a:solidFill>
                  <a:schemeClr val="tx1"/>
                </a:solidFill>
                <a:latin typeface="Arial" charset="0"/>
              </a:defRPr>
            </a:lvl3pPr>
            <a:lvl4pPr marL="1630604" indent="-232943" eaLnBrk="0" hangingPunct="0">
              <a:defRPr sz="2400">
                <a:solidFill>
                  <a:schemeClr val="tx1"/>
                </a:solidFill>
                <a:latin typeface="Arial" charset="0"/>
              </a:defRPr>
            </a:lvl4pPr>
            <a:lvl5pPr marL="2096491" indent="-232943" eaLnBrk="0" hangingPunct="0">
              <a:defRPr sz="2400">
                <a:solidFill>
                  <a:schemeClr val="tx1"/>
                </a:solidFill>
                <a:latin typeface="Arial" charset="0"/>
              </a:defRPr>
            </a:lvl5pPr>
            <a:lvl6pPr marL="2562377" indent="-232943" eaLnBrk="0" fontAlgn="base" hangingPunct="0">
              <a:spcBef>
                <a:spcPct val="0"/>
              </a:spcBef>
              <a:spcAft>
                <a:spcPct val="0"/>
              </a:spcAft>
              <a:defRPr sz="2400">
                <a:solidFill>
                  <a:schemeClr val="tx1"/>
                </a:solidFill>
                <a:latin typeface="Arial" charset="0"/>
              </a:defRPr>
            </a:lvl6pPr>
            <a:lvl7pPr marL="3028264" indent="-232943" eaLnBrk="0" fontAlgn="base" hangingPunct="0">
              <a:spcBef>
                <a:spcPct val="0"/>
              </a:spcBef>
              <a:spcAft>
                <a:spcPct val="0"/>
              </a:spcAft>
              <a:defRPr sz="2400">
                <a:solidFill>
                  <a:schemeClr val="tx1"/>
                </a:solidFill>
                <a:latin typeface="Arial" charset="0"/>
              </a:defRPr>
            </a:lvl7pPr>
            <a:lvl8pPr marL="3494151" indent="-232943" eaLnBrk="0" fontAlgn="base" hangingPunct="0">
              <a:spcBef>
                <a:spcPct val="0"/>
              </a:spcBef>
              <a:spcAft>
                <a:spcPct val="0"/>
              </a:spcAft>
              <a:defRPr sz="2400">
                <a:solidFill>
                  <a:schemeClr val="tx1"/>
                </a:solidFill>
                <a:latin typeface="Arial" charset="0"/>
              </a:defRPr>
            </a:lvl8pPr>
            <a:lvl9pPr marL="3960038" indent="-232943" eaLnBrk="0" fontAlgn="base" hangingPunct="0">
              <a:spcBef>
                <a:spcPct val="0"/>
              </a:spcBef>
              <a:spcAft>
                <a:spcPct val="0"/>
              </a:spcAft>
              <a:defRPr sz="2400">
                <a:solidFill>
                  <a:schemeClr val="tx1"/>
                </a:solidFill>
                <a:latin typeface="Arial" charset="0"/>
              </a:defRPr>
            </a:lvl9pPr>
          </a:lstStyle>
          <a:p>
            <a:pPr eaLnBrk="1" hangingPunct="1"/>
            <a:fld id="{98E843C9-E66F-44A2-86AD-F49782061AF7}" type="slidenum">
              <a:rPr lang="en-US" sz="1200">
                <a:latin typeface="Times New Roman" pitchFamily="18" charset="0"/>
              </a:rPr>
              <a:pPr eaLnBrk="1" hangingPunct="1"/>
              <a:t>26</a:t>
            </a:fld>
            <a:endParaRPr lang="en-US" sz="1200">
              <a:latin typeface="Times New Roman" pitchFamily="18" charset="0"/>
            </a:endParaRPr>
          </a:p>
        </p:txBody>
      </p:sp>
    </p:spTree>
    <p:extLst>
      <p:ext uri="{BB962C8B-B14F-4D97-AF65-F5344CB8AC3E}">
        <p14:creationId xmlns:p14="http://schemas.microsoft.com/office/powerpoint/2010/main" val="34178218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Times New Roman" pitchFamily="18" charset="0"/>
              </a:rPr>
              <a:t>Web services is an approach to building enterprise applications. It’s a “messaging system” which allows diverse computing applications in a firm to communicate data with one another without extensive integration of the constituent applications (which tends to be very expensive). In a service-oriented architecture, various applications provide “services” (data) on request to other applications needing data. SOA is a major alternative to installing large scale enterprise systems. </a:t>
            </a:r>
          </a:p>
          <a:p>
            <a:pPr eaLnBrk="1" hangingPunct="1"/>
            <a:endParaRPr lang="en-US" dirty="0" smtClean="0">
              <a:latin typeface="Times New Roman" pitchFamily="18" charset="0"/>
            </a:endParaRPr>
          </a:p>
          <a:p>
            <a:r>
              <a:rPr lang="en-US" dirty="0" smtClean="0">
                <a:latin typeface="Times New Roman" pitchFamily="18" charset="0"/>
              </a:rPr>
              <a:t>Emphasize that SOA is a method of developing infrastructure using Web services with an eye toward creating applications that draw data from several underlying (usually older programs). All programs are built or redesigned to provide certain information (services) to all other programs. With SOA, developers incorporate each individual service into an application that successfully meets the needs of the organization. </a:t>
            </a:r>
          </a:p>
          <a:p>
            <a:pPr eaLnBrk="1" hangingPunct="1"/>
            <a:endParaRPr lang="en-US" dirty="0" smtClean="0">
              <a:latin typeface="Times New Roman" pitchFamily="18"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7066" indent="-291179" eaLnBrk="0" hangingPunct="0">
              <a:defRPr sz="2400">
                <a:solidFill>
                  <a:schemeClr val="tx1"/>
                </a:solidFill>
                <a:latin typeface="Arial" charset="0"/>
              </a:defRPr>
            </a:lvl2pPr>
            <a:lvl3pPr marL="1164717" indent="-232943" eaLnBrk="0" hangingPunct="0">
              <a:defRPr sz="2400">
                <a:solidFill>
                  <a:schemeClr val="tx1"/>
                </a:solidFill>
                <a:latin typeface="Arial" charset="0"/>
              </a:defRPr>
            </a:lvl3pPr>
            <a:lvl4pPr marL="1630604" indent="-232943" eaLnBrk="0" hangingPunct="0">
              <a:defRPr sz="2400">
                <a:solidFill>
                  <a:schemeClr val="tx1"/>
                </a:solidFill>
                <a:latin typeface="Arial" charset="0"/>
              </a:defRPr>
            </a:lvl4pPr>
            <a:lvl5pPr marL="2096491" indent="-232943" eaLnBrk="0" hangingPunct="0">
              <a:defRPr sz="2400">
                <a:solidFill>
                  <a:schemeClr val="tx1"/>
                </a:solidFill>
                <a:latin typeface="Arial" charset="0"/>
              </a:defRPr>
            </a:lvl5pPr>
            <a:lvl6pPr marL="2562377" indent="-232943" eaLnBrk="0" fontAlgn="base" hangingPunct="0">
              <a:spcBef>
                <a:spcPct val="0"/>
              </a:spcBef>
              <a:spcAft>
                <a:spcPct val="0"/>
              </a:spcAft>
              <a:defRPr sz="2400">
                <a:solidFill>
                  <a:schemeClr val="tx1"/>
                </a:solidFill>
                <a:latin typeface="Arial" charset="0"/>
              </a:defRPr>
            </a:lvl6pPr>
            <a:lvl7pPr marL="3028264" indent="-232943" eaLnBrk="0" fontAlgn="base" hangingPunct="0">
              <a:spcBef>
                <a:spcPct val="0"/>
              </a:spcBef>
              <a:spcAft>
                <a:spcPct val="0"/>
              </a:spcAft>
              <a:defRPr sz="2400">
                <a:solidFill>
                  <a:schemeClr val="tx1"/>
                </a:solidFill>
                <a:latin typeface="Arial" charset="0"/>
              </a:defRPr>
            </a:lvl7pPr>
            <a:lvl8pPr marL="3494151" indent="-232943" eaLnBrk="0" fontAlgn="base" hangingPunct="0">
              <a:spcBef>
                <a:spcPct val="0"/>
              </a:spcBef>
              <a:spcAft>
                <a:spcPct val="0"/>
              </a:spcAft>
              <a:defRPr sz="2400">
                <a:solidFill>
                  <a:schemeClr val="tx1"/>
                </a:solidFill>
                <a:latin typeface="Arial" charset="0"/>
              </a:defRPr>
            </a:lvl8pPr>
            <a:lvl9pPr marL="3960038" indent="-232943" eaLnBrk="0" fontAlgn="base" hangingPunct="0">
              <a:spcBef>
                <a:spcPct val="0"/>
              </a:spcBef>
              <a:spcAft>
                <a:spcPct val="0"/>
              </a:spcAft>
              <a:defRPr sz="2400">
                <a:solidFill>
                  <a:schemeClr val="tx1"/>
                </a:solidFill>
                <a:latin typeface="Arial" charset="0"/>
              </a:defRPr>
            </a:lvl9pPr>
          </a:lstStyle>
          <a:p>
            <a:pPr eaLnBrk="1" hangingPunct="1"/>
            <a:fld id="{21F02F5B-4FDA-4E2B-99F1-9B9E4D318324}" type="slidenum">
              <a:rPr lang="en-US" sz="1200">
                <a:latin typeface="Times New Roman" pitchFamily="18" charset="0"/>
              </a:rPr>
              <a:pPr eaLnBrk="1" hangingPunct="1"/>
              <a:t>27</a:t>
            </a:fld>
            <a:endParaRPr lang="en-US" sz="1200">
              <a:latin typeface="Times New Roman" pitchFamily="18" charset="0"/>
            </a:endParaRPr>
          </a:p>
        </p:txBody>
      </p:sp>
    </p:spTree>
    <p:extLst>
      <p:ext uri="{BB962C8B-B14F-4D97-AF65-F5344CB8AC3E}">
        <p14:creationId xmlns:p14="http://schemas.microsoft.com/office/powerpoint/2010/main" val="37870986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 New Roman" pitchFamily="18" charset="0"/>
              </a:rPr>
              <a:t>Dollar Rent-a-Car is an excellent example of how computer applications, some owned by different firms, can work together to provide a single environment for customers and users.  </a:t>
            </a: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7066" indent="-291179" eaLnBrk="0" hangingPunct="0">
              <a:defRPr sz="2400">
                <a:solidFill>
                  <a:schemeClr val="tx1"/>
                </a:solidFill>
                <a:latin typeface="Arial" charset="0"/>
              </a:defRPr>
            </a:lvl2pPr>
            <a:lvl3pPr marL="1164717" indent="-232943" eaLnBrk="0" hangingPunct="0">
              <a:defRPr sz="2400">
                <a:solidFill>
                  <a:schemeClr val="tx1"/>
                </a:solidFill>
                <a:latin typeface="Arial" charset="0"/>
              </a:defRPr>
            </a:lvl3pPr>
            <a:lvl4pPr marL="1630604" indent="-232943" eaLnBrk="0" hangingPunct="0">
              <a:defRPr sz="2400">
                <a:solidFill>
                  <a:schemeClr val="tx1"/>
                </a:solidFill>
                <a:latin typeface="Arial" charset="0"/>
              </a:defRPr>
            </a:lvl4pPr>
            <a:lvl5pPr marL="2096491" indent="-232943" eaLnBrk="0" hangingPunct="0">
              <a:defRPr sz="2400">
                <a:solidFill>
                  <a:schemeClr val="tx1"/>
                </a:solidFill>
                <a:latin typeface="Arial" charset="0"/>
              </a:defRPr>
            </a:lvl5pPr>
            <a:lvl6pPr marL="2562377" indent="-232943" eaLnBrk="0" fontAlgn="base" hangingPunct="0">
              <a:spcBef>
                <a:spcPct val="0"/>
              </a:spcBef>
              <a:spcAft>
                <a:spcPct val="0"/>
              </a:spcAft>
              <a:defRPr sz="2400">
                <a:solidFill>
                  <a:schemeClr val="tx1"/>
                </a:solidFill>
                <a:latin typeface="Arial" charset="0"/>
              </a:defRPr>
            </a:lvl6pPr>
            <a:lvl7pPr marL="3028264" indent="-232943" eaLnBrk="0" fontAlgn="base" hangingPunct="0">
              <a:spcBef>
                <a:spcPct val="0"/>
              </a:spcBef>
              <a:spcAft>
                <a:spcPct val="0"/>
              </a:spcAft>
              <a:defRPr sz="2400">
                <a:solidFill>
                  <a:schemeClr val="tx1"/>
                </a:solidFill>
                <a:latin typeface="Arial" charset="0"/>
              </a:defRPr>
            </a:lvl7pPr>
            <a:lvl8pPr marL="3494151" indent="-232943" eaLnBrk="0" fontAlgn="base" hangingPunct="0">
              <a:spcBef>
                <a:spcPct val="0"/>
              </a:spcBef>
              <a:spcAft>
                <a:spcPct val="0"/>
              </a:spcAft>
              <a:defRPr sz="2400">
                <a:solidFill>
                  <a:schemeClr val="tx1"/>
                </a:solidFill>
                <a:latin typeface="Arial" charset="0"/>
              </a:defRPr>
            </a:lvl8pPr>
            <a:lvl9pPr marL="3960038" indent="-232943" eaLnBrk="0" fontAlgn="base" hangingPunct="0">
              <a:spcBef>
                <a:spcPct val="0"/>
              </a:spcBef>
              <a:spcAft>
                <a:spcPct val="0"/>
              </a:spcAft>
              <a:defRPr sz="2400">
                <a:solidFill>
                  <a:schemeClr val="tx1"/>
                </a:solidFill>
                <a:latin typeface="Arial" charset="0"/>
              </a:defRPr>
            </a:lvl9pPr>
          </a:lstStyle>
          <a:p>
            <a:pPr eaLnBrk="1" hangingPunct="1"/>
            <a:fld id="{7BEE88ED-4870-46F4-8C71-988485CCA5D5}" type="slidenum">
              <a:rPr lang="en-US" sz="1200">
                <a:latin typeface="Times New Roman" pitchFamily="18" charset="0"/>
              </a:rPr>
              <a:pPr eaLnBrk="1" hangingPunct="1"/>
              <a:t>28</a:t>
            </a:fld>
            <a:endParaRPr lang="en-US" sz="1200">
              <a:latin typeface="Times New Roman" pitchFamily="18" charset="0"/>
            </a:endParaRPr>
          </a:p>
        </p:txBody>
      </p:sp>
    </p:spTree>
    <p:extLst>
      <p:ext uri="{BB962C8B-B14F-4D97-AF65-F5344CB8AC3E}">
        <p14:creationId xmlns:p14="http://schemas.microsoft.com/office/powerpoint/2010/main" val="38544709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 New Roman" pitchFamily="18" charset="0"/>
              </a:rPr>
              <a:t>Ask students to help you put together a list of really interesting software apps they have discovered or used in the last few months.  </a:t>
            </a: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7066" indent="-291179" eaLnBrk="0" hangingPunct="0">
              <a:defRPr sz="2400">
                <a:solidFill>
                  <a:schemeClr val="tx1"/>
                </a:solidFill>
                <a:latin typeface="Arial" charset="0"/>
              </a:defRPr>
            </a:lvl2pPr>
            <a:lvl3pPr marL="1164717" indent="-232943" eaLnBrk="0" hangingPunct="0">
              <a:defRPr sz="2400">
                <a:solidFill>
                  <a:schemeClr val="tx1"/>
                </a:solidFill>
                <a:latin typeface="Arial" charset="0"/>
              </a:defRPr>
            </a:lvl3pPr>
            <a:lvl4pPr marL="1630604" indent="-232943" eaLnBrk="0" hangingPunct="0">
              <a:defRPr sz="2400">
                <a:solidFill>
                  <a:schemeClr val="tx1"/>
                </a:solidFill>
                <a:latin typeface="Arial" charset="0"/>
              </a:defRPr>
            </a:lvl4pPr>
            <a:lvl5pPr marL="2096491" indent="-232943" eaLnBrk="0" hangingPunct="0">
              <a:defRPr sz="2400">
                <a:solidFill>
                  <a:schemeClr val="tx1"/>
                </a:solidFill>
                <a:latin typeface="Arial" charset="0"/>
              </a:defRPr>
            </a:lvl5pPr>
            <a:lvl6pPr marL="2562377" indent="-232943" eaLnBrk="0" fontAlgn="base" hangingPunct="0">
              <a:spcBef>
                <a:spcPct val="0"/>
              </a:spcBef>
              <a:spcAft>
                <a:spcPct val="0"/>
              </a:spcAft>
              <a:defRPr sz="2400">
                <a:solidFill>
                  <a:schemeClr val="tx1"/>
                </a:solidFill>
                <a:latin typeface="Arial" charset="0"/>
              </a:defRPr>
            </a:lvl6pPr>
            <a:lvl7pPr marL="3028264" indent="-232943" eaLnBrk="0" fontAlgn="base" hangingPunct="0">
              <a:spcBef>
                <a:spcPct val="0"/>
              </a:spcBef>
              <a:spcAft>
                <a:spcPct val="0"/>
              </a:spcAft>
              <a:defRPr sz="2400">
                <a:solidFill>
                  <a:schemeClr val="tx1"/>
                </a:solidFill>
                <a:latin typeface="Arial" charset="0"/>
              </a:defRPr>
            </a:lvl7pPr>
            <a:lvl8pPr marL="3494151" indent="-232943" eaLnBrk="0" fontAlgn="base" hangingPunct="0">
              <a:spcBef>
                <a:spcPct val="0"/>
              </a:spcBef>
              <a:spcAft>
                <a:spcPct val="0"/>
              </a:spcAft>
              <a:defRPr sz="2400">
                <a:solidFill>
                  <a:schemeClr val="tx1"/>
                </a:solidFill>
                <a:latin typeface="Arial" charset="0"/>
              </a:defRPr>
            </a:lvl8pPr>
            <a:lvl9pPr marL="3960038" indent="-232943" eaLnBrk="0" fontAlgn="base" hangingPunct="0">
              <a:spcBef>
                <a:spcPct val="0"/>
              </a:spcBef>
              <a:spcAft>
                <a:spcPct val="0"/>
              </a:spcAft>
              <a:defRPr sz="2400">
                <a:solidFill>
                  <a:schemeClr val="tx1"/>
                </a:solidFill>
                <a:latin typeface="Arial" charset="0"/>
              </a:defRPr>
            </a:lvl9pPr>
          </a:lstStyle>
          <a:p>
            <a:pPr eaLnBrk="1" hangingPunct="1"/>
            <a:fld id="{4D5FA9AA-B4DC-4700-9EA3-142BBEE9C836}" type="slidenum">
              <a:rPr lang="en-US" sz="1200">
                <a:latin typeface="Times New Roman" pitchFamily="18" charset="0"/>
              </a:rPr>
              <a:pPr eaLnBrk="1" hangingPunct="1"/>
              <a:t>29</a:t>
            </a:fld>
            <a:endParaRPr lang="en-US" sz="1200">
              <a:latin typeface="Times New Roman" pitchFamily="18" charset="0"/>
            </a:endParaRPr>
          </a:p>
        </p:txBody>
      </p:sp>
    </p:spTree>
    <p:extLst>
      <p:ext uri="{BB962C8B-B14F-4D97-AF65-F5344CB8AC3E}">
        <p14:creationId xmlns:p14="http://schemas.microsoft.com/office/powerpoint/2010/main" val="1474572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 New Roman" pitchFamily="18" charset="0"/>
              </a:rPr>
              <a:t>It may be hard to students to think of a business having “computer infrastructure.”  A good parallel is the infrastructure of a building which would include the electrical and plumbing systems, along with a telephone network. Students are familiar with these types of infrastructure. Like these other kinds of infrastructure, IT infrastructure may not be visible to the casual employee, but it plays a vital role in the life of the business. Without it, there would be no business typically. </a:t>
            </a:r>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7066" indent="-291179" eaLnBrk="0" hangingPunct="0">
              <a:defRPr sz="2400">
                <a:solidFill>
                  <a:schemeClr val="tx1"/>
                </a:solidFill>
                <a:latin typeface="Arial" charset="0"/>
              </a:defRPr>
            </a:lvl2pPr>
            <a:lvl3pPr marL="1164717" indent="-232943" eaLnBrk="0" hangingPunct="0">
              <a:defRPr sz="2400">
                <a:solidFill>
                  <a:schemeClr val="tx1"/>
                </a:solidFill>
                <a:latin typeface="Arial" charset="0"/>
              </a:defRPr>
            </a:lvl3pPr>
            <a:lvl4pPr marL="1630604" indent="-232943" eaLnBrk="0" hangingPunct="0">
              <a:defRPr sz="2400">
                <a:solidFill>
                  <a:schemeClr val="tx1"/>
                </a:solidFill>
                <a:latin typeface="Arial" charset="0"/>
              </a:defRPr>
            </a:lvl4pPr>
            <a:lvl5pPr marL="2096491" indent="-232943" eaLnBrk="0" hangingPunct="0">
              <a:defRPr sz="2400">
                <a:solidFill>
                  <a:schemeClr val="tx1"/>
                </a:solidFill>
                <a:latin typeface="Arial" charset="0"/>
              </a:defRPr>
            </a:lvl5pPr>
            <a:lvl6pPr marL="2562377" indent="-232943" eaLnBrk="0" fontAlgn="base" hangingPunct="0">
              <a:spcBef>
                <a:spcPct val="0"/>
              </a:spcBef>
              <a:spcAft>
                <a:spcPct val="0"/>
              </a:spcAft>
              <a:defRPr sz="2400">
                <a:solidFill>
                  <a:schemeClr val="tx1"/>
                </a:solidFill>
                <a:latin typeface="Arial" charset="0"/>
              </a:defRPr>
            </a:lvl6pPr>
            <a:lvl7pPr marL="3028264" indent="-232943" eaLnBrk="0" fontAlgn="base" hangingPunct="0">
              <a:spcBef>
                <a:spcPct val="0"/>
              </a:spcBef>
              <a:spcAft>
                <a:spcPct val="0"/>
              </a:spcAft>
              <a:defRPr sz="2400">
                <a:solidFill>
                  <a:schemeClr val="tx1"/>
                </a:solidFill>
                <a:latin typeface="Arial" charset="0"/>
              </a:defRPr>
            </a:lvl7pPr>
            <a:lvl8pPr marL="3494151" indent="-232943" eaLnBrk="0" fontAlgn="base" hangingPunct="0">
              <a:spcBef>
                <a:spcPct val="0"/>
              </a:spcBef>
              <a:spcAft>
                <a:spcPct val="0"/>
              </a:spcAft>
              <a:defRPr sz="2400">
                <a:solidFill>
                  <a:schemeClr val="tx1"/>
                </a:solidFill>
                <a:latin typeface="Arial" charset="0"/>
              </a:defRPr>
            </a:lvl8pPr>
            <a:lvl9pPr marL="3960038" indent="-232943" eaLnBrk="0" fontAlgn="base" hangingPunct="0">
              <a:spcBef>
                <a:spcPct val="0"/>
              </a:spcBef>
              <a:spcAft>
                <a:spcPct val="0"/>
              </a:spcAft>
              <a:defRPr sz="2400">
                <a:solidFill>
                  <a:schemeClr val="tx1"/>
                </a:solidFill>
                <a:latin typeface="Arial" charset="0"/>
              </a:defRPr>
            </a:lvl9pPr>
          </a:lstStyle>
          <a:p>
            <a:pPr eaLnBrk="1" hangingPunct="1"/>
            <a:fld id="{D134DEA4-6B27-4EF8-8607-2EF774806AB0}" type="slidenum">
              <a:rPr lang="en-US" sz="1200">
                <a:latin typeface="Times New Roman" pitchFamily="18" charset="0"/>
              </a:rPr>
              <a:pPr eaLnBrk="1" hangingPunct="1"/>
              <a:t>3</a:t>
            </a:fld>
            <a:endParaRPr lang="en-US" sz="1200">
              <a:latin typeface="Times New Roman" pitchFamily="18" charset="0"/>
            </a:endParaRPr>
          </a:p>
        </p:txBody>
      </p:sp>
    </p:spTree>
    <p:extLst>
      <p:ext uri="{BB962C8B-B14F-4D97-AF65-F5344CB8AC3E}">
        <p14:creationId xmlns:p14="http://schemas.microsoft.com/office/powerpoint/2010/main" val="1887767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 New Roman" pitchFamily="18" charset="0"/>
              </a:rPr>
              <a:t>One of the problems that firms face is the holidays when user demand for online services explodes, but then recedes after the holidays to a normal background level. Firms are forced to buy additional infrastructure to handle peak loads, which then sits idle after the holiday is over. One solution is to use cloud-based services to handle the peak loads of your firm, essentially renting extra capacity as needed. This solves the peak load problem and a part of the scalability problem</a:t>
            </a:r>
            <a:r>
              <a:rPr lang="en-US" smtClean="0">
                <a:latin typeface="Times New Roman" pitchFamily="18" charset="0"/>
                <a:cs typeface="Times New Roman" pitchFamily="18" charset="0"/>
              </a:rPr>
              <a:t>—</a:t>
            </a:r>
            <a:r>
              <a:rPr lang="en-US" smtClean="0">
                <a:latin typeface="Times New Roman" pitchFamily="18" charset="0"/>
              </a:rPr>
              <a:t>with cloud computing services you expand as needed without huge financial outlays. </a:t>
            </a:r>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7066" indent="-291179" eaLnBrk="0" hangingPunct="0">
              <a:defRPr sz="2400">
                <a:solidFill>
                  <a:schemeClr val="tx1"/>
                </a:solidFill>
                <a:latin typeface="Arial" charset="0"/>
              </a:defRPr>
            </a:lvl2pPr>
            <a:lvl3pPr marL="1164717" indent="-232943" eaLnBrk="0" hangingPunct="0">
              <a:defRPr sz="2400">
                <a:solidFill>
                  <a:schemeClr val="tx1"/>
                </a:solidFill>
                <a:latin typeface="Arial" charset="0"/>
              </a:defRPr>
            </a:lvl3pPr>
            <a:lvl4pPr marL="1630604" indent="-232943" eaLnBrk="0" hangingPunct="0">
              <a:defRPr sz="2400">
                <a:solidFill>
                  <a:schemeClr val="tx1"/>
                </a:solidFill>
                <a:latin typeface="Arial" charset="0"/>
              </a:defRPr>
            </a:lvl4pPr>
            <a:lvl5pPr marL="2096491" indent="-232943" eaLnBrk="0" hangingPunct="0">
              <a:defRPr sz="2400">
                <a:solidFill>
                  <a:schemeClr val="tx1"/>
                </a:solidFill>
                <a:latin typeface="Arial" charset="0"/>
              </a:defRPr>
            </a:lvl5pPr>
            <a:lvl6pPr marL="2562377" indent="-232943" eaLnBrk="0" fontAlgn="base" hangingPunct="0">
              <a:spcBef>
                <a:spcPct val="0"/>
              </a:spcBef>
              <a:spcAft>
                <a:spcPct val="0"/>
              </a:spcAft>
              <a:defRPr sz="2400">
                <a:solidFill>
                  <a:schemeClr val="tx1"/>
                </a:solidFill>
                <a:latin typeface="Arial" charset="0"/>
              </a:defRPr>
            </a:lvl6pPr>
            <a:lvl7pPr marL="3028264" indent="-232943" eaLnBrk="0" fontAlgn="base" hangingPunct="0">
              <a:spcBef>
                <a:spcPct val="0"/>
              </a:spcBef>
              <a:spcAft>
                <a:spcPct val="0"/>
              </a:spcAft>
              <a:defRPr sz="2400">
                <a:solidFill>
                  <a:schemeClr val="tx1"/>
                </a:solidFill>
                <a:latin typeface="Arial" charset="0"/>
              </a:defRPr>
            </a:lvl7pPr>
            <a:lvl8pPr marL="3494151" indent="-232943" eaLnBrk="0" fontAlgn="base" hangingPunct="0">
              <a:spcBef>
                <a:spcPct val="0"/>
              </a:spcBef>
              <a:spcAft>
                <a:spcPct val="0"/>
              </a:spcAft>
              <a:defRPr sz="2400">
                <a:solidFill>
                  <a:schemeClr val="tx1"/>
                </a:solidFill>
                <a:latin typeface="Arial" charset="0"/>
              </a:defRPr>
            </a:lvl8pPr>
            <a:lvl9pPr marL="3960038" indent="-232943" eaLnBrk="0" fontAlgn="base" hangingPunct="0">
              <a:spcBef>
                <a:spcPct val="0"/>
              </a:spcBef>
              <a:spcAft>
                <a:spcPct val="0"/>
              </a:spcAft>
              <a:defRPr sz="2400">
                <a:solidFill>
                  <a:schemeClr val="tx1"/>
                </a:solidFill>
                <a:latin typeface="Arial" charset="0"/>
              </a:defRPr>
            </a:lvl9pPr>
          </a:lstStyle>
          <a:p>
            <a:pPr eaLnBrk="1" hangingPunct="1"/>
            <a:fld id="{B18CA6D0-F458-4EC8-814C-82EA0C41422E}" type="slidenum">
              <a:rPr lang="en-US" sz="1200">
                <a:latin typeface="Times New Roman" pitchFamily="18" charset="0"/>
              </a:rPr>
              <a:pPr eaLnBrk="1" hangingPunct="1"/>
              <a:t>30</a:t>
            </a:fld>
            <a:endParaRPr lang="en-US" sz="1200">
              <a:latin typeface="Times New Roman" pitchFamily="18" charset="0"/>
            </a:endParaRPr>
          </a:p>
        </p:txBody>
      </p:sp>
    </p:spTree>
    <p:extLst>
      <p:ext uri="{BB962C8B-B14F-4D97-AF65-F5344CB8AC3E}">
        <p14:creationId xmlns:p14="http://schemas.microsoft.com/office/powerpoint/2010/main" val="40342853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 New Roman" pitchFamily="18" charset="0"/>
              </a:rPr>
              <a:t>Most students think of the “cost of computing” as the cost of the computer and the software. You could ask students to help you put together a list of all the additional costs that consumers face when purchasing a computer.  </a:t>
            </a: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7066" indent="-291179" eaLnBrk="0" hangingPunct="0">
              <a:defRPr sz="2400">
                <a:solidFill>
                  <a:schemeClr val="tx1"/>
                </a:solidFill>
                <a:latin typeface="Arial" charset="0"/>
              </a:defRPr>
            </a:lvl2pPr>
            <a:lvl3pPr marL="1164717" indent="-232943" eaLnBrk="0" hangingPunct="0">
              <a:defRPr sz="2400">
                <a:solidFill>
                  <a:schemeClr val="tx1"/>
                </a:solidFill>
                <a:latin typeface="Arial" charset="0"/>
              </a:defRPr>
            </a:lvl3pPr>
            <a:lvl4pPr marL="1630604" indent="-232943" eaLnBrk="0" hangingPunct="0">
              <a:defRPr sz="2400">
                <a:solidFill>
                  <a:schemeClr val="tx1"/>
                </a:solidFill>
                <a:latin typeface="Arial" charset="0"/>
              </a:defRPr>
            </a:lvl4pPr>
            <a:lvl5pPr marL="2096491" indent="-232943" eaLnBrk="0" hangingPunct="0">
              <a:defRPr sz="2400">
                <a:solidFill>
                  <a:schemeClr val="tx1"/>
                </a:solidFill>
                <a:latin typeface="Arial" charset="0"/>
              </a:defRPr>
            </a:lvl5pPr>
            <a:lvl6pPr marL="2562377" indent="-232943" eaLnBrk="0" fontAlgn="base" hangingPunct="0">
              <a:spcBef>
                <a:spcPct val="0"/>
              </a:spcBef>
              <a:spcAft>
                <a:spcPct val="0"/>
              </a:spcAft>
              <a:defRPr sz="2400">
                <a:solidFill>
                  <a:schemeClr val="tx1"/>
                </a:solidFill>
                <a:latin typeface="Arial" charset="0"/>
              </a:defRPr>
            </a:lvl6pPr>
            <a:lvl7pPr marL="3028264" indent="-232943" eaLnBrk="0" fontAlgn="base" hangingPunct="0">
              <a:spcBef>
                <a:spcPct val="0"/>
              </a:spcBef>
              <a:spcAft>
                <a:spcPct val="0"/>
              </a:spcAft>
              <a:defRPr sz="2400">
                <a:solidFill>
                  <a:schemeClr val="tx1"/>
                </a:solidFill>
                <a:latin typeface="Arial" charset="0"/>
              </a:defRPr>
            </a:lvl7pPr>
            <a:lvl8pPr marL="3494151" indent="-232943" eaLnBrk="0" fontAlgn="base" hangingPunct="0">
              <a:spcBef>
                <a:spcPct val="0"/>
              </a:spcBef>
              <a:spcAft>
                <a:spcPct val="0"/>
              </a:spcAft>
              <a:defRPr sz="2400">
                <a:solidFill>
                  <a:schemeClr val="tx1"/>
                </a:solidFill>
                <a:latin typeface="Arial" charset="0"/>
              </a:defRPr>
            </a:lvl8pPr>
            <a:lvl9pPr marL="3960038" indent="-232943" eaLnBrk="0" fontAlgn="base" hangingPunct="0">
              <a:spcBef>
                <a:spcPct val="0"/>
              </a:spcBef>
              <a:spcAft>
                <a:spcPct val="0"/>
              </a:spcAft>
              <a:defRPr sz="2400">
                <a:solidFill>
                  <a:schemeClr val="tx1"/>
                </a:solidFill>
                <a:latin typeface="Arial" charset="0"/>
              </a:defRPr>
            </a:lvl9pPr>
          </a:lstStyle>
          <a:p>
            <a:pPr eaLnBrk="1" hangingPunct="1"/>
            <a:fld id="{D7BA6E72-A5F9-484E-8EC6-6E7834EA5838}" type="slidenum">
              <a:rPr lang="en-US" sz="1200">
                <a:latin typeface="Times New Roman" pitchFamily="18" charset="0"/>
              </a:rPr>
              <a:pPr eaLnBrk="1" hangingPunct="1"/>
              <a:t>31</a:t>
            </a:fld>
            <a:endParaRPr lang="en-US" sz="1200">
              <a:latin typeface="Times New Roman" pitchFamily="18" charset="0"/>
            </a:endParaRPr>
          </a:p>
        </p:txBody>
      </p:sp>
    </p:spTree>
    <p:extLst>
      <p:ext uri="{BB962C8B-B14F-4D97-AF65-F5344CB8AC3E}">
        <p14:creationId xmlns:p14="http://schemas.microsoft.com/office/powerpoint/2010/main" val="23610086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B678E8-892B-435A-AF8D-F8F49D4A8466}" type="slidenum">
              <a:rPr lang="en-US" smtClean="0"/>
              <a:t>32</a:t>
            </a:fld>
            <a:endParaRPr lang="en-US"/>
          </a:p>
        </p:txBody>
      </p:sp>
    </p:spTree>
    <p:extLst>
      <p:ext uri="{BB962C8B-B14F-4D97-AF65-F5344CB8AC3E}">
        <p14:creationId xmlns:p14="http://schemas.microsoft.com/office/powerpoint/2010/main" val="41314457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B678E8-892B-435A-AF8D-F8F49D4A8466}" type="slidenum">
              <a:rPr lang="en-US" smtClean="0"/>
              <a:t>33</a:t>
            </a:fld>
            <a:endParaRPr lang="en-US"/>
          </a:p>
        </p:txBody>
      </p:sp>
    </p:spTree>
    <p:extLst>
      <p:ext uri="{BB962C8B-B14F-4D97-AF65-F5344CB8AC3E}">
        <p14:creationId xmlns:p14="http://schemas.microsoft.com/office/powerpoint/2010/main" val="26333576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 New Roman" pitchFamily="18" charset="0"/>
              </a:rPr>
              <a:t>One common answer to reducing the cost of computing hardware and software is to move the work off-shore to low wage countries like India and China. Thousands of U.S. and European firms outsource their programming work to low-wage countries. Even more firms outsource programming, systems analysis and design, and consulting work to onshore domestic firms.  Nevertheless, computer and network jobs are abundant in the United States in part because more systems are being built than ever before (in part because building systems is less expensive than ever). As the costs of developing systems decline, the demand for systems grows stronger.  </a:t>
            </a:r>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7066" indent="-291179" eaLnBrk="0" hangingPunct="0">
              <a:defRPr sz="2400">
                <a:solidFill>
                  <a:schemeClr val="tx1"/>
                </a:solidFill>
                <a:latin typeface="Arial" charset="0"/>
              </a:defRPr>
            </a:lvl2pPr>
            <a:lvl3pPr marL="1164717" indent="-232943" eaLnBrk="0" hangingPunct="0">
              <a:defRPr sz="2400">
                <a:solidFill>
                  <a:schemeClr val="tx1"/>
                </a:solidFill>
                <a:latin typeface="Arial" charset="0"/>
              </a:defRPr>
            </a:lvl3pPr>
            <a:lvl4pPr marL="1630604" indent="-232943" eaLnBrk="0" hangingPunct="0">
              <a:defRPr sz="2400">
                <a:solidFill>
                  <a:schemeClr val="tx1"/>
                </a:solidFill>
                <a:latin typeface="Arial" charset="0"/>
              </a:defRPr>
            </a:lvl4pPr>
            <a:lvl5pPr marL="2096491" indent="-232943" eaLnBrk="0" hangingPunct="0">
              <a:defRPr sz="2400">
                <a:solidFill>
                  <a:schemeClr val="tx1"/>
                </a:solidFill>
                <a:latin typeface="Arial" charset="0"/>
              </a:defRPr>
            </a:lvl5pPr>
            <a:lvl6pPr marL="2562377" indent="-232943" eaLnBrk="0" fontAlgn="base" hangingPunct="0">
              <a:spcBef>
                <a:spcPct val="0"/>
              </a:spcBef>
              <a:spcAft>
                <a:spcPct val="0"/>
              </a:spcAft>
              <a:defRPr sz="2400">
                <a:solidFill>
                  <a:schemeClr val="tx1"/>
                </a:solidFill>
                <a:latin typeface="Arial" charset="0"/>
              </a:defRPr>
            </a:lvl6pPr>
            <a:lvl7pPr marL="3028264" indent="-232943" eaLnBrk="0" fontAlgn="base" hangingPunct="0">
              <a:spcBef>
                <a:spcPct val="0"/>
              </a:spcBef>
              <a:spcAft>
                <a:spcPct val="0"/>
              </a:spcAft>
              <a:defRPr sz="2400">
                <a:solidFill>
                  <a:schemeClr val="tx1"/>
                </a:solidFill>
                <a:latin typeface="Arial" charset="0"/>
              </a:defRPr>
            </a:lvl7pPr>
            <a:lvl8pPr marL="3494151" indent="-232943" eaLnBrk="0" fontAlgn="base" hangingPunct="0">
              <a:spcBef>
                <a:spcPct val="0"/>
              </a:spcBef>
              <a:spcAft>
                <a:spcPct val="0"/>
              </a:spcAft>
              <a:defRPr sz="2400">
                <a:solidFill>
                  <a:schemeClr val="tx1"/>
                </a:solidFill>
                <a:latin typeface="Arial" charset="0"/>
              </a:defRPr>
            </a:lvl8pPr>
            <a:lvl9pPr marL="3960038" indent="-232943" eaLnBrk="0" fontAlgn="base" hangingPunct="0">
              <a:spcBef>
                <a:spcPct val="0"/>
              </a:spcBef>
              <a:spcAft>
                <a:spcPct val="0"/>
              </a:spcAft>
              <a:defRPr sz="2400">
                <a:solidFill>
                  <a:schemeClr val="tx1"/>
                </a:solidFill>
                <a:latin typeface="Arial" charset="0"/>
              </a:defRPr>
            </a:lvl9pPr>
          </a:lstStyle>
          <a:p>
            <a:pPr eaLnBrk="1" hangingPunct="1"/>
            <a:fld id="{C6F87A78-BC06-433F-8EA5-0BA720C3E887}" type="slidenum">
              <a:rPr lang="en-US" sz="1200">
                <a:latin typeface="Times New Roman" pitchFamily="18" charset="0"/>
              </a:rPr>
              <a:pPr eaLnBrk="1" hangingPunct="1"/>
              <a:t>34</a:t>
            </a:fld>
            <a:endParaRPr lang="en-US" sz="1200">
              <a:latin typeface="Times New Roman" pitchFamily="18" charset="0"/>
            </a:endParaRPr>
          </a:p>
        </p:txBody>
      </p:sp>
    </p:spTree>
    <p:extLst>
      <p:ext uri="{BB962C8B-B14F-4D97-AF65-F5344CB8AC3E}">
        <p14:creationId xmlns:p14="http://schemas.microsoft.com/office/powerpoint/2010/main" val="12877462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B678E8-892B-435A-AF8D-F8F49D4A8466}" type="slidenum">
              <a:rPr lang="en-US" smtClean="0"/>
              <a:t>35</a:t>
            </a:fld>
            <a:endParaRPr lang="en-US"/>
          </a:p>
        </p:txBody>
      </p:sp>
    </p:spTree>
    <p:extLst>
      <p:ext uri="{BB962C8B-B14F-4D97-AF65-F5344CB8AC3E}">
        <p14:creationId xmlns:p14="http://schemas.microsoft.com/office/powerpoint/2010/main" val="26304294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Times New Roman" pitchFamily="18" charset="0"/>
              </a:rPr>
              <a:t>One way students can use cloud services is through Amazon Markets http://www.amazonservices.com/. Amazon provides cloud services to major business firms, and also to thousands of small merchants who want to use Amazon software to sell their goods and services. Take students to the Amazon site to demonstrate some of its capabilities. </a:t>
            </a:r>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7066" indent="-291179" eaLnBrk="0" hangingPunct="0">
              <a:defRPr sz="2400">
                <a:solidFill>
                  <a:schemeClr val="tx1"/>
                </a:solidFill>
                <a:latin typeface="Arial" charset="0"/>
              </a:defRPr>
            </a:lvl2pPr>
            <a:lvl3pPr marL="1164717" indent="-232943" eaLnBrk="0" hangingPunct="0">
              <a:defRPr sz="2400">
                <a:solidFill>
                  <a:schemeClr val="tx1"/>
                </a:solidFill>
                <a:latin typeface="Arial" charset="0"/>
              </a:defRPr>
            </a:lvl3pPr>
            <a:lvl4pPr marL="1630604" indent="-232943" eaLnBrk="0" hangingPunct="0">
              <a:defRPr sz="2400">
                <a:solidFill>
                  <a:schemeClr val="tx1"/>
                </a:solidFill>
                <a:latin typeface="Arial" charset="0"/>
              </a:defRPr>
            </a:lvl4pPr>
            <a:lvl5pPr marL="2096491" indent="-232943" eaLnBrk="0" hangingPunct="0">
              <a:defRPr sz="2400">
                <a:solidFill>
                  <a:schemeClr val="tx1"/>
                </a:solidFill>
                <a:latin typeface="Arial" charset="0"/>
              </a:defRPr>
            </a:lvl5pPr>
            <a:lvl6pPr marL="2562377" indent="-232943" eaLnBrk="0" fontAlgn="base" hangingPunct="0">
              <a:spcBef>
                <a:spcPct val="0"/>
              </a:spcBef>
              <a:spcAft>
                <a:spcPct val="0"/>
              </a:spcAft>
              <a:defRPr sz="2400">
                <a:solidFill>
                  <a:schemeClr val="tx1"/>
                </a:solidFill>
                <a:latin typeface="Arial" charset="0"/>
              </a:defRPr>
            </a:lvl6pPr>
            <a:lvl7pPr marL="3028264" indent="-232943" eaLnBrk="0" fontAlgn="base" hangingPunct="0">
              <a:spcBef>
                <a:spcPct val="0"/>
              </a:spcBef>
              <a:spcAft>
                <a:spcPct val="0"/>
              </a:spcAft>
              <a:defRPr sz="2400">
                <a:solidFill>
                  <a:schemeClr val="tx1"/>
                </a:solidFill>
                <a:latin typeface="Arial" charset="0"/>
              </a:defRPr>
            </a:lvl7pPr>
            <a:lvl8pPr marL="3494151" indent="-232943" eaLnBrk="0" fontAlgn="base" hangingPunct="0">
              <a:spcBef>
                <a:spcPct val="0"/>
              </a:spcBef>
              <a:spcAft>
                <a:spcPct val="0"/>
              </a:spcAft>
              <a:defRPr sz="2400">
                <a:solidFill>
                  <a:schemeClr val="tx1"/>
                </a:solidFill>
                <a:latin typeface="Arial" charset="0"/>
              </a:defRPr>
            </a:lvl8pPr>
            <a:lvl9pPr marL="3960038" indent="-232943" eaLnBrk="0" fontAlgn="base" hangingPunct="0">
              <a:spcBef>
                <a:spcPct val="0"/>
              </a:spcBef>
              <a:spcAft>
                <a:spcPct val="0"/>
              </a:spcAft>
              <a:defRPr sz="2400">
                <a:solidFill>
                  <a:schemeClr val="tx1"/>
                </a:solidFill>
                <a:latin typeface="Arial" charset="0"/>
              </a:defRPr>
            </a:lvl9pPr>
          </a:lstStyle>
          <a:p>
            <a:pPr eaLnBrk="1" hangingPunct="1"/>
            <a:fld id="{995CD34D-8AC7-4A66-9A83-415BB0031F42}" type="slidenum">
              <a:rPr lang="en-US" sz="1200">
                <a:latin typeface="Times New Roman" pitchFamily="18" charset="0"/>
              </a:rPr>
              <a:pPr eaLnBrk="1" hangingPunct="1"/>
              <a:t>36</a:t>
            </a:fld>
            <a:endParaRPr lang="en-US" sz="1200">
              <a:latin typeface="Times New Roman" pitchFamily="18" charset="0"/>
            </a:endParaRPr>
          </a:p>
        </p:txBody>
      </p:sp>
    </p:spTree>
    <p:extLst>
      <p:ext uri="{BB962C8B-B14F-4D97-AF65-F5344CB8AC3E}">
        <p14:creationId xmlns:p14="http://schemas.microsoft.com/office/powerpoint/2010/main" val="2885260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Times New Roman" pitchFamily="18" charset="0"/>
              </a:rPr>
              <a:t>If you are operating in a global environment you can’t assume your employees will be able to understand English interfaces. An interesting niche business is software translation services. Do a search in class on “localization services” or go to http://www.ricintl.com/ </a:t>
            </a:r>
            <a:r>
              <a:rPr lang="en-US" dirty="0" err="1" smtClean="0">
                <a:latin typeface="Times New Roman" pitchFamily="18" charset="0"/>
              </a:rPr>
              <a:t>Ric</a:t>
            </a:r>
            <a:r>
              <a:rPr lang="en-US" dirty="0" smtClean="0">
                <a:latin typeface="Times New Roman" pitchFamily="18" charset="0"/>
              </a:rPr>
              <a:t> International translation services to illustrate for students how firms are translating their systems and localizing them (which is more than just translation).</a:t>
            </a:r>
          </a:p>
          <a:p>
            <a:pPr eaLnBrk="1" hangingPunct="1"/>
            <a:endParaRPr lang="en-US" dirty="0" smtClean="0">
              <a:latin typeface="Times New Roman" pitchFamily="18" charset="0"/>
            </a:endParaRPr>
          </a:p>
          <a:p>
            <a:pPr eaLnBrk="1" hangingPunct="1"/>
            <a:endParaRPr lang="en-US" dirty="0" smtClean="0">
              <a:latin typeface="Times New Roman" pitchFamily="18"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7066" indent="-291179" eaLnBrk="0" hangingPunct="0">
              <a:defRPr sz="2400">
                <a:solidFill>
                  <a:schemeClr val="tx1"/>
                </a:solidFill>
                <a:latin typeface="Arial" charset="0"/>
              </a:defRPr>
            </a:lvl2pPr>
            <a:lvl3pPr marL="1164717" indent="-232943" eaLnBrk="0" hangingPunct="0">
              <a:defRPr sz="2400">
                <a:solidFill>
                  <a:schemeClr val="tx1"/>
                </a:solidFill>
                <a:latin typeface="Arial" charset="0"/>
              </a:defRPr>
            </a:lvl3pPr>
            <a:lvl4pPr marL="1630604" indent="-232943" eaLnBrk="0" hangingPunct="0">
              <a:defRPr sz="2400">
                <a:solidFill>
                  <a:schemeClr val="tx1"/>
                </a:solidFill>
                <a:latin typeface="Arial" charset="0"/>
              </a:defRPr>
            </a:lvl4pPr>
            <a:lvl5pPr marL="2096491" indent="-232943" eaLnBrk="0" hangingPunct="0">
              <a:defRPr sz="2400">
                <a:solidFill>
                  <a:schemeClr val="tx1"/>
                </a:solidFill>
                <a:latin typeface="Arial" charset="0"/>
              </a:defRPr>
            </a:lvl5pPr>
            <a:lvl6pPr marL="2562377" indent="-232943" eaLnBrk="0" fontAlgn="base" hangingPunct="0">
              <a:spcBef>
                <a:spcPct val="0"/>
              </a:spcBef>
              <a:spcAft>
                <a:spcPct val="0"/>
              </a:spcAft>
              <a:defRPr sz="2400">
                <a:solidFill>
                  <a:schemeClr val="tx1"/>
                </a:solidFill>
                <a:latin typeface="Arial" charset="0"/>
              </a:defRPr>
            </a:lvl6pPr>
            <a:lvl7pPr marL="3028264" indent="-232943" eaLnBrk="0" fontAlgn="base" hangingPunct="0">
              <a:spcBef>
                <a:spcPct val="0"/>
              </a:spcBef>
              <a:spcAft>
                <a:spcPct val="0"/>
              </a:spcAft>
              <a:defRPr sz="2400">
                <a:solidFill>
                  <a:schemeClr val="tx1"/>
                </a:solidFill>
                <a:latin typeface="Arial" charset="0"/>
              </a:defRPr>
            </a:lvl7pPr>
            <a:lvl8pPr marL="3494151" indent="-232943" eaLnBrk="0" fontAlgn="base" hangingPunct="0">
              <a:spcBef>
                <a:spcPct val="0"/>
              </a:spcBef>
              <a:spcAft>
                <a:spcPct val="0"/>
              </a:spcAft>
              <a:defRPr sz="2400">
                <a:solidFill>
                  <a:schemeClr val="tx1"/>
                </a:solidFill>
                <a:latin typeface="Arial" charset="0"/>
              </a:defRPr>
            </a:lvl8pPr>
            <a:lvl9pPr marL="3960038" indent="-232943" eaLnBrk="0" fontAlgn="base" hangingPunct="0">
              <a:spcBef>
                <a:spcPct val="0"/>
              </a:spcBef>
              <a:spcAft>
                <a:spcPct val="0"/>
              </a:spcAft>
              <a:defRPr sz="2400">
                <a:solidFill>
                  <a:schemeClr val="tx1"/>
                </a:solidFill>
                <a:latin typeface="Arial" charset="0"/>
              </a:defRPr>
            </a:lvl9pPr>
          </a:lstStyle>
          <a:p>
            <a:pPr eaLnBrk="1" hangingPunct="1"/>
            <a:fld id="{88154348-F6E0-4592-9069-E0C298098463}" type="slidenum">
              <a:rPr lang="en-US" sz="1200">
                <a:latin typeface="Times New Roman" pitchFamily="18" charset="0"/>
              </a:rPr>
              <a:pPr eaLnBrk="1" hangingPunct="1"/>
              <a:t>37</a:t>
            </a:fld>
            <a:endParaRPr lang="en-US" sz="1200">
              <a:latin typeface="Times New Roman" pitchFamily="18" charset="0"/>
            </a:endParaRPr>
          </a:p>
        </p:txBody>
      </p:sp>
    </p:spTree>
    <p:extLst>
      <p:ext uri="{BB962C8B-B14F-4D97-AF65-F5344CB8AC3E}">
        <p14:creationId xmlns:p14="http://schemas.microsoft.com/office/powerpoint/2010/main" val="560181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7066" indent="-291179" eaLnBrk="0" hangingPunct="0">
              <a:defRPr sz="2400">
                <a:solidFill>
                  <a:schemeClr val="tx1"/>
                </a:solidFill>
                <a:latin typeface="Arial" charset="0"/>
              </a:defRPr>
            </a:lvl2pPr>
            <a:lvl3pPr marL="1164717" indent="-232943" eaLnBrk="0" hangingPunct="0">
              <a:defRPr sz="2400">
                <a:solidFill>
                  <a:schemeClr val="tx1"/>
                </a:solidFill>
                <a:latin typeface="Arial" charset="0"/>
              </a:defRPr>
            </a:lvl3pPr>
            <a:lvl4pPr marL="1630604" indent="-232943" eaLnBrk="0" hangingPunct="0">
              <a:defRPr sz="2400">
                <a:solidFill>
                  <a:schemeClr val="tx1"/>
                </a:solidFill>
                <a:latin typeface="Arial" charset="0"/>
              </a:defRPr>
            </a:lvl4pPr>
            <a:lvl5pPr marL="2096491" indent="-232943" eaLnBrk="0" hangingPunct="0">
              <a:defRPr sz="2400">
                <a:solidFill>
                  <a:schemeClr val="tx1"/>
                </a:solidFill>
                <a:latin typeface="Arial" charset="0"/>
              </a:defRPr>
            </a:lvl5pPr>
            <a:lvl6pPr marL="2562377" indent="-232943" eaLnBrk="0" fontAlgn="base" hangingPunct="0">
              <a:spcBef>
                <a:spcPct val="0"/>
              </a:spcBef>
              <a:spcAft>
                <a:spcPct val="0"/>
              </a:spcAft>
              <a:defRPr sz="2400">
                <a:solidFill>
                  <a:schemeClr val="tx1"/>
                </a:solidFill>
                <a:latin typeface="Arial" charset="0"/>
              </a:defRPr>
            </a:lvl6pPr>
            <a:lvl7pPr marL="3028264" indent="-232943" eaLnBrk="0" fontAlgn="base" hangingPunct="0">
              <a:spcBef>
                <a:spcPct val="0"/>
              </a:spcBef>
              <a:spcAft>
                <a:spcPct val="0"/>
              </a:spcAft>
              <a:defRPr sz="2400">
                <a:solidFill>
                  <a:schemeClr val="tx1"/>
                </a:solidFill>
                <a:latin typeface="Arial" charset="0"/>
              </a:defRPr>
            </a:lvl7pPr>
            <a:lvl8pPr marL="3494151" indent="-232943" eaLnBrk="0" fontAlgn="base" hangingPunct="0">
              <a:spcBef>
                <a:spcPct val="0"/>
              </a:spcBef>
              <a:spcAft>
                <a:spcPct val="0"/>
              </a:spcAft>
              <a:defRPr sz="2400">
                <a:solidFill>
                  <a:schemeClr val="tx1"/>
                </a:solidFill>
                <a:latin typeface="Arial" charset="0"/>
              </a:defRPr>
            </a:lvl8pPr>
            <a:lvl9pPr marL="3960038" indent="-232943" eaLnBrk="0" fontAlgn="base" hangingPunct="0">
              <a:spcBef>
                <a:spcPct val="0"/>
              </a:spcBef>
              <a:spcAft>
                <a:spcPct val="0"/>
              </a:spcAft>
              <a:defRPr sz="2400">
                <a:solidFill>
                  <a:schemeClr val="tx1"/>
                </a:solidFill>
                <a:latin typeface="Arial" charset="0"/>
              </a:defRPr>
            </a:lvl9pPr>
          </a:lstStyle>
          <a:p>
            <a:pPr eaLnBrk="1" hangingPunct="1"/>
            <a:fld id="{CE90C1E7-3FCA-4681-8CE6-BF5F49F63BD3}" type="slidenum">
              <a:rPr lang="en-US" sz="1200">
                <a:latin typeface="Times New Roman" pitchFamily="18" charset="0"/>
              </a:rPr>
              <a:pPr eaLnBrk="1" hangingPunct="1"/>
              <a:t>4</a:t>
            </a:fld>
            <a:endParaRPr lang="en-US" sz="1200">
              <a:latin typeface="Times New Roman" pitchFamily="18" charset="0"/>
            </a:endParaRPr>
          </a:p>
        </p:txBody>
      </p:sp>
    </p:spTree>
    <p:extLst>
      <p:ext uri="{BB962C8B-B14F-4D97-AF65-F5344CB8AC3E}">
        <p14:creationId xmlns:p14="http://schemas.microsoft.com/office/powerpoint/2010/main" val="2511339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B678E8-892B-435A-AF8D-F8F49D4A8466}" type="slidenum">
              <a:rPr lang="en-US" smtClean="0"/>
              <a:t>5</a:t>
            </a:fld>
            <a:endParaRPr lang="en-US"/>
          </a:p>
        </p:txBody>
      </p:sp>
    </p:spTree>
    <p:extLst>
      <p:ext uri="{BB962C8B-B14F-4D97-AF65-F5344CB8AC3E}">
        <p14:creationId xmlns:p14="http://schemas.microsoft.com/office/powerpoint/2010/main" val="2454035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Times New Roman" pitchFamily="18" charset="0"/>
              </a:rPr>
              <a:t>Most students do not think of their cell phones as computers. Yet cell phones have powerful, energy-efficient processor chips that use very little power, an operating system, and application software (including games). Of course smartphones like iPhone and </a:t>
            </a:r>
            <a:r>
              <a:rPr lang="en-US" dirty="0" err="1" smtClean="0">
                <a:latin typeface="Times New Roman" pitchFamily="18" charset="0"/>
              </a:rPr>
              <a:t>Blackberrry</a:t>
            </a:r>
            <a:r>
              <a:rPr lang="en-US" dirty="0" smtClean="0">
                <a:latin typeface="Times New Roman" pitchFamily="18" charset="0"/>
              </a:rPr>
              <a:t> and others truly are computer systems that also are telephones. Today’s smartphones are far more powerful than the early PCs of the 1980s.</a:t>
            </a:r>
          </a:p>
          <a:p>
            <a:pPr eaLnBrk="1" hangingPunct="1"/>
            <a:endParaRPr lang="en-US" dirty="0" smtClean="0">
              <a:latin typeface="Times New Roman" pitchFamily="18" charset="0"/>
            </a:endParaRPr>
          </a:p>
          <a:p>
            <a:pPr eaLnBrk="1" hangingPunct="1"/>
            <a:r>
              <a:rPr lang="en-US" dirty="0" smtClean="0">
                <a:latin typeface="Times New Roman" pitchFamily="18" charset="0"/>
              </a:rPr>
              <a:t>90 percent of the billion cell phones shipped each year use some version of ARM (Advanced RISC Machine) chips, licensed by ARM Inc. and manufactured by many firms. For instance, Apple’s latest 3G iPhone uses an ARM 11 chip with a 600 </a:t>
            </a:r>
            <a:r>
              <a:rPr lang="en-US" dirty="0" err="1" smtClean="0">
                <a:latin typeface="Times New Roman" pitchFamily="18" charset="0"/>
              </a:rPr>
              <a:t>mghz</a:t>
            </a:r>
            <a:r>
              <a:rPr lang="en-US" dirty="0" smtClean="0">
                <a:latin typeface="Times New Roman" pitchFamily="18" charset="0"/>
              </a:rPr>
              <a:t> processor speed, and uses only .45 </a:t>
            </a:r>
            <a:r>
              <a:rPr lang="en-US" dirty="0" err="1" smtClean="0">
                <a:latin typeface="Times New Roman" pitchFamily="18" charset="0"/>
              </a:rPr>
              <a:t>milliwatts</a:t>
            </a:r>
            <a:r>
              <a:rPr lang="en-US" dirty="0" smtClean="0">
                <a:latin typeface="Times New Roman" pitchFamily="18" charset="0"/>
              </a:rPr>
              <a:t> of power (compared to a typical laptop dual core mobile Intel processor that uses 25 watts—about 500 times more power consumption). Smartphones do not need fans. Cellphones do not use power hungry hard drives but instead use flash memory chips with storage of up to 32 megabytes. Whereas the latest Energy Star 4 laptop disk drives consume 500 </a:t>
            </a:r>
            <a:r>
              <a:rPr lang="en-US" dirty="0" err="1" smtClean="0">
                <a:latin typeface="Times New Roman" pitchFamily="18" charset="0"/>
              </a:rPr>
              <a:t>milliwatts</a:t>
            </a:r>
            <a:r>
              <a:rPr lang="en-US" dirty="0" smtClean="0">
                <a:latin typeface="Times New Roman" pitchFamily="18" charset="0"/>
              </a:rPr>
              <a:t> at idle, and 1 watt writing and reading, flash memory chips consume about 50 </a:t>
            </a:r>
            <a:r>
              <a:rPr lang="en-US" dirty="0" err="1" smtClean="0">
                <a:latin typeface="Times New Roman" pitchFamily="18" charset="0"/>
              </a:rPr>
              <a:t>milliwatts</a:t>
            </a:r>
            <a:r>
              <a:rPr lang="en-US" dirty="0" smtClean="0">
                <a:latin typeface="Times New Roman" pitchFamily="18" charset="0"/>
              </a:rPr>
              <a:t> writing and reading data, (twenty times less power). </a:t>
            </a:r>
          </a:p>
          <a:p>
            <a:pPr eaLnBrk="1" hangingPunct="1"/>
            <a:endParaRPr lang="en-US" dirty="0" smtClean="0">
              <a:latin typeface="Times New Roman" pitchFamily="18" charset="0"/>
            </a:endParaRPr>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7066" indent="-291179" eaLnBrk="0" hangingPunct="0">
              <a:defRPr sz="2400">
                <a:solidFill>
                  <a:schemeClr val="tx1"/>
                </a:solidFill>
                <a:latin typeface="Arial" charset="0"/>
              </a:defRPr>
            </a:lvl2pPr>
            <a:lvl3pPr marL="1164717" indent="-232943" eaLnBrk="0" hangingPunct="0">
              <a:defRPr sz="2400">
                <a:solidFill>
                  <a:schemeClr val="tx1"/>
                </a:solidFill>
                <a:latin typeface="Arial" charset="0"/>
              </a:defRPr>
            </a:lvl3pPr>
            <a:lvl4pPr marL="1630604" indent="-232943" eaLnBrk="0" hangingPunct="0">
              <a:defRPr sz="2400">
                <a:solidFill>
                  <a:schemeClr val="tx1"/>
                </a:solidFill>
                <a:latin typeface="Arial" charset="0"/>
              </a:defRPr>
            </a:lvl4pPr>
            <a:lvl5pPr marL="2096491" indent="-232943" eaLnBrk="0" hangingPunct="0">
              <a:defRPr sz="2400">
                <a:solidFill>
                  <a:schemeClr val="tx1"/>
                </a:solidFill>
                <a:latin typeface="Arial" charset="0"/>
              </a:defRPr>
            </a:lvl5pPr>
            <a:lvl6pPr marL="2562377" indent="-232943" eaLnBrk="0" fontAlgn="base" hangingPunct="0">
              <a:spcBef>
                <a:spcPct val="0"/>
              </a:spcBef>
              <a:spcAft>
                <a:spcPct val="0"/>
              </a:spcAft>
              <a:defRPr sz="2400">
                <a:solidFill>
                  <a:schemeClr val="tx1"/>
                </a:solidFill>
                <a:latin typeface="Arial" charset="0"/>
              </a:defRPr>
            </a:lvl6pPr>
            <a:lvl7pPr marL="3028264" indent="-232943" eaLnBrk="0" fontAlgn="base" hangingPunct="0">
              <a:spcBef>
                <a:spcPct val="0"/>
              </a:spcBef>
              <a:spcAft>
                <a:spcPct val="0"/>
              </a:spcAft>
              <a:defRPr sz="2400">
                <a:solidFill>
                  <a:schemeClr val="tx1"/>
                </a:solidFill>
                <a:latin typeface="Arial" charset="0"/>
              </a:defRPr>
            </a:lvl7pPr>
            <a:lvl8pPr marL="3494151" indent="-232943" eaLnBrk="0" fontAlgn="base" hangingPunct="0">
              <a:spcBef>
                <a:spcPct val="0"/>
              </a:spcBef>
              <a:spcAft>
                <a:spcPct val="0"/>
              </a:spcAft>
              <a:defRPr sz="2400">
                <a:solidFill>
                  <a:schemeClr val="tx1"/>
                </a:solidFill>
                <a:latin typeface="Arial" charset="0"/>
              </a:defRPr>
            </a:lvl8pPr>
            <a:lvl9pPr marL="3960038" indent="-232943" eaLnBrk="0" fontAlgn="base" hangingPunct="0">
              <a:spcBef>
                <a:spcPct val="0"/>
              </a:spcBef>
              <a:spcAft>
                <a:spcPct val="0"/>
              </a:spcAft>
              <a:defRPr sz="2400">
                <a:solidFill>
                  <a:schemeClr val="tx1"/>
                </a:solidFill>
                <a:latin typeface="Arial" charset="0"/>
              </a:defRPr>
            </a:lvl9pPr>
          </a:lstStyle>
          <a:p>
            <a:pPr eaLnBrk="1" hangingPunct="1"/>
            <a:fld id="{371C2CF3-8685-4A56-A8C9-2BA5756182FE}" type="slidenum">
              <a:rPr lang="en-US" sz="1200">
                <a:latin typeface="Times New Roman" pitchFamily="18" charset="0"/>
              </a:rPr>
              <a:pPr eaLnBrk="1" hangingPunct="1"/>
              <a:t>6</a:t>
            </a:fld>
            <a:endParaRPr lang="en-US" sz="1200">
              <a:latin typeface="Times New Roman" pitchFamily="18" charset="0"/>
            </a:endParaRPr>
          </a:p>
        </p:txBody>
      </p:sp>
    </p:spTree>
    <p:extLst>
      <p:ext uri="{BB962C8B-B14F-4D97-AF65-F5344CB8AC3E}">
        <p14:creationId xmlns:p14="http://schemas.microsoft.com/office/powerpoint/2010/main" val="3444995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Times New Roman" pitchFamily="18" charset="0"/>
              </a:rPr>
              <a:t>Ask students if they have heard about, or know about, servers and mainframes. Some students in your class might have direct experience working with servers as network administrators, or as technicians. Most will not have experience with mainframe computers. Be sure to point out that mainframes are still a major revenue and profit source for IBM, one of the last large-scale commercial manufacturers of mainframe computers. They are used often as huge Web servers where they are more efficient than tens of thousands of PCs in processing large volumes of records.  </a:t>
            </a:r>
          </a:p>
          <a:p>
            <a:pPr eaLnBrk="1" hangingPunct="1"/>
            <a:endParaRPr lang="en-US" dirty="0" smtClean="0">
              <a:latin typeface="Times New Roman" pitchFamily="18"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7066" indent="-291179" eaLnBrk="0" hangingPunct="0">
              <a:defRPr sz="2400">
                <a:solidFill>
                  <a:schemeClr val="tx1"/>
                </a:solidFill>
                <a:latin typeface="Arial" charset="0"/>
              </a:defRPr>
            </a:lvl2pPr>
            <a:lvl3pPr marL="1164717" indent="-232943" eaLnBrk="0" hangingPunct="0">
              <a:defRPr sz="2400">
                <a:solidFill>
                  <a:schemeClr val="tx1"/>
                </a:solidFill>
                <a:latin typeface="Arial" charset="0"/>
              </a:defRPr>
            </a:lvl3pPr>
            <a:lvl4pPr marL="1630604" indent="-232943" eaLnBrk="0" hangingPunct="0">
              <a:defRPr sz="2400">
                <a:solidFill>
                  <a:schemeClr val="tx1"/>
                </a:solidFill>
                <a:latin typeface="Arial" charset="0"/>
              </a:defRPr>
            </a:lvl4pPr>
            <a:lvl5pPr marL="2096491" indent="-232943" eaLnBrk="0" hangingPunct="0">
              <a:defRPr sz="2400">
                <a:solidFill>
                  <a:schemeClr val="tx1"/>
                </a:solidFill>
                <a:latin typeface="Arial" charset="0"/>
              </a:defRPr>
            </a:lvl5pPr>
            <a:lvl6pPr marL="2562377" indent="-232943" eaLnBrk="0" fontAlgn="base" hangingPunct="0">
              <a:spcBef>
                <a:spcPct val="0"/>
              </a:spcBef>
              <a:spcAft>
                <a:spcPct val="0"/>
              </a:spcAft>
              <a:defRPr sz="2400">
                <a:solidFill>
                  <a:schemeClr val="tx1"/>
                </a:solidFill>
                <a:latin typeface="Arial" charset="0"/>
              </a:defRPr>
            </a:lvl6pPr>
            <a:lvl7pPr marL="3028264" indent="-232943" eaLnBrk="0" fontAlgn="base" hangingPunct="0">
              <a:spcBef>
                <a:spcPct val="0"/>
              </a:spcBef>
              <a:spcAft>
                <a:spcPct val="0"/>
              </a:spcAft>
              <a:defRPr sz="2400">
                <a:solidFill>
                  <a:schemeClr val="tx1"/>
                </a:solidFill>
                <a:latin typeface="Arial" charset="0"/>
              </a:defRPr>
            </a:lvl7pPr>
            <a:lvl8pPr marL="3494151" indent="-232943" eaLnBrk="0" fontAlgn="base" hangingPunct="0">
              <a:spcBef>
                <a:spcPct val="0"/>
              </a:spcBef>
              <a:spcAft>
                <a:spcPct val="0"/>
              </a:spcAft>
              <a:defRPr sz="2400">
                <a:solidFill>
                  <a:schemeClr val="tx1"/>
                </a:solidFill>
                <a:latin typeface="Arial" charset="0"/>
              </a:defRPr>
            </a:lvl8pPr>
            <a:lvl9pPr marL="3960038" indent="-232943" eaLnBrk="0" fontAlgn="base" hangingPunct="0">
              <a:spcBef>
                <a:spcPct val="0"/>
              </a:spcBef>
              <a:spcAft>
                <a:spcPct val="0"/>
              </a:spcAft>
              <a:defRPr sz="2400">
                <a:solidFill>
                  <a:schemeClr val="tx1"/>
                </a:solidFill>
                <a:latin typeface="Arial" charset="0"/>
              </a:defRPr>
            </a:lvl9pPr>
          </a:lstStyle>
          <a:p>
            <a:pPr eaLnBrk="1" hangingPunct="1"/>
            <a:fld id="{8BA965F4-1205-4756-8A0A-55D3CD8085F9}" type="slidenum">
              <a:rPr lang="en-US" sz="1200">
                <a:latin typeface="Times New Roman" pitchFamily="18" charset="0"/>
              </a:rPr>
              <a:pPr eaLnBrk="1" hangingPunct="1"/>
              <a:t>7</a:t>
            </a:fld>
            <a:endParaRPr lang="en-US" sz="1200">
              <a:latin typeface="Times New Roman" pitchFamily="18" charset="0"/>
            </a:endParaRPr>
          </a:p>
        </p:txBody>
      </p:sp>
    </p:spTree>
    <p:extLst>
      <p:ext uri="{BB962C8B-B14F-4D97-AF65-F5344CB8AC3E}">
        <p14:creationId xmlns:p14="http://schemas.microsoft.com/office/powerpoint/2010/main" val="3238243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 New Roman" pitchFamily="18" charset="0"/>
              </a:rPr>
              <a:t>In the past, supercomputers used custom designed chips (processors) and RAM memory chips, all very densely packed, to achieve very high speeds of computation. The most common, and some of the largest, supercomputers today are often made up of tens of thousands of Intel Pentium or multicore processors which are relatively inexpensive. Google has one of the largest civilian computing systems in the world that deals with supercomputer-level amounts of data, and yet is built from nearly one million PCs working together.</a:t>
            </a:r>
          </a:p>
          <a:p>
            <a:pPr eaLnBrk="1" hangingPunct="1"/>
            <a:endParaRPr lang="en-US" smtClean="0">
              <a:latin typeface="Times New Roman" pitchFamily="18" charset="0"/>
            </a:endParaRPr>
          </a:p>
          <a:p>
            <a:pPr eaLnBrk="1" hangingPunct="1"/>
            <a:r>
              <a:rPr lang="en-US" smtClean="0">
                <a:latin typeface="Times New Roman" pitchFamily="18" charset="0"/>
              </a:rPr>
              <a:t>Grid computing is similar to utility computing in the sense of sharing the resources of many computers. But grid computing usually involves teaming up remote computers to focus on solving the same problem or parts of the same task. Students can participate in a kind of Internet grid computing program called SETI (http://setiathome.berkeley.edu/).  SETI@home is a scientific experiment that uses Internet-connected computers in the Search for Extraterrestrial Intelligence (SETI). Students can participate by running a free program that downloads and analyzes radio telescope data.  </a:t>
            </a:r>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7066" indent="-291179" eaLnBrk="0" hangingPunct="0">
              <a:defRPr sz="2400">
                <a:solidFill>
                  <a:schemeClr val="tx1"/>
                </a:solidFill>
                <a:latin typeface="Arial" charset="0"/>
              </a:defRPr>
            </a:lvl2pPr>
            <a:lvl3pPr marL="1164717" indent="-232943" eaLnBrk="0" hangingPunct="0">
              <a:defRPr sz="2400">
                <a:solidFill>
                  <a:schemeClr val="tx1"/>
                </a:solidFill>
                <a:latin typeface="Arial" charset="0"/>
              </a:defRPr>
            </a:lvl3pPr>
            <a:lvl4pPr marL="1630604" indent="-232943" eaLnBrk="0" hangingPunct="0">
              <a:defRPr sz="2400">
                <a:solidFill>
                  <a:schemeClr val="tx1"/>
                </a:solidFill>
                <a:latin typeface="Arial" charset="0"/>
              </a:defRPr>
            </a:lvl4pPr>
            <a:lvl5pPr marL="2096491" indent="-232943" eaLnBrk="0" hangingPunct="0">
              <a:defRPr sz="2400">
                <a:solidFill>
                  <a:schemeClr val="tx1"/>
                </a:solidFill>
                <a:latin typeface="Arial" charset="0"/>
              </a:defRPr>
            </a:lvl5pPr>
            <a:lvl6pPr marL="2562377" indent="-232943" eaLnBrk="0" fontAlgn="base" hangingPunct="0">
              <a:spcBef>
                <a:spcPct val="0"/>
              </a:spcBef>
              <a:spcAft>
                <a:spcPct val="0"/>
              </a:spcAft>
              <a:defRPr sz="2400">
                <a:solidFill>
                  <a:schemeClr val="tx1"/>
                </a:solidFill>
                <a:latin typeface="Arial" charset="0"/>
              </a:defRPr>
            </a:lvl6pPr>
            <a:lvl7pPr marL="3028264" indent="-232943" eaLnBrk="0" fontAlgn="base" hangingPunct="0">
              <a:spcBef>
                <a:spcPct val="0"/>
              </a:spcBef>
              <a:spcAft>
                <a:spcPct val="0"/>
              </a:spcAft>
              <a:defRPr sz="2400">
                <a:solidFill>
                  <a:schemeClr val="tx1"/>
                </a:solidFill>
                <a:latin typeface="Arial" charset="0"/>
              </a:defRPr>
            </a:lvl7pPr>
            <a:lvl8pPr marL="3494151" indent="-232943" eaLnBrk="0" fontAlgn="base" hangingPunct="0">
              <a:spcBef>
                <a:spcPct val="0"/>
              </a:spcBef>
              <a:spcAft>
                <a:spcPct val="0"/>
              </a:spcAft>
              <a:defRPr sz="2400">
                <a:solidFill>
                  <a:schemeClr val="tx1"/>
                </a:solidFill>
                <a:latin typeface="Arial" charset="0"/>
              </a:defRPr>
            </a:lvl8pPr>
            <a:lvl9pPr marL="3960038" indent="-232943" eaLnBrk="0" fontAlgn="base" hangingPunct="0">
              <a:spcBef>
                <a:spcPct val="0"/>
              </a:spcBef>
              <a:spcAft>
                <a:spcPct val="0"/>
              </a:spcAft>
              <a:defRPr sz="2400">
                <a:solidFill>
                  <a:schemeClr val="tx1"/>
                </a:solidFill>
                <a:latin typeface="Arial" charset="0"/>
              </a:defRPr>
            </a:lvl9pPr>
          </a:lstStyle>
          <a:p>
            <a:pPr eaLnBrk="1" hangingPunct="1"/>
            <a:fld id="{24421BC4-C8AC-439E-B360-3930A8208A63}" type="slidenum">
              <a:rPr lang="en-US" sz="1200">
                <a:latin typeface="Times New Roman" pitchFamily="18" charset="0"/>
              </a:rPr>
              <a:pPr eaLnBrk="1" hangingPunct="1"/>
              <a:t>8</a:t>
            </a:fld>
            <a:endParaRPr lang="en-US" sz="1200">
              <a:latin typeface="Times New Roman" pitchFamily="18" charset="0"/>
            </a:endParaRPr>
          </a:p>
        </p:txBody>
      </p:sp>
    </p:spTree>
    <p:extLst>
      <p:ext uri="{BB962C8B-B14F-4D97-AF65-F5344CB8AC3E}">
        <p14:creationId xmlns:p14="http://schemas.microsoft.com/office/powerpoint/2010/main" val="1700259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 New Roman" pitchFamily="18" charset="0"/>
              </a:rPr>
              <a:t>You may want to spend some time explaining carefully client/server computing because it is the dominant model of computing and has been since the 1990s. The Web is a very large example of client/server computing. The client/server model of computing is based on inexpensive PC microprocessors. Server architecture allows data centers to scale up as need by simply adding more servers (or increasing the processing power of existing servers by moving to dual and quad core processors). Clients are the interface between system and user. </a:t>
            </a:r>
          </a:p>
          <a:p>
            <a:pPr eaLnBrk="1" hangingPunct="1"/>
            <a:endParaRPr lang="en-US" smtClean="0">
              <a:latin typeface="Times New Roman" pitchFamily="18" charset="0"/>
            </a:endParaRP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57066" indent="-291179" eaLnBrk="0" hangingPunct="0">
              <a:defRPr sz="2400">
                <a:solidFill>
                  <a:schemeClr val="tx1"/>
                </a:solidFill>
                <a:latin typeface="Arial" charset="0"/>
              </a:defRPr>
            </a:lvl2pPr>
            <a:lvl3pPr marL="1164717" indent="-232943" eaLnBrk="0" hangingPunct="0">
              <a:defRPr sz="2400">
                <a:solidFill>
                  <a:schemeClr val="tx1"/>
                </a:solidFill>
                <a:latin typeface="Arial" charset="0"/>
              </a:defRPr>
            </a:lvl3pPr>
            <a:lvl4pPr marL="1630604" indent="-232943" eaLnBrk="0" hangingPunct="0">
              <a:defRPr sz="2400">
                <a:solidFill>
                  <a:schemeClr val="tx1"/>
                </a:solidFill>
                <a:latin typeface="Arial" charset="0"/>
              </a:defRPr>
            </a:lvl4pPr>
            <a:lvl5pPr marL="2096491" indent="-232943" eaLnBrk="0" hangingPunct="0">
              <a:defRPr sz="2400">
                <a:solidFill>
                  <a:schemeClr val="tx1"/>
                </a:solidFill>
                <a:latin typeface="Arial" charset="0"/>
              </a:defRPr>
            </a:lvl5pPr>
            <a:lvl6pPr marL="2562377" indent="-232943" eaLnBrk="0" fontAlgn="base" hangingPunct="0">
              <a:spcBef>
                <a:spcPct val="0"/>
              </a:spcBef>
              <a:spcAft>
                <a:spcPct val="0"/>
              </a:spcAft>
              <a:defRPr sz="2400">
                <a:solidFill>
                  <a:schemeClr val="tx1"/>
                </a:solidFill>
                <a:latin typeface="Arial" charset="0"/>
              </a:defRPr>
            </a:lvl6pPr>
            <a:lvl7pPr marL="3028264" indent="-232943" eaLnBrk="0" fontAlgn="base" hangingPunct="0">
              <a:spcBef>
                <a:spcPct val="0"/>
              </a:spcBef>
              <a:spcAft>
                <a:spcPct val="0"/>
              </a:spcAft>
              <a:defRPr sz="2400">
                <a:solidFill>
                  <a:schemeClr val="tx1"/>
                </a:solidFill>
                <a:latin typeface="Arial" charset="0"/>
              </a:defRPr>
            </a:lvl7pPr>
            <a:lvl8pPr marL="3494151" indent="-232943" eaLnBrk="0" fontAlgn="base" hangingPunct="0">
              <a:spcBef>
                <a:spcPct val="0"/>
              </a:spcBef>
              <a:spcAft>
                <a:spcPct val="0"/>
              </a:spcAft>
              <a:defRPr sz="2400">
                <a:solidFill>
                  <a:schemeClr val="tx1"/>
                </a:solidFill>
                <a:latin typeface="Arial" charset="0"/>
              </a:defRPr>
            </a:lvl8pPr>
            <a:lvl9pPr marL="3960038" indent="-232943" eaLnBrk="0" fontAlgn="base" hangingPunct="0">
              <a:spcBef>
                <a:spcPct val="0"/>
              </a:spcBef>
              <a:spcAft>
                <a:spcPct val="0"/>
              </a:spcAft>
              <a:defRPr sz="2400">
                <a:solidFill>
                  <a:schemeClr val="tx1"/>
                </a:solidFill>
                <a:latin typeface="Arial" charset="0"/>
              </a:defRPr>
            </a:lvl9pPr>
          </a:lstStyle>
          <a:p>
            <a:pPr eaLnBrk="1" hangingPunct="1"/>
            <a:fld id="{E6C5E59B-514E-48F3-AC31-5992A119F152}" type="slidenum">
              <a:rPr lang="en-US" sz="1200">
                <a:latin typeface="Times New Roman" pitchFamily="18" charset="0"/>
              </a:rPr>
              <a:pPr eaLnBrk="1" hangingPunct="1"/>
              <a:t>9</a:t>
            </a:fld>
            <a:endParaRPr lang="en-US" sz="1200">
              <a:latin typeface="Times New Roman" pitchFamily="18" charset="0"/>
            </a:endParaRPr>
          </a:p>
        </p:txBody>
      </p:sp>
    </p:spTree>
    <p:extLst>
      <p:ext uri="{BB962C8B-B14F-4D97-AF65-F5344CB8AC3E}">
        <p14:creationId xmlns:p14="http://schemas.microsoft.com/office/powerpoint/2010/main" val="1077476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42B097-ACA4-4B38-BD64-9F3257EE9137}"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C181C-099A-4C85-8ECF-346F7414B8EF}" type="slidenum">
              <a:rPr lang="en-US" smtClean="0"/>
              <a:t>‹#›</a:t>
            </a:fld>
            <a:endParaRPr lang="en-US"/>
          </a:p>
        </p:txBody>
      </p:sp>
    </p:spTree>
    <p:extLst>
      <p:ext uri="{BB962C8B-B14F-4D97-AF65-F5344CB8AC3E}">
        <p14:creationId xmlns:p14="http://schemas.microsoft.com/office/powerpoint/2010/main" val="660095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42B097-ACA4-4B38-BD64-9F3257EE9137}"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C181C-099A-4C85-8ECF-346F7414B8EF}" type="slidenum">
              <a:rPr lang="en-US" smtClean="0"/>
              <a:t>‹#›</a:t>
            </a:fld>
            <a:endParaRPr lang="en-US"/>
          </a:p>
        </p:txBody>
      </p:sp>
    </p:spTree>
    <p:extLst>
      <p:ext uri="{BB962C8B-B14F-4D97-AF65-F5344CB8AC3E}">
        <p14:creationId xmlns:p14="http://schemas.microsoft.com/office/powerpoint/2010/main" val="4123836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42B097-ACA4-4B38-BD64-9F3257EE9137}"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C181C-099A-4C85-8ECF-346F7414B8EF}" type="slidenum">
              <a:rPr lang="en-US" smtClean="0"/>
              <a:t>‹#›</a:t>
            </a:fld>
            <a:endParaRPr lang="en-US"/>
          </a:p>
        </p:txBody>
      </p:sp>
    </p:spTree>
    <p:extLst>
      <p:ext uri="{BB962C8B-B14F-4D97-AF65-F5344CB8AC3E}">
        <p14:creationId xmlns:p14="http://schemas.microsoft.com/office/powerpoint/2010/main" val="3941753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42B097-ACA4-4B38-BD64-9F3257EE9137}" type="datetimeFigureOut">
              <a:rPr lang="en-US" smtClean="0"/>
              <a:t>10/4/2021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DC181C-099A-4C85-8ECF-346F7414B8EF}" type="slidenum">
              <a:rPr lang="en-US" smtClean="0"/>
              <a:t>‹#›</a:t>
            </a:fld>
            <a:endParaRPr lang="en-US"/>
          </a:p>
        </p:txBody>
      </p:sp>
    </p:spTree>
    <p:extLst>
      <p:ext uri="{BB962C8B-B14F-4D97-AF65-F5344CB8AC3E}">
        <p14:creationId xmlns:p14="http://schemas.microsoft.com/office/powerpoint/2010/main" val="1505589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E818AC-15B5-4C66-89CC-BE25F7F3AE26}"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90443-B811-4619-802C-87941649DE28}" type="slidenum">
              <a:rPr lang="en-US" smtClean="0"/>
              <a:t>‹#›</a:t>
            </a:fld>
            <a:endParaRPr lang="en-US"/>
          </a:p>
        </p:txBody>
      </p:sp>
    </p:spTree>
    <p:extLst>
      <p:ext uri="{BB962C8B-B14F-4D97-AF65-F5344CB8AC3E}">
        <p14:creationId xmlns:p14="http://schemas.microsoft.com/office/powerpoint/2010/main" val="63924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E818AC-15B5-4C66-89CC-BE25F7F3AE26}"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90443-B811-4619-802C-87941649DE28}" type="slidenum">
              <a:rPr lang="en-US" smtClean="0"/>
              <a:t>‹#›</a:t>
            </a:fld>
            <a:endParaRPr lang="en-US"/>
          </a:p>
        </p:txBody>
      </p:sp>
    </p:spTree>
    <p:extLst>
      <p:ext uri="{BB962C8B-B14F-4D97-AF65-F5344CB8AC3E}">
        <p14:creationId xmlns:p14="http://schemas.microsoft.com/office/powerpoint/2010/main" val="2633642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E818AC-15B5-4C66-89CC-BE25F7F3AE26}"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90443-B811-4619-802C-87941649DE28}" type="slidenum">
              <a:rPr lang="en-US" smtClean="0"/>
              <a:t>‹#›</a:t>
            </a:fld>
            <a:endParaRPr lang="en-US"/>
          </a:p>
        </p:txBody>
      </p:sp>
    </p:spTree>
    <p:extLst>
      <p:ext uri="{BB962C8B-B14F-4D97-AF65-F5344CB8AC3E}">
        <p14:creationId xmlns:p14="http://schemas.microsoft.com/office/powerpoint/2010/main" val="31533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E818AC-15B5-4C66-89CC-BE25F7F3AE26}" type="datetimeFigureOut">
              <a:rPr lang="en-US" smtClean="0"/>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590443-B811-4619-802C-87941649DE28}" type="slidenum">
              <a:rPr lang="en-US" smtClean="0"/>
              <a:t>‹#›</a:t>
            </a:fld>
            <a:endParaRPr lang="en-US"/>
          </a:p>
        </p:txBody>
      </p:sp>
    </p:spTree>
    <p:extLst>
      <p:ext uri="{BB962C8B-B14F-4D97-AF65-F5344CB8AC3E}">
        <p14:creationId xmlns:p14="http://schemas.microsoft.com/office/powerpoint/2010/main" val="5397691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E818AC-15B5-4C66-89CC-BE25F7F3AE26}" type="datetimeFigureOut">
              <a:rPr lang="en-US" smtClean="0"/>
              <a:t>10/4/2021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590443-B811-4619-802C-87941649DE28}" type="slidenum">
              <a:rPr lang="en-US" smtClean="0"/>
              <a:t>‹#›</a:t>
            </a:fld>
            <a:endParaRPr lang="en-US"/>
          </a:p>
        </p:txBody>
      </p:sp>
    </p:spTree>
    <p:extLst>
      <p:ext uri="{BB962C8B-B14F-4D97-AF65-F5344CB8AC3E}">
        <p14:creationId xmlns:p14="http://schemas.microsoft.com/office/powerpoint/2010/main" val="35738777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E818AC-15B5-4C66-89CC-BE25F7F3AE26}" type="datetimeFigureOut">
              <a:rPr lang="en-US" smtClean="0"/>
              <a:t>10/4/2021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590443-B811-4619-802C-87941649DE28}" type="slidenum">
              <a:rPr lang="en-US" smtClean="0"/>
              <a:t>‹#›</a:t>
            </a:fld>
            <a:endParaRPr lang="en-US"/>
          </a:p>
        </p:txBody>
      </p:sp>
    </p:spTree>
    <p:extLst>
      <p:ext uri="{BB962C8B-B14F-4D97-AF65-F5344CB8AC3E}">
        <p14:creationId xmlns:p14="http://schemas.microsoft.com/office/powerpoint/2010/main" val="1749776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E818AC-15B5-4C66-89CC-BE25F7F3AE26}" type="datetimeFigureOut">
              <a:rPr lang="en-US" smtClean="0"/>
              <a:t>10/4/2021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590443-B811-4619-802C-87941649DE28}" type="slidenum">
              <a:rPr lang="en-US" smtClean="0"/>
              <a:t>‹#›</a:t>
            </a:fld>
            <a:endParaRPr lang="en-US"/>
          </a:p>
        </p:txBody>
      </p:sp>
    </p:spTree>
    <p:extLst>
      <p:ext uri="{BB962C8B-B14F-4D97-AF65-F5344CB8AC3E}">
        <p14:creationId xmlns:p14="http://schemas.microsoft.com/office/powerpoint/2010/main" val="630529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42B097-ACA4-4B38-BD64-9F3257EE9137}"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C181C-099A-4C85-8ECF-346F7414B8EF}" type="slidenum">
              <a:rPr lang="en-US" smtClean="0"/>
              <a:t>‹#›</a:t>
            </a:fld>
            <a:endParaRPr lang="en-US"/>
          </a:p>
        </p:txBody>
      </p:sp>
    </p:spTree>
    <p:extLst>
      <p:ext uri="{BB962C8B-B14F-4D97-AF65-F5344CB8AC3E}">
        <p14:creationId xmlns:p14="http://schemas.microsoft.com/office/powerpoint/2010/main" val="462746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E818AC-15B5-4C66-89CC-BE25F7F3AE26}" type="datetimeFigureOut">
              <a:rPr lang="en-US" smtClean="0"/>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590443-B811-4619-802C-87941649DE28}" type="slidenum">
              <a:rPr lang="en-US" smtClean="0"/>
              <a:t>‹#›</a:t>
            </a:fld>
            <a:endParaRPr lang="en-US"/>
          </a:p>
        </p:txBody>
      </p:sp>
    </p:spTree>
    <p:extLst>
      <p:ext uri="{BB962C8B-B14F-4D97-AF65-F5344CB8AC3E}">
        <p14:creationId xmlns:p14="http://schemas.microsoft.com/office/powerpoint/2010/main" val="11905662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E818AC-15B5-4C66-89CC-BE25F7F3AE26}" type="datetimeFigureOut">
              <a:rPr lang="en-US" smtClean="0"/>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590443-B811-4619-802C-87941649DE28}" type="slidenum">
              <a:rPr lang="en-US" smtClean="0"/>
              <a:t>‹#›</a:t>
            </a:fld>
            <a:endParaRPr lang="en-US"/>
          </a:p>
        </p:txBody>
      </p:sp>
    </p:spTree>
    <p:extLst>
      <p:ext uri="{BB962C8B-B14F-4D97-AF65-F5344CB8AC3E}">
        <p14:creationId xmlns:p14="http://schemas.microsoft.com/office/powerpoint/2010/main" val="15919278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E818AC-15B5-4C66-89CC-BE25F7F3AE26}"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90443-B811-4619-802C-87941649DE28}" type="slidenum">
              <a:rPr lang="en-US" smtClean="0"/>
              <a:t>‹#›</a:t>
            </a:fld>
            <a:endParaRPr lang="en-US"/>
          </a:p>
        </p:txBody>
      </p:sp>
    </p:spTree>
    <p:extLst>
      <p:ext uri="{BB962C8B-B14F-4D97-AF65-F5344CB8AC3E}">
        <p14:creationId xmlns:p14="http://schemas.microsoft.com/office/powerpoint/2010/main" val="37884678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E818AC-15B5-4C66-89CC-BE25F7F3AE26}"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90443-B811-4619-802C-87941649DE28}" type="slidenum">
              <a:rPr lang="en-US" smtClean="0"/>
              <a:t>‹#›</a:t>
            </a:fld>
            <a:endParaRPr lang="en-US"/>
          </a:p>
        </p:txBody>
      </p:sp>
    </p:spTree>
    <p:extLst>
      <p:ext uri="{BB962C8B-B14F-4D97-AF65-F5344CB8AC3E}">
        <p14:creationId xmlns:p14="http://schemas.microsoft.com/office/powerpoint/2010/main" val="3305107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42B097-ACA4-4B38-BD64-9F3257EE9137}"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C181C-099A-4C85-8ECF-346F7414B8EF}" type="slidenum">
              <a:rPr lang="en-US" smtClean="0"/>
              <a:t>‹#›</a:t>
            </a:fld>
            <a:endParaRPr lang="en-US"/>
          </a:p>
        </p:txBody>
      </p:sp>
    </p:spTree>
    <p:extLst>
      <p:ext uri="{BB962C8B-B14F-4D97-AF65-F5344CB8AC3E}">
        <p14:creationId xmlns:p14="http://schemas.microsoft.com/office/powerpoint/2010/main" val="166512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42B097-ACA4-4B38-BD64-9F3257EE9137}" type="datetimeFigureOut">
              <a:rPr lang="en-US" smtClean="0"/>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DC181C-099A-4C85-8ECF-346F7414B8EF}" type="slidenum">
              <a:rPr lang="en-US" smtClean="0"/>
              <a:t>‹#›</a:t>
            </a:fld>
            <a:endParaRPr lang="en-US"/>
          </a:p>
        </p:txBody>
      </p:sp>
    </p:spTree>
    <p:extLst>
      <p:ext uri="{BB962C8B-B14F-4D97-AF65-F5344CB8AC3E}">
        <p14:creationId xmlns:p14="http://schemas.microsoft.com/office/powerpoint/2010/main" val="440287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42B097-ACA4-4B38-BD64-9F3257EE9137}" type="datetimeFigureOut">
              <a:rPr lang="en-US" smtClean="0"/>
              <a:t>10/4/2021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DC181C-099A-4C85-8ECF-346F7414B8EF}" type="slidenum">
              <a:rPr lang="en-US" smtClean="0"/>
              <a:t>‹#›</a:t>
            </a:fld>
            <a:endParaRPr lang="en-US"/>
          </a:p>
        </p:txBody>
      </p:sp>
    </p:spTree>
    <p:extLst>
      <p:ext uri="{BB962C8B-B14F-4D97-AF65-F5344CB8AC3E}">
        <p14:creationId xmlns:p14="http://schemas.microsoft.com/office/powerpoint/2010/main" val="1945152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42B097-ACA4-4B38-BD64-9F3257EE9137}" type="datetimeFigureOut">
              <a:rPr lang="en-US" smtClean="0"/>
              <a:t>10/4/2021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DC181C-099A-4C85-8ECF-346F7414B8EF}" type="slidenum">
              <a:rPr lang="en-US" smtClean="0"/>
              <a:t>‹#›</a:t>
            </a:fld>
            <a:endParaRPr lang="en-US"/>
          </a:p>
        </p:txBody>
      </p:sp>
    </p:spTree>
    <p:extLst>
      <p:ext uri="{BB962C8B-B14F-4D97-AF65-F5344CB8AC3E}">
        <p14:creationId xmlns:p14="http://schemas.microsoft.com/office/powerpoint/2010/main" val="2888522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42B097-ACA4-4B38-BD64-9F3257EE9137}" type="datetimeFigureOut">
              <a:rPr lang="en-US" smtClean="0"/>
              <a:t>10/4/2021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DC181C-099A-4C85-8ECF-346F7414B8EF}" type="slidenum">
              <a:rPr lang="en-US" smtClean="0"/>
              <a:t>‹#›</a:t>
            </a:fld>
            <a:endParaRPr lang="en-US"/>
          </a:p>
        </p:txBody>
      </p:sp>
    </p:spTree>
    <p:extLst>
      <p:ext uri="{BB962C8B-B14F-4D97-AF65-F5344CB8AC3E}">
        <p14:creationId xmlns:p14="http://schemas.microsoft.com/office/powerpoint/2010/main" val="1219217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42B097-ACA4-4B38-BD64-9F3257EE9137}" type="datetimeFigureOut">
              <a:rPr lang="en-US" smtClean="0"/>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DC181C-099A-4C85-8ECF-346F7414B8EF}" type="slidenum">
              <a:rPr lang="en-US" smtClean="0"/>
              <a:t>‹#›</a:t>
            </a:fld>
            <a:endParaRPr lang="en-US"/>
          </a:p>
        </p:txBody>
      </p:sp>
    </p:spTree>
    <p:extLst>
      <p:ext uri="{BB962C8B-B14F-4D97-AF65-F5344CB8AC3E}">
        <p14:creationId xmlns:p14="http://schemas.microsoft.com/office/powerpoint/2010/main" val="1520652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42B097-ACA4-4B38-BD64-9F3257EE9137}" type="datetimeFigureOut">
              <a:rPr lang="en-US" smtClean="0"/>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DC181C-099A-4C85-8ECF-346F7414B8EF}" type="slidenum">
              <a:rPr lang="en-US" smtClean="0"/>
              <a:t>‹#›</a:t>
            </a:fld>
            <a:endParaRPr lang="en-US"/>
          </a:p>
        </p:txBody>
      </p:sp>
    </p:spTree>
    <p:extLst>
      <p:ext uri="{BB962C8B-B14F-4D97-AF65-F5344CB8AC3E}">
        <p14:creationId xmlns:p14="http://schemas.microsoft.com/office/powerpoint/2010/main" val="2021102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42B097-ACA4-4B38-BD64-9F3257EE9137}" type="datetimeFigureOut">
              <a:rPr lang="en-US" smtClean="0"/>
              <a:t>10/4/2021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DC181C-099A-4C85-8ECF-346F7414B8EF}" type="slidenum">
              <a:rPr lang="en-US" smtClean="0"/>
              <a:t>‹#›</a:t>
            </a:fld>
            <a:endParaRPr lang="en-US"/>
          </a:p>
        </p:txBody>
      </p:sp>
    </p:spTree>
    <p:extLst>
      <p:ext uri="{BB962C8B-B14F-4D97-AF65-F5344CB8AC3E}">
        <p14:creationId xmlns:p14="http://schemas.microsoft.com/office/powerpoint/2010/main" val="518088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E818AC-15B5-4C66-89CC-BE25F7F3AE26}" type="datetimeFigureOut">
              <a:rPr lang="en-US" smtClean="0"/>
              <a:t>10/4/2021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590443-B811-4619-802C-87941649DE28}" type="slidenum">
              <a:rPr lang="en-US" smtClean="0"/>
              <a:t>‹#›</a:t>
            </a:fld>
            <a:endParaRPr lang="en-US"/>
          </a:p>
        </p:txBody>
      </p:sp>
    </p:spTree>
    <p:extLst>
      <p:ext uri="{BB962C8B-B14F-4D97-AF65-F5344CB8AC3E}">
        <p14:creationId xmlns:p14="http://schemas.microsoft.com/office/powerpoint/2010/main" val="17491588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videos/How%20Nanotechnology%20Works.flv"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explainingcomputers.com/cloud_video.html"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hyperlink" Target="http://explainingcomputers.com/cloud_free_video.html"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videos/ClearView%20%20Grid%20Computing.flv"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explainingcomputers.com/explaining_web2.html" TargetMode="External"/><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amazonservices.com/" TargetMode="External"/><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hyperlink" Target="http://www.ricintl.com/" TargetMode="External"/><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videos/ClearView%20%20Grid%20Computing.flv"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3"/>
          <p:cNvSpPr txBox="1">
            <a:spLocks noChangeArrowheads="1"/>
          </p:cNvSpPr>
          <p:nvPr/>
        </p:nvSpPr>
        <p:spPr bwMode="auto">
          <a:xfrm>
            <a:off x="3037144" y="165100"/>
            <a:ext cx="2423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US" sz="1600" b="1" dirty="0" smtClean="0"/>
              <a:t> </a:t>
            </a:r>
            <a:endParaRPr lang="en-US" sz="1600" b="1" dirty="0"/>
          </a:p>
        </p:txBody>
      </p:sp>
      <p:sp>
        <p:nvSpPr>
          <p:cNvPr id="2052" name="Text Box 4"/>
          <p:cNvSpPr txBox="1">
            <a:spLocks noChangeArrowheads="1"/>
          </p:cNvSpPr>
          <p:nvPr/>
        </p:nvSpPr>
        <p:spPr bwMode="auto">
          <a:xfrm>
            <a:off x="1371600" y="3063875"/>
            <a:ext cx="6553200" cy="1431925"/>
          </a:xfrm>
          <a:prstGeom prst="rect">
            <a:avLst/>
          </a:prstGeom>
          <a:noFill/>
          <a:ln w="9525">
            <a:noFill/>
            <a:miter lim="800000"/>
            <a:headEnd/>
            <a:tailEnd/>
          </a:ln>
          <a:effectLst>
            <a:outerShdw dist="35921" dir="2700000" algn="ctr" rotWithShape="0">
              <a:schemeClr val="bg2"/>
            </a:outerShdw>
          </a:effectLst>
        </p:spPr>
        <p:txBody>
          <a:bodyPr>
            <a:spAutoFit/>
          </a:bodyPr>
          <a:lstStyle/>
          <a:p>
            <a:pPr algn="ctr" eaLnBrk="0" hangingPunct="0">
              <a:spcBef>
                <a:spcPct val="50000"/>
              </a:spcBef>
              <a:defRPr/>
            </a:pPr>
            <a:r>
              <a:rPr lang="en-US" sz="4400" b="1" dirty="0">
                <a:effectLst>
                  <a:outerShdw blurRad="38100" dist="38100" dir="2700000" algn="tl">
                    <a:srgbClr val="C0C0C0"/>
                  </a:outerShdw>
                </a:effectLst>
                <a:cs typeface="Times New Roman" charset="0"/>
              </a:rPr>
              <a:t>IT Infrastructure: Hardware and Software</a:t>
            </a:r>
            <a:endParaRPr lang="en-US" sz="4400" b="1" dirty="0">
              <a:effectLst>
                <a:outerShdw blurRad="38100" dist="38100" dir="2700000" algn="tl">
                  <a:srgbClr val="C0C0C0"/>
                </a:outerShdw>
              </a:effectLst>
            </a:endParaRPr>
          </a:p>
        </p:txBody>
      </p:sp>
    </p:spTree>
    <p:extLst>
      <p:ext uri="{BB962C8B-B14F-4D97-AF65-F5344CB8AC3E}">
        <p14:creationId xmlns:p14="http://schemas.microsoft.com/office/powerpoint/2010/main" val="2026674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685800" y="1612900"/>
            <a:ext cx="77724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cs typeface="Times New Roman" charset="0"/>
              </a:rPr>
              <a:t>Client/Server Computing</a:t>
            </a:r>
          </a:p>
        </p:txBody>
      </p:sp>
      <p:sp>
        <p:nvSpPr>
          <p:cNvPr id="15363" name="Text Box 3"/>
          <p:cNvSpPr txBox="1">
            <a:spLocks noChangeArrowheads="1"/>
          </p:cNvSpPr>
          <p:nvPr/>
        </p:nvSpPr>
        <p:spPr bwMode="auto">
          <a:xfrm>
            <a:off x="1447800" y="1066800"/>
            <a:ext cx="6629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pPr>
            <a:r>
              <a:rPr lang="en-US" sz="1600" b="1">
                <a:cs typeface="Times New Roman" pitchFamily="18" charset="0"/>
              </a:rPr>
              <a:t>IT Infrastructure: Computer Hardware</a:t>
            </a:r>
          </a:p>
        </p:txBody>
      </p:sp>
      <p:sp>
        <p:nvSpPr>
          <p:cNvPr id="15365" name="Text Box 5"/>
          <p:cNvSpPr txBox="1">
            <a:spLocks noChangeArrowheads="1"/>
          </p:cNvSpPr>
          <p:nvPr/>
        </p:nvSpPr>
        <p:spPr bwMode="auto">
          <a:xfrm>
            <a:off x="3905250" y="6096000"/>
            <a:ext cx="1276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800" b="1"/>
              <a:t>Figure 4-2</a:t>
            </a:r>
          </a:p>
        </p:txBody>
      </p:sp>
      <p:sp>
        <p:nvSpPr>
          <p:cNvPr id="15366" name="Text Box 6"/>
          <p:cNvSpPr txBox="1">
            <a:spLocks noChangeArrowheads="1"/>
          </p:cNvSpPr>
          <p:nvPr/>
        </p:nvSpPr>
        <p:spPr bwMode="auto">
          <a:xfrm>
            <a:off x="152400" y="2286000"/>
            <a:ext cx="1981200"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sz="1800" b="1" dirty="0"/>
              <a:t>In client/server computing, computer processing is split between client machines and server machines linked by a network. Users interface with the client machines.</a:t>
            </a:r>
          </a:p>
        </p:txBody>
      </p:sp>
      <p:pic>
        <p:nvPicPr>
          <p:cNvPr id="15367" name="Picture 7" descr="fig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209800"/>
            <a:ext cx="6400800" cy="324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7631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ChangeArrowheads="1"/>
          </p:cNvSpPr>
          <p:nvPr/>
        </p:nvSpPr>
        <p:spPr bwMode="auto">
          <a:xfrm>
            <a:off x="762000" y="1627188"/>
            <a:ext cx="74676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cs typeface="Times New Roman" charset="0"/>
              </a:rPr>
              <a:t>Storage, Input, and Output Technology</a:t>
            </a:r>
          </a:p>
        </p:txBody>
      </p:sp>
      <p:sp>
        <p:nvSpPr>
          <p:cNvPr id="17411" name="Text Box 19"/>
          <p:cNvSpPr txBox="1">
            <a:spLocks noChangeArrowheads="1"/>
          </p:cNvSpPr>
          <p:nvPr/>
        </p:nvSpPr>
        <p:spPr bwMode="auto">
          <a:xfrm>
            <a:off x="1447800" y="1066800"/>
            <a:ext cx="6629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pPr>
            <a:r>
              <a:rPr lang="en-US" sz="1600" b="1">
                <a:cs typeface="Times New Roman" pitchFamily="18" charset="0"/>
              </a:rPr>
              <a:t>IT Infrastructure: Computer Hardware</a:t>
            </a:r>
          </a:p>
        </p:txBody>
      </p:sp>
      <p:sp>
        <p:nvSpPr>
          <p:cNvPr id="12310" name="Rectangle 22"/>
          <p:cNvSpPr>
            <a:spLocks noChangeArrowheads="1"/>
          </p:cNvSpPr>
          <p:nvPr/>
        </p:nvSpPr>
        <p:spPr bwMode="auto">
          <a:xfrm>
            <a:off x="457200" y="2133600"/>
            <a:ext cx="8001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0" rIns="90488" bIns="44450"/>
          <a:lstStyle/>
          <a:p>
            <a:pPr marL="342900" indent="-342900">
              <a:spcAft>
                <a:spcPts val="900"/>
              </a:spcAft>
              <a:buFontTx/>
              <a:buChar char="•"/>
            </a:pPr>
            <a:r>
              <a:rPr lang="en-US" b="1" dirty="0">
                <a:cs typeface="Times New Roman" pitchFamily="18" charset="0"/>
              </a:rPr>
              <a:t>Primary secondary storage technologies</a:t>
            </a:r>
            <a:endParaRPr lang="en-US" b="1" dirty="0"/>
          </a:p>
          <a:p>
            <a:pPr marL="742950" lvl="1" indent="-285750">
              <a:spcAft>
                <a:spcPts val="900"/>
              </a:spcAft>
              <a:buFontTx/>
              <a:buChar char="•"/>
            </a:pPr>
            <a:r>
              <a:rPr lang="en-US" sz="2000" b="1" dirty="0">
                <a:cs typeface="Times New Roman" pitchFamily="18" charset="0"/>
              </a:rPr>
              <a:t>Magnetic disk: </a:t>
            </a:r>
          </a:p>
          <a:p>
            <a:pPr marL="1200150" lvl="2" indent="-285750">
              <a:spcAft>
                <a:spcPts val="900"/>
              </a:spcAft>
              <a:buFontTx/>
              <a:buChar char="•"/>
            </a:pPr>
            <a:r>
              <a:rPr lang="en-US" sz="1800" b="1" dirty="0">
                <a:cs typeface="Times New Roman" pitchFamily="18" charset="0"/>
              </a:rPr>
              <a:t>Hard drives, USB flash drives</a:t>
            </a:r>
          </a:p>
          <a:p>
            <a:pPr marL="1200150" lvl="2" indent="-285750">
              <a:spcAft>
                <a:spcPts val="900"/>
              </a:spcAft>
              <a:buFontTx/>
              <a:buChar char="•"/>
            </a:pPr>
            <a:r>
              <a:rPr lang="en-US" sz="1800" b="1" dirty="0">
                <a:solidFill>
                  <a:srgbClr val="FF0000"/>
                </a:solidFill>
                <a:cs typeface="Times New Roman" pitchFamily="18" charset="0"/>
              </a:rPr>
              <a:t>RAID: can package hundreds of drives for massive storage requirements</a:t>
            </a:r>
          </a:p>
          <a:p>
            <a:pPr marL="742950" lvl="1" indent="-285750">
              <a:spcAft>
                <a:spcPts val="900"/>
              </a:spcAft>
              <a:buFontTx/>
              <a:buChar char="•"/>
            </a:pPr>
            <a:r>
              <a:rPr lang="en-US" sz="2000" b="1" dirty="0">
                <a:cs typeface="Times New Roman" pitchFamily="18" charset="0"/>
              </a:rPr>
              <a:t>Optical disks</a:t>
            </a:r>
          </a:p>
          <a:p>
            <a:pPr marL="1200150" lvl="2" indent="-285750">
              <a:spcAft>
                <a:spcPts val="900"/>
              </a:spcAft>
              <a:buFontTx/>
              <a:buChar char="•"/>
            </a:pPr>
            <a:r>
              <a:rPr lang="en-US" sz="1800" b="1" dirty="0">
                <a:cs typeface="Times New Roman" pitchFamily="18" charset="0"/>
              </a:rPr>
              <a:t>CD-ROM, CD-RW, DVD</a:t>
            </a:r>
          </a:p>
          <a:p>
            <a:pPr marL="742950" lvl="1" indent="-285750">
              <a:spcAft>
                <a:spcPts val="900"/>
              </a:spcAft>
              <a:buFontTx/>
              <a:buChar char="•"/>
            </a:pPr>
            <a:r>
              <a:rPr lang="en-US" sz="2000" b="1" dirty="0">
                <a:cs typeface="Times New Roman" pitchFamily="18" charset="0"/>
              </a:rPr>
              <a:t>Magnetic tape</a:t>
            </a:r>
          </a:p>
          <a:p>
            <a:pPr marL="742950" lvl="1" indent="-285750">
              <a:spcAft>
                <a:spcPts val="900"/>
              </a:spcAft>
              <a:buFontTx/>
              <a:buChar char="•"/>
            </a:pPr>
            <a:r>
              <a:rPr lang="en-US" sz="2000" b="1" dirty="0">
                <a:solidFill>
                  <a:srgbClr val="FF0000"/>
                </a:solidFill>
                <a:cs typeface="Times New Roman" pitchFamily="18" charset="0"/>
              </a:rPr>
              <a:t>Storage networking: SANs</a:t>
            </a:r>
          </a:p>
          <a:p>
            <a:pPr marL="1200150" lvl="2" indent="-285750">
              <a:spcAft>
                <a:spcPts val="900"/>
              </a:spcAft>
              <a:buFontTx/>
              <a:buChar char="•"/>
            </a:pPr>
            <a:r>
              <a:rPr lang="en-US" sz="1800" b="1" dirty="0">
                <a:solidFill>
                  <a:srgbClr val="FF0000"/>
                </a:solidFill>
                <a:cs typeface="Times New Roman" pitchFamily="18" charset="0"/>
              </a:rPr>
              <a:t>C</a:t>
            </a:r>
            <a:r>
              <a:rPr lang="en-US" sz="1800" b="1" dirty="0">
                <a:solidFill>
                  <a:srgbClr val="FF0000"/>
                </a:solidFill>
              </a:rPr>
              <a:t>onnect multiple storage devices on a separate high-speed network dedicated to storage</a:t>
            </a:r>
            <a:endParaRPr lang="en-US" sz="1800" b="1" dirty="0">
              <a:solidFill>
                <a:srgbClr val="FF0000"/>
              </a:solidFill>
              <a:cs typeface="Times New Roman" pitchFamily="18" charset="0"/>
            </a:endParaRPr>
          </a:p>
        </p:txBody>
      </p:sp>
    </p:spTree>
    <p:extLst>
      <p:ext uri="{BB962C8B-B14F-4D97-AF65-F5344CB8AC3E}">
        <p14:creationId xmlns:p14="http://schemas.microsoft.com/office/powerpoint/2010/main" val="2169342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2310">
                                            <p:txEl>
                                              <p:pRg st="0" end="0"/>
                                            </p:txEl>
                                          </p:spTgt>
                                        </p:tgtEl>
                                        <p:attrNameLst>
                                          <p:attrName>style.visibility</p:attrName>
                                        </p:attrNameLst>
                                      </p:cBhvr>
                                      <p:to>
                                        <p:strVal val="visible"/>
                                      </p:to>
                                    </p:set>
                                    <p:anim calcmode="lin" valueType="num">
                                      <p:cBhvr additive="base">
                                        <p:cTn id="7" dur="500" fill="hold"/>
                                        <p:tgtEl>
                                          <p:spTgt spid="123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310">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2310">
                                            <p:txEl>
                                              <p:pRg st="1" end="1"/>
                                            </p:txEl>
                                          </p:spTgt>
                                        </p:tgtEl>
                                        <p:attrNameLst>
                                          <p:attrName>style.visibility</p:attrName>
                                        </p:attrNameLst>
                                      </p:cBhvr>
                                      <p:to>
                                        <p:strVal val="visible"/>
                                      </p:to>
                                    </p:set>
                                    <p:anim calcmode="lin" valueType="num">
                                      <p:cBhvr additive="base">
                                        <p:cTn id="11" dur="500" fill="hold"/>
                                        <p:tgtEl>
                                          <p:spTgt spid="123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310">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2310">
                                            <p:txEl>
                                              <p:pRg st="2" end="2"/>
                                            </p:txEl>
                                          </p:spTgt>
                                        </p:tgtEl>
                                        <p:attrNameLst>
                                          <p:attrName>style.visibility</p:attrName>
                                        </p:attrNameLst>
                                      </p:cBhvr>
                                      <p:to>
                                        <p:strVal val="visible"/>
                                      </p:to>
                                    </p:set>
                                    <p:anim calcmode="lin" valueType="num">
                                      <p:cBhvr additive="base">
                                        <p:cTn id="15" dur="500" fill="hold"/>
                                        <p:tgtEl>
                                          <p:spTgt spid="1231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310">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12310">
                                            <p:txEl>
                                              <p:pRg st="3" end="3"/>
                                            </p:txEl>
                                          </p:spTgt>
                                        </p:tgtEl>
                                        <p:attrNameLst>
                                          <p:attrName>style.visibility</p:attrName>
                                        </p:attrNameLst>
                                      </p:cBhvr>
                                      <p:to>
                                        <p:strVal val="visible"/>
                                      </p:to>
                                    </p:set>
                                    <p:anim calcmode="lin" valueType="num">
                                      <p:cBhvr additive="base">
                                        <p:cTn id="19" dur="500" fill="hold"/>
                                        <p:tgtEl>
                                          <p:spTgt spid="1231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310">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12310">
                                            <p:txEl>
                                              <p:pRg st="4" end="4"/>
                                            </p:txEl>
                                          </p:spTgt>
                                        </p:tgtEl>
                                        <p:attrNameLst>
                                          <p:attrName>style.visibility</p:attrName>
                                        </p:attrNameLst>
                                      </p:cBhvr>
                                      <p:to>
                                        <p:strVal val="visible"/>
                                      </p:to>
                                    </p:set>
                                    <p:anim calcmode="lin" valueType="num">
                                      <p:cBhvr additive="base">
                                        <p:cTn id="23" dur="500" fill="hold"/>
                                        <p:tgtEl>
                                          <p:spTgt spid="1231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310">
                                            <p:txEl>
                                              <p:pRg st="4" end="4"/>
                                            </p:txEl>
                                          </p:spTgt>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12310">
                                            <p:txEl>
                                              <p:pRg st="5" end="5"/>
                                            </p:txEl>
                                          </p:spTgt>
                                        </p:tgtEl>
                                        <p:attrNameLst>
                                          <p:attrName>style.visibility</p:attrName>
                                        </p:attrNameLst>
                                      </p:cBhvr>
                                      <p:to>
                                        <p:strVal val="visible"/>
                                      </p:to>
                                    </p:set>
                                    <p:anim calcmode="lin" valueType="num">
                                      <p:cBhvr additive="base">
                                        <p:cTn id="27" dur="500" fill="hold"/>
                                        <p:tgtEl>
                                          <p:spTgt spid="12310">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310">
                                            <p:txEl>
                                              <p:pRg st="5" end="5"/>
                                            </p:txEl>
                                          </p:spTgt>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12310">
                                            <p:txEl>
                                              <p:pRg st="6" end="6"/>
                                            </p:txEl>
                                          </p:spTgt>
                                        </p:tgtEl>
                                        <p:attrNameLst>
                                          <p:attrName>style.visibility</p:attrName>
                                        </p:attrNameLst>
                                      </p:cBhvr>
                                      <p:to>
                                        <p:strVal val="visible"/>
                                      </p:to>
                                    </p:set>
                                    <p:anim calcmode="lin" valueType="num">
                                      <p:cBhvr additive="base">
                                        <p:cTn id="31" dur="500" fill="hold"/>
                                        <p:tgtEl>
                                          <p:spTgt spid="12310">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310">
                                            <p:txEl>
                                              <p:pRg st="6" end="6"/>
                                            </p:txEl>
                                          </p:spTgt>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12310">
                                            <p:txEl>
                                              <p:pRg st="7" end="7"/>
                                            </p:txEl>
                                          </p:spTgt>
                                        </p:tgtEl>
                                        <p:attrNameLst>
                                          <p:attrName>style.visibility</p:attrName>
                                        </p:attrNameLst>
                                      </p:cBhvr>
                                      <p:to>
                                        <p:strVal val="visible"/>
                                      </p:to>
                                    </p:set>
                                    <p:anim calcmode="lin" valueType="num">
                                      <p:cBhvr additive="base">
                                        <p:cTn id="35" dur="500" fill="hold"/>
                                        <p:tgtEl>
                                          <p:spTgt spid="12310">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2310">
                                            <p:txEl>
                                              <p:pRg st="7" end="7"/>
                                            </p:txEl>
                                          </p:spTgt>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2310">
                                            <p:txEl>
                                              <p:pRg st="8" end="8"/>
                                            </p:txEl>
                                          </p:spTgt>
                                        </p:tgtEl>
                                        <p:attrNameLst>
                                          <p:attrName>style.visibility</p:attrName>
                                        </p:attrNameLst>
                                      </p:cBhvr>
                                      <p:to>
                                        <p:strVal val="visible"/>
                                      </p:to>
                                    </p:set>
                                    <p:anim calcmode="lin" valueType="num">
                                      <p:cBhvr additive="base">
                                        <p:cTn id="39" dur="500" fill="hold"/>
                                        <p:tgtEl>
                                          <p:spTgt spid="12310">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2310">
                                            <p:txEl>
                                              <p:pRg st="8" end="8"/>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10"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1066800" y="565150"/>
            <a:ext cx="77724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cs typeface="Times New Roman" charset="0"/>
              </a:rPr>
              <a:t>A Storage Area Network (SAN)</a:t>
            </a:r>
          </a:p>
        </p:txBody>
      </p:sp>
      <p:sp>
        <p:nvSpPr>
          <p:cNvPr id="18435" name="Text Box 3"/>
          <p:cNvSpPr txBox="1">
            <a:spLocks noChangeArrowheads="1"/>
          </p:cNvSpPr>
          <p:nvPr/>
        </p:nvSpPr>
        <p:spPr bwMode="auto">
          <a:xfrm>
            <a:off x="2209800" y="228600"/>
            <a:ext cx="6629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pPr>
            <a:r>
              <a:rPr lang="en-US" sz="1600" b="1">
                <a:cs typeface="Times New Roman" pitchFamily="18" charset="0"/>
              </a:rPr>
              <a:t>IT Infrastructure: Computer Hardware</a:t>
            </a:r>
          </a:p>
        </p:txBody>
      </p:sp>
      <p:sp>
        <p:nvSpPr>
          <p:cNvPr id="18438" name="Text Box 6"/>
          <p:cNvSpPr txBox="1">
            <a:spLocks noChangeArrowheads="1"/>
          </p:cNvSpPr>
          <p:nvPr/>
        </p:nvSpPr>
        <p:spPr bwMode="auto">
          <a:xfrm>
            <a:off x="304798" y="3886200"/>
            <a:ext cx="3797147"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600" b="1" dirty="0"/>
              <a:t>A typical SAN consists of a server, storage devices, and networking devices, and is used strictly for storage. The SAN stores data on many different types of storage devices, providing data to the enterprise. The SAN supports communication between any server and the storage unit as well as between different storage devices in the network.</a:t>
            </a:r>
          </a:p>
        </p:txBody>
      </p:sp>
      <p:pic>
        <p:nvPicPr>
          <p:cNvPr id="184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947" y="2420163"/>
            <a:ext cx="4848225" cy="412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04800" y="1127501"/>
            <a:ext cx="3810000" cy="2585323"/>
          </a:xfrm>
          <a:prstGeom prst="rect">
            <a:avLst/>
          </a:prstGeom>
          <a:noFill/>
        </p:spPr>
        <p:txBody>
          <a:bodyPr wrap="square" rtlCol="0">
            <a:spAutoFit/>
          </a:bodyPr>
          <a:lstStyle/>
          <a:p>
            <a:r>
              <a:rPr lang="en-US" sz="1600" b="1" dirty="0">
                <a:latin typeface="Arial Narrow" panose="020B0606020202030204" pitchFamily="34" charset="0"/>
              </a:rPr>
              <a:t>SANs are an effort by corporations </a:t>
            </a:r>
            <a:r>
              <a:rPr lang="en-US" sz="1600" b="1" dirty="0">
                <a:solidFill>
                  <a:srgbClr val="FF0000"/>
                </a:solidFill>
                <a:latin typeface="Arial Narrow" panose="020B0606020202030204" pitchFamily="34" charset="0"/>
              </a:rPr>
              <a:t>to reduce storage costs, manage information, increase flexibility, and provide near-certain backup</a:t>
            </a:r>
            <a:r>
              <a:rPr lang="en-US" sz="1600" b="1" dirty="0">
                <a:latin typeface="Arial Narrow" panose="020B0606020202030204" pitchFamily="34" charset="0"/>
              </a:rPr>
              <a:t>. One of the major worries of business firms is losing customer or other digital data. Extraordinary efforts are taken to make redundant copies of digital information, and placing it on separate secure servers, even remote servers in separate facilities</a:t>
            </a:r>
            <a:r>
              <a:rPr lang="en-US" sz="1600" dirty="0">
                <a:latin typeface="Arial Narrow" panose="020B0606020202030204" pitchFamily="34" charset="0"/>
              </a:rPr>
              <a:t>.  </a:t>
            </a:r>
          </a:p>
          <a:p>
            <a:endParaRPr lang="en-US" sz="1600" dirty="0">
              <a:latin typeface="Arial Narrow" panose="020B0606020202030204" pitchFamily="34" charset="0"/>
            </a:endParaRPr>
          </a:p>
        </p:txBody>
      </p:sp>
    </p:spTree>
    <p:extLst>
      <p:ext uri="{BB962C8B-B14F-4D97-AF65-F5344CB8AC3E}">
        <p14:creationId xmlns:p14="http://schemas.microsoft.com/office/powerpoint/2010/main" val="3484335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ChangeArrowheads="1"/>
          </p:cNvSpPr>
          <p:nvPr/>
        </p:nvSpPr>
        <p:spPr bwMode="auto">
          <a:xfrm>
            <a:off x="762000" y="1627188"/>
            <a:ext cx="74676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cs typeface="Times New Roman" charset="0"/>
              </a:rPr>
              <a:t>Storage, Input, and Output Technology</a:t>
            </a:r>
          </a:p>
        </p:txBody>
      </p:sp>
      <p:sp>
        <p:nvSpPr>
          <p:cNvPr id="19459" name="Text Box 19"/>
          <p:cNvSpPr txBox="1">
            <a:spLocks noChangeArrowheads="1"/>
          </p:cNvSpPr>
          <p:nvPr/>
        </p:nvSpPr>
        <p:spPr bwMode="auto">
          <a:xfrm>
            <a:off x="1447800" y="1066800"/>
            <a:ext cx="6629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pPr>
            <a:r>
              <a:rPr lang="en-US" sz="1600" b="1">
                <a:cs typeface="Times New Roman" pitchFamily="18" charset="0"/>
              </a:rPr>
              <a:t>IT Infrastructure: Computer Hardware</a:t>
            </a:r>
          </a:p>
        </p:txBody>
      </p:sp>
      <p:sp>
        <p:nvSpPr>
          <p:cNvPr id="12310" name="Rectangle 22"/>
          <p:cNvSpPr>
            <a:spLocks noChangeArrowheads="1"/>
          </p:cNvSpPr>
          <p:nvPr/>
        </p:nvSpPr>
        <p:spPr bwMode="auto">
          <a:xfrm>
            <a:off x="457200" y="2133600"/>
            <a:ext cx="8001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0" rIns="90488" bIns="44450"/>
          <a:lstStyle/>
          <a:p>
            <a:pPr marL="342900" indent="-342900">
              <a:spcAft>
                <a:spcPts val="600"/>
              </a:spcAft>
              <a:buFontTx/>
              <a:buChar char="•"/>
            </a:pPr>
            <a:r>
              <a:rPr lang="en-US" b="1">
                <a:cs typeface="Times New Roman" pitchFamily="18" charset="0"/>
              </a:rPr>
              <a:t>Input devices:</a:t>
            </a:r>
          </a:p>
          <a:p>
            <a:pPr marL="800100" lvl="1" indent="-342900">
              <a:spcAft>
                <a:spcPts val="600"/>
              </a:spcAft>
              <a:buFontTx/>
              <a:buChar char="•"/>
            </a:pPr>
            <a:r>
              <a:rPr lang="en-US">
                <a:cs typeface="Times New Roman" pitchFamily="18" charset="0"/>
              </a:rPr>
              <a:t>Gather data and convert them into electronic form.</a:t>
            </a:r>
          </a:p>
          <a:p>
            <a:pPr marL="1257300" lvl="2" indent="-342900">
              <a:spcAft>
                <a:spcPts val="600"/>
              </a:spcAft>
              <a:buFontTx/>
              <a:buChar char="•"/>
            </a:pPr>
            <a:r>
              <a:rPr lang="en-US" sz="2000">
                <a:cs typeface="Times New Roman" pitchFamily="18" charset="0"/>
              </a:rPr>
              <a:t>Keyboard </a:t>
            </a:r>
          </a:p>
          <a:p>
            <a:pPr marL="1257300" lvl="2" indent="-342900">
              <a:spcAft>
                <a:spcPts val="600"/>
              </a:spcAft>
              <a:buFontTx/>
              <a:buChar char="•"/>
            </a:pPr>
            <a:r>
              <a:rPr lang="en-US" sz="2000">
                <a:cs typeface="Times New Roman" pitchFamily="18" charset="0"/>
              </a:rPr>
              <a:t>Computer mouse</a:t>
            </a:r>
          </a:p>
          <a:p>
            <a:pPr marL="1257300" lvl="2" indent="-342900">
              <a:spcAft>
                <a:spcPts val="600"/>
              </a:spcAft>
              <a:buFontTx/>
              <a:buChar char="•"/>
            </a:pPr>
            <a:r>
              <a:rPr lang="en-US" sz="2000">
                <a:cs typeface="Times New Roman" pitchFamily="18" charset="0"/>
              </a:rPr>
              <a:t>Touch screen</a:t>
            </a:r>
          </a:p>
          <a:p>
            <a:pPr marL="1257300" lvl="2" indent="-342900">
              <a:spcAft>
                <a:spcPts val="600"/>
              </a:spcAft>
              <a:buFontTx/>
              <a:buChar char="•"/>
            </a:pPr>
            <a:r>
              <a:rPr lang="en-US" sz="2000">
                <a:cs typeface="Times New Roman" pitchFamily="18" charset="0"/>
              </a:rPr>
              <a:t>Optical character recognition</a:t>
            </a:r>
          </a:p>
          <a:p>
            <a:pPr marL="1257300" lvl="2" indent="-342900">
              <a:spcAft>
                <a:spcPts val="600"/>
              </a:spcAft>
              <a:buFontTx/>
              <a:buChar char="•"/>
            </a:pPr>
            <a:r>
              <a:rPr lang="en-US" sz="2000">
                <a:cs typeface="Times New Roman" pitchFamily="18" charset="0"/>
              </a:rPr>
              <a:t>Magnetic ink character recognition</a:t>
            </a:r>
          </a:p>
          <a:p>
            <a:pPr marL="1257300" lvl="2" indent="-342900">
              <a:spcAft>
                <a:spcPts val="600"/>
              </a:spcAft>
              <a:buFontTx/>
              <a:buChar char="•"/>
            </a:pPr>
            <a:r>
              <a:rPr lang="en-US" sz="2000">
                <a:cs typeface="Times New Roman" pitchFamily="18" charset="0"/>
              </a:rPr>
              <a:t>Pen-based input</a:t>
            </a:r>
          </a:p>
          <a:p>
            <a:pPr marL="1257300" lvl="2" indent="-342900">
              <a:spcAft>
                <a:spcPts val="600"/>
              </a:spcAft>
              <a:buFontTx/>
              <a:buChar char="•"/>
            </a:pPr>
            <a:r>
              <a:rPr lang="en-US" sz="2000">
                <a:cs typeface="Times New Roman" pitchFamily="18" charset="0"/>
              </a:rPr>
              <a:t>Digital scanner</a:t>
            </a:r>
          </a:p>
          <a:p>
            <a:pPr marL="1257300" lvl="2" indent="-342900">
              <a:spcAft>
                <a:spcPts val="600"/>
              </a:spcAft>
              <a:buFontTx/>
              <a:buChar char="•"/>
            </a:pPr>
            <a:r>
              <a:rPr lang="en-US" sz="2000">
                <a:cs typeface="Times New Roman" pitchFamily="18" charset="0"/>
              </a:rPr>
              <a:t>Audio input</a:t>
            </a:r>
          </a:p>
          <a:p>
            <a:pPr marL="1257300" lvl="2" indent="-342900">
              <a:spcAft>
                <a:spcPts val="600"/>
              </a:spcAft>
              <a:buFontTx/>
              <a:buChar char="•"/>
            </a:pPr>
            <a:r>
              <a:rPr lang="en-US" sz="2000">
                <a:cs typeface="Times New Roman" pitchFamily="18" charset="0"/>
              </a:rPr>
              <a:t>Sensors</a:t>
            </a:r>
          </a:p>
        </p:txBody>
      </p:sp>
    </p:spTree>
    <p:extLst>
      <p:ext uri="{BB962C8B-B14F-4D97-AF65-F5344CB8AC3E}">
        <p14:creationId xmlns:p14="http://schemas.microsoft.com/office/powerpoint/2010/main" val="3567310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2310">
                                            <p:txEl>
                                              <p:pRg st="0" end="0"/>
                                            </p:txEl>
                                          </p:spTgt>
                                        </p:tgtEl>
                                        <p:attrNameLst>
                                          <p:attrName>style.visibility</p:attrName>
                                        </p:attrNameLst>
                                      </p:cBhvr>
                                      <p:to>
                                        <p:strVal val="visible"/>
                                      </p:to>
                                    </p:set>
                                    <p:anim calcmode="lin" valueType="num">
                                      <p:cBhvr additive="base">
                                        <p:cTn id="7" dur="500" fill="hold"/>
                                        <p:tgtEl>
                                          <p:spTgt spid="123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310">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2310">
                                            <p:txEl>
                                              <p:pRg st="1" end="1"/>
                                            </p:txEl>
                                          </p:spTgt>
                                        </p:tgtEl>
                                        <p:attrNameLst>
                                          <p:attrName>style.visibility</p:attrName>
                                        </p:attrNameLst>
                                      </p:cBhvr>
                                      <p:to>
                                        <p:strVal val="visible"/>
                                      </p:to>
                                    </p:set>
                                    <p:anim calcmode="lin" valueType="num">
                                      <p:cBhvr additive="base">
                                        <p:cTn id="11" dur="500" fill="hold"/>
                                        <p:tgtEl>
                                          <p:spTgt spid="123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310">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2310">
                                            <p:txEl>
                                              <p:pRg st="2" end="2"/>
                                            </p:txEl>
                                          </p:spTgt>
                                        </p:tgtEl>
                                        <p:attrNameLst>
                                          <p:attrName>style.visibility</p:attrName>
                                        </p:attrNameLst>
                                      </p:cBhvr>
                                      <p:to>
                                        <p:strVal val="visible"/>
                                      </p:to>
                                    </p:set>
                                    <p:anim calcmode="lin" valueType="num">
                                      <p:cBhvr additive="base">
                                        <p:cTn id="15" dur="500" fill="hold"/>
                                        <p:tgtEl>
                                          <p:spTgt spid="1231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310">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12310">
                                            <p:txEl>
                                              <p:pRg st="3" end="3"/>
                                            </p:txEl>
                                          </p:spTgt>
                                        </p:tgtEl>
                                        <p:attrNameLst>
                                          <p:attrName>style.visibility</p:attrName>
                                        </p:attrNameLst>
                                      </p:cBhvr>
                                      <p:to>
                                        <p:strVal val="visible"/>
                                      </p:to>
                                    </p:set>
                                    <p:anim calcmode="lin" valueType="num">
                                      <p:cBhvr additive="base">
                                        <p:cTn id="19" dur="500" fill="hold"/>
                                        <p:tgtEl>
                                          <p:spTgt spid="1231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310">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12310">
                                            <p:txEl>
                                              <p:pRg st="4" end="4"/>
                                            </p:txEl>
                                          </p:spTgt>
                                        </p:tgtEl>
                                        <p:attrNameLst>
                                          <p:attrName>style.visibility</p:attrName>
                                        </p:attrNameLst>
                                      </p:cBhvr>
                                      <p:to>
                                        <p:strVal val="visible"/>
                                      </p:to>
                                    </p:set>
                                    <p:anim calcmode="lin" valueType="num">
                                      <p:cBhvr additive="base">
                                        <p:cTn id="23" dur="500" fill="hold"/>
                                        <p:tgtEl>
                                          <p:spTgt spid="1231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310">
                                            <p:txEl>
                                              <p:pRg st="4" end="4"/>
                                            </p:txEl>
                                          </p:spTgt>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12310">
                                            <p:txEl>
                                              <p:pRg st="5" end="5"/>
                                            </p:txEl>
                                          </p:spTgt>
                                        </p:tgtEl>
                                        <p:attrNameLst>
                                          <p:attrName>style.visibility</p:attrName>
                                        </p:attrNameLst>
                                      </p:cBhvr>
                                      <p:to>
                                        <p:strVal val="visible"/>
                                      </p:to>
                                    </p:set>
                                    <p:anim calcmode="lin" valueType="num">
                                      <p:cBhvr additive="base">
                                        <p:cTn id="27" dur="500" fill="hold"/>
                                        <p:tgtEl>
                                          <p:spTgt spid="12310">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310">
                                            <p:txEl>
                                              <p:pRg st="5" end="5"/>
                                            </p:txEl>
                                          </p:spTgt>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12310">
                                            <p:txEl>
                                              <p:pRg st="6" end="6"/>
                                            </p:txEl>
                                          </p:spTgt>
                                        </p:tgtEl>
                                        <p:attrNameLst>
                                          <p:attrName>style.visibility</p:attrName>
                                        </p:attrNameLst>
                                      </p:cBhvr>
                                      <p:to>
                                        <p:strVal val="visible"/>
                                      </p:to>
                                    </p:set>
                                    <p:anim calcmode="lin" valueType="num">
                                      <p:cBhvr additive="base">
                                        <p:cTn id="31" dur="500" fill="hold"/>
                                        <p:tgtEl>
                                          <p:spTgt spid="12310">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310">
                                            <p:txEl>
                                              <p:pRg st="6" end="6"/>
                                            </p:txEl>
                                          </p:spTgt>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12310">
                                            <p:txEl>
                                              <p:pRg st="7" end="7"/>
                                            </p:txEl>
                                          </p:spTgt>
                                        </p:tgtEl>
                                        <p:attrNameLst>
                                          <p:attrName>style.visibility</p:attrName>
                                        </p:attrNameLst>
                                      </p:cBhvr>
                                      <p:to>
                                        <p:strVal val="visible"/>
                                      </p:to>
                                    </p:set>
                                    <p:anim calcmode="lin" valueType="num">
                                      <p:cBhvr additive="base">
                                        <p:cTn id="35" dur="500" fill="hold"/>
                                        <p:tgtEl>
                                          <p:spTgt spid="12310">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2310">
                                            <p:txEl>
                                              <p:pRg st="7" end="7"/>
                                            </p:txEl>
                                          </p:spTgt>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2310">
                                            <p:txEl>
                                              <p:pRg st="8" end="8"/>
                                            </p:txEl>
                                          </p:spTgt>
                                        </p:tgtEl>
                                        <p:attrNameLst>
                                          <p:attrName>style.visibility</p:attrName>
                                        </p:attrNameLst>
                                      </p:cBhvr>
                                      <p:to>
                                        <p:strVal val="visible"/>
                                      </p:to>
                                    </p:set>
                                    <p:anim calcmode="lin" valueType="num">
                                      <p:cBhvr additive="base">
                                        <p:cTn id="39" dur="500" fill="hold"/>
                                        <p:tgtEl>
                                          <p:spTgt spid="12310">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2310">
                                            <p:txEl>
                                              <p:pRg st="8" end="8"/>
                                            </p:txEl>
                                          </p:spTgt>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12310">
                                            <p:txEl>
                                              <p:pRg st="9" end="9"/>
                                            </p:txEl>
                                          </p:spTgt>
                                        </p:tgtEl>
                                        <p:attrNameLst>
                                          <p:attrName>style.visibility</p:attrName>
                                        </p:attrNameLst>
                                      </p:cBhvr>
                                      <p:to>
                                        <p:strVal val="visible"/>
                                      </p:to>
                                    </p:set>
                                    <p:anim calcmode="lin" valueType="num">
                                      <p:cBhvr additive="base">
                                        <p:cTn id="43" dur="500" fill="hold"/>
                                        <p:tgtEl>
                                          <p:spTgt spid="12310">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310">
                                            <p:txEl>
                                              <p:pRg st="9" end="9"/>
                                            </p:txEl>
                                          </p:spTgt>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12310">
                                            <p:txEl>
                                              <p:pRg st="10" end="10"/>
                                            </p:txEl>
                                          </p:spTgt>
                                        </p:tgtEl>
                                        <p:attrNameLst>
                                          <p:attrName>style.visibility</p:attrName>
                                        </p:attrNameLst>
                                      </p:cBhvr>
                                      <p:to>
                                        <p:strVal val="visible"/>
                                      </p:to>
                                    </p:set>
                                    <p:anim calcmode="lin" valueType="num">
                                      <p:cBhvr additive="base">
                                        <p:cTn id="47" dur="500" fill="hold"/>
                                        <p:tgtEl>
                                          <p:spTgt spid="12310">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2310">
                                            <p:txEl>
                                              <p:pRg st="10" end="1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10"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ChangeArrowheads="1"/>
          </p:cNvSpPr>
          <p:nvPr/>
        </p:nvSpPr>
        <p:spPr bwMode="auto">
          <a:xfrm>
            <a:off x="762000" y="1627188"/>
            <a:ext cx="74676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cs typeface="Times New Roman" charset="0"/>
              </a:rPr>
              <a:t>Storage, Input, and Output Technology</a:t>
            </a:r>
          </a:p>
        </p:txBody>
      </p:sp>
      <p:sp>
        <p:nvSpPr>
          <p:cNvPr id="20483" name="Text Box 19"/>
          <p:cNvSpPr txBox="1">
            <a:spLocks noChangeArrowheads="1"/>
          </p:cNvSpPr>
          <p:nvPr/>
        </p:nvSpPr>
        <p:spPr bwMode="auto">
          <a:xfrm>
            <a:off x="1447800" y="1066800"/>
            <a:ext cx="6629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pPr>
            <a:r>
              <a:rPr lang="en-US" sz="1600" b="1">
                <a:cs typeface="Times New Roman" pitchFamily="18" charset="0"/>
              </a:rPr>
              <a:t>IT Infrastructure: Computer Hardware</a:t>
            </a:r>
          </a:p>
        </p:txBody>
      </p:sp>
      <p:sp>
        <p:nvSpPr>
          <p:cNvPr id="12310" name="Rectangle 22"/>
          <p:cNvSpPr>
            <a:spLocks noChangeArrowheads="1"/>
          </p:cNvSpPr>
          <p:nvPr/>
        </p:nvSpPr>
        <p:spPr bwMode="auto">
          <a:xfrm>
            <a:off x="457200" y="2133600"/>
            <a:ext cx="8001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0" rIns="90488" bIns="44450"/>
          <a:lstStyle/>
          <a:p>
            <a:pPr marL="342900" indent="-342900">
              <a:spcAft>
                <a:spcPts val="600"/>
              </a:spcAft>
              <a:buFontTx/>
              <a:buChar char="•"/>
            </a:pPr>
            <a:r>
              <a:rPr lang="en-US" b="1" dirty="0">
                <a:cs typeface="Times New Roman" pitchFamily="18" charset="0"/>
              </a:rPr>
              <a:t>Output devices:</a:t>
            </a:r>
          </a:p>
          <a:p>
            <a:pPr marL="800100" lvl="1" indent="-342900">
              <a:spcAft>
                <a:spcPts val="600"/>
              </a:spcAft>
              <a:buFontTx/>
              <a:buChar char="•"/>
            </a:pPr>
            <a:r>
              <a:rPr lang="en-US" sz="2000" dirty="0">
                <a:cs typeface="Times New Roman" pitchFamily="18" charset="0"/>
              </a:rPr>
              <a:t>Display data after they have been processed.</a:t>
            </a:r>
          </a:p>
          <a:p>
            <a:pPr marL="1257300" lvl="2" indent="-342900">
              <a:spcAft>
                <a:spcPts val="600"/>
              </a:spcAft>
              <a:buFontTx/>
              <a:buChar char="•"/>
            </a:pPr>
            <a:r>
              <a:rPr lang="en-US" sz="2000" dirty="0">
                <a:cs typeface="Times New Roman" pitchFamily="18" charset="0"/>
              </a:rPr>
              <a:t>Monitor</a:t>
            </a:r>
          </a:p>
          <a:p>
            <a:pPr marL="1257300" lvl="2" indent="-342900">
              <a:spcAft>
                <a:spcPts val="600"/>
              </a:spcAft>
              <a:buFontTx/>
              <a:buChar char="•"/>
            </a:pPr>
            <a:r>
              <a:rPr lang="en-US" sz="2000" dirty="0">
                <a:cs typeface="Times New Roman" pitchFamily="18" charset="0"/>
              </a:rPr>
              <a:t>Printer</a:t>
            </a:r>
          </a:p>
          <a:p>
            <a:pPr marL="1257300" lvl="2" indent="-342900">
              <a:spcAft>
                <a:spcPts val="600"/>
              </a:spcAft>
              <a:buFontTx/>
              <a:buChar char="•"/>
            </a:pPr>
            <a:r>
              <a:rPr lang="en-US" sz="2000" dirty="0">
                <a:cs typeface="Times New Roman" pitchFamily="18" charset="0"/>
              </a:rPr>
              <a:t>Audio output</a:t>
            </a:r>
          </a:p>
          <a:p>
            <a:pPr marL="342900" indent="-342900">
              <a:spcAft>
                <a:spcPts val="600"/>
              </a:spcAft>
              <a:buFontTx/>
              <a:buChar char="•"/>
            </a:pPr>
            <a:r>
              <a:rPr lang="en-US" b="1" dirty="0">
                <a:cs typeface="Times New Roman" pitchFamily="18" charset="0"/>
              </a:rPr>
              <a:t>Information systems collect and process information in one of two ways.</a:t>
            </a:r>
          </a:p>
          <a:p>
            <a:pPr marL="800100" lvl="1" indent="-342900">
              <a:spcAft>
                <a:spcPts val="600"/>
              </a:spcAft>
              <a:buFontTx/>
              <a:buChar char="•"/>
            </a:pPr>
            <a:r>
              <a:rPr lang="en-US" sz="2000" b="1" dirty="0">
                <a:solidFill>
                  <a:srgbClr val="FF0000"/>
                </a:solidFill>
                <a:cs typeface="Times New Roman" pitchFamily="18" charset="0"/>
              </a:rPr>
              <a:t>Batch processing: </a:t>
            </a:r>
            <a:r>
              <a:rPr lang="en-US" sz="2000" dirty="0">
                <a:solidFill>
                  <a:srgbClr val="FF0000"/>
                </a:solidFill>
                <a:cs typeface="Times New Roman" pitchFamily="18" charset="0"/>
              </a:rPr>
              <a:t>transactions stored for predefined amount of time, then processed as group</a:t>
            </a:r>
          </a:p>
          <a:p>
            <a:pPr marL="800100" lvl="1" indent="-342900">
              <a:spcAft>
                <a:spcPts val="600"/>
              </a:spcAft>
              <a:buFontTx/>
              <a:buChar char="•"/>
            </a:pPr>
            <a:r>
              <a:rPr lang="en-US" sz="2000" b="1" dirty="0">
                <a:solidFill>
                  <a:srgbClr val="FF0000"/>
                </a:solidFill>
                <a:cs typeface="Times New Roman" pitchFamily="18" charset="0"/>
              </a:rPr>
              <a:t>Online processing: </a:t>
            </a:r>
            <a:r>
              <a:rPr lang="en-US" sz="2000" dirty="0">
                <a:solidFill>
                  <a:srgbClr val="FF0000"/>
                </a:solidFill>
                <a:cs typeface="Times New Roman" pitchFamily="18" charset="0"/>
              </a:rPr>
              <a:t>transactions processed immediately</a:t>
            </a:r>
          </a:p>
        </p:txBody>
      </p:sp>
    </p:spTree>
    <p:extLst>
      <p:ext uri="{BB962C8B-B14F-4D97-AF65-F5344CB8AC3E}">
        <p14:creationId xmlns:p14="http://schemas.microsoft.com/office/powerpoint/2010/main" val="871373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2310">
                                            <p:txEl>
                                              <p:pRg st="0" end="0"/>
                                            </p:txEl>
                                          </p:spTgt>
                                        </p:tgtEl>
                                        <p:attrNameLst>
                                          <p:attrName>style.visibility</p:attrName>
                                        </p:attrNameLst>
                                      </p:cBhvr>
                                      <p:to>
                                        <p:strVal val="visible"/>
                                      </p:to>
                                    </p:set>
                                    <p:anim calcmode="lin" valueType="num">
                                      <p:cBhvr additive="base">
                                        <p:cTn id="7" dur="500" fill="hold"/>
                                        <p:tgtEl>
                                          <p:spTgt spid="123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310">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2310">
                                            <p:txEl>
                                              <p:pRg st="1" end="1"/>
                                            </p:txEl>
                                          </p:spTgt>
                                        </p:tgtEl>
                                        <p:attrNameLst>
                                          <p:attrName>style.visibility</p:attrName>
                                        </p:attrNameLst>
                                      </p:cBhvr>
                                      <p:to>
                                        <p:strVal val="visible"/>
                                      </p:to>
                                    </p:set>
                                    <p:anim calcmode="lin" valueType="num">
                                      <p:cBhvr additive="base">
                                        <p:cTn id="11" dur="500" fill="hold"/>
                                        <p:tgtEl>
                                          <p:spTgt spid="123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310">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2310">
                                            <p:txEl>
                                              <p:pRg st="2" end="2"/>
                                            </p:txEl>
                                          </p:spTgt>
                                        </p:tgtEl>
                                        <p:attrNameLst>
                                          <p:attrName>style.visibility</p:attrName>
                                        </p:attrNameLst>
                                      </p:cBhvr>
                                      <p:to>
                                        <p:strVal val="visible"/>
                                      </p:to>
                                    </p:set>
                                    <p:anim calcmode="lin" valueType="num">
                                      <p:cBhvr additive="base">
                                        <p:cTn id="15" dur="500" fill="hold"/>
                                        <p:tgtEl>
                                          <p:spTgt spid="1231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310">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12310">
                                            <p:txEl>
                                              <p:pRg st="3" end="3"/>
                                            </p:txEl>
                                          </p:spTgt>
                                        </p:tgtEl>
                                        <p:attrNameLst>
                                          <p:attrName>style.visibility</p:attrName>
                                        </p:attrNameLst>
                                      </p:cBhvr>
                                      <p:to>
                                        <p:strVal val="visible"/>
                                      </p:to>
                                    </p:set>
                                    <p:anim calcmode="lin" valueType="num">
                                      <p:cBhvr additive="base">
                                        <p:cTn id="19" dur="500" fill="hold"/>
                                        <p:tgtEl>
                                          <p:spTgt spid="1231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310">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12310">
                                            <p:txEl>
                                              <p:pRg st="4" end="4"/>
                                            </p:txEl>
                                          </p:spTgt>
                                        </p:tgtEl>
                                        <p:attrNameLst>
                                          <p:attrName>style.visibility</p:attrName>
                                        </p:attrNameLst>
                                      </p:cBhvr>
                                      <p:to>
                                        <p:strVal val="visible"/>
                                      </p:to>
                                    </p:set>
                                    <p:anim calcmode="lin" valueType="num">
                                      <p:cBhvr additive="base">
                                        <p:cTn id="23" dur="500" fill="hold"/>
                                        <p:tgtEl>
                                          <p:spTgt spid="1231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310">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1" fill="hold" grpId="0" nodeType="clickEffect">
                                  <p:stCondLst>
                                    <p:cond delay="0"/>
                                  </p:stCondLst>
                                  <p:childTnLst>
                                    <p:set>
                                      <p:cBhvr>
                                        <p:cTn id="28" dur="1" fill="hold">
                                          <p:stCondLst>
                                            <p:cond delay="0"/>
                                          </p:stCondLst>
                                        </p:cTn>
                                        <p:tgtEl>
                                          <p:spTgt spid="12310">
                                            <p:txEl>
                                              <p:pRg st="5" end="5"/>
                                            </p:txEl>
                                          </p:spTgt>
                                        </p:tgtEl>
                                        <p:attrNameLst>
                                          <p:attrName>style.visibility</p:attrName>
                                        </p:attrNameLst>
                                      </p:cBhvr>
                                      <p:to>
                                        <p:strVal val="visible"/>
                                      </p:to>
                                    </p:set>
                                    <p:anim calcmode="lin" valueType="num">
                                      <p:cBhvr additive="base">
                                        <p:cTn id="29" dur="500" fill="hold"/>
                                        <p:tgtEl>
                                          <p:spTgt spid="12310">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310">
                                            <p:txEl>
                                              <p:pRg st="5" end="5"/>
                                            </p:txEl>
                                          </p:spTgt>
                                        </p:tgtEl>
                                        <p:attrNameLst>
                                          <p:attrName>ppt_y</p:attrName>
                                        </p:attrNameLst>
                                      </p:cBhvr>
                                      <p:tavLst>
                                        <p:tav tm="0">
                                          <p:val>
                                            <p:strVal val="0-#ppt_h/2"/>
                                          </p:val>
                                        </p:tav>
                                        <p:tav tm="100000">
                                          <p:val>
                                            <p:strVal val="#ppt_y"/>
                                          </p:val>
                                        </p:tav>
                                      </p:tavLst>
                                    </p:anim>
                                  </p:childTnLst>
                                </p:cTn>
                              </p:par>
                              <p:par>
                                <p:cTn id="31" presetID="2" presetClass="entr" presetSubtype="1" fill="hold" grpId="0" nodeType="withEffect">
                                  <p:stCondLst>
                                    <p:cond delay="0"/>
                                  </p:stCondLst>
                                  <p:childTnLst>
                                    <p:set>
                                      <p:cBhvr>
                                        <p:cTn id="32" dur="1" fill="hold">
                                          <p:stCondLst>
                                            <p:cond delay="0"/>
                                          </p:stCondLst>
                                        </p:cTn>
                                        <p:tgtEl>
                                          <p:spTgt spid="12310">
                                            <p:txEl>
                                              <p:pRg st="6" end="6"/>
                                            </p:txEl>
                                          </p:spTgt>
                                        </p:tgtEl>
                                        <p:attrNameLst>
                                          <p:attrName>style.visibility</p:attrName>
                                        </p:attrNameLst>
                                      </p:cBhvr>
                                      <p:to>
                                        <p:strVal val="visible"/>
                                      </p:to>
                                    </p:set>
                                    <p:anim calcmode="lin" valueType="num">
                                      <p:cBhvr additive="base">
                                        <p:cTn id="33" dur="500" fill="hold"/>
                                        <p:tgtEl>
                                          <p:spTgt spid="12310">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310">
                                            <p:txEl>
                                              <p:pRg st="6" end="6"/>
                                            </p:txEl>
                                          </p:spTgt>
                                        </p:tgtEl>
                                        <p:attrNameLst>
                                          <p:attrName>ppt_y</p:attrName>
                                        </p:attrNameLst>
                                      </p:cBhvr>
                                      <p:tavLst>
                                        <p:tav tm="0">
                                          <p:val>
                                            <p:strVal val="0-#ppt_h/2"/>
                                          </p:val>
                                        </p:tav>
                                        <p:tav tm="100000">
                                          <p:val>
                                            <p:strVal val="#ppt_y"/>
                                          </p:val>
                                        </p:tav>
                                      </p:tavLst>
                                    </p:anim>
                                  </p:childTnLst>
                                </p:cTn>
                              </p:par>
                              <p:par>
                                <p:cTn id="35" presetID="2" presetClass="entr" presetSubtype="1" fill="hold" grpId="0" nodeType="withEffect">
                                  <p:stCondLst>
                                    <p:cond delay="0"/>
                                  </p:stCondLst>
                                  <p:childTnLst>
                                    <p:set>
                                      <p:cBhvr>
                                        <p:cTn id="36" dur="1" fill="hold">
                                          <p:stCondLst>
                                            <p:cond delay="0"/>
                                          </p:stCondLst>
                                        </p:cTn>
                                        <p:tgtEl>
                                          <p:spTgt spid="12310">
                                            <p:txEl>
                                              <p:pRg st="7" end="7"/>
                                            </p:txEl>
                                          </p:spTgt>
                                        </p:tgtEl>
                                        <p:attrNameLst>
                                          <p:attrName>style.visibility</p:attrName>
                                        </p:attrNameLst>
                                      </p:cBhvr>
                                      <p:to>
                                        <p:strVal val="visible"/>
                                      </p:to>
                                    </p:set>
                                    <p:anim calcmode="lin" valueType="num">
                                      <p:cBhvr additive="base">
                                        <p:cTn id="37" dur="500" fill="hold"/>
                                        <p:tgtEl>
                                          <p:spTgt spid="12310">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310">
                                            <p:txEl>
                                              <p:pRg st="7" end="7"/>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10"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ChangeArrowheads="1"/>
          </p:cNvSpPr>
          <p:nvPr/>
        </p:nvSpPr>
        <p:spPr bwMode="auto">
          <a:xfrm>
            <a:off x="762000" y="1790700"/>
            <a:ext cx="8077200" cy="4038600"/>
          </a:xfrm>
          <a:prstGeom prst="rect">
            <a:avLst/>
          </a:prstGeom>
          <a:noFill/>
          <a:ln w="12700">
            <a:noFill/>
            <a:miter lim="800000"/>
            <a:headEnd/>
            <a:tailEnd/>
          </a:ln>
          <a:effectLst/>
        </p:spPr>
        <p:txBody>
          <a:bodyPr lIns="90488" tIns="44450" rIns="90488" bIns="44450"/>
          <a:lstStyle/>
          <a:p>
            <a:pPr marL="342900" indent="-342900">
              <a:defRPr/>
            </a:pPr>
            <a:endParaRPr lang="en-US" b="1" dirty="0">
              <a:effectLst>
                <a:outerShdw blurRad="38100" dist="38100" dir="2700000" algn="tl">
                  <a:srgbClr val="C0C0C0"/>
                </a:outerShdw>
              </a:effectLst>
              <a:cs typeface="Times New Roman" charset="0"/>
            </a:endParaRPr>
          </a:p>
        </p:txBody>
      </p:sp>
      <p:sp>
        <p:nvSpPr>
          <p:cNvPr id="13330" name="Rectangle 18"/>
          <p:cNvSpPr>
            <a:spLocks noChangeArrowheads="1"/>
          </p:cNvSpPr>
          <p:nvPr/>
        </p:nvSpPr>
        <p:spPr bwMode="auto">
          <a:xfrm>
            <a:off x="762000" y="1627188"/>
            <a:ext cx="74676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cs typeface="Times New Roman" charset="0"/>
              </a:rPr>
              <a:t>Contemporary Hardware Trends</a:t>
            </a:r>
          </a:p>
        </p:txBody>
      </p:sp>
      <p:sp>
        <p:nvSpPr>
          <p:cNvPr id="21508" name="Text Box 19"/>
          <p:cNvSpPr txBox="1">
            <a:spLocks noChangeArrowheads="1"/>
          </p:cNvSpPr>
          <p:nvPr/>
        </p:nvSpPr>
        <p:spPr bwMode="auto">
          <a:xfrm>
            <a:off x="1447800" y="1066800"/>
            <a:ext cx="6629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pPr>
            <a:r>
              <a:rPr lang="en-US" sz="1600" b="1">
                <a:cs typeface="Times New Roman" pitchFamily="18" charset="0"/>
              </a:rPr>
              <a:t>IT Infrastructure: Computer Hardware</a:t>
            </a:r>
          </a:p>
        </p:txBody>
      </p:sp>
      <p:sp>
        <p:nvSpPr>
          <p:cNvPr id="21510" name="Rectangle 22"/>
          <p:cNvSpPr>
            <a:spLocks noChangeArrowheads="1"/>
          </p:cNvSpPr>
          <p:nvPr/>
        </p:nvSpPr>
        <p:spPr bwMode="auto">
          <a:xfrm>
            <a:off x="438150" y="2103438"/>
            <a:ext cx="8001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0" rIns="90488" bIns="44450"/>
          <a:lstStyle/>
          <a:p>
            <a:pPr marL="342900" indent="-342900">
              <a:lnSpc>
                <a:spcPct val="110000"/>
              </a:lnSpc>
              <a:spcAft>
                <a:spcPts val="1200"/>
              </a:spcAft>
              <a:buFontTx/>
              <a:buChar char="•"/>
            </a:pPr>
            <a:r>
              <a:rPr lang="en-US" b="1" dirty="0">
                <a:cs typeface="Times New Roman" pitchFamily="18" charset="0"/>
              </a:rPr>
              <a:t>The emerging mobile digital platform</a:t>
            </a:r>
          </a:p>
          <a:p>
            <a:pPr marL="800100" lvl="1" indent="-342900">
              <a:lnSpc>
                <a:spcPct val="110000"/>
              </a:lnSpc>
              <a:spcAft>
                <a:spcPts val="1200"/>
              </a:spcAft>
              <a:buFontTx/>
              <a:buChar char="•"/>
            </a:pPr>
            <a:r>
              <a:rPr lang="en-US" sz="2000" dirty="0">
                <a:cs typeface="Times New Roman" pitchFamily="18" charset="0"/>
              </a:rPr>
              <a:t>Based on new handheld hardware like cell phones, netbooks, and tablet computers. A new “platform.”</a:t>
            </a:r>
          </a:p>
          <a:p>
            <a:pPr marL="800100" lvl="1" indent="-342900">
              <a:lnSpc>
                <a:spcPct val="110000"/>
              </a:lnSpc>
              <a:spcAft>
                <a:spcPts val="1200"/>
              </a:spcAft>
              <a:buFontTx/>
              <a:buChar char="•"/>
            </a:pPr>
            <a:r>
              <a:rPr lang="en-US" sz="2000" dirty="0">
                <a:cs typeface="Times New Roman" pitchFamily="18" charset="0"/>
              </a:rPr>
              <a:t>Wireless communications through 3G cell networks and Wi-Fi.</a:t>
            </a:r>
          </a:p>
          <a:p>
            <a:pPr marL="800100" lvl="1" indent="-342900">
              <a:lnSpc>
                <a:spcPct val="110000"/>
              </a:lnSpc>
              <a:spcAft>
                <a:spcPts val="1200"/>
              </a:spcAft>
              <a:buFontTx/>
              <a:buChar char="•"/>
            </a:pPr>
            <a:r>
              <a:rPr lang="en-US" sz="2000" dirty="0">
                <a:cs typeface="Times New Roman" pitchFamily="18" charset="0"/>
              </a:rPr>
              <a:t>New software apps.</a:t>
            </a:r>
          </a:p>
          <a:p>
            <a:pPr marL="342900" indent="-342900">
              <a:lnSpc>
                <a:spcPct val="110000"/>
              </a:lnSpc>
              <a:spcAft>
                <a:spcPts val="1200"/>
              </a:spcAft>
              <a:buFontTx/>
              <a:buChar char="•"/>
            </a:pPr>
            <a:r>
              <a:rPr lang="en-US" b="1" dirty="0" smtClean="0">
                <a:cs typeface="Times New Roman" pitchFamily="18" charset="0"/>
              </a:rPr>
              <a:t>Nanotechnology: </a:t>
            </a:r>
            <a:r>
              <a:rPr lang="en-US" b="1" dirty="0" smtClean="0">
                <a:cs typeface="Times New Roman" pitchFamily="18" charset="0"/>
                <a:hlinkClick r:id="rId3" action="ppaction://hlinkfile"/>
              </a:rPr>
              <a:t>video</a:t>
            </a:r>
            <a:endParaRPr lang="en-US" b="1" dirty="0">
              <a:cs typeface="Times New Roman" pitchFamily="18" charset="0"/>
            </a:endParaRPr>
          </a:p>
          <a:p>
            <a:pPr marL="800100" lvl="1" indent="-342900">
              <a:lnSpc>
                <a:spcPct val="110000"/>
              </a:lnSpc>
              <a:spcAft>
                <a:spcPts val="1200"/>
              </a:spcAft>
              <a:buFontTx/>
              <a:buChar char="•"/>
            </a:pPr>
            <a:r>
              <a:rPr lang="en-US" sz="2000" dirty="0"/>
              <a:t>U</a:t>
            </a:r>
            <a:r>
              <a:rPr lang="en-US" sz="2000" dirty="0" smtClean="0"/>
              <a:t>ses </a:t>
            </a:r>
            <a:r>
              <a:rPr lang="en-US" sz="2000" dirty="0"/>
              <a:t>individual atoms and molecules to create computer chips and other devices that are thousands of times smaller than current technologies permit. </a:t>
            </a:r>
            <a:endParaRPr lang="en-US" sz="2000" dirty="0" smtClean="0"/>
          </a:p>
          <a:p>
            <a:pPr marL="800100" lvl="1" indent="-342900">
              <a:lnSpc>
                <a:spcPct val="110000"/>
              </a:lnSpc>
              <a:spcAft>
                <a:spcPts val="1200"/>
              </a:spcAft>
              <a:buFontTx/>
              <a:buChar char="•"/>
            </a:pPr>
            <a:r>
              <a:rPr lang="en-US" sz="2000" dirty="0" smtClean="0"/>
              <a:t>Nanotechnology </a:t>
            </a:r>
            <a:r>
              <a:rPr lang="en-US" sz="2000" dirty="0"/>
              <a:t>shrinks the size of transistors down to the width of several atoms.</a:t>
            </a:r>
          </a:p>
        </p:txBody>
      </p:sp>
    </p:spTree>
    <p:extLst>
      <p:ext uri="{BB962C8B-B14F-4D97-AF65-F5344CB8AC3E}">
        <p14:creationId xmlns:p14="http://schemas.microsoft.com/office/powerpoint/2010/main" val="1640300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685800" y="1612900"/>
            <a:ext cx="77724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cs typeface="Times New Roman" charset="0"/>
              </a:rPr>
              <a:t>Examples of Nanotubes</a:t>
            </a:r>
          </a:p>
        </p:txBody>
      </p:sp>
      <p:sp>
        <p:nvSpPr>
          <p:cNvPr id="22531" name="Text Box 3"/>
          <p:cNvSpPr txBox="1">
            <a:spLocks noChangeArrowheads="1"/>
          </p:cNvSpPr>
          <p:nvPr/>
        </p:nvSpPr>
        <p:spPr bwMode="auto">
          <a:xfrm>
            <a:off x="1447800" y="1066800"/>
            <a:ext cx="6629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pPr>
            <a:r>
              <a:rPr lang="en-US" sz="1600" b="1">
                <a:cs typeface="Times New Roman" pitchFamily="18" charset="0"/>
              </a:rPr>
              <a:t>IT Infrastructure: Computer Hardware</a:t>
            </a:r>
          </a:p>
        </p:txBody>
      </p:sp>
      <p:sp>
        <p:nvSpPr>
          <p:cNvPr id="22533" name="Text Box 5"/>
          <p:cNvSpPr txBox="1">
            <a:spLocks noChangeArrowheads="1"/>
          </p:cNvSpPr>
          <p:nvPr/>
        </p:nvSpPr>
        <p:spPr bwMode="auto">
          <a:xfrm>
            <a:off x="457200" y="6019800"/>
            <a:ext cx="1276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800" b="1"/>
              <a:t>Figure 4-5</a:t>
            </a:r>
          </a:p>
        </p:txBody>
      </p:sp>
      <p:sp>
        <p:nvSpPr>
          <p:cNvPr id="22534" name="Text Box 6"/>
          <p:cNvSpPr txBox="1">
            <a:spLocks noChangeArrowheads="1"/>
          </p:cNvSpPr>
          <p:nvPr/>
        </p:nvSpPr>
        <p:spPr bwMode="auto">
          <a:xfrm>
            <a:off x="228600" y="2133600"/>
            <a:ext cx="274320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800" b="1"/>
              <a:t>Nanotubes are tiny tubes about 10,000 times thinner than a human hair. They consist of rolled up sheets of carbon hexagons, have potential uses as minuscule wires or in ultrasmall electronic devices, and are very powerful conductors of electrical current.</a:t>
            </a:r>
          </a:p>
        </p:txBody>
      </p:sp>
      <p:pic>
        <p:nvPicPr>
          <p:cNvPr id="2253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209800"/>
            <a:ext cx="250348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6536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ChangeArrowheads="1"/>
          </p:cNvSpPr>
          <p:nvPr/>
        </p:nvSpPr>
        <p:spPr bwMode="auto">
          <a:xfrm>
            <a:off x="762000" y="1790700"/>
            <a:ext cx="8077200" cy="4038600"/>
          </a:xfrm>
          <a:prstGeom prst="rect">
            <a:avLst/>
          </a:prstGeom>
          <a:noFill/>
          <a:ln w="12700">
            <a:noFill/>
            <a:miter lim="800000"/>
            <a:headEnd/>
            <a:tailEnd/>
          </a:ln>
          <a:effectLst/>
        </p:spPr>
        <p:txBody>
          <a:bodyPr lIns="90488" tIns="44450" rIns="90488" bIns="44450"/>
          <a:lstStyle/>
          <a:p>
            <a:pPr marL="342900" indent="-342900">
              <a:defRPr/>
            </a:pPr>
            <a:endParaRPr lang="en-US" b="1" dirty="0">
              <a:effectLst>
                <a:outerShdw blurRad="38100" dist="38100" dir="2700000" algn="tl">
                  <a:srgbClr val="C0C0C0"/>
                </a:outerShdw>
              </a:effectLst>
              <a:cs typeface="Times New Roman" charset="0"/>
            </a:endParaRPr>
          </a:p>
        </p:txBody>
      </p:sp>
      <p:sp>
        <p:nvSpPr>
          <p:cNvPr id="13330" name="Rectangle 18"/>
          <p:cNvSpPr>
            <a:spLocks noChangeArrowheads="1"/>
          </p:cNvSpPr>
          <p:nvPr/>
        </p:nvSpPr>
        <p:spPr bwMode="auto">
          <a:xfrm>
            <a:off x="762000" y="412750"/>
            <a:ext cx="74676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cs typeface="Times New Roman" charset="0"/>
              </a:rPr>
              <a:t>Contemporary Hardware Trends</a:t>
            </a:r>
          </a:p>
        </p:txBody>
      </p:sp>
      <p:sp>
        <p:nvSpPr>
          <p:cNvPr id="23556" name="Text Box 19"/>
          <p:cNvSpPr txBox="1">
            <a:spLocks noChangeArrowheads="1"/>
          </p:cNvSpPr>
          <p:nvPr/>
        </p:nvSpPr>
        <p:spPr bwMode="auto">
          <a:xfrm>
            <a:off x="1485900" y="117475"/>
            <a:ext cx="6629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pPr>
            <a:r>
              <a:rPr lang="en-US" sz="1600" b="1">
                <a:cs typeface="Times New Roman" pitchFamily="18" charset="0"/>
              </a:rPr>
              <a:t>IT Infrastructure: Computer Hardware</a:t>
            </a:r>
          </a:p>
        </p:txBody>
      </p:sp>
      <p:sp>
        <p:nvSpPr>
          <p:cNvPr id="23558" name="Rectangle 22"/>
          <p:cNvSpPr>
            <a:spLocks noChangeArrowheads="1"/>
          </p:cNvSpPr>
          <p:nvPr/>
        </p:nvSpPr>
        <p:spPr bwMode="auto">
          <a:xfrm>
            <a:off x="228600" y="825500"/>
            <a:ext cx="8610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0" rIns="90488" bIns="44450"/>
          <a:lstStyle/>
          <a:p>
            <a:pPr marL="342900" indent="-342900">
              <a:lnSpc>
                <a:spcPct val="110000"/>
              </a:lnSpc>
              <a:spcAft>
                <a:spcPct val="25000"/>
              </a:spcAft>
              <a:buFontTx/>
              <a:buChar char="•"/>
            </a:pPr>
            <a:r>
              <a:rPr lang="en-US" b="1" dirty="0">
                <a:cs typeface="Times New Roman" pitchFamily="18" charset="0"/>
              </a:rPr>
              <a:t>Cloud Computing</a:t>
            </a:r>
            <a:r>
              <a:rPr lang="en-US" b="1" dirty="0" smtClean="0">
                <a:cs typeface="Times New Roman" pitchFamily="18" charset="0"/>
              </a:rPr>
              <a:t>: </a:t>
            </a:r>
            <a:r>
              <a:rPr lang="en-US" b="1" dirty="0" smtClean="0">
                <a:cs typeface="Times New Roman" pitchFamily="18" charset="0"/>
                <a:hlinkClick r:id="rId3"/>
              </a:rPr>
              <a:t>video</a:t>
            </a:r>
            <a:endParaRPr lang="en-US" b="1" dirty="0">
              <a:cs typeface="Times New Roman" pitchFamily="18" charset="0"/>
            </a:endParaRPr>
          </a:p>
          <a:p>
            <a:pPr marL="800100" lvl="1" indent="-342900">
              <a:lnSpc>
                <a:spcPct val="110000"/>
              </a:lnSpc>
              <a:spcAft>
                <a:spcPct val="25000"/>
              </a:spcAft>
              <a:buFontTx/>
              <a:buChar char="•"/>
            </a:pPr>
            <a:r>
              <a:rPr lang="en-US" sz="2000" dirty="0">
                <a:cs typeface="Times New Roman" pitchFamily="18" charset="0"/>
              </a:rPr>
              <a:t>A model of computing in which firms and individuals obtain computing resources over the Internet</a:t>
            </a:r>
            <a:endParaRPr lang="en-US" sz="2000" dirty="0"/>
          </a:p>
          <a:p>
            <a:pPr marL="1143000" lvl="2" indent="-228600">
              <a:lnSpc>
                <a:spcPct val="110000"/>
              </a:lnSpc>
              <a:spcAft>
                <a:spcPct val="25000"/>
              </a:spcAft>
              <a:buFontTx/>
              <a:buChar char="•"/>
            </a:pPr>
            <a:r>
              <a:rPr lang="en-US" sz="2000" dirty="0"/>
              <a:t>Cloud infrastructure as a </a:t>
            </a:r>
            <a:r>
              <a:rPr lang="en-US" sz="2000" dirty="0" smtClean="0"/>
              <a:t>service</a:t>
            </a:r>
          </a:p>
          <a:p>
            <a:pPr marL="1600200" lvl="3" indent="-228600">
              <a:lnSpc>
                <a:spcPct val="110000"/>
              </a:lnSpc>
              <a:spcAft>
                <a:spcPct val="25000"/>
              </a:spcAft>
              <a:buFontTx/>
              <a:buChar char="•"/>
            </a:pPr>
            <a:r>
              <a:rPr lang="en-US" sz="2000" dirty="0"/>
              <a:t>customers use processing, storage, networking, and other computing resources from cloud service providers to run their information systems.</a:t>
            </a:r>
          </a:p>
          <a:p>
            <a:pPr marL="1143000" lvl="2" indent="-228600">
              <a:lnSpc>
                <a:spcPct val="110000"/>
              </a:lnSpc>
              <a:spcAft>
                <a:spcPct val="25000"/>
              </a:spcAft>
              <a:buFontTx/>
              <a:buChar char="•"/>
            </a:pPr>
            <a:r>
              <a:rPr lang="en-US" sz="2000" dirty="0" smtClean="0"/>
              <a:t>Cloud </a:t>
            </a:r>
            <a:r>
              <a:rPr lang="en-US" sz="2000" dirty="0"/>
              <a:t>platform as a </a:t>
            </a:r>
            <a:r>
              <a:rPr lang="en-US" sz="2000" dirty="0" smtClean="0"/>
              <a:t>service</a:t>
            </a:r>
          </a:p>
          <a:p>
            <a:pPr marL="1600200" lvl="3" indent="-228600">
              <a:lnSpc>
                <a:spcPct val="110000"/>
              </a:lnSpc>
              <a:spcAft>
                <a:spcPct val="25000"/>
              </a:spcAft>
              <a:buFontTx/>
              <a:buChar char="•"/>
            </a:pPr>
            <a:r>
              <a:rPr lang="en-US" sz="2000" dirty="0"/>
              <a:t>customers use infrastructure and programming tools hosted by the service provider to develop their own applications.</a:t>
            </a:r>
          </a:p>
          <a:p>
            <a:pPr marL="1143000" lvl="2" indent="-228600">
              <a:lnSpc>
                <a:spcPct val="110000"/>
              </a:lnSpc>
              <a:spcAft>
                <a:spcPct val="25000"/>
              </a:spcAft>
              <a:buFontTx/>
              <a:buChar char="•"/>
            </a:pPr>
            <a:r>
              <a:rPr lang="en-US" sz="2000" dirty="0"/>
              <a:t>Cloud software as a </a:t>
            </a:r>
            <a:r>
              <a:rPr lang="en-US" sz="2000" dirty="0" smtClean="0"/>
              <a:t>service</a:t>
            </a:r>
          </a:p>
          <a:p>
            <a:pPr marL="1600200" lvl="3" indent="-228600">
              <a:lnSpc>
                <a:spcPct val="110000"/>
              </a:lnSpc>
              <a:spcAft>
                <a:spcPct val="25000"/>
              </a:spcAft>
              <a:buFontTx/>
              <a:buChar char="•"/>
            </a:pPr>
            <a:r>
              <a:rPr lang="en-US" sz="2000" dirty="0"/>
              <a:t>customers use software hosted by the vendor</a:t>
            </a:r>
            <a:r>
              <a:rPr lang="en-US" sz="2000" dirty="0" smtClean="0"/>
              <a:t>.</a:t>
            </a:r>
          </a:p>
          <a:p>
            <a:pPr marL="685800" lvl="1" indent="-228600">
              <a:lnSpc>
                <a:spcPct val="110000"/>
              </a:lnSpc>
              <a:spcAft>
                <a:spcPct val="25000"/>
              </a:spcAft>
              <a:buFontTx/>
              <a:buChar char="•"/>
            </a:pPr>
            <a:r>
              <a:rPr lang="en-US" sz="2000" dirty="0" smtClean="0">
                <a:cs typeface="Times New Roman" pitchFamily="18" charset="0"/>
                <a:hlinkClick r:id="rId4"/>
              </a:rPr>
              <a:t>Top Free Cloud Computing Software</a:t>
            </a:r>
            <a:endParaRPr lang="en-US" sz="2000" dirty="0">
              <a:cs typeface="Times New Roman" pitchFamily="18" charset="0"/>
            </a:endParaRPr>
          </a:p>
        </p:txBody>
      </p:sp>
    </p:spTree>
    <p:extLst>
      <p:ext uri="{BB962C8B-B14F-4D97-AF65-F5344CB8AC3E}">
        <p14:creationId xmlns:p14="http://schemas.microsoft.com/office/powerpoint/2010/main" val="352374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Advantages</a:t>
            </a:r>
            <a:endParaRPr lang="en-US" dirty="0"/>
          </a:p>
        </p:txBody>
      </p:sp>
      <p:sp>
        <p:nvSpPr>
          <p:cNvPr id="3" name="Content Placeholder 2"/>
          <p:cNvSpPr>
            <a:spLocks noGrp="1"/>
          </p:cNvSpPr>
          <p:nvPr>
            <p:ph idx="1"/>
          </p:nvPr>
        </p:nvSpPr>
        <p:spPr>
          <a:xfrm>
            <a:off x="457200" y="1600200"/>
            <a:ext cx="8686800" cy="4525963"/>
          </a:xfrm>
        </p:spPr>
        <p:txBody>
          <a:bodyPr>
            <a:noAutofit/>
          </a:bodyPr>
          <a:lstStyle/>
          <a:p>
            <a:pPr lvl="0"/>
            <a:r>
              <a:rPr lang="en-US" sz="2400" dirty="0"/>
              <a:t>Eliminates need for large up-front capital investments in systems</a:t>
            </a:r>
          </a:p>
          <a:p>
            <a:pPr lvl="0"/>
            <a:r>
              <a:rPr lang="en-US" sz="2400" dirty="0"/>
              <a:t>Eliminates lengthy implementations on corporate computers</a:t>
            </a:r>
          </a:p>
          <a:p>
            <a:pPr lvl="0"/>
            <a:r>
              <a:rPr lang="en-US" sz="2400" dirty="0"/>
              <a:t>Low cost subscriptions; no expensive licensing and maintenance fees</a:t>
            </a:r>
          </a:p>
          <a:p>
            <a:pPr lvl="0"/>
            <a:r>
              <a:rPr lang="en-US" sz="2400" dirty="0"/>
              <a:t>No hardware for subscribers to purchase, scale, and maintain</a:t>
            </a:r>
          </a:p>
          <a:p>
            <a:pPr lvl="0"/>
            <a:r>
              <a:rPr lang="en-US" sz="2400" dirty="0"/>
              <a:t>No operating systems, database servers or applications servers to install</a:t>
            </a:r>
          </a:p>
          <a:p>
            <a:pPr lvl="0"/>
            <a:r>
              <a:rPr lang="en-US" sz="2400" dirty="0"/>
              <a:t>No consultants and staff</a:t>
            </a:r>
          </a:p>
          <a:p>
            <a:pPr lvl="0"/>
            <a:r>
              <a:rPr lang="en-US" sz="2400" dirty="0"/>
              <a:t>Accessible via standard Web browser with behind-the-scene software updates</a:t>
            </a:r>
          </a:p>
          <a:p>
            <a:pPr lvl="0"/>
            <a:r>
              <a:rPr lang="en-US" sz="2400" dirty="0"/>
              <a:t>Better scalability, eliminate cost and complexity of managing multiple layers of hardware and software</a:t>
            </a:r>
          </a:p>
          <a:p>
            <a:endParaRPr lang="en-US" sz="2400" dirty="0"/>
          </a:p>
        </p:txBody>
      </p:sp>
    </p:spTree>
    <p:extLst>
      <p:ext uri="{BB962C8B-B14F-4D97-AF65-F5344CB8AC3E}">
        <p14:creationId xmlns:p14="http://schemas.microsoft.com/office/powerpoint/2010/main" val="37861243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Disadvantages</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smtClean="0"/>
              <a:t>May </a:t>
            </a:r>
            <a:r>
              <a:rPr lang="en-US" dirty="0"/>
              <a:t>not be attractive to larger companies for their application needs</a:t>
            </a:r>
          </a:p>
          <a:p>
            <a:pPr lvl="0"/>
            <a:r>
              <a:rPr lang="en-US" dirty="0"/>
              <a:t>Responsibility of data storage and control is in the hands of the provider</a:t>
            </a:r>
          </a:p>
          <a:p>
            <a:pPr lvl="0"/>
            <a:r>
              <a:rPr lang="en-US" dirty="0"/>
              <a:t>Security risks may increase and open vulnerabilities to data maintenance</a:t>
            </a:r>
          </a:p>
          <a:p>
            <a:pPr lvl="0"/>
            <a:r>
              <a:rPr lang="en-US" dirty="0"/>
              <a:t>System reliability issues</a:t>
            </a:r>
          </a:p>
          <a:p>
            <a:pPr lvl="0"/>
            <a:r>
              <a:rPr lang="en-US" dirty="0"/>
              <a:t>Users dependency on the cloud computing provider</a:t>
            </a:r>
          </a:p>
          <a:p>
            <a:endParaRPr lang="en-US" dirty="0"/>
          </a:p>
        </p:txBody>
      </p:sp>
    </p:spTree>
    <p:extLst>
      <p:ext uri="{BB962C8B-B14F-4D97-AF65-F5344CB8AC3E}">
        <p14:creationId xmlns:p14="http://schemas.microsoft.com/office/powerpoint/2010/main" val="3828295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3"/>
          <p:cNvSpPr txBox="1">
            <a:spLocks noChangeArrowheads="1"/>
          </p:cNvSpPr>
          <p:nvPr/>
        </p:nvSpPr>
        <p:spPr bwMode="auto">
          <a:xfrm>
            <a:off x="2886075" y="1066800"/>
            <a:ext cx="3971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pPr>
            <a:r>
              <a:rPr lang="en-US" sz="1600" b="1" dirty="0" smtClean="0"/>
              <a:t>LEARNING </a:t>
            </a:r>
            <a:r>
              <a:rPr lang="en-US" sz="1600" b="1" dirty="0"/>
              <a:t>OBJECTIVES</a:t>
            </a:r>
          </a:p>
        </p:txBody>
      </p:sp>
      <p:sp>
        <p:nvSpPr>
          <p:cNvPr id="3076" name="Rectangle 7"/>
          <p:cNvSpPr>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342900" indent="-342900">
              <a:spcBef>
                <a:spcPct val="20000"/>
              </a:spcBef>
              <a:spcAft>
                <a:spcPct val="25000"/>
              </a:spcAft>
              <a:buFontTx/>
              <a:buChar char="•"/>
            </a:pPr>
            <a:r>
              <a:rPr lang="en-US" b="1" dirty="0"/>
              <a:t>What are the components of IT infrastructure?</a:t>
            </a:r>
          </a:p>
          <a:p>
            <a:pPr marL="342900" indent="-342900">
              <a:spcBef>
                <a:spcPct val="20000"/>
              </a:spcBef>
              <a:spcAft>
                <a:spcPct val="25000"/>
              </a:spcAft>
              <a:buFontTx/>
              <a:buChar char="•"/>
            </a:pPr>
            <a:r>
              <a:rPr lang="en-US" b="1" dirty="0"/>
              <a:t>What are the major computer hardware, data storage, input, and output technologies used in business?</a:t>
            </a:r>
          </a:p>
          <a:p>
            <a:pPr marL="342900" indent="-342900">
              <a:spcBef>
                <a:spcPct val="20000"/>
              </a:spcBef>
              <a:spcAft>
                <a:spcPct val="25000"/>
              </a:spcAft>
              <a:buFontTx/>
              <a:buChar char="•"/>
            </a:pPr>
            <a:r>
              <a:rPr lang="en-US" b="1" dirty="0">
                <a:cs typeface="Times New Roman" pitchFamily="18" charset="0"/>
              </a:rPr>
              <a:t>What are the major types of computer software used in business</a:t>
            </a:r>
            <a:r>
              <a:rPr lang="en-US" b="1" dirty="0" smtClean="0">
                <a:cs typeface="Times New Roman" pitchFamily="18" charset="0"/>
              </a:rPr>
              <a:t>?</a:t>
            </a:r>
          </a:p>
          <a:p>
            <a:pPr marL="342900" indent="-342900">
              <a:spcBef>
                <a:spcPct val="20000"/>
              </a:spcBef>
              <a:spcAft>
                <a:spcPct val="25000"/>
              </a:spcAft>
              <a:buFontTx/>
              <a:buChar char="•"/>
            </a:pPr>
            <a:r>
              <a:rPr lang="en-US" b="1" dirty="0"/>
              <a:t>What are the most important contemporary hardware and software trends?</a:t>
            </a:r>
          </a:p>
          <a:p>
            <a:pPr marL="342900" indent="-342900">
              <a:spcBef>
                <a:spcPct val="20000"/>
              </a:spcBef>
              <a:spcAft>
                <a:spcPct val="25000"/>
              </a:spcAft>
              <a:buFontTx/>
              <a:buChar char="•"/>
            </a:pPr>
            <a:r>
              <a:rPr lang="en-US" b="1" dirty="0">
                <a:cs typeface="Arial" charset="0"/>
              </a:rPr>
              <a:t>What are the principal issues in managing hardware and software technology?</a:t>
            </a:r>
          </a:p>
          <a:p>
            <a:pPr marL="342900" indent="-342900">
              <a:spcBef>
                <a:spcPct val="20000"/>
              </a:spcBef>
              <a:spcAft>
                <a:spcPct val="25000"/>
              </a:spcAft>
              <a:buFontTx/>
              <a:buChar char="•"/>
            </a:pPr>
            <a:r>
              <a:rPr lang="en-US" b="1" dirty="0" smtClean="0"/>
              <a:t>What is the meaning of Moore’s Law</a:t>
            </a:r>
            <a:endParaRPr lang="en-US" b="1" dirty="0"/>
          </a:p>
        </p:txBody>
      </p:sp>
    </p:spTree>
    <p:extLst>
      <p:ext uri="{BB962C8B-B14F-4D97-AF65-F5344CB8AC3E}">
        <p14:creationId xmlns:p14="http://schemas.microsoft.com/office/powerpoint/2010/main" val="3187591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685800" y="1612900"/>
            <a:ext cx="7772400" cy="457200"/>
          </a:xfrm>
          <a:prstGeom prst="rect">
            <a:avLst/>
          </a:prstGeom>
          <a:noFill/>
          <a:ln w="9525">
            <a:noFill/>
            <a:miter lim="800000"/>
            <a:headEnd/>
            <a:tailEnd/>
          </a:ln>
          <a:effectLst/>
        </p:spPr>
        <p:txBody>
          <a:bodyPr>
            <a:spAutoFit/>
          </a:bodyPr>
          <a:lstStyle/>
          <a:p>
            <a:pPr algn="ctr"/>
            <a:r>
              <a:rPr lang="en-US" b="1">
                <a:solidFill>
                  <a:srgbClr val="9F0F10"/>
                </a:solidFill>
                <a:effectLst>
                  <a:outerShdw blurRad="38100" dist="38100" dir="2700000" algn="tl">
                    <a:srgbClr val="C0C0C0"/>
                  </a:outerShdw>
                </a:effectLst>
                <a:cs typeface="Times New Roman" pitchFamily="18" charset="0"/>
              </a:rPr>
              <a:t>Cloud Computing Platform</a:t>
            </a:r>
          </a:p>
        </p:txBody>
      </p:sp>
      <p:sp>
        <p:nvSpPr>
          <p:cNvPr id="24579" name="Text Box 3"/>
          <p:cNvSpPr txBox="1">
            <a:spLocks noChangeArrowheads="1"/>
          </p:cNvSpPr>
          <p:nvPr/>
        </p:nvSpPr>
        <p:spPr bwMode="auto">
          <a:xfrm>
            <a:off x="1447800" y="1066800"/>
            <a:ext cx="6629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pPr>
            <a:r>
              <a:rPr lang="en-US" sz="1600" b="1">
                <a:cs typeface="Times New Roman" pitchFamily="18" charset="0"/>
              </a:rPr>
              <a:t>IT Infrastructure: Computer Software</a:t>
            </a:r>
          </a:p>
        </p:txBody>
      </p:sp>
      <p:sp>
        <p:nvSpPr>
          <p:cNvPr id="24581" name="Text Box 5"/>
          <p:cNvSpPr txBox="1">
            <a:spLocks noChangeArrowheads="1"/>
          </p:cNvSpPr>
          <p:nvPr/>
        </p:nvSpPr>
        <p:spPr bwMode="auto">
          <a:xfrm>
            <a:off x="3905250" y="6096000"/>
            <a:ext cx="1276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800" b="1"/>
              <a:t>Figure 4-6</a:t>
            </a:r>
          </a:p>
        </p:txBody>
      </p:sp>
      <p:sp>
        <p:nvSpPr>
          <p:cNvPr id="24582" name="Text Box 6"/>
          <p:cNvSpPr txBox="1">
            <a:spLocks noChangeArrowheads="1"/>
          </p:cNvSpPr>
          <p:nvPr/>
        </p:nvSpPr>
        <p:spPr bwMode="auto">
          <a:xfrm>
            <a:off x="457200" y="5715000"/>
            <a:ext cx="8382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900" b="1"/>
              <a:t>In cloud computing, hardware and software capabilities are provided as services over the Internet. Businesses and employees have access to applications and IT infrastructure anywhere at any time using an Internet-connected device. </a:t>
            </a:r>
          </a:p>
        </p:txBody>
      </p:sp>
      <p:pic>
        <p:nvPicPr>
          <p:cNvPr id="2458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286000"/>
            <a:ext cx="5018088" cy="338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5215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a:t>
            </a:r>
            <a:endParaRPr lang="en-US" dirty="0"/>
          </a:p>
        </p:txBody>
      </p:sp>
      <p:sp>
        <p:nvSpPr>
          <p:cNvPr id="3" name="Rectangle 2"/>
          <p:cNvSpPr/>
          <p:nvPr/>
        </p:nvSpPr>
        <p:spPr>
          <a:xfrm>
            <a:off x="457200" y="1524000"/>
            <a:ext cx="8686800" cy="2511457"/>
          </a:xfrm>
          <a:prstGeom prst="rect">
            <a:avLst/>
          </a:prstGeom>
        </p:spPr>
        <p:txBody>
          <a:bodyPr wrap="square">
            <a:spAutoFit/>
          </a:bodyPr>
          <a:lstStyle/>
          <a:p>
            <a:pPr marL="342900" indent="-342900">
              <a:lnSpc>
                <a:spcPct val="140000"/>
              </a:lnSpc>
              <a:spcAft>
                <a:spcPct val="25000"/>
              </a:spcAft>
              <a:buFontTx/>
              <a:buChar char="•"/>
            </a:pPr>
            <a:r>
              <a:rPr lang="en-US" sz="2400" b="1" dirty="0">
                <a:cs typeface="Times New Roman" pitchFamily="18" charset="0"/>
              </a:rPr>
              <a:t>Autonomic computing:</a:t>
            </a:r>
          </a:p>
          <a:p>
            <a:pPr marL="800100" lvl="1" indent="-342900">
              <a:lnSpc>
                <a:spcPct val="140000"/>
              </a:lnSpc>
              <a:spcAft>
                <a:spcPct val="25000"/>
              </a:spcAft>
              <a:buFontTx/>
              <a:buChar char="•"/>
            </a:pPr>
            <a:r>
              <a:rPr lang="en-US" sz="2800" dirty="0">
                <a:cs typeface="Times New Roman" pitchFamily="18" charset="0"/>
              </a:rPr>
              <a:t>D</a:t>
            </a:r>
            <a:r>
              <a:rPr lang="en-US" sz="2800" dirty="0"/>
              <a:t>evelopment of systems that can configure themselves, heal themselves; e.g., self-updating antivirus software</a:t>
            </a:r>
            <a:endParaRPr lang="en-US" sz="2800" dirty="0">
              <a:cs typeface="Times New Roman" pitchFamily="18" charset="0"/>
            </a:endParaRPr>
          </a:p>
        </p:txBody>
      </p:sp>
    </p:spTree>
    <p:extLst>
      <p:ext uri="{BB962C8B-B14F-4D97-AF65-F5344CB8AC3E}">
        <p14:creationId xmlns:p14="http://schemas.microsoft.com/office/powerpoint/2010/main" val="33433442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ChangeArrowheads="1"/>
          </p:cNvSpPr>
          <p:nvPr/>
        </p:nvSpPr>
        <p:spPr bwMode="auto">
          <a:xfrm>
            <a:off x="762000" y="1790700"/>
            <a:ext cx="8077200" cy="4038600"/>
          </a:xfrm>
          <a:prstGeom prst="rect">
            <a:avLst/>
          </a:prstGeom>
          <a:noFill/>
          <a:ln w="12700">
            <a:noFill/>
            <a:miter lim="800000"/>
            <a:headEnd/>
            <a:tailEnd/>
          </a:ln>
          <a:effectLst/>
        </p:spPr>
        <p:txBody>
          <a:bodyPr lIns="90488" tIns="44450" rIns="90488" bIns="44450"/>
          <a:lstStyle/>
          <a:p>
            <a:pPr marL="342900" indent="-342900">
              <a:defRPr/>
            </a:pPr>
            <a:endParaRPr lang="en-US" b="1" dirty="0">
              <a:effectLst>
                <a:outerShdw blurRad="38100" dist="38100" dir="2700000" algn="tl">
                  <a:srgbClr val="C0C0C0"/>
                </a:outerShdw>
              </a:effectLst>
              <a:cs typeface="Times New Roman" charset="0"/>
            </a:endParaRPr>
          </a:p>
        </p:txBody>
      </p:sp>
      <p:sp>
        <p:nvSpPr>
          <p:cNvPr id="13330" name="Rectangle 18"/>
          <p:cNvSpPr>
            <a:spLocks noChangeArrowheads="1"/>
          </p:cNvSpPr>
          <p:nvPr/>
        </p:nvSpPr>
        <p:spPr bwMode="auto">
          <a:xfrm>
            <a:off x="762000" y="838200"/>
            <a:ext cx="74676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cs typeface="Times New Roman" charset="0"/>
              </a:rPr>
              <a:t>Contemporary Hardware Trends</a:t>
            </a:r>
          </a:p>
        </p:txBody>
      </p:sp>
      <p:sp>
        <p:nvSpPr>
          <p:cNvPr id="25604" name="Text Box 19"/>
          <p:cNvSpPr txBox="1">
            <a:spLocks noChangeArrowheads="1"/>
          </p:cNvSpPr>
          <p:nvPr/>
        </p:nvSpPr>
        <p:spPr bwMode="auto">
          <a:xfrm>
            <a:off x="1295400" y="304800"/>
            <a:ext cx="6629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pPr>
            <a:r>
              <a:rPr lang="en-US" sz="1600" b="1">
                <a:cs typeface="Times New Roman" pitchFamily="18" charset="0"/>
              </a:rPr>
              <a:t>IT Infrastructure: Computer Hardware</a:t>
            </a:r>
          </a:p>
        </p:txBody>
      </p:sp>
      <p:sp>
        <p:nvSpPr>
          <p:cNvPr id="25606" name="Rectangle 22"/>
          <p:cNvSpPr>
            <a:spLocks noChangeArrowheads="1"/>
          </p:cNvSpPr>
          <p:nvPr/>
        </p:nvSpPr>
        <p:spPr bwMode="auto">
          <a:xfrm>
            <a:off x="457200" y="1855788"/>
            <a:ext cx="746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0" rIns="90488" bIns="44450"/>
          <a:lstStyle/>
          <a:p>
            <a:pPr marL="342900" indent="-342900">
              <a:lnSpc>
                <a:spcPct val="120000"/>
              </a:lnSpc>
              <a:spcBef>
                <a:spcPts val="600"/>
              </a:spcBef>
              <a:spcAft>
                <a:spcPts val="600"/>
              </a:spcAft>
              <a:buFontTx/>
              <a:buChar char="•"/>
            </a:pPr>
            <a:r>
              <a:rPr lang="en-US" sz="2800" b="1" dirty="0">
                <a:cs typeface="Times New Roman" pitchFamily="18" charset="0"/>
              </a:rPr>
              <a:t>Virtualization: </a:t>
            </a:r>
            <a:r>
              <a:rPr lang="en-US" sz="2800" b="1" dirty="0" smtClean="0">
                <a:cs typeface="Times New Roman" pitchFamily="18" charset="0"/>
                <a:hlinkClick r:id="rId3" action="ppaction://hlinkfile"/>
              </a:rPr>
              <a:t>video</a:t>
            </a:r>
            <a:endParaRPr lang="en-US" sz="2800" b="1" dirty="0">
              <a:cs typeface="Times New Roman" pitchFamily="18" charset="0"/>
            </a:endParaRPr>
          </a:p>
          <a:p>
            <a:pPr marL="800100" lvl="1" indent="-342900">
              <a:lnSpc>
                <a:spcPct val="120000"/>
              </a:lnSpc>
              <a:spcBef>
                <a:spcPts val="600"/>
              </a:spcBef>
              <a:spcAft>
                <a:spcPts val="600"/>
              </a:spcAft>
              <a:buFontTx/>
              <a:buChar char="•"/>
            </a:pPr>
            <a:r>
              <a:rPr lang="en-US" dirty="0">
                <a:cs typeface="Times New Roman" pitchFamily="18" charset="0"/>
              </a:rPr>
              <a:t>P</a:t>
            </a:r>
            <a:r>
              <a:rPr lang="en-US" dirty="0"/>
              <a:t>rocess of presenting a set of computing resources so they can be accessed in ways that are unrestricted by physical configuration or geographic </a:t>
            </a:r>
            <a:r>
              <a:rPr lang="en-US" dirty="0" smtClean="0"/>
              <a:t>location</a:t>
            </a:r>
          </a:p>
          <a:p>
            <a:pPr marL="800100" lvl="1" indent="-342900">
              <a:lnSpc>
                <a:spcPct val="120000"/>
              </a:lnSpc>
              <a:spcBef>
                <a:spcPts val="600"/>
              </a:spcBef>
              <a:spcAft>
                <a:spcPts val="600"/>
              </a:spcAft>
              <a:buFontTx/>
              <a:buChar char="•"/>
            </a:pPr>
            <a:r>
              <a:rPr lang="en-US" dirty="0"/>
              <a:t>IBM’s mainframes run tens of thousands of separate instances of Windows or Linux on a single large mainframe computer, giving users the impression they have their own dedicated computer</a:t>
            </a:r>
          </a:p>
          <a:p>
            <a:pPr marL="800100" lvl="1" indent="-342900">
              <a:lnSpc>
                <a:spcPct val="120000"/>
              </a:lnSpc>
              <a:spcBef>
                <a:spcPts val="600"/>
              </a:spcBef>
              <a:spcAft>
                <a:spcPts val="600"/>
              </a:spcAft>
              <a:buFontTx/>
              <a:buChar char="•"/>
            </a:pPr>
            <a:r>
              <a:rPr lang="en-US" b="1" dirty="0"/>
              <a:t>Server virtualization: </a:t>
            </a:r>
            <a:r>
              <a:rPr lang="en-US" dirty="0"/>
              <a:t>running more than one operating system at the same time on single machine</a:t>
            </a:r>
            <a:r>
              <a:rPr lang="en-US" dirty="0" smtClean="0"/>
              <a:t>.</a:t>
            </a:r>
          </a:p>
          <a:p>
            <a:pPr marL="800100" lvl="1" indent="-342900">
              <a:lnSpc>
                <a:spcPct val="120000"/>
              </a:lnSpc>
              <a:spcBef>
                <a:spcPts val="600"/>
              </a:spcBef>
              <a:spcAft>
                <a:spcPts val="600"/>
              </a:spcAft>
              <a:buFontTx/>
              <a:buChar char="•"/>
            </a:pPr>
            <a:r>
              <a:rPr lang="en-US" dirty="0">
                <a:cs typeface="Times New Roman" pitchFamily="18" charset="0"/>
              </a:rPr>
              <a:t>Virtual memory is memory which fools the processor into thinking it is hardware memory but in fact is memory located on a hard drive. </a:t>
            </a:r>
          </a:p>
        </p:txBody>
      </p:sp>
    </p:spTree>
    <p:extLst>
      <p:ext uri="{BB962C8B-B14F-4D97-AF65-F5344CB8AC3E}">
        <p14:creationId xmlns:p14="http://schemas.microsoft.com/office/powerpoint/2010/main" val="2561747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ChangeArrowheads="1"/>
          </p:cNvSpPr>
          <p:nvPr/>
        </p:nvSpPr>
        <p:spPr bwMode="auto">
          <a:xfrm>
            <a:off x="762000" y="1790700"/>
            <a:ext cx="8077200" cy="4038600"/>
          </a:xfrm>
          <a:prstGeom prst="rect">
            <a:avLst/>
          </a:prstGeom>
          <a:noFill/>
          <a:ln w="12700">
            <a:noFill/>
            <a:miter lim="800000"/>
            <a:headEnd/>
            <a:tailEnd/>
          </a:ln>
          <a:effectLst/>
        </p:spPr>
        <p:txBody>
          <a:bodyPr lIns="90488" tIns="44450" rIns="90488" bIns="44450"/>
          <a:lstStyle/>
          <a:p>
            <a:pPr marL="342900" indent="-342900">
              <a:defRPr/>
            </a:pPr>
            <a:endParaRPr lang="en-US" b="1" dirty="0">
              <a:effectLst>
                <a:outerShdw blurRad="38100" dist="38100" dir="2700000" algn="tl">
                  <a:srgbClr val="C0C0C0"/>
                </a:outerShdw>
              </a:effectLst>
              <a:cs typeface="Times New Roman" charset="0"/>
            </a:endParaRPr>
          </a:p>
        </p:txBody>
      </p:sp>
      <p:sp>
        <p:nvSpPr>
          <p:cNvPr id="13330" name="Rectangle 18"/>
          <p:cNvSpPr>
            <a:spLocks noChangeArrowheads="1"/>
          </p:cNvSpPr>
          <p:nvPr/>
        </p:nvSpPr>
        <p:spPr bwMode="auto">
          <a:xfrm>
            <a:off x="762000" y="1627188"/>
            <a:ext cx="74676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cs typeface="Times New Roman" charset="0"/>
              </a:rPr>
              <a:t>Contemporary Hardware Trends</a:t>
            </a:r>
          </a:p>
        </p:txBody>
      </p:sp>
      <p:sp>
        <p:nvSpPr>
          <p:cNvPr id="26628" name="Text Box 19"/>
          <p:cNvSpPr txBox="1">
            <a:spLocks noChangeArrowheads="1"/>
          </p:cNvSpPr>
          <p:nvPr/>
        </p:nvSpPr>
        <p:spPr bwMode="auto">
          <a:xfrm>
            <a:off x="1447800" y="1066800"/>
            <a:ext cx="6629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pPr>
            <a:r>
              <a:rPr lang="en-US" sz="1600" b="1">
                <a:cs typeface="Times New Roman" pitchFamily="18" charset="0"/>
              </a:rPr>
              <a:t>IT Infrastructure: Computer Hardware</a:t>
            </a:r>
          </a:p>
        </p:txBody>
      </p:sp>
      <p:sp>
        <p:nvSpPr>
          <p:cNvPr id="26630" name="Rectangle 22"/>
          <p:cNvSpPr>
            <a:spLocks noChangeArrowheads="1"/>
          </p:cNvSpPr>
          <p:nvPr/>
        </p:nvSpPr>
        <p:spPr bwMode="auto">
          <a:xfrm>
            <a:off x="457200" y="2133600"/>
            <a:ext cx="7239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0" rIns="90488" bIns="44450"/>
          <a:lstStyle/>
          <a:p>
            <a:pPr marL="342900" indent="-342900">
              <a:lnSpc>
                <a:spcPct val="120000"/>
              </a:lnSpc>
              <a:spcBef>
                <a:spcPts val="600"/>
              </a:spcBef>
              <a:spcAft>
                <a:spcPts val="600"/>
              </a:spcAft>
              <a:buFontTx/>
              <a:buChar char="•"/>
            </a:pPr>
            <a:r>
              <a:rPr lang="en-US" sz="2800" b="1">
                <a:cs typeface="Times New Roman" pitchFamily="18" charset="0"/>
              </a:rPr>
              <a:t>Multicore processors:</a:t>
            </a:r>
          </a:p>
          <a:p>
            <a:pPr marL="800100" lvl="1" indent="-342900">
              <a:lnSpc>
                <a:spcPct val="120000"/>
              </a:lnSpc>
              <a:spcBef>
                <a:spcPts val="600"/>
              </a:spcBef>
              <a:spcAft>
                <a:spcPts val="600"/>
              </a:spcAft>
              <a:buFontTx/>
              <a:buChar char="•"/>
            </a:pPr>
            <a:r>
              <a:rPr lang="en-US">
                <a:cs typeface="Times New Roman" pitchFamily="18" charset="0"/>
              </a:rPr>
              <a:t>I</a:t>
            </a:r>
            <a:r>
              <a:rPr lang="en-US"/>
              <a:t>ntegrated circuit with two or more processors </a:t>
            </a:r>
          </a:p>
          <a:p>
            <a:pPr marL="800100" lvl="1" indent="-342900">
              <a:lnSpc>
                <a:spcPct val="120000"/>
              </a:lnSpc>
              <a:spcBef>
                <a:spcPts val="600"/>
              </a:spcBef>
              <a:spcAft>
                <a:spcPts val="600"/>
              </a:spcAft>
              <a:buFontTx/>
              <a:buChar char="•"/>
            </a:pPr>
            <a:r>
              <a:rPr lang="en-US"/>
              <a:t>Enhanced performance, reduced power consumption, and more efficient simultaneous processing of multiple tasks</a:t>
            </a:r>
          </a:p>
        </p:txBody>
      </p:sp>
    </p:spTree>
    <p:extLst>
      <p:ext uri="{BB962C8B-B14F-4D97-AF65-F5344CB8AC3E}">
        <p14:creationId xmlns:p14="http://schemas.microsoft.com/office/powerpoint/2010/main" val="1826412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ChangeArrowheads="1"/>
          </p:cNvSpPr>
          <p:nvPr/>
        </p:nvSpPr>
        <p:spPr bwMode="auto">
          <a:xfrm>
            <a:off x="685800" y="2362200"/>
            <a:ext cx="77724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50000"/>
              </a:spcBef>
              <a:buFontTx/>
              <a:buChar char="•"/>
            </a:pPr>
            <a:r>
              <a:rPr lang="en-US" b="1"/>
              <a:t>The software that manages and controls the computer’s activities</a:t>
            </a:r>
          </a:p>
          <a:p>
            <a:pPr marL="342900" indent="-342900">
              <a:spcBef>
                <a:spcPct val="50000"/>
              </a:spcBef>
              <a:buFontTx/>
              <a:buChar char="•"/>
            </a:pPr>
            <a:r>
              <a:rPr lang="en-US" b="1"/>
              <a:t>PC operating systems and graphical user interfaces</a:t>
            </a:r>
          </a:p>
          <a:p>
            <a:pPr marL="742950" lvl="1" indent="-285750">
              <a:spcBef>
                <a:spcPct val="50000"/>
              </a:spcBef>
              <a:buFontTx/>
              <a:buChar char="•"/>
            </a:pPr>
            <a:r>
              <a:rPr lang="en-US" sz="2000" b="1"/>
              <a:t>GUIs</a:t>
            </a:r>
          </a:p>
          <a:p>
            <a:pPr marL="742950" lvl="1" indent="-285750">
              <a:spcBef>
                <a:spcPct val="50000"/>
              </a:spcBef>
              <a:buFontTx/>
              <a:buChar char="•"/>
            </a:pPr>
            <a:r>
              <a:rPr lang="en-US" sz="2000" b="1"/>
              <a:t>Windows XP, Windows Vista, and Windows Server 2003</a:t>
            </a:r>
          </a:p>
          <a:p>
            <a:pPr marL="742950" lvl="1" indent="-285750">
              <a:spcBef>
                <a:spcPct val="50000"/>
              </a:spcBef>
              <a:buFontTx/>
              <a:buChar char="•"/>
            </a:pPr>
            <a:r>
              <a:rPr lang="en-US" sz="2000" b="1"/>
              <a:t>UNIX</a:t>
            </a:r>
          </a:p>
          <a:p>
            <a:pPr marL="742950" lvl="1" indent="-285750">
              <a:spcBef>
                <a:spcPct val="50000"/>
              </a:spcBef>
              <a:buFontTx/>
              <a:buChar char="•"/>
            </a:pPr>
            <a:r>
              <a:rPr lang="en-US" sz="2000" b="1"/>
              <a:t>Linux</a:t>
            </a:r>
          </a:p>
          <a:p>
            <a:pPr marL="1143000" lvl="2" indent="-228600">
              <a:spcBef>
                <a:spcPct val="50000"/>
              </a:spcBef>
              <a:buFontTx/>
              <a:buChar char="•"/>
            </a:pPr>
            <a:r>
              <a:rPr lang="en-US" sz="2000" b="1"/>
              <a:t>Open-source software</a:t>
            </a:r>
          </a:p>
        </p:txBody>
      </p:sp>
      <p:sp>
        <p:nvSpPr>
          <p:cNvPr id="97286" name="Rectangle 6"/>
          <p:cNvSpPr>
            <a:spLocks noChangeArrowheads="1"/>
          </p:cNvSpPr>
          <p:nvPr/>
        </p:nvSpPr>
        <p:spPr bwMode="auto">
          <a:xfrm>
            <a:off x="762000" y="1627188"/>
            <a:ext cx="74676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cs typeface="Times New Roman" charset="0"/>
              </a:rPr>
              <a:t>Operating System Software</a:t>
            </a:r>
          </a:p>
        </p:txBody>
      </p:sp>
      <p:sp>
        <p:nvSpPr>
          <p:cNvPr id="28676" name="Text Box 7"/>
          <p:cNvSpPr txBox="1">
            <a:spLocks noChangeArrowheads="1"/>
          </p:cNvSpPr>
          <p:nvPr/>
        </p:nvSpPr>
        <p:spPr bwMode="auto">
          <a:xfrm>
            <a:off x="1447800" y="1066800"/>
            <a:ext cx="6629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pPr>
            <a:r>
              <a:rPr lang="en-US" sz="1600" b="1">
                <a:cs typeface="Times New Roman" pitchFamily="18" charset="0"/>
              </a:rPr>
              <a:t>IT Infrastructure: Computer Software</a:t>
            </a:r>
          </a:p>
        </p:txBody>
      </p:sp>
    </p:spTree>
    <p:extLst>
      <p:ext uri="{BB962C8B-B14F-4D97-AF65-F5344CB8AC3E}">
        <p14:creationId xmlns:p14="http://schemas.microsoft.com/office/powerpoint/2010/main" val="180833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685800" y="1612900"/>
            <a:ext cx="77724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cs typeface="Times New Roman" charset="0"/>
              </a:rPr>
              <a:t>The Major Types of Software</a:t>
            </a:r>
          </a:p>
        </p:txBody>
      </p:sp>
      <p:sp>
        <p:nvSpPr>
          <p:cNvPr id="29699" name="Text Box 3"/>
          <p:cNvSpPr txBox="1">
            <a:spLocks noChangeArrowheads="1"/>
          </p:cNvSpPr>
          <p:nvPr/>
        </p:nvSpPr>
        <p:spPr bwMode="auto">
          <a:xfrm>
            <a:off x="1447800" y="1066800"/>
            <a:ext cx="6629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pPr>
            <a:r>
              <a:rPr lang="en-US" sz="1600" b="1">
                <a:cs typeface="Times New Roman" pitchFamily="18" charset="0"/>
              </a:rPr>
              <a:t>IT Infrastructure: Computer Software</a:t>
            </a:r>
          </a:p>
        </p:txBody>
      </p:sp>
      <p:sp>
        <p:nvSpPr>
          <p:cNvPr id="29701" name="Text Box 5"/>
          <p:cNvSpPr txBox="1">
            <a:spLocks noChangeArrowheads="1"/>
          </p:cNvSpPr>
          <p:nvPr/>
        </p:nvSpPr>
        <p:spPr bwMode="auto">
          <a:xfrm>
            <a:off x="4667250" y="6096000"/>
            <a:ext cx="1276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800" b="1"/>
              <a:t>Figure 4-7</a:t>
            </a:r>
          </a:p>
        </p:txBody>
      </p:sp>
      <p:sp>
        <p:nvSpPr>
          <p:cNvPr id="29702" name="Text Box 6"/>
          <p:cNvSpPr txBox="1">
            <a:spLocks noChangeArrowheads="1"/>
          </p:cNvSpPr>
          <p:nvPr/>
        </p:nvSpPr>
        <p:spPr bwMode="auto">
          <a:xfrm>
            <a:off x="228600" y="2244725"/>
            <a:ext cx="3505200" cy="400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sz="1600" b="1"/>
              <a:t>The relationship among the system software, application software, and users can be illustrated by a series of nested boxes. System software—consisting of operating systems, language translators, and utility programs—controls access to the hardware. Application software, including programming languages and “fourth-generation” languages, must work through the system software to operate. The user interacts primarily with the application software.</a:t>
            </a:r>
            <a:endParaRPr lang="en-US" sz="1600"/>
          </a:p>
        </p:txBody>
      </p:sp>
      <p:pic>
        <p:nvPicPr>
          <p:cNvPr id="29703" name="Picture 7" descr="fig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2209800"/>
            <a:ext cx="5105400" cy="368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9783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ChangeArrowheads="1"/>
          </p:cNvSpPr>
          <p:nvPr/>
        </p:nvSpPr>
        <p:spPr bwMode="auto">
          <a:xfrm>
            <a:off x="762000" y="2057400"/>
            <a:ext cx="80772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342900" indent="-342900">
              <a:buFontTx/>
              <a:buChar char="•"/>
            </a:pPr>
            <a:r>
              <a:rPr lang="en-US" b="1">
                <a:cs typeface="Times New Roman" pitchFamily="18" charset="0"/>
              </a:rPr>
              <a:t>Java:</a:t>
            </a:r>
          </a:p>
          <a:p>
            <a:pPr marL="742950" lvl="1" indent="-285750">
              <a:buFontTx/>
              <a:buChar char="•"/>
            </a:pPr>
            <a:r>
              <a:rPr lang="en-US" sz="2200" b="1">
                <a:cs typeface="Times New Roman" pitchFamily="18" charset="0"/>
              </a:rPr>
              <a:t>Operating system-independent, processor-independent, object-oriented programming language</a:t>
            </a:r>
          </a:p>
          <a:p>
            <a:pPr marL="342900" indent="-342900">
              <a:lnSpc>
                <a:spcPct val="150000"/>
              </a:lnSpc>
              <a:buFontTx/>
              <a:buChar char="•"/>
            </a:pPr>
            <a:r>
              <a:rPr lang="en-US" b="1">
                <a:cs typeface="Times New Roman" pitchFamily="18" charset="0"/>
              </a:rPr>
              <a:t>AJAX:</a:t>
            </a:r>
          </a:p>
          <a:p>
            <a:pPr marL="742950" lvl="1" indent="-285750">
              <a:buFontTx/>
              <a:buChar char="•"/>
            </a:pPr>
            <a:r>
              <a:rPr lang="en-US" sz="2200" b="1">
                <a:cs typeface="Times New Roman" pitchFamily="18" charset="0"/>
              </a:rPr>
              <a:t>Allows a client and server to exchange data behind the scenes to avoid reloading a Web page after each change</a:t>
            </a:r>
          </a:p>
          <a:p>
            <a:pPr marL="342900" indent="-342900">
              <a:lnSpc>
                <a:spcPct val="150000"/>
              </a:lnSpc>
              <a:buFontTx/>
              <a:buChar char="•"/>
            </a:pPr>
            <a:r>
              <a:rPr lang="en-US" b="1"/>
              <a:t>Hypertext markup language (HTML):</a:t>
            </a:r>
            <a:endParaRPr lang="en-US" b="1">
              <a:cs typeface="Times New Roman" pitchFamily="18" charset="0"/>
            </a:endParaRPr>
          </a:p>
          <a:p>
            <a:pPr marL="742950" lvl="1" indent="-285750">
              <a:buFontTx/>
              <a:buChar char="•"/>
            </a:pPr>
            <a:r>
              <a:rPr lang="en-US" sz="2200" b="1">
                <a:cs typeface="Times New Roman" pitchFamily="18" charset="0"/>
              </a:rPr>
              <a:t>Page description language for specifying how elements are placed on a Web page and for creating links to other pages and objects</a:t>
            </a:r>
          </a:p>
        </p:txBody>
      </p:sp>
      <p:sp>
        <p:nvSpPr>
          <p:cNvPr id="68612" name="Rectangle 4"/>
          <p:cNvSpPr>
            <a:spLocks noChangeArrowheads="1"/>
          </p:cNvSpPr>
          <p:nvPr/>
        </p:nvSpPr>
        <p:spPr bwMode="auto">
          <a:xfrm>
            <a:off x="762000" y="1600200"/>
            <a:ext cx="76962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cs typeface="Times New Roman" charset="0"/>
              </a:rPr>
              <a:t>Software for the Web: Java, AJAX, and HTML</a:t>
            </a:r>
          </a:p>
        </p:txBody>
      </p:sp>
      <p:sp>
        <p:nvSpPr>
          <p:cNvPr id="34820" name="Text Box 11"/>
          <p:cNvSpPr txBox="1">
            <a:spLocks noChangeArrowheads="1"/>
          </p:cNvSpPr>
          <p:nvPr/>
        </p:nvSpPr>
        <p:spPr bwMode="auto">
          <a:xfrm>
            <a:off x="1447800" y="1066800"/>
            <a:ext cx="6629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pPr>
            <a:r>
              <a:rPr lang="en-US" sz="1600" b="1">
                <a:cs typeface="Times New Roman" pitchFamily="18" charset="0"/>
              </a:rPr>
              <a:t>IT Infrastructure: Computer Software</a:t>
            </a:r>
          </a:p>
        </p:txBody>
      </p:sp>
    </p:spTree>
    <p:extLst>
      <p:ext uri="{BB962C8B-B14F-4D97-AF65-F5344CB8AC3E}">
        <p14:creationId xmlns:p14="http://schemas.microsoft.com/office/powerpoint/2010/main" val="3832924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0" name="Rectangle 6"/>
          <p:cNvSpPr>
            <a:spLocks noChangeArrowheads="1"/>
          </p:cNvSpPr>
          <p:nvPr/>
        </p:nvSpPr>
        <p:spPr bwMode="auto">
          <a:xfrm>
            <a:off x="0" y="2057400"/>
            <a:ext cx="8610600" cy="4343400"/>
          </a:xfrm>
          <a:prstGeom prst="rect">
            <a:avLst/>
          </a:prstGeom>
          <a:noFill/>
          <a:ln w="12700">
            <a:noFill/>
            <a:miter lim="800000"/>
            <a:headEnd/>
            <a:tailEnd/>
          </a:ln>
        </p:spPr>
        <p:txBody>
          <a:bodyPr lIns="90488" tIns="44450" rIns="90488" bIns="44450"/>
          <a:lstStyle/>
          <a:p>
            <a:pPr marL="342900" indent="-342900">
              <a:spcAft>
                <a:spcPts val="600"/>
              </a:spcAft>
              <a:buFontTx/>
              <a:buChar char="•"/>
            </a:pPr>
            <a:r>
              <a:rPr lang="en-US" b="1" dirty="0">
                <a:cs typeface="Times New Roman" pitchFamily="18" charset="0"/>
              </a:rPr>
              <a:t>Web services: </a:t>
            </a:r>
          </a:p>
          <a:p>
            <a:pPr marL="800100" lvl="1" indent="-342900">
              <a:spcAft>
                <a:spcPts val="600"/>
              </a:spcAft>
              <a:buFontTx/>
              <a:buChar char="•"/>
            </a:pPr>
            <a:r>
              <a:rPr lang="en-US" dirty="0">
                <a:latin typeface="Times New Roman" pitchFamily="18" charset="0"/>
              </a:rPr>
              <a:t>S</a:t>
            </a:r>
            <a:r>
              <a:rPr lang="en-US" dirty="0">
                <a:cs typeface="Times New Roman" pitchFamily="18" charset="0"/>
              </a:rPr>
              <a:t>oftware components that exchange information with one another using universal Web communication standards and </a:t>
            </a:r>
            <a:r>
              <a:rPr lang="en-US" dirty="0" smtClean="0">
                <a:cs typeface="Times New Roman" pitchFamily="18" charset="0"/>
              </a:rPr>
              <a:t>languages</a:t>
            </a:r>
          </a:p>
          <a:p>
            <a:pPr marL="800100" lvl="1" indent="-342900">
              <a:spcAft>
                <a:spcPts val="600"/>
              </a:spcAft>
              <a:buFontTx/>
              <a:buChar char="•"/>
            </a:pPr>
            <a:r>
              <a:rPr lang="en-US" dirty="0">
                <a:cs typeface="Times New Roman" pitchFamily="18" charset="0"/>
              </a:rPr>
              <a:t>It’s a “messaging system” which allows diverse computing applications in a firm to communicate data with one another without extensive integration of the constituent applications (which tends to be very expensive)</a:t>
            </a:r>
          </a:p>
          <a:p>
            <a:pPr marL="800100" lvl="1" indent="-342900">
              <a:spcAft>
                <a:spcPts val="600"/>
              </a:spcAft>
              <a:buFontTx/>
              <a:buChar char="•"/>
            </a:pPr>
            <a:r>
              <a:rPr lang="en-US" b="1" dirty="0">
                <a:cs typeface="Times New Roman" pitchFamily="18" charset="0"/>
              </a:rPr>
              <a:t>XML (extensible markup language)</a:t>
            </a:r>
          </a:p>
          <a:p>
            <a:pPr marL="1085850" lvl="2" indent="-228600">
              <a:spcAft>
                <a:spcPts val="600"/>
              </a:spcAft>
              <a:buFontTx/>
              <a:buChar char="•"/>
            </a:pPr>
            <a:r>
              <a:rPr lang="en-US" b="1" dirty="0">
                <a:cs typeface="Times New Roman" pitchFamily="18" charset="0"/>
              </a:rPr>
              <a:t>SOAP </a:t>
            </a:r>
            <a:r>
              <a:rPr lang="en-US" dirty="0">
                <a:cs typeface="Times New Roman" pitchFamily="18" charset="0"/>
              </a:rPr>
              <a:t>(simple object access protocol)</a:t>
            </a:r>
          </a:p>
          <a:p>
            <a:pPr marL="1085850" lvl="2" indent="-228600">
              <a:spcAft>
                <a:spcPts val="600"/>
              </a:spcAft>
              <a:buFontTx/>
              <a:buChar char="•"/>
            </a:pPr>
            <a:r>
              <a:rPr lang="en-US" b="1" dirty="0">
                <a:cs typeface="Times New Roman" pitchFamily="18" charset="0"/>
              </a:rPr>
              <a:t>WSDL </a:t>
            </a:r>
            <a:r>
              <a:rPr lang="en-US" dirty="0">
                <a:cs typeface="Times New Roman" pitchFamily="18" charset="0"/>
              </a:rPr>
              <a:t>(Web services description language)</a:t>
            </a:r>
          </a:p>
          <a:p>
            <a:pPr marL="1085850" lvl="2" indent="-228600">
              <a:spcAft>
                <a:spcPts val="600"/>
              </a:spcAft>
              <a:buFontTx/>
              <a:buChar char="•"/>
            </a:pPr>
            <a:r>
              <a:rPr lang="en-US" b="1" dirty="0">
                <a:cs typeface="Times New Roman" pitchFamily="18" charset="0"/>
              </a:rPr>
              <a:t>UDDI </a:t>
            </a:r>
            <a:r>
              <a:rPr lang="en-US" dirty="0">
                <a:cs typeface="Times New Roman" pitchFamily="18" charset="0"/>
              </a:rPr>
              <a:t>(universal description, discovery, and integration)</a:t>
            </a:r>
          </a:p>
          <a:p>
            <a:pPr marL="800100" lvl="1" indent="-342900">
              <a:spcAft>
                <a:spcPts val="600"/>
              </a:spcAft>
              <a:buFontTx/>
              <a:buChar char="•"/>
            </a:pPr>
            <a:r>
              <a:rPr lang="en-US" b="1" dirty="0">
                <a:cs typeface="Times New Roman" pitchFamily="18" charset="0"/>
              </a:rPr>
              <a:t>Service oriented architecture (SOA</a:t>
            </a:r>
            <a:r>
              <a:rPr lang="en-US" b="1" dirty="0" smtClean="0">
                <a:cs typeface="Times New Roman" pitchFamily="18" charset="0"/>
              </a:rPr>
              <a:t>)</a:t>
            </a:r>
          </a:p>
          <a:p>
            <a:pPr marL="1257300" lvl="2" indent="-342900">
              <a:spcAft>
                <a:spcPts val="600"/>
              </a:spcAft>
              <a:buFontTx/>
              <a:buChar char="•"/>
            </a:pPr>
            <a:r>
              <a:rPr lang="en-US" dirty="0">
                <a:latin typeface="+mj-lt"/>
              </a:rPr>
              <a:t>In a service-oriented architecture, various applications provide “services” (data) on request to other applications needing data. </a:t>
            </a:r>
            <a:endParaRPr lang="en-US" dirty="0" smtClean="0">
              <a:latin typeface="+mj-lt"/>
            </a:endParaRPr>
          </a:p>
          <a:p>
            <a:pPr marL="1257300" lvl="2" indent="-342900">
              <a:spcAft>
                <a:spcPts val="600"/>
              </a:spcAft>
              <a:buFontTx/>
              <a:buChar char="•"/>
            </a:pPr>
            <a:r>
              <a:rPr lang="en-US" dirty="0" smtClean="0">
                <a:latin typeface="+mj-lt"/>
              </a:rPr>
              <a:t>SOA </a:t>
            </a:r>
            <a:r>
              <a:rPr lang="en-US" dirty="0">
                <a:latin typeface="+mj-lt"/>
              </a:rPr>
              <a:t>is a major alternative to installing large scale enterprise systems. </a:t>
            </a:r>
          </a:p>
          <a:p>
            <a:pPr marL="1257300" lvl="2" indent="-342900">
              <a:spcAft>
                <a:spcPts val="600"/>
              </a:spcAft>
              <a:buFontTx/>
              <a:buChar char="•"/>
            </a:pPr>
            <a:endParaRPr lang="en-US" b="1" dirty="0">
              <a:cs typeface="Times New Roman" pitchFamily="18" charset="0"/>
            </a:endParaRPr>
          </a:p>
        </p:txBody>
      </p:sp>
      <p:sp>
        <p:nvSpPr>
          <p:cNvPr id="36868" name="Text Box 13"/>
          <p:cNvSpPr txBox="1">
            <a:spLocks noChangeArrowheads="1"/>
          </p:cNvSpPr>
          <p:nvPr/>
        </p:nvSpPr>
        <p:spPr bwMode="auto">
          <a:xfrm>
            <a:off x="1981200" y="228600"/>
            <a:ext cx="6629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pPr>
            <a:r>
              <a:rPr lang="en-US" sz="1600" b="1" dirty="0">
                <a:cs typeface="Times New Roman" pitchFamily="18" charset="0"/>
              </a:rPr>
              <a:t>IT Infrastructure: Computer Software</a:t>
            </a:r>
          </a:p>
        </p:txBody>
      </p:sp>
      <p:sp>
        <p:nvSpPr>
          <p:cNvPr id="2" name="TextBox 1"/>
          <p:cNvSpPr txBox="1"/>
          <p:nvPr/>
        </p:nvSpPr>
        <p:spPr>
          <a:xfrm>
            <a:off x="533400" y="762000"/>
            <a:ext cx="6553200" cy="646331"/>
          </a:xfrm>
          <a:prstGeom prst="rect">
            <a:avLst/>
          </a:prstGeom>
          <a:noFill/>
        </p:spPr>
        <p:txBody>
          <a:bodyPr wrap="square" rtlCol="0">
            <a:spAutoFit/>
          </a:bodyPr>
          <a:lstStyle/>
          <a:p>
            <a:r>
              <a:rPr lang="en-US" sz="3600" b="1" dirty="0" smtClean="0">
                <a:solidFill>
                  <a:srgbClr val="C00000"/>
                </a:solidFill>
              </a:rPr>
              <a:t>Web 2.0      </a:t>
            </a:r>
            <a:r>
              <a:rPr lang="en-US" dirty="0" smtClean="0">
                <a:hlinkClick r:id="rId3"/>
              </a:rPr>
              <a:t>Video</a:t>
            </a:r>
            <a:endParaRPr lang="en-US" dirty="0"/>
          </a:p>
        </p:txBody>
      </p:sp>
    </p:spTree>
    <p:extLst>
      <p:ext uri="{BB962C8B-B14F-4D97-AF65-F5344CB8AC3E}">
        <p14:creationId xmlns:p14="http://schemas.microsoft.com/office/powerpoint/2010/main" val="908061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685800" y="1612900"/>
            <a:ext cx="7772400" cy="457200"/>
          </a:xfrm>
          <a:prstGeom prst="rect">
            <a:avLst/>
          </a:prstGeom>
          <a:noFill/>
          <a:ln w="9525">
            <a:noFill/>
            <a:miter lim="800000"/>
            <a:headEnd/>
            <a:tailEnd/>
          </a:ln>
          <a:effectLst/>
        </p:spPr>
        <p:txBody>
          <a:bodyPr>
            <a:spAutoFit/>
          </a:bodyPr>
          <a:lstStyle/>
          <a:p>
            <a:pPr algn="ctr"/>
            <a:r>
              <a:rPr lang="en-US" b="1">
                <a:solidFill>
                  <a:srgbClr val="9F0F10"/>
                </a:solidFill>
                <a:effectLst>
                  <a:outerShdw blurRad="38100" dist="38100" dir="2700000" algn="tl">
                    <a:srgbClr val="C0C0C0"/>
                  </a:outerShdw>
                </a:effectLst>
                <a:cs typeface="Times New Roman" pitchFamily="18" charset="0"/>
              </a:rPr>
              <a:t>How Dollar Rent-A-Car Uses Web Services</a:t>
            </a:r>
          </a:p>
        </p:txBody>
      </p:sp>
      <p:sp>
        <p:nvSpPr>
          <p:cNvPr id="37891" name="Text Box 3"/>
          <p:cNvSpPr txBox="1">
            <a:spLocks noChangeArrowheads="1"/>
          </p:cNvSpPr>
          <p:nvPr/>
        </p:nvSpPr>
        <p:spPr bwMode="auto">
          <a:xfrm>
            <a:off x="1447800" y="1066800"/>
            <a:ext cx="6629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pPr>
            <a:r>
              <a:rPr lang="en-US" sz="1600" b="1">
                <a:cs typeface="Times New Roman" pitchFamily="18" charset="0"/>
              </a:rPr>
              <a:t>IT Infrastructure: Computer Software</a:t>
            </a:r>
          </a:p>
        </p:txBody>
      </p:sp>
      <p:sp>
        <p:nvSpPr>
          <p:cNvPr id="37893" name="Text Box 5"/>
          <p:cNvSpPr txBox="1">
            <a:spLocks noChangeArrowheads="1"/>
          </p:cNvSpPr>
          <p:nvPr/>
        </p:nvSpPr>
        <p:spPr bwMode="auto">
          <a:xfrm>
            <a:off x="228600" y="5881688"/>
            <a:ext cx="1276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800" b="1"/>
              <a:t>Figure 4-9</a:t>
            </a:r>
          </a:p>
        </p:txBody>
      </p:sp>
      <p:sp>
        <p:nvSpPr>
          <p:cNvPr id="37894" name="Text Box 6"/>
          <p:cNvSpPr txBox="1">
            <a:spLocks noChangeArrowheads="1"/>
          </p:cNvSpPr>
          <p:nvPr/>
        </p:nvSpPr>
        <p:spPr bwMode="auto">
          <a:xfrm>
            <a:off x="152400" y="2438400"/>
            <a:ext cx="2895600" cy="327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600" b="1"/>
              <a:t>Dollar Rent-A-Car uses Web services to provide a standard intermediate layer of software to “talk” to other companies’ information systems. Dollar Rent-A-Car can use this set of Web services to link to other companies’ information systems without having to build a separate link to each firm’s systems</a:t>
            </a:r>
            <a:r>
              <a:rPr lang="en-US" sz="900" b="1"/>
              <a:t>.</a:t>
            </a:r>
          </a:p>
        </p:txBody>
      </p:sp>
      <p:pic>
        <p:nvPicPr>
          <p:cNvPr id="3789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0100" y="2209800"/>
            <a:ext cx="5499100" cy="411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1500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ChangeArrowheads="1"/>
          </p:cNvSpPr>
          <p:nvPr/>
        </p:nvSpPr>
        <p:spPr bwMode="auto">
          <a:xfrm>
            <a:off x="38100" y="1003300"/>
            <a:ext cx="8077200" cy="4191000"/>
          </a:xfrm>
          <a:prstGeom prst="rect">
            <a:avLst/>
          </a:prstGeom>
          <a:noFill/>
          <a:ln w="12700">
            <a:noFill/>
            <a:miter lim="800000"/>
            <a:headEnd/>
            <a:tailEnd/>
          </a:ln>
          <a:effectLst/>
        </p:spPr>
        <p:txBody>
          <a:bodyPr lIns="90488" tIns="44450" rIns="90488" bIns="44450"/>
          <a:lstStyle/>
          <a:p>
            <a:pPr marL="342900" indent="-342900"/>
            <a:endParaRPr lang="en-US" sz="2000" b="1" dirty="0">
              <a:effectLst>
                <a:outerShdw blurRad="38100" dist="38100" dir="2700000" algn="tl">
                  <a:srgbClr val="C0C0C0"/>
                </a:outerShdw>
              </a:effectLst>
              <a:cs typeface="Times New Roman" pitchFamily="18" charset="0"/>
            </a:endParaRPr>
          </a:p>
          <a:p>
            <a:pPr marL="342900" indent="-342900">
              <a:spcAft>
                <a:spcPct val="20000"/>
              </a:spcAft>
              <a:buFontTx/>
              <a:buChar char="•"/>
            </a:pPr>
            <a:r>
              <a:rPr lang="en-US" sz="2000" b="1" dirty="0">
                <a:cs typeface="Times New Roman" pitchFamily="18" charset="0"/>
              </a:rPr>
              <a:t>Open Source Software</a:t>
            </a:r>
          </a:p>
          <a:p>
            <a:pPr marL="742950" lvl="1" indent="-285750">
              <a:spcAft>
                <a:spcPct val="20000"/>
              </a:spcAft>
              <a:buFontTx/>
              <a:buChar char="•"/>
            </a:pPr>
            <a:r>
              <a:rPr lang="en-US" sz="2000" b="1" dirty="0">
                <a:cs typeface="Times New Roman" pitchFamily="18" charset="0"/>
              </a:rPr>
              <a:t>Linux, Apache</a:t>
            </a:r>
          </a:p>
          <a:p>
            <a:pPr marL="342900" indent="-342900">
              <a:spcAft>
                <a:spcPct val="30000"/>
              </a:spcAft>
              <a:buFontTx/>
              <a:buChar char="•"/>
            </a:pPr>
            <a:r>
              <a:rPr lang="en-US" sz="2000" b="1" dirty="0">
                <a:cs typeface="Times New Roman" pitchFamily="18" charset="0"/>
              </a:rPr>
              <a:t>Cloud Computing</a:t>
            </a:r>
          </a:p>
          <a:p>
            <a:pPr marL="742950" lvl="1" indent="-285750">
              <a:spcAft>
                <a:spcPct val="30000"/>
              </a:spcAft>
              <a:buFontTx/>
              <a:buChar char="•"/>
            </a:pPr>
            <a:r>
              <a:rPr lang="en-US" sz="2000" b="1" dirty="0">
                <a:cs typeface="Times New Roman" pitchFamily="18" charset="0"/>
              </a:rPr>
              <a:t>Google Apps, Office Web Apps</a:t>
            </a:r>
          </a:p>
          <a:p>
            <a:pPr>
              <a:defRPr/>
            </a:pPr>
            <a:r>
              <a:rPr lang="en-US" sz="2000" b="1" dirty="0" err="1" smtClean="0">
                <a:cs typeface="Times New Roman" pitchFamily="18" charset="0"/>
              </a:rPr>
              <a:t>Mashups</a:t>
            </a:r>
            <a:r>
              <a:rPr lang="en-US" sz="2000" b="1" dirty="0" smtClean="0">
                <a:cs typeface="Times New Roman" pitchFamily="18" charset="0"/>
              </a:rPr>
              <a:t> </a:t>
            </a:r>
            <a:r>
              <a:rPr lang="en-US" sz="2000" dirty="0"/>
              <a:t>are Web applications that combine content or data from multiple online sources into new Web applications</a:t>
            </a:r>
          </a:p>
          <a:p>
            <a:pPr marL="342900" indent="-342900">
              <a:buFont typeface="Arial" pitchFamily="34" charset="0"/>
              <a:buChar char="•"/>
              <a:defRPr/>
            </a:pPr>
            <a:r>
              <a:rPr lang="en-US" sz="2000" dirty="0"/>
              <a:t>Contents are continually updated</a:t>
            </a:r>
          </a:p>
          <a:p>
            <a:pPr marL="342900" indent="-342900">
              <a:buFont typeface="Arial" pitchFamily="34" charset="0"/>
              <a:buChar char="•"/>
              <a:defRPr/>
            </a:pPr>
            <a:r>
              <a:rPr lang="en-US" sz="2000" dirty="0"/>
              <a:t>Content for </a:t>
            </a:r>
            <a:r>
              <a:rPr lang="en-US" sz="2000" dirty="0" err="1"/>
              <a:t>mashups</a:t>
            </a:r>
            <a:r>
              <a:rPr lang="en-US" sz="2000" dirty="0"/>
              <a:t> often comes from Web feeds and Web services</a:t>
            </a:r>
          </a:p>
          <a:p>
            <a:pPr marL="342900" indent="-342900">
              <a:buFont typeface="Arial" pitchFamily="34" charset="0"/>
              <a:buChar char="•"/>
              <a:defRPr/>
            </a:pPr>
            <a:r>
              <a:rPr lang="en-US" sz="2000" dirty="0">
                <a:solidFill>
                  <a:srgbClr val="660033"/>
                </a:solidFill>
              </a:rPr>
              <a:t>Amazon uses </a:t>
            </a:r>
            <a:r>
              <a:rPr lang="en-US" sz="2000" dirty="0" err="1">
                <a:solidFill>
                  <a:srgbClr val="660033"/>
                </a:solidFill>
              </a:rPr>
              <a:t>mashup</a:t>
            </a:r>
            <a:r>
              <a:rPr lang="en-US" sz="2000" dirty="0">
                <a:solidFill>
                  <a:srgbClr val="660033"/>
                </a:solidFill>
              </a:rPr>
              <a:t> technologies to aggregate product descriptions with partner sites and user profiles, commentaries, and images. </a:t>
            </a:r>
          </a:p>
          <a:p>
            <a:pPr marL="342900" indent="-342900">
              <a:buFont typeface="Arial" pitchFamily="34" charset="0"/>
              <a:buChar char="•"/>
              <a:defRPr/>
            </a:pPr>
            <a:r>
              <a:rPr lang="en-US" sz="2000" dirty="0">
                <a:solidFill>
                  <a:srgbClr val="660033"/>
                </a:solidFill>
              </a:rPr>
              <a:t>Travel sites, such as Travelocity, Kayak, Matador, and </a:t>
            </a:r>
            <a:r>
              <a:rPr lang="en-US" sz="2000" dirty="0" err="1">
                <a:solidFill>
                  <a:srgbClr val="660033"/>
                </a:solidFill>
              </a:rPr>
              <a:t>Travature</a:t>
            </a:r>
            <a:r>
              <a:rPr lang="en-US" sz="2000" dirty="0">
                <a:solidFill>
                  <a:srgbClr val="660033"/>
                </a:solidFill>
              </a:rPr>
              <a:t>, integrate standard content (such as airfare search engines, travel guides, maps, and hotel reviews) with comments, ratings, and images from users.</a:t>
            </a:r>
            <a:endParaRPr lang="en-US" sz="2000" dirty="0"/>
          </a:p>
          <a:p>
            <a:pPr marL="342900" indent="-342900">
              <a:spcAft>
                <a:spcPct val="30000"/>
              </a:spcAft>
              <a:buFontTx/>
              <a:buChar char="•"/>
            </a:pPr>
            <a:r>
              <a:rPr lang="en-US" sz="2000" b="1" dirty="0" smtClean="0">
                <a:cs typeface="Times New Roman" pitchFamily="18" charset="0"/>
              </a:rPr>
              <a:t>Software </a:t>
            </a:r>
            <a:r>
              <a:rPr lang="en-US" sz="2000" b="1" dirty="0">
                <a:cs typeface="Times New Roman" pitchFamily="18" charset="0"/>
              </a:rPr>
              <a:t>as a Service (</a:t>
            </a:r>
            <a:r>
              <a:rPr lang="en-US" sz="2000" b="1" dirty="0" err="1">
                <a:cs typeface="Times New Roman" pitchFamily="18" charset="0"/>
              </a:rPr>
              <a:t>SaaS</a:t>
            </a:r>
            <a:r>
              <a:rPr lang="en-US" sz="2000" b="1" dirty="0">
                <a:cs typeface="Times New Roman" pitchFamily="18" charset="0"/>
              </a:rPr>
              <a:t>)</a:t>
            </a:r>
          </a:p>
          <a:p>
            <a:pPr marL="742950" lvl="1" indent="-285750">
              <a:spcAft>
                <a:spcPct val="30000"/>
              </a:spcAft>
              <a:buFontTx/>
              <a:buChar char="•"/>
            </a:pPr>
            <a:r>
              <a:rPr lang="en-US" sz="2000" b="1" dirty="0">
                <a:cs typeface="Times New Roman" pitchFamily="18" charset="0"/>
              </a:rPr>
              <a:t>Salesforce.com</a:t>
            </a:r>
          </a:p>
        </p:txBody>
      </p:sp>
      <p:sp>
        <p:nvSpPr>
          <p:cNvPr id="71684" name="Rectangle 4"/>
          <p:cNvSpPr>
            <a:spLocks noChangeArrowheads="1"/>
          </p:cNvSpPr>
          <p:nvPr/>
        </p:nvSpPr>
        <p:spPr bwMode="auto">
          <a:xfrm>
            <a:off x="723900" y="565150"/>
            <a:ext cx="76962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cs typeface="Times New Roman" charset="0"/>
              </a:rPr>
              <a:t>Software Trends</a:t>
            </a:r>
          </a:p>
        </p:txBody>
      </p:sp>
      <p:sp>
        <p:nvSpPr>
          <p:cNvPr id="38916" name="Text Box 10"/>
          <p:cNvSpPr txBox="1">
            <a:spLocks noChangeArrowheads="1"/>
          </p:cNvSpPr>
          <p:nvPr/>
        </p:nvSpPr>
        <p:spPr bwMode="auto">
          <a:xfrm>
            <a:off x="1466850" y="228600"/>
            <a:ext cx="6629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pPr>
            <a:r>
              <a:rPr lang="en-US" sz="1600" b="1" dirty="0">
                <a:cs typeface="Times New Roman" pitchFamily="18" charset="0"/>
              </a:rPr>
              <a:t>IT Infrastructure: Computer Software</a:t>
            </a:r>
          </a:p>
        </p:txBody>
      </p:sp>
    </p:spTree>
    <p:extLst>
      <p:ext uri="{BB962C8B-B14F-4D97-AF65-F5344CB8AC3E}">
        <p14:creationId xmlns:p14="http://schemas.microsoft.com/office/powerpoint/2010/main" val="1448896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4"/>
          <p:cNvSpPr txBox="1">
            <a:spLocks noChangeArrowheads="1"/>
          </p:cNvSpPr>
          <p:nvPr/>
        </p:nvSpPr>
        <p:spPr bwMode="auto">
          <a:xfrm>
            <a:off x="1447800" y="1066800"/>
            <a:ext cx="6629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pPr>
            <a:r>
              <a:rPr lang="en-US" sz="1600" b="1">
                <a:cs typeface="Times New Roman" pitchFamily="18" charset="0"/>
              </a:rPr>
              <a:t>IT Infrastructure: Computer Hardware</a:t>
            </a:r>
          </a:p>
        </p:txBody>
      </p:sp>
      <p:sp>
        <p:nvSpPr>
          <p:cNvPr id="10246" name="Rectangle 6"/>
          <p:cNvSpPr>
            <a:spLocks noChangeArrowheads="1"/>
          </p:cNvSpPr>
          <p:nvPr/>
        </p:nvSpPr>
        <p:spPr bwMode="auto">
          <a:xfrm>
            <a:off x="457200" y="2209800"/>
            <a:ext cx="8001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0" rIns="90488" bIns="44450"/>
          <a:lstStyle/>
          <a:p>
            <a:pPr marL="342900" indent="-342900">
              <a:spcAft>
                <a:spcPts val="1200"/>
              </a:spcAft>
              <a:buFontTx/>
              <a:buChar char="•"/>
            </a:pPr>
            <a:r>
              <a:rPr lang="en-US" b="1" dirty="0">
                <a:cs typeface="Times New Roman" pitchFamily="18" charset="0"/>
              </a:rPr>
              <a:t>IT infrastructure: </a:t>
            </a:r>
            <a:r>
              <a:rPr lang="en-US" dirty="0">
                <a:cs typeface="Times New Roman" pitchFamily="18" charset="0"/>
              </a:rPr>
              <a:t>p</a:t>
            </a:r>
            <a:r>
              <a:rPr lang="en-US" dirty="0"/>
              <a:t>rovides platform for supporting all information systems in the business</a:t>
            </a:r>
            <a:endParaRPr lang="en-US" sz="2000" dirty="0"/>
          </a:p>
          <a:p>
            <a:pPr marL="800100" lvl="1" indent="-342900">
              <a:spcAft>
                <a:spcPts val="1200"/>
              </a:spcAft>
              <a:buFontTx/>
              <a:buChar char="•"/>
            </a:pPr>
            <a:r>
              <a:rPr lang="en-US" sz="2000" b="1" dirty="0">
                <a:cs typeface="Times New Roman" pitchFamily="18" charset="0"/>
              </a:rPr>
              <a:t>Computer hardware</a:t>
            </a:r>
            <a:endParaRPr lang="en-US" sz="2000" b="1" dirty="0"/>
          </a:p>
          <a:p>
            <a:pPr marL="800100" lvl="1" indent="-342900">
              <a:spcAft>
                <a:spcPts val="1200"/>
              </a:spcAft>
              <a:buFontTx/>
              <a:buChar char="•"/>
            </a:pPr>
            <a:r>
              <a:rPr lang="en-US" sz="2000" b="1" dirty="0">
                <a:cs typeface="Times New Roman" pitchFamily="18" charset="0"/>
              </a:rPr>
              <a:t>Computer software</a:t>
            </a:r>
          </a:p>
          <a:p>
            <a:pPr marL="800100" lvl="1" indent="-342900">
              <a:spcAft>
                <a:spcPts val="1200"/>
              </a:spcAft>
              <a:buFontTx/>
              <a:buChar char="•"/>
            </a:pPr>
            <a:r>
              <a:rPr lang="en-US" sz="2000" b="1" dirty="0">
                <a:cs typeface="Times New Roman" pitchFamily="18" charset="0"/>
              </a:rPr>
              <a:t>Data management technology</a:t>
            </a:r>
          </a:p>
          <a:p>
            <a:pPr marL="1257300" lvl="2" indent="-342900">
              <a:spcAft>
                <a:spcPts val="1200"/>
              </a:spcAft>
              <a:buFontTx/>
              <a:buChar char="•"/>
            </a:pPr>
            <a:r>
              <a:rPr lang="en-US" sz="1800" dirty="0">
                <a:cs typeface="Times New Roman" pitchFamily="18" charset="0"/>
              </a:rPr>
              <a:t>O</a:t>
            </a:r>
            <a:r>
              <a:rPr lang="en-US" sz="1800" dirty="0"/>
              <a:t>rganizes, manages, and processes business data concerned with inventory, customers, and vendors</a:t>
            </a:r>
            <a:endParaRPr lang="en-US" sz="4400" dirty="0">
              <a:cs typeface="Times New Roman" pitchFamily="18" charset="0"/>
            </a:endParaRPr>
          </a:p>
          <a:p>
            <a:pPr marL="800100" lvl="1" indent="-342900">
              <a:spcAft>
                <a:spcPts val="1200"/>
              </a:spcAft>
              <a:buFontTx/>
              <a:buChar char="•"/>
            </a:pPr>
            <a:r>
              <a:rPr lang="en-US" sz="2000" b="1" dirty="0">
                <a:cs typeface="Times New Roman" pitchFamily="18" charset="0"/>
              </a:rPr>
              <a:t>Networking and telecommunications technology</a:t>
            </a:r>
          </a:p>
          <a:p>
            <a:pPr marL="800100" lvl="1" indent="-342900">
              <a:spcAft>
                <a:spcPts val="1200"/>
              </a:spcAft>
              <a:buFontTx/>
              <a:buChar char="•"/>
            </a:pPr>
            <a:r>
              <a:rPr lang="en-US" sz="2000" b="1" dirty="0">
                <a:cs typeface="Times New Roman" pitchFamily="18" charset="0"/>
              </a:rPr>
              <a:t>Technology services </a:t>
            </a:r>
          </a:p>
          <a:p>
            <a:pPr marL="1257300" lvl="2" indent="-342900">
              <a:spcAft>
                <a:spcPts val="1200"/>
              </a:spcAft>
              <a:buFontTx/>
              <a:buChar char="•"/>
            </a:pPr>
            <a:r>
              <a:rPr lang="en-US" sz="1800" dirty="0">
                <a:cs typeface="Times New Roman" pitchFamily="18" charset="0"/>
              </a:rPr>
              <a:t>E.g., consultants for systems integration with legacy systems</a:t>
            </a:r>
          </a:p>
        </p:txBody>
      </p:sp>
      <p:sp>
        <p:nvSpPr>
          <p:cNvPr id="10247" name="Rectangle 7"/>
          <p:cNvSpPr>
            <a:spLocks noChangeArrowheads="1"/>
          </p:cNvSpPr>
          <p:nvPr/>
        </p:nvSpPr>
        <p:spPr bwMode="auto">
          <a:xfrm>
            <a:off x="609600" y="1676400"/>
            <a:ext cx="81534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cs typeface="Times New Roman" charset="0"/>
              </a:rPr>
              <a:t>Infrastructure Components</a:t>
            </a:r>
          </a:p>
        </p:txBody>
      </p:sp>
    </p:spTree>
    <p:extLst>
      <p:ext uri="{BB962C8B-B14F-4D97-AF65-F5344CB8AC3E}">
        <p14:creationId xmlns:p14="http://schemas.microsoft.com/office/powerpoint/2010/main" val="8922002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246">
                                            <p:txEl>
                                              <p:pRg st="0" end="0"/>
                                            </p:txEl>
                                          </p:spTgt>
                                        </p:tgtEl>
                                        <p:attrNameLst>
                                          <p:attrName>style.visibility</p:attrName>
                                        </p:attrNameLst>
                                      </p:cBhvr>
                                      <p:to>
                                        <p:strVal val="visible"/>
                                      </p:to>
                                    </p:set>
                                    <p:anim calcmode="lin" valueType="num">
                                      <p:cBhvr additive="base">
                                        <p:cTn id="7" dur="500" fill="hold"/>
                                        <p:tgtEl>
                                          <p:spTgt spid="1024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6">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0246">
                                            <p:txEl>
                                              <p:pRg st="1" end="1"/>
                                            </p:txEl>
                                          </p:spTgt>
                                        </p:tgtEl>
                                        <p:attrNameLst>
                                          <p:attrName>style.visibility</p:attrName>
                                        </p:attrNameLst>
                                      </p:cBhvr>
                                      <p:to>
                                        <p:strVal val="visible"/>
                                      </p:to>
                                    </p:set>
                                    <p:anim calcmode="lin" valueType="num">
                                      <p:cBhvr additive="base">
                                        <p:cTn id="11" dur="500" fill="hold"/>
                                        <p:tgtEl>
                                          <p:spTgt spid="1024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246">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0246">
                                            <p:txEl>
                                              <p:pRg st="2" end="2"/>
                                            </p:txEl>
                                          </p:spTgt>
                                        </p:tgtEl>
                                        <p:attrNameLst>
                                          <p:attrName>style.visibility</p:attrName>
                                        </p:attrNameLst>
                                      </p:cBhvr>
                                      <p:to>
                                        <p:strVal val="visible"/>
                                      </p:to>
                                    </p:set>
                                    <p:anim calcmode="lin" valueType="num">
                                      <p:cBhvr additive="base">
                                        <p:cTn id="15" dur="500" fill="hold"/>
                                        <p:tgtEl>
                                          <p:spTgt spid="1024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246">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10246">
                                            <p:txEl>
                                              <p:pRg st="3" end="3"/>
                                            </p:txEl>
                                          </p:spTgt>
                                        </p:tgtEl>
                                        <p:attrNameLst>
                                          <p:attrName>style.visibility</p:attrName>
                                        </p:attrNameLst>
                                      </p:cBhvr>
                                      <p:to>
                                        <p:strVal val="visible"/>
                                      </p:to>
                                    </p:set>
                                    <p:anim calcmode="lin" valueType="num">
                                      <p:cBhvr additive="base">
                                        <p:cTn id="19" dur="500" fill="hold"/>
                                        <p:tgtEl>
                                          <p:spTgt spid="1024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6">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10246">
                                            <p:txEl>
                                              <p:pRg st="4" end="4"/>
                                            </p:txEl>
                                          </p:spTgt>
                                        </p:tgtEl>
                                        <p:attrNameLst>
                                          <p:attrName>style.visibility</p:attrName>
                                        </p:attrNameLst>
                                      </p:cBhvr>
                                      <p:to>
                                        <p:strVal val="visible"/>
                                      </p:to>
                                    </p:set>
                                    <p:anim calcmode="lin" valueType="num">
                                      <p:cBhvr additive="base">
                                        <p:cTn id="23" dur="500" fill="hold"/>
                                        <p:tgtEl>
                                          <p:spTgt spid="10246">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246">
                                            <p:txEl>
                                              <p:pRg st="4" end="4"/>
                                            </p:txEl>
                                          </p:spTgt>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10246">
                                            <p:txEl>
                                              <p:pRg st="5" end="5"/>
                                            </p:txEl>
                                          </p:spTgt>
                                        </p:tgtEl>
                                        <p:attrNameLst>
                                          <p:attrName>style.visibility</p:attrName>
                                        </p:attrNameLst>
                                      </p:cBhvr>
                                      <p:to>
                                        <p:strVal val="visible"/>
                                      </p:to>
                                    </p:set>
                                    <p:anim calcmode="lin" valueType="num">
                                      <p:cBhvr additive="base">
                                        <p:cTn id="27" dur="500" fill="hold"/>
                                        <p:tgtEl>
                                          <p:spTgt spid="10246">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246">
                                            <p:txEl>
                                              <p:pRg st="5" end="5"/>
                                            </p:txEl>
                                          </p:spTgt>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10246">
                                            <p:txEl>
                                              <p:pRg st="6" end="6"/>
                                            </p:txEl>
                                          </p:spTgt>
                                        </p:tgtEl>
                                        <p:attrNameLst>
                                          <p:attrName>style.visibility</p:attrName>
                                        </p:attrNameLst>
                                      </p:cBhvr>
                                      <p:to>
                                        <p:strVal val="visible"/>
                                      </p:to>
                                    </p:set>
                                    <p:anim calcmode="lin" valueType="num">
                                      <p:cBhvr additive="base">
                                        <p:cTn id="31" dur="500" fill="hold"/>
                                        <p:tgtEl>
                                          <p:spTgt spid="10246">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246">
                                            <p:txEl>
                                              <p:pRg st="6" end="6"/>
                                            </p:txEl>
                                          </p:spTgt>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10246">
                                            <p:txEl>
                                              <p:pRg st="7" end="7"/>
                                            </p:txEl>
                                          </p:spTgt>
                                        </p:tgtEl>
                                        <p:attrNameLst>
                                          <p:attrName>style.visibility</p:attrName>
                                        </p:attrNameLst>
                                      </p:cBhvr>
                                      <p:to>
                                        <p:strVal val="visible"/>
                                      </p:to>
                                    </p:set>
                                    <p:anim calcmode="lin" valueType="num">
                                      <p:cBhvr additive="base">
                                        <p:cTn id="35" dur="500" fill="hold"/>
                                        <p:tgtEl>
                                          <p:spTgt spid="10246">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246">
                                            <p:txEl>
                                              <p:pRg st="7" end="7"/>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7"/>
          <p:cNvSpPr txBox="1">
            <a:spLocks noChangeArrowheads="1"/>
          </p:cNvSpPr>
          <p:nvPr/>
        </p:nvSpPr>
        <p:spPr bwMode="auto">
          <a:xfrm>
            <a:off x="1219200" y="0"/>
            <a:ext cx="6629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pPr>
            <a:r>
              <a:rPr lang="en-US" sz="1600" b="1" dirty="0">
                <a:cs typeface="Times New Roman" pitchFamily="18" charset="0"/>
              </a:rPr>
              <a:t>Managing Hardware and Software Technology</a:t>
            </a:r>
          </a:p>
        </p:txBody>
      </p:sp>
      <p:sp>
        <p:nvSpPr>
          <p:cNvPr id="96265" name="Rectangle 9"/>
          <p:cNvSpPr>
            <a:spLocks noChangeArrowheads="1"/>
          </p:cNvSpPr>
          <p:nvPr/>
        </p:nvSpPr>
        <p:spPr bwMode="auto">
          <a:xfrm>
            <a:off x="304800" y="533400"/>
            <a:ext cx="8610600" cy="4572000"/>
          </a:xfrm>
          <a:prstGeom prst="rect">
            <a:avLst/>
          </a:prstGeom>
          <a:noFill/>
          <a:ln w="12700">
            <a:noFill/>
            <a:miter lim="800000"/>
            <a:headEnd/>
            <a:tailEnd/>
          </a:ln>
          <a:effectLst/>
        </p:spPr>
        <p:txBody>
          <a:bodyPr lIns="90488" tIns="0" rIns="90488" bIns="44450"/>
          <a:lstStyle/>
          <a:p>
            <a:pPr marL="342900" indent="-342900">
              <a:spcAft>
                <a:spcPts val="600"/>
              </a:spcAft>
              <a:buFontTx/>
              <a:buChar char="•"/>
            </a:pPr>
            <a:r>
              <a:rPr lang="en-US" sz="2400" b="1" dirty="0">
                <a:cs typeface="Times New Roman" pitchFamily="18" charset="0"/>
              </a:rPr>
              <a:t>Capacity planning</a:t>
            </a:r>
          </a:p>
          <a:p>
            <a:pPr marL="800100" lvl="1" indent="-342900">
              <a:spcAft>
                <a:spcPts val="600"/>
              </a:spcAft>
              <a:buFontTx/>
              <a:buChar char="•"/>
            </a:pPr>
            <a:r>
              <a:rPr lang="en-US" b="1" dirty="0">
                <a:cs typeface="Times New Roman" pitchFamily="18" charset="0"/>
              </a:rPr>
              <a:t>P</a:t>
            </a:r>
            <a:r>
              <a:rPr lang="en-US" b="1" dirty="0"/>
              <a:t>rocess of predicting when hardware system becomes saturated</a:t>
            </a:r>
          </a:p>
          <a:p>
            <a:pPr marL="800100" lvl="1" indent="-342900">
              <a:spcAft>
                <a:spcPts val="600"/>
              </a:spcAft>
              <a:buFontTx/>
              <a:buChar char="•"/>
            </a:pPr>
            <a:r>
              <a:rPr lang="en-US" b="1" dirty="0"/>
              <a:t>Ensuring firm has enough computing power for current and future needs</a:t>
            </a:r>
          </a:p>
          <a:p>
            <a:pPr marL="800100" lvl="1" indent="-342900">
              <a:spcAft>
                <a:spcPts val="600"/>
              </a:spcAft>
              <a:buFontTx/>
              <a:buChar char="•"/>
            </a:pPr>
            <a:r>
              <a:rPr lang="en-US" b="1" dirty="0"/>
              <a:t>Factors include: </a:t>
            </a:r>
          </a:p>
          <a:p>
            <a:pPr marL="1257300" lvl="2" indent="-342900">
              <a:spcAft>
                <a:spcPts val="600"/>
              </a:spcAft>
              <a:buFontTx/>
              <a:buChar char="•"/>
            </a:pPr>
            <a:r>
              <a:rPr lang="en-US" sz="2000" dirty="0"/>
              <a:t>Maximum number of users</a:t>
            </a:r>
          </a:p>
          <a:p>
            <a:pPr marL="1257300" lvl="2" indent="-342900">
              <a:spcAft>
                <a:spcPts val="600"/>
              </a:spcAft>
              <a:buFontTx/>
              <a:buChar char="•"/>
            </a:pPr>
            <a:r>
              <a:rPr lang="en-US" sz="2000" dirty="0"/>
              <a:t>Impact of current, future software</a:t>
            </a:r>
          </a:p>
          <a:p>
            <a:pPr marL="1257300" lvl="2" indent="-342900">
              <a:spcAft>
                <a:spcPts val="600"/>
              </a:spcAft>
              <a:buFontTx/>
              <a:buChar char="•"/>
            </a:pPr>
            <a:r>
              <a:rPr lang="en-US" sz="2000" dirty="0"/>
              <a:t>Performance measures </a:t>
            </a:r>
            <a:endParaRPr lang="en-US" sz="2000" dirty="0" smtClean="0"/>
          </a:p>
          <a:p>
            <a:pPr marL="1714500" lvl="3" indent="-342900">
              <a:spcAft>
                <a:spcPts val="600"/>
              </a:spcAft>
              <a:buFontTx/>
              <a:buChar char="•"/>
            </a:pPr>
            <a:r>
              <a:rPr lang="en-US" sz="2000" dirty="0"/>
              <a:t>minimum response time for processing business transactions. </a:t>
            </a:r>
            <a:endParaRPr lang="en-US" sz="2000" dirty="0" smtClean="0"/>
          </a:p>
          <a:p>
            <a:pPr marL="1714500" lvl="3" indent="-342900">
              <a:spcAft>
                <a:spcPts val="600"/>
              </a:spcAft>
              <a:buFontTx/>
              <a:buChar char="•"/>
            </a:pPr>
            <a:r>
              <a:rPr lang="en-US" sz="2000" dirty="0" smtClean="0"/>
              <a:t>Throughput</a:t>
            </a:r>
            <a:endParaRPr lang="en-US" sz="2000" dirty="0"/>
          </a:p>
          <a:p>
            <a:pPr marL="342900" indent="-342900">
              <a:spcAft>
                <a:spcPts val="600"/>
              </a:spcAft>
              <a:buFontTx/>
              <a:buChar char="•"/>
            </a:pPr>
            <a:r>
              <a:rPr lang="en-US" sz="2400" b="1" dirty="0"/>
              <a:t>Scalability</a:t>
            </a:r>
            <a:r>
              <a:rPr lang="en-US" b="1" dirty="0"/>
              <a:t>: </a:t>
            </a:r>
            <a:r>
              <a:rPr lang="en-US" dirty="0"/>
              <a:t>ability of system to expand to serve large number of users without breaking </a:t>
            </a:r>
            <a:r>
              <a:rPr lang="en-US" dirty="0" smtClean="0"/>
              <a:t>down</a:t>
            </a:r>
          </a:p>
          <a:p>
            <a:pPr marL="800100" lvl="1" indent="-342900">
              <a:spcAft>
                <a:spcPts val="600"/>
              </a:spcAft>
              <a:buFontTx/>
              <a:buChar char="•"/>
            </a:pPr>
            <a:r>
              <a:rPr lang="en-US" dirty="0"/>
              <a:t>Organizations must ensure they have sufficient computer processing, storage, and network resources to handle surging volumes of digital transactions and to make such data immediately available online.</a:t>
            </a:r>
          </a:p>
          <a:p>
            <a:pPr marL="800100" lvl="1" indent="-342900">
              <a:spcAft>
                <a:spcPts val="600"/>
              </a:spcAft>
              <a:buFontTx/>
              <a:buChar char="•"/>
            </a:pPr>
            <a:endParaRPr lang="en-US" b="1" dirty="0">
              <a:effectLst>
                <a:outerShdw blurRad="38100" dist="38100" dir="2700000" algn="tl">
                  <a:srgbClr val="C0C0C0"/>
                </a:outerShdw>
              </a:effectLst>
            </a:endParaRPr>
          </a:p>
          <a:p>
            <a:pPr marL="342900" indent="-342900">
              <a:buFontTx/>
              <a:buChar char="•"/>
            </a:pPr>
            <a:endParaRPr lang="en-US" b="1" dirty="0"/>
          </a:p>
        </p:txBody>
      </p:sp>
    </p:spTree>
    <p:extLst>
      <p:ext uri="{BB962C8B-B14F-4D97-AF65-F5344CB8AC3E}">
        <p14:creationId xmlns:p14="http://schemas.microsoft.com/office/powerpoint/2010/main" val="3767261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6265">
                                            <p:txEl>
                                              <p:pRg st="0" end="0"/>
                                            </p:txEl>
                                          </p:spTgt>
                                        </p:tgtEl>
                                        <p:attrNameLst>
                                          <p:attrName>style.visibility</p:attrName>
                                        </p:attrNameLst>
                                      </p:cBhvr>
                                      <p:to>
                                        <p:strVal val="visible"/>
                                      </p:to>
                                    </p:set>
                                    <p:anim calcmode="lin" valueType="num">
                                      <p:cBhvr additive="base">
                                        <p:cTn id="7" dur="500" fill="hold"/>
                                        <p:tgtEl>
                                          <p:spTgt spid="9626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6265">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96265">
                                            <p:txEl>
                                              <p:pRg st="1" end="1"/>
                                            </p:txEl>
                                          </p:spTgt>
                                        </p:tgtEl>
                                        <p:attrNameLst>
                                          <p:attrName>style.visibility</p:attrName>
                                        </p:attrNameLst>
                                      </p:cBhvr>
                                      <p:to>
                                        <p:strVal val="visible"/>
                                      </p:to>
                                    </p:set>
                                    <p:anim calcmode="lin" valueType="num">
                                      <p:cBhvr additive="base">
                                        <p:cTn id="11" dur="500" fill="hold"/>
                                        <p:tgtEl>
                                          <p:spTgt spid="9626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6265">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96265">
                                            <p:txEl>
                                              <p:pRg st="2" end="2"/>
                                            </p:txEl>
                                          </p:spTgt>
                                        </p:tgtEl>
                                        <p:attrNameLst>
                                          <p:attrName>style.visibility</p:attrName>
                                        </p:attrNameLst>
                                      </p:cBhvr>
                                      <p:to>
                                        <p:strVal val="visible"/>
                                      </p:to>
                                    </p:set>
                                    <p:anim calcmode="lin" valueType="num">
                                      <p:cBhvr additive="base">
                                        <p:cTn id="15" dur="500" fill="hold"/>
                                        <p:tgtEl>
                                          <p:spTgt spid="9626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6265">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96265">
                                            <p:txEl>
                                              <p:pRg st="3" end="3"/>
                                            </p:txEl>
                                          </p:spTgt>
                                        </p:tgtEl>
                                        <p:attrNameLst>
                                          <p:attrName>style.visibility</p:attrName>
                                        </p:attrNameLst>
                                      </p:cBhvr>
                                      <p:to>
                                        <p:strVal val="visible"/>
                                      </p:to>
                                    </p:set>
                                    <p:anim calcmode="lin" valueType="num">
                                      <p:cBhvr additive="base">
                                        <p:cTn id="19" dur="500" fill="hold"/>
                                        <p:tgtEl>
                                          <p:spTgt spid="9626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6265">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96265">
                                            <p:txEl>
                                              <p:pRg st="4" end="4"/>
                                            </p:txEl>
                                          </p:spTgt>
                                        </p:tgtEl>
                                        <p:attrNameLst>
                                          <p:attrName>style.visibility</p:attrName>
                                        </p:attrNameLst>
                                      </p:cBhvr>
                                      <p:to>
                                        <p:strVal val="visible"/>
                                      </p:to>
                                    </p:set>
                                    <p:anim calcmode="lin" valueType="num">
                                      <p:cBhvr additive="base">
                                        <p:cTn id="23" dur="500" fill="hold"/>
                                        <p:tgtEl>
                                          <p:spTgt spid="9626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6265">
                                            <p:txEl>
                                              <p:pRg st="4" end="4"/>
                                            </p:txEl>
                                          </p:spTgt>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96265">
                                            <p:txEl>
                                              <p:pRg st="5" end="5"/>
                                            </p:txEl>
                                          </p:spTgt>
                                        </p:tgtEl>
                                        <p:attrNameLst>
                                          <p:attrName>style.visibility</p:attrName>
                                        </p:attrNameLst>
                                      </p:cBhvr>
                                      <p:to>
                                        <p:strVal val="visible"/>
                                      </p:to>
                                    </p:set>
                                    <p:anim calcmode="lin" valueType="num">
                                      <p:cBhvr additive="base">
                                        <p:cTn id="27" dur="500" fill="hold"/>
                                        <p:tgtEl>
                                          <p:spTgt spid="9626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6265">
                                            <p:txEl>
                                              <p:pRg st="5" end="5"/>
                                            </p:txEl>
                                          </p:spTgt>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96265">
                                            <p:txEl>
                                              <p:pRg st="6" end="6"/>
                                            </p:txEl>
                                          </p:spTgt>
                                        </p:tgtEl>
                                        <p:attrNameLst>
                                          <p:attrName>style.visibility</p:attrName>
                                        </p:attrNameLst>
                                      </p:cBhvr>
                                      <p:to>
                                        <p:strVal val="visible"/>
                                      </p:to>
                                    </p:set>
                                    <p:anim calcmode="lin" valueType="num">
                                      <p:cBhvr additive="base">
                                        <p:cTn id="31" dur="500" fill="hold"/>
                                        <p:tgtEl>
                                          <p:spTgt spid="9626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6265">
                                            <p:txEl>
                                              <p:pRg st="6" end="6"/>
                                            </p:txEl>
                                          </p:spTgt>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96265">
                                            <p:txEl>
                                              <p:pRg st="7" end="7"/>
                                            </p:txEl>
                                          </p:spTgt>
                                        </p:tgtEl>
                                        <p:attrNameLst>
                                          <p:attrName>style.visibility</p:attrName>
                                        </p:attrNameLst>
                                      </p:cBhvr>
                                      <p:to>
                                        <p:strVal val="visible"/>
                                      </p:to>
                                    </p:set>
                                    <p:anim calcmode="lin" valueType="num">
                                      <p:cBhvr additive="base">
                                        <p:cTn id="35" dur="500" fill="hold"/>
                                        <p:tgtEl>
                                          <p:spTgt spid="9626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6265">
                                            <p:txEl>
                                              <p:pRg st="7" end="7"/>
                                            </p:txEl>
                                          </p:spTgt>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96265">
                                            <p:txEl>
                                              <p:pRg st="8" end="8"/>
                                            </p:txEl>
                                          </p:spTgt>
                                        </p:tgtEl>
                                        <p:attrNameLst>
                                          <p:attrName>style.visibility</p:attrName>
                                        </p:attrNameLst>
                                      </p:cBhvr>
                                      <p:to>
                                        <p:strVal val="visible"/>
                                      </p:to>
                                    </p:set>
                                    <p:anim calcmode="lin" valueType="num">
                                      <p:cBhvr additive="base">
                                        <p:cTn id="39" dur="500" fill="hold"/>
                                        <p:tgtEl>
                                          <p:spTgt spid="9626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6265">
                                            <p:txEl>
                                              <p:pRg st="8" end="8"/>
                                            </p:txEl>
                                          </p:spTgt>
                                        </p:tgtEl>
                                        <p:attrNameLst>
                                          <p:attrName>ppt_y</p:attrName>
                                        </p:attrNameLst>
                                      </p:cBhvr>
                                      <p:tavLst>
                                        <p:tav tm="0">
                                          <p:val>
                                            <p:strVal val="0-#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1" fill="hold" grpId="0" nodeType="clickEffect">
                                  <p:stCondLst>
                                    <p:cond delay="0"/>
                                  </p:stCondLst>
                                  <p:childTnLst>
                                    <p:set>
                                      <p:cBhvr>
                                        <p:cTn id="44" dur="1" fill="hold">
                                          <p:stCondLst>
                                            <p:cond delay="0"/>
                                          </p:stCondLst>
                                        </p:cTn>
                                        <p:tgtEl>
                                          <p:spTgt spid="96265">
                                            <p:txEl>
                                              <p:pRg st="9" end="9"/>
                                            </p:txEl>
                                          </p:spTgt>
                                        </p:tgtEl>
                                        <p:attrNameLst>
                                          <p:attrName>style.visibility</p:attrName>
                                        </p:attrNameLst>
                                      </p:cBhvr>
                                      <p:to>
                                        <p:strVal val="visible"/>
                                      </p:to>
                                    </p:set>
                                    <p:anim calcmode="lin" valueType="num">
                                      <p:cBhvr additive="base">
                                        <p:cTn id="45" dur="500" fill="hold"/>
                                        <p:tgtEl>
                                          <p:spTgt spid="96265">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96265">
                                            <p:txEl>
                                              <p:pRg st="9" end="9"/>
                                            </p:txEl>
                                          </p:spTgt>
                                        </p:tgtEl>
                                        <p:attrNameLst>
                                          <p:attrName>ppt_y</p:attrName>
                                        </p:attrNameLst>
                                      </p:cBhvr>
                                      <p:tavLst>
                                        <p:tav tm="0">
                                          <p:val>
                                            <p:strVal val="0-#ppt_h/2"/>
                                          </p:val>
                                        </p:tav>
                                        <p:tav tm="100000">
                                          <p:val>
                                            <p:strVal val="#ppt_y"/>
                                          </p:val>
                                        </p:tav>
                                      </p:tavLst>
                                    </p:anim>
                                  </p:childTnLst>
                                </p:cTn>
                              </p:par>
                              <p:par>
                                <p:cTn id="47" presetID="2" presetClass="entr" presetSubtype="1" fill="hold" grpId="0" nodeType="withEffect">
                                  <p:stCondLst>
                                    <p:cond delay="0"/>
                                  </p:stCondLst>
                                  <p:childTnLst>
                                    <p:set>
                                      <p:cBhvr>
                                        <p:cTn id="48" dur="1" fill="hold">
                                          <p:stCondLst>
                                            <p:cond delay="0"/>
                                          </p:stCondLst>
                                        </p:cTn>
                                        <p:tgtEl>
                                          <p:spTgt spid="96265">
                                            <p:txEl>
                                              <p:pRg st="10" end="10"/>
                                            </p:txEl>
                                          </p:spTgt>
                                        </p:tgtEl>
                                        <p:attrNameLst>
                                          <p:attrName>style.visibility</p:attrName>
                                        </p:attrNameLst>
                                      </p:cBhvr>
                                      <p:to>
                                        <p:strVal val="visible"/>
                                      </p:to>
                                    </p:set>
                                    <p:anim calcmode="lin" valueType="num">
                                      <p:cBhvr additive="base">
                                        <p:cTn id="49" dur="500" fill="hold"/>
                                        <p:tgtEl>
                                          <p:spTgt spid="96265">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6265">
                                            <p:txEl>
                                              <p:pRg st="10" end="1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5"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7"/>
          <p:cNvSpPr txBox="1">
            <a:spLocks noChangeArrowheads="1"/>
          </p:cNvSpPr>
          <p:nvPr/>
        </p:nvSpPr>
        <p:spPr bwMode="auto">
          <a:xfrm>
            <a:off x="1447800" y="228600"/>
            <a:ext cx="6629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pPr>
            <a:r>
              <a:rPr lang="en-US" sz="1600" b="1">
                <a:cs typeface="Times New Roman" pitchFamily="18" charset="0"/>
              </a:rPr>
              <a:t>Managing Hardware and Software Technology</a:t>
            </a:r>
          </a:p>
        </p:txBody>
      </p:sp>
      <p:sp>
        <p:nvSpPr>
          <p:cNvPr id="96265" name="Rectangle 9"/>
          <p:cNvSpPr>
            <a:spLocks noChangeArrowheads="1"/>
          </p:cNvSpPr>
          <p:nvPr/>
        </p:nvSpPr>
        <p:spPr bwMode="auto">
          <a:xfrm>
            <a:off x="152400" y="838200"/>
            <a:ext cx="8153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0" rIns="90488" bIns="44450"/>
          <a:lstStyle/>
          <a:p>
            <a:pPr marL="342900" indent="-342900">
              <a:spcAft>
                <a:spcPts val="1200"/>
              </a:spcAft>
              <a:buFontTx/>
              <a:buChar char="•"/>
            </a:pPr>
            <a:r>
              <a:rPr lang="en-US" b="1" dirty="0">
                <a:cs typeface="Times New Roman" pitchFamily="18" charset="0"/>
              </a:rPr>
              <a:t>Total Cost of Ownership (TCO) model</a:t>
            </a:r>
          </a:p>
          <a:p>
            <a:pPr marL="800100" lvl="1" indent="-342900">
              <a:spcAft>
                <a:spcPts val="1200"/>
              </a:spcAft>
              <a:buFontTx/>
              <a:buChar char="•"/>
            </a:pPr>
            <a:r>
              <a:rPr lang="en-US" sz="2000" dirty="0">
                <a:cs typeface="Times New Roman" pitchFamily="18" charset="0"/>
              </a:rPr>
              <a:t>Used to </a:t>
            </a:r>
            <a:r>
              <a:rPr lang="en-US" sz="2000" dirty="0"/>
              <a:t>analyze direct and indirect costs to help determine the actual cost of owning a specific technology</a:t>
            </a:r>
          </a:p>
          <a:p>
            <a:pPr marL="1257300" lvl="2" indent="-342900">
              <a:spcAft>
                <a:spcPts val="1200"/>
              </a:spcAft>
              <a:buFontTx/>
              <a:buChar char="•"/>
            </a:pPr>
            <a:r>
              <a:rPr lang="en-US" sz="1800" b="1" dirty="0">
                <a:cs typeface="Times New Roman" pitchFamily="18" charset="0"/>
              </a:rPr>
              <a:t>Direct costs: hardware, software purchase costs</a:t>
            </a:r>
          </a:p>
          <a:p>
            <a:pPr marL="1257300" lvl="2" indent="-342900">
              <a:spcAft>
                <a:spcPts val="1200"/>
              </a:spcAft>
              <a:buFontTx/>
              <a:buChar char="•"/>
            </a:pPr>
            <a:r>
              <a:rPr lang="en-US" sz="1800" b="1" dirty="0">
                <a:cs typeface="Times New Roman" pitchFamily="18" charset="0"/>
              </a:rPr>
              <a:t>Indirect costs: ongoing administration costs, upgrades, maintenance, technical support, training, utility, and real estate costs</a:t>
            </a:r>
          </a:p>
          <a:p>
            <a:pPr marL="1257300" lvl="2" indent="-342900">
              <a:spcAft>
                <a:spcPts val="1200"/>
              </a:spcAft>
              <a:buFontTx/>
              <a:buChar char="•"/>
            </a:pPr>
            <a:r>
              <a:rPr lang="en-US" sz="1800" b="1" dirty="0">
                <a:cs typeface="Times New Roman" pitchFamily="18" charset="0"/>
              </a:rPr>
              <a:t>Hidden costs: support staff, downtime, additional network </a:t>
            </a:r>
            <a:r>
              <a:rPr lang="en-US" sz="1800" b="1" dirty="0" smtClean="0">
                <a:cs typeface="Times New Roman" pitchFamily="18" charset="0"/>
              </a:rPr>
              <a:t>management</a:t>
            </a:r>
          </a:p>
          <a:p>
            <a:pPr marL="800100" lvl="1" indent="-342900">
              <a:spcAft>
                <a:spcPts val="1200"/>
              </a:spcAft>
              <a:buFontTx/>
              <a:buChar char="•"/>
            </a:pPr>
            <a:r>
              <a:rPr lang="en-US" dirty="0" smtClean="0"/>
              <a:t>Five </a:t>
            </a:r>
            <a:r>
              <a:rPr lang="en-US" dirty="0"/>
              <a:t>year TCO for computing equipment can be 3 – 10 times the original purchase price</a:t>
            </a:r>
          </a:p>
          <a:p>
            <a:pPr marL="800100" lvl="1" indent="-342900">
              <a:spcAft>
                <a:spcPts val="1200"/>
              </a:spcAft>
              <a:buFontTx/>
              <a:buChar char="•"/>
            </a:pPr>
            <a:r>
              <a:rPr lang="en-US" sz="2000" dirty="0" smtClean="0">
                <a:cs typeface="Times New Roman" pitchFamily="18" charset="0"/>
              </a:rPr>
              <a:t>TCO </a:t>
            </a:r>
            <a:r>
              <a:rPr lang="en-US" sz="2000" dirty="0">
                <a:cs typeface="Times New Roman" pitchFamily="18" charset="0"/>
              </a:rPr>
              <a:t>can be reduced through increased centralization, standardization of hardware and software resources.</a:t>
            </a:r>
          </a:p>
          <a:p>
            <a:pPr marL="342900" indent="-342900">
              <a:buFontTx/>
              <a:buChar char="•"/>
            </a:pPr>
            <a:endParaRPr lang="en-US" b="1" dirty="0"/>
          </a:p>
        </p:txBody>
      </p:sp>
    </p:spTree>
    <p:extLst>
      <p:ext uri="{BB962C8B-B14F-4D97-AF65-F5344CB8AC3E}">
        <p14:creationId xmlns:p14="http://schemas.microsoft.com/office/powerpoint/2010/main" val="3538129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6265">
                                            <p:txEl>
                                              <p:pRg st="0" end="0"/>
                                            </p:txEl>
                                          </p:spTgt>
                                        </p:tgtEl>
                                        <p:attrNameLst>
                                          <p:attrName>style.visibility</p:attrName>
                                        </p:attrNameLst>
                                      </p:cBhvr>
                                      <p:to>
                                        <p:strVal val="visible"/>
                                      </p:to>
                                    </p:set>
                                    <p:anim calcmode="lin" valueType="num">
                                      <p:cBhvr additive="base">
                                        <p:cTn id="7" dur="500" fill="hold"/>
                                        <p:tgtEl>
                                          <p:spTgt spid="9626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6265">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96265">
                                            <p:txEl>
                                              <p:pRg st="1" end="1"/>
                                            </p:txEl>
                                          </p:spTgt>
                                        </p:tgtEl>
                                        <p:attrNameLst>
                                          <p:attrName>style.visibility</p:attrName>
                                        </p:attrNameLst>
                                      </p:cBhvr>
                                      <p:to>
                                        <p:strVal val="visible"/>
                                      </p:to>
                                    </p:set>
                                    <p:anim calcmode="lin" valueType="num">
                                      <p:cBhvr additive="base">
                                        <p:cTn id="11" dur="500" fill="hold"/>
                                        <p:tgtEl>
                                          <p:spTgt spid="9626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6265">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96265">
                                            <p:txEl>
                                              <p:pRg st="2" end="2"/>
                                            </p:txEl>
                                          </p:spTgt>
                                        </p:tgtEl>
                                        <p:attrNameLst>
                                          <p:attrName>style.visibility</p:attrName>
                                        </p:attrNameLst>
                                      </p:cBhvr>
                                      <p:to>
                                        <p:strVal val="visible"/>
                                      </p:to>
                                    </p:set>
                                    <p:anim calcmode="lin" valueType="num">
                                      <p:cBhvr additive="base">
                                        <p:cTn id="15" dur="500" fill="hold"/>
                                        <p:tgtEl>
                                          <p:spTgt spid="9626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6265">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96265">
                                            <p:txEl>
                                              <p:pRg st="3" end="3"/>
                                            </p:txEl>
                                          </p:spTgt>
                                        </p:tgtEl>
                                        <p:attrNameLst>
                                          <p:attrName>style.visibility</p:attrName>
                                        </p:attrNameLst>
                                      </p:cBhvr>
                                      <p:to>
                                        <p:strVal val="visible"/>
                                      </p:to>
                                    </p:set>
                                    <p:anim calcmode="lin" valueType="num">
                                      <p:cBhvr additive="base">
                                        <p:cTn id="19" dur="500" fill="hold"/>
                                        <p:tgtEl>
                                          <p:spTgt spid="9626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6265">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96265">
                                            <p:txEl>
                                              <p:pRg st="4" end="4"/>
                                            </p:txEl>
                                          </p:spTgt>
                                        </p:tgtEl>
                                        <p:attrNameLst>
                                          <p:attrName>style.visibility</p:attrName>
                                        </p:attrNameLst>
                                      </p:cBhvr>
                                      <p:to>
                                        <p:strVal val="visible"/>
                                      </p:to>
                                    </p:set>
                                    <p:anim calcmode="lin" valueType="num">
                                      <p:cBhvr additive="base">
                                        <p:cTn id="23" dur="500" fill="hold"/>
                                        <p:tgtEl>
                                          <p:spTgt spid="9626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6265">
                                            <p:txEl>
                                              <p:pRg st="4" end="4"/>
                                            </p:txEl>
                                          </p:spTgt>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96265">
                                            <p:txEl>
                                              <p:pRg st="5" end="5"/>
                                            </p:txEl>
                                          </p:spTgt>
                                        </p:tgtEl>
                                        <p:attrNameLst>
                                          <p:attrName>style.visibility</p:attrName>
                                        </p:attrNameLst>
                                      </p:cBhvr>
                                      <p:to>
                                        <p:strVal val="visible"/>
                                      </p:to>
                                    </p:set>
                                    <p:anim calcmode="lin" valueType="num">
                                      <p:cBhvr additive="base">
                                        <p:cTn id="27" dur="500" fill="hold"/>
                                        <p:tgtEl>
                                          <p:spTgt spid="9626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6265">
                                            <p:txEl>
                                              <p:pRg st="5" end="5"/>
                                            </p:txEl>
                                          </p:spTgt>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96265">
                                            <p:txEl>
                                              <p:pRg st="6" end="6"/>
                                            </p:txEl>
                                          </p:spTgt>
                                        </p:tgtEl>
                                        <p:attrNameLst>
                                          <p:attrName>style.visibility</p:attrName>
                                        </p:attrNameLst>
                                      </p:cBhvr>
                                      <p:to>
                                        <p:strVal val="visible"/>
                                      </p:to>
                                    </p:set>
                                    <p:anim calcmode="lin" valueType="num">
                                      <p:cBhvr additive="base">
                                        <p:cTn id="31" dur="500" fill="hold"/>
                                        <p:tgtEl>
                                          <p:spTgt spid="9626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6265">
                                            <p:txEl>
                                              <p:pRg st="6" end="6"/>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5"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normAutofit/>
          </a:bodyPr>
          <a:lstStyle/>
          <a:p>
            <a:r>
              <a:rPr lang="en-US" sz="3200" b="1" dirty="0"/>
              <a:t>C</a:t>
            </a:r>
            <a:r>
              <a:rPr lang="en-US" sz="3200" b="1" dirty="0" smtClean="0"/>
              <a:t>omponents </a:t>
            </a:r>
            <a:r>
              <a:rPr lang="en-US" sz="3200" b="1" dirty="0"/>
              <a:t>of TCO for a IT </a:t>
            </a:r>
            <a:r>
              <a:rPr lang="en-US" sz="3200" b="1" dirty="0" smtClean="0"/>
              <a:t>System</a:t>
            </a: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2211172992"/>
              </p:ext>
            </p:extLst>
          </p:nvPr>
        </p:nvGraphicFramePr>
        <p:xfrm>
          <a:off x="990600" y="990600"/>
          <a:ext cx="7924800" cy="4419599"/>
        </p:xfrm>
        <a:graphic>
          <a:graphicData uri="http://schemas.openxmlformats.org/drawingml/2006/table">
            <a:tbl>
              <a:tblPr>
                <a:tableStyleId>{5C22544A-7EE6-4342-B048-85BDC9FD1C3A}</a:tableStyleId>
              </a:tblPr>
              <a:tblGrid>
                <a:gridCol w="2515810">
                  <a:extLst>
                    <a:ext uri="{9D8B030D-6E8A-4147-A177-3AD203B41FA5}">
                      <a16:colId xmlns:a16="http://schemas.microsoft.com/office/drawing/2014/main" val="20000"/>
                    </a:ext>
                  </a:extLst>
                </a:gridCol>
                <a:gridCol w="5408990">
                  <a:extLst>
                    <a:ext uri="{9D8B030D-6E8A-4147-A177-3AD203B41FA5}">
                      <a16:colId xmlns:a16="http://schemas.microsoft.com/office/drawing/2014/main" val="20001"/>
                    </a:ext>
                  </a:extLst>
                </a:gridCol>
              </a:tblGrid>
              <a:tr h="611864">
                <a:tc>
                  <a:txBody>
                    <a:bodyPr/>
                    <a:lstStyle/>
                    <a:p>
                      <a:pPr marL="0" marR="0">
                        <a:lnSpc>
                          <a:spcPct val="115000"/>
                        </a:lnSpc>
                        <a:spcBef>
                          <a:spcPts val="0"/>
                        </a:spcBef>
                        <a:spcAft>
                          <a:spcPts val="0"/>
                        </a:spcAft>
                      </a:pPr>
                      <a:r>
                        <a:rPr lang="en-US" sz="1200" b="1" dirty="0">
                          <a:effectLst/>
                        </a:rPr>
                        <a:t>Hardware acquisition</a:t>
                      </a:r>
                      <a:endParaRPr lang="en-US" sz="1200" b="1" dirty="0">
                        <a:effectLst/>
                        <a:latin typeface="Times New Roman"/>
                        <a:ea typeface="Times New Roman"/>
                      </a:endParaRPr>
                    </a:p>
                  </a:txBody>
                  <a:tcPr/>
                </a:tc>
                <a:tc>
                  <a:txBody>
                    <a:bodyPr/>
                    <a:lstStyle/>
                    <a:p>
                      <a:pPr marL="0" marR="0">
                        <a:lnSpc>
                          <a:spcPct val="115000"/>
                        </a:lnSpc>
                        <a:spcBef>
                          <a:spcPts val="0"/>
                        </a:spcBef>
                        <a:spcAft>
                          <a:spcPts val="0"/>
                        </a:spcAft>
                      </a:pPr>
                      <a:r>
                        <a:rPr lang="en-US" sz="1200">
                          <a:effectLst/>
                        </a:rPr>
                        <a:t>Purchase price of hardware including computers, terminals, storage and printers</a:t>
                      </a:r>
                      <a:endParaRPr lang="en-US" sz="1200">
                        <a:effectLst/>
                        <a:latin typeface="Times New Roman"/>
                        <a:ea typeface="Times New Roman"/>
                      </a:endParaRPr>
                    </a:p>
                  </a:txBody>
                  <a:tcPr/>
                </a:tc>
                <a:extLst>
                  <a:ext uri="{0D108BD9-81ED-4DB2-BD59-A6C34878D82A}">
                    <a16:rowId xmlns:a16="http://schemas.microsoft.com/office/drawing/2014/main" val="10000"/>
                  </a:ext>
                </a:extLst>
              </a:tr>
              <a:tr h="353877">
                <a:tc>
                  <a:txBody>
                    <a:bodyPr/>
                    <a:lstStyle/>
                    <a:p>
                      <a:pPr marL="0" marR="0">
                        <a:lnSpc>
                          <a:spcPct val="115000"/>
                        </a:lnSpc>
                        <a:spcBef>
                          <a:spcPts val="0"/>
                        </a:spcBef>
                        <a:spcAft>
                          <a:spcPts val="0"/>
                        </a:spcAft>
                      </a:pPr>
                      <a:r>
                        <a:rPr lang="en-US" sz="1200" b="1" dirty="0">
                          <a:effectLst/>
                        </a:rPr>
                        <a:t>Software acquisition</a:t>
                      </a:r>
                      <a:endParaRPr lang="en-US" sz="1200" b="1" dirty="0">
                        <a:effectLst/>
                        <a:latin typeface="Times New Roman"/>
                        <a:ea typeface="Times New Roman"/>
                      </a:endParaRPr>
                    </a:p>
                  </a:txBody>
                  <a:tcPr/>
                </a:tc>
                <a:tc>
                  <a:txBody>
                    <a:bodyPr/>
                    <a:lstStyle/>
                    <a:p>
                      <a:pPr marL="0" marR="0">
                        <a:lnSpc>
                          <a:spcPct val="115000"/>
                        </a:lnSpc>
                        <a:spcBef>
                          <a:spcPts val="0"/>
                        </a:spcBef>
                        <a:spcAft>
                          <a:spcPts val="0"/>
                        </a:spcAft>
                      </a:pPr>
                      <a:r>
                        <a:rPr lang="en-US" sz="1200">
                          <a:effectLst/>
                        </a:rPr>
                        <a:t>Purchase or license of software for each user</a:t>
                      </a:r>
                      <a:endParaRPr lang="en-US" sz="1200">
                        <a:effectLst/>
                        <a:latin typeface="Times New Roman"/>
                        <a:ea typeface="Times New Roman"/>
                      </a:endParaRPr>
                    </a:p>
                  </a:txBody>
                  <a:tcPr/>
                </a:tc>
                <a:extLst>
                  <a:ext uri="{0D108BD9-81ED-4DB2-BD59-A6C34878D82A}">
                    <a16:rowId xmlns:a16="http://schemas.microsoft.com/office/drawing/2014/main" val="10001"/>
                  </a:ext>
                </a:extLst>
              </a:tr>
              <a:tr h="353877">
                <a:tc>
                  <a:txBody>
                    <a:bodyPr/>
                    <a:lstStyle/>
                    <a:p>
                      <a:pPr marL="0" marR="0">
                        <a:lnSpc>
                          <a:spcPct val="115000"/>
                        </a:lnSpc>
                        <a:spcBef>
                          <a:spcPts val="0"/>
                        </a:spcBef>
                        <a:spcAft>
                          <a:spcPts val="0"/>
                        </a:spcAft>
                      </a:pPr>
                      <a:r>
                        <a:rPr lang="en-US" sz="1200" b="1" dirty="0">
                          <a:effectLst/>
                        </a:rPr>
                        <a:t>Installation</a:t>
                      </a:r>
                      <a:endParaRPr lang="en-US" sz="1200" b="1" dirty="0">
                        <a:effectLst/>
                        <a:latin typeface="Times New Roman"/>
                        <a:ea typeface="Times New Roman"/>
                      </a:endParaRPr>
                    </a:p>
                  </a:txBody>
                  <a:tcPr/>
                </a:tc>
                <a:tc>
                  <a:txBody>
                    <a:bodyPr/>
                    <a:lstStyle/>
                    <a:p>
                      <a:pPr marL="0" marR="0">
                        <a:lnSpc>
                          <a:spcPct val="115000"/>
                        </a:lnSpc>
                        <a:spcBef>
                          <a:spcPts val="0"/>
                        </a:spcBef>
                        <a:spcAft>
                          <a:spcPts val="0"/>
                        </a:spcAft>
                      </a:pPr>
                      <a:r>
                        <a:rPr lang="en-US" sz="1200">
                          <a:effectLst/>
                        </a:rPr>
                        <a:t>Cost to install hardware and software</a:t>
                      </a:r>
                      <a:endParaRPr lang="en-US" sz="1200">
                        <a:effectLst/>
                        <a:latin typeface="Times New Roman"/>
                        <a:ea typeface="Times New Roman"/>
                      </a:endParaRPr>
                    </a:p>
                  </a:txBody>
                  <a:tcPr/>
                </a:tc>
                <a:extLst>
                  <a:ext uri="{0D108BD9-81ED-4DB2-BD59-A6C34878D82A}">
                    <a16:rowId xmlns:a16="http://schemas.microsoft.com/office/drawing/2014/main" val="10002"/>
                  </a:ext>
                </a:extLst>
              </a:tr>
              <a:tr h="362990">
                <a:tc>
                  <a:txBody>
                    <a:bodyPr/>
                    <a:lstStyle/>
                    <a:p>
                      <a:pPr marL="0" marR="0">
                        <a:lnSpc>
                          <a:spcPct val="115000"/>
                        </a:lnSpc>
                        <a:spcBef>
                          <a:spcPts val="0"/>
                        </a:spcBef>
                        <a:spcAft>
                          <a:spcPts val="0"/>
                        </a:spcAft>
                      </a:pPr>
                      <a:r>
                        <a:rPr lang="en-US" sz="1200" b="1" dirty="0">
                          <a:effectLst/>
                        </a:rPr>
                        <a:t>Training</a:t>
                      </a:r>
                      <a:endParaRPr lang="en-US" sz="1200" b="1" dirty="0">
                        <a:effectLst/>
                        <a:latin typeface="Times New Roman"/>
                        <a:ea typeface="Times New Roman"/>
                      </a:endParaRPr>
                    </a:p>
                  </a:txBody>
                  <a:tcPr/>
                </a:tc>
                <a:tc>
                  <a:txBody>
                    <a:bodyPr/>
                    <a:lstStyle/>
                    <a:p>
                      <a:pPr marL="0" marR="0">
                        <a:lnSpc>
                          <a:spcPct val="115000"/>
                        </a:lnSpc>
                        <a:spcBef>
                          <a:spcPts val="0"/>
                        </a:spcBef>
                        <a:spcAft>
                          <a:spcPts val="0"/>
                        </a:spcAft>
                      </a:pPr>
                      <a:r>
                        <a:rPr lang="en-US" sz="1200">
                          <a:effectLst/>
                        </a:rPr>
                        <a:t>Cost to train IT staff and end-users</a:t>
                      </a:r>
                      <a:endParaRPr lang="en-US" sz="1200">
                        <a:effectLst/>
                        <a:latin typeface="Times New Roman"/>
                        <a:ea typeface="Times New Roman"/>
                      </a:endParaRPr>
                    </a:p>
                  </a:txBody>
                  <a:tcPr/>
                </a:tc>
                <a:extLst>
                  <a:ext uri="{0D108BD9-81ED-4DB2-BD59-A6C34878D82A}">
                    <a16:rowId xmlns:a16="http://schemas.microsoft.com/office/drawing/2014/main" val="10003"/>
                  </a:ext>
                </a:extLst>
              </a:tr>
              <a:tr h="611864">
                <a:tc>
                  <a:txBody>
                    <a:bodyPr/>
                    <a:lstStyle/>
                    <a:p>
                      <a:pPr marL="0" marR="0">
                        <a:lnSpc>
                          <a:spcPct val="115000"/>
                        </a:lnSpc>
                        <a:spcBef>
                          <a:spcPts val="0"/>
                        </a:spcBef>
                        <a:spcAft>
                          <a:spcPts val="0"/>
                        </a:spcAft>
                      </a:pPr>
                      <a:r>
                        <a:rPr lang="en-US" sz="1200" b="1" dirty="0">
                          <a:effectLst/>
                        </a:rPr>
                        <a:t>Support</a:t>
                      </a:r>
                      <a:endParaRPr lang="en-US" sz="1200" b="1" dirty="0">
                        <a:effectLst/>
                        <a:latin typeface="Times New Roman"/>
                        <a:ea typeface="Times New Roman"/>
                      </a:endParaRPr>
                    </a:p>
                  </a:txBody>
                  <a:tcPr/>
                </a:tc>
                <a:tc>
                  <a:txBody>
                    <a:bodyPr/>
                    <a:lstStyle/>
                    <a:p>
                      <a:pPr marL="0" marR="0">
                        <a:lnSpc>
                          <a:spcPct val="115000"/>
                        </a:lnSpc>
                        <a:spcBef>
                          <a:spcPts val="0"/>
                        </a:spcBef>
                        <a:spcAft>
                          <a:spcPts val="0"/>
                        </a:spcAft>
                      </a:pPr>
                      <a:r>
                        <a:rPr lang="en-US" sz="1200">
                          <a:effectLst/>
                        </a:rPr>
                        <a:t>Cost to provide ongoing technical support; help desks, documentation etc</a:t>
                      </a:r>
                      <a:endParaRPr lang="en-US" sz="1200">
                        <a:effectLst/>
                        <a:latin typeface="Times New Roman"/>
                        <a:ea typeface="Times New Roman"/>
                      </a:endParaRPr>
                    </a:p>
                  </a:txBody>
                  <a:tcPr/>
                </a:tc>
                <a:extLst>
                  <a:ext uri="{0D108BD9-81ED-4DB2-BD59-A6C34878D82A}">
                    <a16:rowId xmlns:a16="http://schemas.microsoft.com/office/drawing/2014/main" val="10004"/>
                  </a:ext>
                </a:extLst>
              </a:tr>
              <a:tr h="869852">
                <a:tc>
                  <a:txBody>
                    <a:bodyPr/>
                    <a:lstStyle/>
                    <a:p>
                      <a:pPr marL="0" marR="0">
                        <a:lnSpc>
                          <a:spcPct val="115000"/>
                        </a:lnSpc>
                        <a:spcBef>
                          <a:spcPts val="0"/>
                        </a:spcBef>
                        <a:spcAft>
                          <a:spcPts val="0"/>
                        </a:spcAft>
                      </a:pPr>
                      <a:r>
                        <a:rPr lang="en-US" sz="1200" b="1" dirty="0">
                          <a:effectLst/>
                        </a:rPr>
                        <a:t>Infrastructure</a:t>
                      </a:r>
                      <a:endParaRPr lang="en-US" sz="1200" b="1" dirty="0">
                        <a:effectLst/>
                        <a:latin typeface="Times New Roman"/>
                        <a:ea typeface="Times New Roman"/>
                      </a:endParaRPr>
                    </a:p>
                  </a:txBody>
                  <a:tcPr/>
                </a:tc>
                <a:tc>
                  <a:txBody>
                    <a:bodyPr/>
                    <a:lstStyle/>
                    <a:p>
                      <a:pPr marL="0" marR="0">
                        <a:lnSpc>
                          <a:spcPct val="115000"/>
                        </a:lnSpc>
                        <a:spcBef>
                          <a:spcPts val="0"/>
                        </a:spcBef>
                        <a:spcAft>
                          <a:spcPts val="0"/>
                        </a:spcAft>
                      </a:pPr>
                      <a:r>
                        <a:rPr lang="en-US" sz="1200">
                          <a:effectLst/>
                        </a:rPr>
                        <a:t>Cost to acquire, maintain and support related infrastructure such as networks and specialized equipment  (including storage and backup units)</a:t>
                      </a:r>
                      <a:endParaRPr lang="en-US" sz="1200">
                        <a:effectLst/>
                        <a:latin typeface="Times New Roman"/>
                        <a:ea typeface="Times New Roman"/>
                      </a:endParaRPr>
                    </a:p>
                  </a:txBody>
                  <a:tcPr/>
                </a:tc>
                <a:extLst>
                  <a:ext uri="{0D108BD9-81ED-4DB2-BD59-A6C34878D82A}">
                    <a16:rowId xmlns:a16="http://schemas.microsoft.com/office/drawing/2014/main" val="10005"/>
                  </a:ext>
                </a:extLst>
              </a:tr>
              <a:tr h="611864">
                <a:tc>
                  <a:txBody>
                    <a:bodyPr/>
                    <a:lstStyle/>
                    <a:p>
                      <a:pPr marL="0" marR="0">
                        <a:lnSpc>
                          <a:spcPct val="115000"/>
                        </a:lnSpc>
                        <a:spcBef>
                          <a:spcPts val="0"/>
                        </a:spcBef>
                        <a:spcAft>
                          <a:spcPts val="0"/>
                        </a:spcAft>
                      </a:pPr>
                      <a:r>
                        <a:rPr lang="en-US" sz="1200" b="1" dirty="0">
                          <a:effectLst/>
                        </a:rPr>
                        <a:t>Downtime</a:t>
                      </a:r>
                      <a:endParaRPr lang="en-US" sz="1200" b="1" dirty="0">
                        <a:effectLst/>
                        <a:latin typeface="Times New Roman"/>
                        <a:ea typeface="Times New Roman"/>
                      </a:endParaRPr>
                    </a:p>
                  </a:txBody>
                  <a:tcPr/>
                </a:tc>
                <a:tc>
                  <a:txBody>
                    <a:bodyPr/>
                    <a:lstStyle/>
                    <a:p>
                      <a:pPr marL="0" marR="0">
                        <a:lnSpc>
                          <a:spcPct val="115000"/>
                        </a:lnSpc>
                        <a:spcBef>
                          <a:spcPts val="0"/>
                        </a:spcBef>
                        <a:spcAft>
                          <a:spcPts val="0"/>
                        </a:spcAft>
                      </a:pPr>
                      <a:r>
                        <a:rPr lang="en-US" sz="1200">
                          <a:effectLst/>
                        </a:rPr>
                        <a:t>Lost productivity if hardware or software failures cause the system to unavailable for processing user tasks</a:t>
                      </a:r>
                      <a:endParaRPr lang="en-US" sz="1200">
                        <a:effectLst/>
                        <a:latin typeface="Times New Roman"/>
                        <a:ea typeface="Times New Roman"/>
                      </a:endParaRPr>
                    </a:p>
                  </a:txBody>
                  <a:tcPr/>
                </a:tc>
                <a:extLst>
                  <a:ext uri="{0D108BD9-81ED-4DB2-BD59-A6C34878D82A}">
                    <a16:rowId xmlns:a16="http://schemas.microsoft.com/office/drawing/2014/main" val="10006"/>
                  </a:ext>
                </a:extLst>
              </a:tr>
              <a:tr h="643411">
                <a:tc>
                  <a:txBody>
                    <a:bodyPr/>
                    <a:lstStyle/>
                    <a:p>
                      <a:pPr marL="0" marR="0">
                        <a:lnSpc>
                          <a:spcPct val="115000"/>
                        </a:lnSpc>
                        <a:spcBef>
                          <a:spcPts val="0"/>
                        </a:spcBef>
                        <a:spcAft>
                          <a:spcPts val="0"/>
                        </a:spcAft>
                      </a:pPr>
                      <a:r>
                        <a:rPr lang="en-US" sz="1200" b="1" dirty="0">
                          <a:effectLst/>
                        </a:rPr>
                        <a:t>Space and energy</a:t>
                      </a:r>
                      <a:endParaRPr lang="en-US" sz="1200" b="1" dirty="0">
                        <a:effectLst/>
                        <a:latin typeface="Times New Roman"/>
                        <a:ea typeface="Times New Roman"/>
                      </a:endParaRPr>
                    </a:p>
                  </a:txBody>
                  <a:tcPr/>
                </a:tc>
                <a:tc>
                  <a:txBody>
                    <a:bodyPr/>
                    <a:lstStyle/>
                    <a:p>
                      <a:pPr marL="0" marR="0">
                        <a:lnSpc>
                          <a:spcPct val="115000"/>
                        </a:lnSpc>
                        <a:spcBef>
                          <a:spcPts val="0"/>
                        </a:spcBef>
                        <a:spcAft>
                          <a:spcPts val="0"/>
                        </a:spcAft>
                      </a:pPr>
                      <a:r>
                        <a:rPr lang="en-US" sz="1200" dirty="0">
                          <a:effectLst/>
                        </a:rPr>
                        <a:t>Real estate and utility costs for hosing and providing power for the technology</a:t>
                      </a:r>
                      <a:endParaRPr lang="en-US" sz="1200" dirty="0">
                        <a:effectLst/>
                        <a:latin typeface="Times New Roman"/>
                        <a:ea typeface="Times New Roman"/>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150019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US" sz="3200" b="1" dirty="0"/>
              <a:t>S</a:t>
            </a:r>
            <a:r>
              <a:rPr lang="en-US" sz="3200" b="1" dirty="0" smtClean="0"/>
              <a:t>trategies </a:t>
            </a:r>
            <a:r>
              <a:rPr lang="en-US" sz="3200" b="1" dirty="0"/>
              <a:t>for </a:t>
            </a:r>
            <a:r>
              <a:rPr lang="en-US" sz="3200" b="1" dirty="0" smtClean="0"/>
              <a:t>Creating </a:t>
            </a:r>
            <a:r>
              <a:rPr lang="en-US" sz="3200" b="1" dirty="0"/>
              <a:t>and </a:t>
            </a:r>
            <a:r>
              <a:rPr lang="en-US" sz="3200" b="1" dirty="0" smtClean="0"/>
              <a:t>Deploying </a:t>
            </a:r>
            <a:r>
              <a:rPr lang="en-US" sz="3200" b="1" dirty="0"/>
              <a:t>S</a:t>
            </a:r>
            <a:r>
              <a:rPr lang="en-US" sz="3200" b="1" dirty="0" smtClean="0"/>
              <a:t>oftware</a:t>
            </a:r>
            <a:endParaRPr lang="en-US" sz="3200" dirty="0"/>
          </a:p>
        </p:txBody>
      </p:sp>
      <p:sp>
        <p:nvSpPr>
          <p:cNvPr id="3" name="Content Placeholder 2"/>
          <p:cNvSpPr>
            <a:spLocks noGrp="1"/>
          </p:cNvSpPr>
          <p:nvPr>
            <p:ph idx="1"/>
          </p:nvPr>
        </p:nvSpPr>
        <p:spPr>
          <a:xfrm>
            <a:off x="228600" y="990600"/>
            <a:ext cx="8229600" cy="4525963"/>
          </a:xfrm>
        </p:spPr>
        <p:txBody>
          <a:bodyPr>
            <a:normAutofit/>
          </a:bodyPr>
          <a:lstStyle/>
          <a:p>
            <a:r>
              <a:rPr lang="en-US" sz="2800" b="1" dirty="0"/>
              <a:t>Commercial off-the-shelf</a:t>
            </a:r>
            <a:r>
              <a:rPr lang="en-US" sz="2800" dirty="0"/>
              <a:t> software solutions are ready-made and available for licensing or sale to the general </a:t>
            </a:r>
            <a:r>
              <a:rPr lang="en-US" sz="2800" dirty="0" smtClean="0"/>
              <a:t>public</a:t>
            </a:r>
          </a:p>
          <a:p>
            <a:pPr lvl="1"/>
            <a:r>
              <a:rPr lang="en-US" sz="2400" dirty="0"/>
              <a:t>Off-the-shelf software systems that cannot be modified to meet the specific needs of a particular organization are sometimes called turn-key systems or software</a:t>
            </a:r>
          </a:p>
          <a:p>
            <a:pPr marL="457200" lvl="1" indent="0">
              <a:buNone/>
            </a:pPr>
            <a:endParaRPr lang="en-US" sz="2400" dirty="0" smtClean="0"/>
          </a:p>
          <a:p>
            <a:r>
              <a:rPr lang="en-US" sz="2800" b="1" dirty="0"/>
              <a:t>Custom software development</a:t>
            </a:r>
            <a:r>
              <a:rPr lang="en-US" sz="2800" dirty="0"/>
              <a:t> describes how an organization develops and builds software tailored specifically to its needs. </a:t>
            </a:r>
          </a:p>
        </p:txBody>
      </p:sp>
    </p:spTree>
    <p:extLst>
      <p:ext uri="{BB962C8B-B14F-4D97-AF65-F5344CB8AC3E}">
        <p14:creationId xmlns:p14="http://schemas.microsoft.com/office/powerpoint/2010/main" val="24960280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7"/>
          <p:cNvSpPr txBox="1">
            <a:spLocks noChangeArrowheads="1"/>
          </p:cNvSpPr>
          <p:nvPr/>
        </p:nvSpPr>
        <p:spPr bwMode="auto">
          <a:xfrm>
            <a:off x="304800" y="228600"/>
            <a:ext cx="8686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pPr>
            <a:r>
              <a:rPr lang="en-US" sz="2000" b="1" dirty="0"/>
              <a:t>Strategies for Creating and Deploying </a:t>
            </a:r>
            <a:r>
              <a:rPr lang="en-US" sz="2000" b="1" dirty="0" smtClean="0"/>
              <a:t>Software   continued</a:t>
            </a:r>
            <a:endParaRPr lang="en-US" sz="2000" b="1" dirty="0">
              <a:cs typeface="Times New Roman" pitchFamily="18" charset="0"/>
            </a:endParaRPr>
          </a:p>
        </p:txBody>
      </p:sp>
      <p:sp>
        <p:nvSpPr>
          <p:cNvPr id="96265" name="Rectangle 9"/>
          <p:cNvSpPr>
            <a:spLocks noChangeArrowheads="1"/>
          </p:cNvSpPr>
          <p:nvPr/>
        </p:nvSpPr>
        <p:spPr bwMode="auto">
          <a:xfrm>
            <a:off x="152400" y="819150"/>
            <a:ext cx="8610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0" rIns="90488" bIns="44450"/>
          <a:lstStyle/>
          <a:p>
            <a:pPr marL="342900" indent="-342900">
              <a:spcAft>
                <a:spcPts val="1200"/>
              </a:spcAft>
              <a:buFontTx/>
              <a:buChar char="•"/>
            </a:pPr>
            <a:r>
              <a:rPr lang="en-US" sz="3200" b="1" dirty="0">
                <a:cs typeface="Times New Roman" pitchFamily="18" charset="0"/>
              </a:rPr>
              <a:t>Using technology service providers</a:t>
            </a:r>
          </a:p>
          <a:p>
            <a:pPr marL="800100" lvl="1" indent="-342900">
              <a:spcAft>
                <a:spcPts val="1200"/>
              </a:spcAft>
              <a:buFontTx/>
              <a:buChar char="•"/>
            </a:pPr>
            <a:r>
              <a:rPr lang="en-US" sz="2000" b="1" dirty="0"/>
              <a:t>Outsourcing</a:t>
            </a:r>
          </a:p>
          <a:p>
            <a:pPr marL="1257300" lvl="2" indent="-342900">
              <a:spcAft>
                <a:spcPts val="1200"/>
              </a:spcAft>
              <a:buFontTx/>
              <a:buChar char="•"/>
            </a:pPr>
            <a:r>
              <a:rPr lang="en-US" sz="2400" dirty="0"/>
              <a:t>Using</a:t>
            </a:r>
            <a:r>
              <a:rPr lang="en-US" sz="2400" b="1" dirty="0"/>
              <a:t> </a:t>
            </a:r>
            <a:r>
              <a:rPr lang="en-US" sz="2400" dirty="0"/>
              <a:t>external provider to:</a:t>
            </a:r>
          </a:p>
          <a:p>
            <a:pPr marL="1714500" lvl="3" indent="-342900">
              <a:spcAft>
                <a:spcPts val="1200"/>
              </a:spcAft>
              <a:buFontTx/>
              <a:buChar char="•"/>
            </a:pPr>
            <a:r>
              <a:rPr lang="en-US" sz="2400" dirty="0"/>
              <a:t>Run networks.</a:t>
            </a:r>
          </a:p>
          <a:p>
            <a:pPr marL="1714500" lvl="3" indent="-342900">
              <a:spcAft>
                <a:spcPts val="1200"/>
              </a:spcAft>
              <a:buFontTx/>
              <a:buChar char="•"/>
            </a:pPr>
            <a:r>
              <a:rPr lang="en-US" sz="2400" dirty="0"/>
              <a:t>Host, manage Web site(s).</a:t>
            </a:r>
          </a:p>
          <a:p>
            <a:pPr marL="1714500" lvl="3" indent="-342900">
              <a:spcAft>
                <a:spcPts val="1200"/>
              </a:spcAft>
              <a:buFontTx/>
              <a:buChar char="•"/>
            </a:pPr>
            <a:r>
              <a:rPr lang="en-US" sz="2400" dirty="0"/>
              <a:t>Develop software (</a:t>
            </a:r>
            <a:r>
              <a:rPr lang="en-US" sz="2400" b="1" dirty="0"/>
              <a:t>offshore software outsourcing</a:t>
            </a:r>
            <a:r>
              <a:rPr lang="en-US" sz="2400" dirty="0"/>
              <a:t>).</a:t>
            </a:r>
          </a:p>
          <a:p>
            <a:pPr marL="1714500" lvl="3" indent="-342900">
              <a:spcAft>
                <a:spcPts val="1200"/>
              </a:spcAft>
              <a:buFontTx/>
              <a:buChar char="•"/>
            </a:pPr>
            <a:r>
              <a:rPr lang="en-US" sz="2400" dirty="0"/>
              <a:t>Manage IT infrastructures.</a:t>
            </a:r>
          </a:p>
          <a:p>
            <a:pPr marL="1257300" lvl="2" indent="-342900">
              <a:spcAft>
                <a:spcPts val="1200"/>
              </a:spcAft>
              <a:buFontTx/>
              <a:buChar char="•"/>
            </a:pPr>
            <a:r>
              <a:rPr lang="en-US" sz="2400" dirty="0"/>
              <a:t>Requires</a:t>
            </a:r>
            <a:r>
              <a:rPr lang="en-US" sz="2400" b="1" dirty="0"/>
              <a:t> Service Level Agreements (SLAs</a:t>
            </a:r>
            <a:r>
              <a:rPr lang="en-US" sz="2400" b="1" dirty="0" smtClean="0"/>
              <a:t>)</a:t>
            </a:r>
          </a:p>
          <a:p>
            <a:pPr marL="1714500" lvl="3" indent="-342900">
              <a:spcAft>
                <a:spcPts val="1200"/>
              </a:spcAft>
              <a:buFontTx/>
              <a:buChar char="•"/>
            </a:pPr>
            <a:r>
              <a:rPr lang="en-US" sz="2400" dirty="0" smtClean="0"/>
              <a:t>a </a:t>
            </a:r>
            <a:r>
              <a:rPr lang="en-US" sz="2400" dirty="0"/>
              <a:t>formal contracts between customers and service providers that define the specific responsibilities of the service provider and the level of service expected by the customer.</a:t>
            </a:r>
          </a:p>
          <a:p>
            <a:pPr marL="1714500" lvl="3" indent="-342900">
              <a:spcAft>
                <a:spcPts val="1200"/>
              </a:spcAft>
              <a:buFontTx/>
              <a:buChar char="•"/>
            </a:pPr>
            <a:endParaRPr lang="en-US" sz="2400" b="1" dirty="0"/>
          </a:p>
        </p:txBody>
      </p:sp>
    </p:spTree>
    <p:extLst>
      <p:ext uri="{BB962C8B-B14F-4D97-AF65-F5344CB8AC3E}">
        <p14:creationId xmlns:p14="http://schemas.microsoft.com/office/powerpoint/2010/main" val="51049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6265">
                                            <p:txEl>
                                              <p:pRg st="0" end="0"/>
                                            </p:txEl>
                                          </p:spTgt>
                                        </p:tgtEl>
                                        <p:attrNameLst>
                                          <p:attrName>style.visibility</p:attrName>
                                        </p:attrNameLst>
                                      </p:cBhvr>
                                      <p:to>
                                        <p:strVal val="visible"/>
                                      </p:to>
                                    </p:set>
                                    <p:anim calcmode="lin" valueType="num">
                                      <p:cBhvr additive="base">
                                        <p:cTn id="7" dur="500" fill="hold"/>
                                        <p:tgtEl>
                                          <p:spTgt spid="9626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6265">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96265">
                                            <p:txEl>
                                              <p:pRg st="1" end="1"/>
                                            </p:txEl>
                                          </p:spTgt>
                                        </p:tgtEl>
                                        <p:attrNameLst>
                                          <p:attrName>style.visibility</p:attrName>
                                        </p:attrNameLst>
                                      </p:cBhvr>
                                      <p:to>
                                        <p:strVal val="visible"/>
                                      </p:to>
                                    </p:set>
                                    <p:anim calcmode="lin" valueType="num">
                                      <p:cBhvr additive="base">
                                        <p:cTn id="11" dur="500" fill="hold"/>
                                        <p:tgtEl>
                                          <p:spTgt spid="9626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6265">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96265">
                                            <p:txEl>
                                              <p:pRg st="2" end="2"/>
                                            </p:txEl>
                                          </p:spTgt>
                                        </p:tgtEl>
                                        <p:attrNameLst>
                                          <p:attrName>style.visibility</p:attrName>
                                        </p:attrNameLst>
                                      </p:cBhvr>
                                      <p:to>
                                        <p:strVal val="visible"/>
                                      </p:to>
                                    </p:set>
                                    <p:anim calcmode="lin" valueType="num">
                                      <p:cBhvr additive="base">
                                        <p:cTn id="15" dur="500" fill="hold"/>
                                        <p:tgtEl>
                                          <p:spTgt spid="9626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6265">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96265">
                                            <p:txEl>
                                              <p:pRg st="3" end="3"/>
                                            </p:txEl>
                                          </p:spTgt>
                                        </p:tgtEl>
                                        <p:attrNameLst>
                                          <p:attrName>style.visibility</p:attrName>
                                        </p:attrNameLst>
                                      </p:cBhvr>
                                      <p:to>
                                        <p:strVal val="visible"/>
                                      </p:to>
                                    </p:set>
                                    <p:anim calcmode="lin" valueType="num">
                                      <p:cBhvr additive="base">
                                        <p:cTn id="19" dur="500" fill="hold"/>
                                        <p:tgtEl>
                                          <p:spTgt spid="9626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6265">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96265">
                                            <p:txEl>
                                              <p:pRg st="4" end="4"/>
                                            </p:txEl>
                                          </p:spTgt>
                                        </p:tgtEl>
                                        <p:attrNameLst>
                                          <p:attrName>style.visibility</p:attrName>
                                        </p:attrNameLst>
                                      </p:cBhvr>
                                      <p:to>
                                        <p:strVal val="visible"/>
                                      </p:to>
                                    </p:set>
                                    <p:anim calcmode="lin" valueType="num">
                                      <p:cBhvr additive="base">
                                        <p:cTn id="23" dur="500" fill="hold"/>
                                        <p:tgtEl>
                                          <p:spTgt spid="9626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6265">
                                            <p:txEl>
                                              <p:pRg st="4" end="4"/>
                                            </p:txEl>
                                          </p:spTgt>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96265">
                                            <p:txEl>
                                              <p:pRg st="5" end="5"/>
                                            </p:txEl>
                                          </p:spTgt>
                                        </p:tgtEl>
                                        <p:attrNameLst>
                                          <p:attrName>style.visibility</p:attrName>
                                        </p:attrNameLst>
                                      </p:cBhvr>
                                      <p:to>
                                        <p:strVal val="visible"/>
                                      </p:to>
                                    </p:set>
                                    <p:anim calcmode="lin" valueType="num">
                                      <p:cBhvr additive="base">
                                        <p:cTn id="27" dur="500" fill="hold"/>
                                        <p:tgtEl>
                                          <p:spTgt spid="9626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6265">
                                            <p:txEl>
                                              <p:pRg st="5" end="5"/>
                                            </p:txEl>
                                          </p:spTgt>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96265">
                                            <p:txEl>
                                              <p:pRg st="6" end="6"/>
                                            </p:txEl>
                                          </p:spTgt>
                                        </p:tgtEl>
                                        <p:attrNameLst>
                                          <p:attrName>style.visibility</p:attrName>
                                        </p:attrNameLst>
                                      </p:cBhvr>
                                      <p:to>
                                        <p:strVal val="visible"/>
                                      </p:to>
                                    </p:set>
                                    <p:anim calcmode="lin" valueType="num">
                                      <p:cBhvr additive="base">
                                        <p:cTn id="31" dur="500" fill="hold"/>
                                        <p:tgtEl>
                                          <p:spTgt spid="9626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6265">
                                            <p:txEl>
                                              <p:pRg st="6" end="6"/>
                                            </p:txEl>
                                          </p:spTgt>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96265">
                                            <p:txEl>
                                              <p:pRg st="7" end="7"/>
                                            </p:txEl>
                                          </p:spTgt>
                                        </p:tgtEl>
                                        <p:attrNameLst>
                                          <p:attrName>style.visibility</p:attrName>
                                        </p:attrNameLst>
                                      </p:cBhvr>
                                      <p:to>
                                        <p:strVal val="visible"/>
                                      </p:to>
                                    </p:set>
                                    <p:anim calcmode="lin" valueType="num">
                                      <p:cBhvr additive="base">
                                        <p:cTn id="35" dur="500" fill="hold"/>
                                        <p:tgtEl>
                                          <p:spTgt spid="9626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6265">
                                            <p:txEl>
                                              <p:pRg st="7" end="7"/>
                                            </p:txEl>
                                          </p:spTgt>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96265">
                                            <p:txEl>
                                              <p:pRg st="8" end="8"/>
                                            </p:txEl>
                                          </p:spTgt>
                                        </p:tgtEl>
                                        <p:attrNameLst>
                                          <p:attrName>style.visibility</p:attrName>
                                        </p:attrNameLst>
                                      </p:cBhvr>
                                      <p:to>
                                        <p:strVal val="visible"/>
                                      </p:to>
                                    </p:set>
                                    <p:anim calcmode="lin" valueType="num">
                                      <p:cBhvr additive="base">
                                        <p:cTn id="39" dur="500" fill="hold"/>
                                        <p:tgtEl>
                                          <p:spTgt spid="9626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6265">
                                            <p:txEl>
                                              <p:pRg st="8" end="8"/>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5"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9050"/>
            <a:ext cx="8229600" cy="1143000"/>
          </a:xfrm>
        </p:spPr>
        <p:txBody>
          <a:bodyPr>
            <a:normAutofit/>
          </a:bodyPr>
          <a:lstStyle/>
          <a:p>
            <a:r>
              <a:rPr lang="en-US" sz="3600" dirty="0" smtClean="0"/>
              <a:t>Advantages of Outsourcing</a:t>
            </a:r>
            <a:endParaRPr lang="en-US" sz="3600" dirty="0"/>
          </a:p>
        </p:txBody>
      </p:sp>
      <p:sp>
        <p:nvSpPr>
          <p:cNvPr id="3" name="Content Placeholder 2"/>
          <p:cNvSpPr>
            <a:spLocks noGrp="1"/>
          </p:cNvSpPr>
          <p:nvPr>
            <p:ph idx="1"/>
          </p:nvPr>
        </p:nvSpPr>
        <p:spPr>
          <a:xfrm>
            <a:off x="228600" y="1295400"/>
            <a:ext cx="8915400" cy="4876800"/>
          </a:xfrm>
        </p:spPr>
        <p:txBody>
          <a:bodyPr>
            <a:noAutofit/>
          </a:bodyPr>
          <a:lstStyle/>
          <a:p>
            <a:r>
              <a:rPr lang="en-US" sz="2400" dirty="0"/>
              <a:t>A</a:t>
            </a:r>
            <a:r>
              <a:rPr lang="en-US" sz="2400" dirty="0" smtClean="0"/>
              <a:t>llows </a:t>
            </a:r>
            <a:r>
              <a:rPr lang="en-US" sz="2400" dirty="0"/>
              <a:t>a business to concentrate on its core competencies rather than focusing on technology issues.  </a:t>
            </a:r>
            <a:endParaRPr lang="en-US" sz="2400" dirty="0" smtClean="0"/>
          </a:p>
          <a:p>
            <a:r>
              <a:rPr lang="en-US" sz="2400" dirty="0" smtClean="0"/>
              <a:t>Instead </a:t>
            </a:r>
            <a:r>
              <a:rPr lang="en-US" sz="2400" dirty="0"/>
              <a:t>of purchasing all the necessary hardware and software for hosting a Web site, a business can use a Web hosting service that maintains a large Web </a:t>
            </a:r>
            <a:r>
              <a:rPr lang="en-US" sz="2400" dirty="0" smtClean="0"/>
              <a:t>server</a:t>
            </a:r>
          </a:p>
          <a:p>
            <a:r>
              <a:rPr lang="en-US" sz="2400" dirty="0"/>
              <a:t>Outsourcing custom software development or maintenance to outside firms benefits a company because it won’t have to hire programmers, analysts, and managers with the necessary skills.  </a:t>
            </a:r>
            <a:endParaRPr lang="en-US" sz="2400" dirty="0" smtClean="0"/>
          </a:p>
          <a:p>
            <a:r>
              <a:rPr lang="en-US" sz="2400" dirty="0" smtClean="0"/>
              <a:t>An </a:t>
            </a:r>
            <a:r>
              <a:rPr lang="en-US" sz="2400" dirty="0"/>
              <a:t>outsourcer often has the technical and management skills to do the job better, faster, and more efficiently. </a:t>
            </a:r>
            <a:endParaRPr lang="en-US" sz="2400" dirty="0" smtClean="0"/>
          </a:p>
          <a:p>
            <a:r>
              <a:rPr lang="en-US" sz="2400" dirty="0" smtClean="0"/>
              <a:t>Even </a:t>
            </a:r>
            <a:r>
              <a:rPr lang="en-US" sz="2400" dirty="0"/>
              <a:t>though it’s often cheaper to outsource the maintenance of an IT infrastructure and the development of new systems to external vendors, a business must weight the pros and cons carefully. </a:t>
            </a:r>
          </a:p>
        </p:txBody>
      </p:sp>
    </p:spTree>
    <p:extLst>
      <p:ext uri="{BB962C8B-B14F-4D97-AF65-F5344CB8AC3E}">
        <p14:creationId xmlns:p14="http://schemas.microsoft.com/office/powerpoint/2010/main" val="33644288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7"/>
          <p:cNvSpPr txBox="1">
            <a:spLocks noChangeArrowheads="1"/>
          </p:cNvSpPr>
          <p:nvPr/>
        </p:nvSpPr>
        <p:spPr bwMode="auto">
          <a:xfrm>
            <a:off x="1447800" y="381000"/>
            <a:ext cx="6629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pPr>
            <a:r>
              <a:rPr lang="en-US" sz="1600" b="1" dirty="0">
                <a:cs typeface="Times New Roman" pitchFamily="18" charset="0"/>
              </a:rPr>
              <a:t>Managing Hardware and Software Technology</a:t>
            </a:r>
          </a:p>
        </p:txBody>
      </p:sp>
      <p:sp>
        <p:nvSpPr>
          <p:cNvPr id="96265" name="Rectangle 9"/>
          <p:cNvSpPr>
            <a:spLocks noChangeArrowheads="1"/>
          </p:cNvSpPr>
          <p:nvPr/>
        </p:nvSpPr>
        <p:spPr bwMode="auto">
          <a:xfrm>
            <a:off x="304800" y="1066800"/>
            <a:ext cx="8534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0" rIns="90488" bIns="44450"/>
          <a:lstStyle/>
          <a:p>
            <a:pPr marL="342900" indent="-342900">
              <a:lnSpc>
                <a:spcPct val="120000"/>
              </a:lnSpc>
              <a:spcAft>
                <a:spcPts val="1200"/>
              </a:spcAft>
              <a:buFontTx/>
              <a:buChar char="•"/>
            </a:pPr>
            <a:r>
              <a:rPr lang="en-US" b="1" dirty="0">
                <a:cs typeface="Times New Roman" pitchFamily="18" charset="0"/>
              </a:rPr>
              <a:t>Using cloud services</a:t>
            </a:r>
          </a:p>
          <a:p>
            <a:pPr marL="800100" lvl="1" indent="-342900">
              <a:lnSpc>
                <a:spcPct val="120000"/>
              </a:lnSpc>
              <a:spcAft>
                <a:spcPts val="1200"/>
              </a:spcAft>
              <a:buFontTx/>
              <a:buChar char="•"/>
            </a:pPr>
            <a:r>
              <a:rPr lang="en-US" sz="2000" b="1" dirty="0"/>
              <a:t>Small businesses “rent” infrastructure from another firm to avoid expenses of maintaining hardware and software on their own.</a:t>
            </a:r>
          </a:p>
          <a:p>
            <a:pPr marL="1257300" lvl="2" indent="-342900">
              <a:lnSpc>
                <a:spcPct val="120000"/>
              </a:lnSpc>
              <a:spcAft>
                <a:spcPts val="1200"/>
              </a:spcAft>
              <a:buFontTx/>
              <a:buChar char="•"/>
            </a:pPr>
            <a:r>
              <a:rPr lang="en-US" sz="1800" b="1" dirty="0"/>
              <a:t>Off-loading peak demand to remote data </a:t>
            </a:r>
            <a:r>
              <a:rPr lang="en-US" sz="1800" b="1" dirty="0" smtClean="0"/>
              <a:t>centers</a:t>
            </a:r>
          </a:p>
          <a:p>
            <a:pPr marL="800100" lvl="1" indent="-342900">
              <a:lnSpc>
                <a:spcPct val="120000"/>
              </a:lnSpc>
              <a:spcAft>
                <a:spcPts val="1200"/>
              </a:spcAft>
              <a:buFontTx/>
              <a:buChar char="•"/>
            </a:pPr>
            <a:r>
              <a:rPr lang="en-US" sz="2000" b="1" dirty="0"/>
              <a:t>Amazon Markets </a:t>
            </a:r>
            <a:r>
              <a:rPr lang="en-US" sz="2000" b="1" dirty="0">
                <a:hlinkClick r:id="rId3"/>
              </a:rPr>
              <a:t>http://www.amazonservices.com</a:t>
            </a:r>
            <a:r>
              <a:rPr lang="en-US" sz="2000" b="1" dirty="0" smtClean="0">
                <a:hlinkClick r:id="rId3"/>
              </a:rPr>
              <a:t>/</a:t>
            </a:r>
            <a:endParaRPr lang="en-US" sz="2000" b="1" dirty="0" smtClean="0"/>
          </a:p>
          <a:p>
            <a:pPr marL="800100" lvl="1" indent="-342900">
              <a:lnSpc>
                <a:spcPct val="120000"/>
              </a:lnSpc>
              <a:spcAft>
                <a:spcPts val="1200"/>
              </a:spcAft>
              <a:buFontTx/>
              <a:buChar char="•"/>
            </a:pPr>
            <a:r>
              <a:rPr lang="en-US" sz="2000" b="1" dirty="0" smtClean="0"/>
              <a:t>Amazon </a:t>
            </a:r>
            <a:r>
              <a:rPr lang="en-US" sz="2000" b="1" dirty="0"/>
              <a:t>provides cloud services to major business firms, and also to thousands of small merchants who want to use Amazon software to sell their goods and services. </a:t>
            </a:r>
          </a:p>
          <a:p>
            <a:pPr marL="342900" indent="-342900">
              <a:lnSpc>
                <a:spcPct val="120000"/>
              </a:lnSpc>
              <a:spcAft>
                <a:spcPts val="1200"/>
              </a:spcAft>
              <a:buFontTx/>
              <a:buChar char="•"/>
            </a:pPr>
            <a:r>
              <a:rPr lang="en-US" sz="2000" b="1" dirty="0"/>
              <a:t>Managing mobile platforms</a:t>
            </a:r>
          </a:p>
          <a:p>
            <a:pPr marL="800100" lvl="1" indent="-342900">
              <a:lnSpc>
                <a:spcPct val="120000"/>
              </a:lnSpc>
              <a:spcAft>
                <a:spcPts val="1200"/>
              </a:spcAft>
              <a:buFontTx/>
              <a:buChar char="•"/>
            </a:pPr>
            <a:r>
              <a:rPr lang="en-US" sz="1800" b="1" dirty="0"/>
              <a:t>Balancing gains in productivity from using mobile devices with expenses of equipping employees with these devices</a:t>
            </a:r>
          </a:p>
          <a:p>
            <a:pPr marL="1257300" lvl="2" indent="-342900">
              <a:lnSpc>
                <a:spcPct val="120000"/>
              </a:lnSpc>
              <a:spcAft>
                <a:spcPts val="1200"/>
              </a:spcAft>
              <a:buFontTx/>
              <a:buChar char="•"/>
            </a:pPr>
            <a:r>
              <a:rPr lang="en-US" sz="1800" b="1" dirty="0"/>
              <a:t>TCO for wireless devices ranges from $1,000 to $3,000</a:t>
            </a:r>
          </a:p>
        </p:txBody>
      </p:sp>
    </p:spTree>
    <p:extLst>
      <p:ext uri="{BB962C8B-B14F-4D97-AF65-F5344CB8AC3E}">
        <p14:creationId xmlns:p14="http://schemas.microsoft.com/office/powerpoint/2010/main" val="1435703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6265">
                                            <p:txEl>
                                              <p:pRg st="0" end="0"/>
                                            </p:txEl>
                                          </p:spTgt>
                                        </p:tgtEl>
                                        <p:attrNameLst>
                                          <p:attrName>style.visibility</p:attrName>
                                        </p:attrNameLst>
                                      </p:cBhvr>
                                      <p:to>
                                        <p:strVal val="visible"/>
                                      </p:to>
                                    </p:set>
                                    <p:anim calcmode="lin" valueType="num">
                                      <p:cBhvr additive="base">
                                        <p:cTn id="7" dur="500" fill="hold"/>
                                        <p:tgtEl>
                                          <p:spTgt spid="9626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6265">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96265">
                                            <p:txEl>
                                              <p:pRg st="1" end="1"/>
                                            </p:txEl>
                                          </p:spTgt>
                                        </p:tgtEl>
                                        <p:attrNameLst>
                                          <p:attrName>style.visibility</p:attrName>
                                        </p:attrNameLst>
                                      </p:cBhvr>
                                      <p:to>
                                        <p:strVal val="visible"/>
                                      </p:to>
                                    </p:set>
                                    <p:anim calcmode="lin" valueType="num">
                                      <p:cBhvr additive="base">
                                        <p:cTn id="11" dur="500" fill="hold"/>
                                        <p:tgtEl>
                                          <p:spTgt spid="9626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6265">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96265">
                                            <p:txEl>
                                              <p:pRg st="2" end="2"/>
                                            </p:txEl>
                                          </p:spTgt>
                                        </p:tgtEl>
                                        <p:attrNameLst>
                                          <p:attrName>style.visibility</p:attrName>
                                        </p:attrNameLst>
                                      </p:cBhvr>
                                      <p:to>
                                        <p:strVal val="visible"/>
                                      </p:to>
                                    </p:set>
                                    <p:anim calcmode="lin" valueType="num">
                                      <p:cBhvr additive="base">
                                        <p:cTn id="15" dur="500" fill="hold"/>
                                        <p:tgtEl>
                                          <p:spTgt spid="9626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6265">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96265">
                                            <p:txEl>
                                              <p:pRg st="3" end="3"/>
                                            </p:txEl>
                                          </p:spTgt>
                                        </p:tgtEl>
                                        <p:attrNameLst>
                                          <p:attrName>style.visibility</p:attrName>
                                        </p:attrNameLst>
                                      </p:cBhvr>
                                      <p:to>
                                        <p:strVal val="visible"/>
                                      </p:to>
                                    </p:set>
                                    <p:anim calcmode="lin" valueType="num">
                                      <p:cBhvr additive="base">
                                        <p:cTn id="19" dur="500" fill="hold"/>
                                        <p:tgtEl>
                                          <p:spTgt spid="9626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6265">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96265">
                                            <p:txEl>
                                              <p:pRg st="4" end="4"/>
                                            </p:txEl>
                                          </p:spTgt>
                                        </p:tgtEl>
                                        <p:attrNameLst>
                                          <p:attrName>style.visibility</p:attrName>
                                        </p:attrNameLst>
                                      </p:cBhvr>
                                      <p:to>
                                        <p:strVal val="visible"/>
                                      </p:to>
                                    </p:set>
                                    <p:anim calcmode="lin" valueType="num">
                                      <p:cBhvr additive="base">
                                        <p:cTn id="23" dur="500" fill="hold"/>
                                        <p:tgtEl>
                                          <p:spTgt spid="9626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6265">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1" fill="hold" grpId="0" nodeType="clickEffect">
                                  <p:stCondLst>
                                    <p:cond delay="0"/>
                                  </p:stCondLst>
                                  <p:childTnLst>
                                    <p:set>
                                      <p:cBhvr>
                                        <p:cTn id="28" dur="1" fill="hold">
                                          <p:stCondLst>
                                            <p:cond delay="0"/>
                                          </p:stCondLst>
                                        </p:cTn>
                                        <p:tgtEl>
                                          <p:spTgt spid="96265">
                                            <p:txEl>
                                              <p:pRg st="5" end="5"/>
                                            </p:txEl>
                                          </p:spTgt>
                                        </p:tgtEl>
                                        <p:attrNameLst>
                                          <p:attrName>style.visibility</p:attrName>
                                        </p:attrNameLst>
                                      </p:cBhvr>
                                      <p:to>
                                        <p:strVal val="visible"/>
                                      </p:to>
                                    </p:set>
                                    <p:anim calcmode="lin" valueType="num">
                                      <p:cBhvr additive="base">
                                        <p:cTn id="29" dur="500" fill="hold"/>
                                        <p:tgtEl>
                                          <p:spTgt spid="9626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6265">
                                            <p:txEl>
                                              <p:pRg st="5" end="5"/>
                                            </p:txEl>
                                          </p:spTgt>
                                        </p:tgtEl>
                                        <p:attrNameLst>
                                          <p:attrName>ppt_y</p:attrName>
                                        </p:attrNameLst>
                                      </p:cBhvr>
                                      <p:tavLst>
                                        <p:tav tm="0">
                                          <p:val>
                                            <p:strVal val="0-#ppt_h/2"/>
                                          </p:val>
                                        </p:tav>
                                        <p:tav tm="100000">
                                          <p:val>
                                            <p:strVal val="#ppt_y"/>
                                          </p:val>
                                        </p:tav>
                                      </p:tavLst>
                                    </p:anim>
                                  </p:childTnLst>
                                </p:cTn>
                              </p:par>
                              <p:par>
                                <p:cTn id="31" presetID="2" presetClass="entr" presetSubtype="1" fill="hold" grpId="0" nodeType="withEffect">
                                  <p:stCondLst>
                                    <p:cond delay="0"/>
                                  </p:stCondLst>
                                  <p:childTnLst>
                                    <p:set>
                                      <p:cBhvr>
                                        <p:cTn id="32" dur="1" fill="hold">
                                          <p:stCondLst>
                                            <p:cond delay="0"/>
                                          </p:stCondLst>
                                        </p:cTn>
                                        <p:tgtEl>
                                          <p:spTgt spid="96265">
                                            <p:txEl>
                                              <p:pRg st="6" end="6"/>
                                            </p:txEl>
                                          </p:spTgt>
                                        </p:tgtEl>
                                        <p:attrNameLst>
                                          <p:attrName>style.visibility</p:attrName>
                                        </p:attrNameLst>
                                      </p:cBhvr>
                                      <p:to>
                                        <p:strVal val="visible"/>
                                      </p:to>
                                    </p:set>
                                    <p:anim calcmode="lin" valueType="num">
                                      <p:cBhvr additive="base">
                                        <p:cTn id="33" dur="500" fill="hold"/>
                                        <p:tgtEl>
                                          <p:spTgt spid="9626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6265">
                                            <p:txEl>
                                              <p:pRg st="6" end="6"/>
                                            </p:txEl>
                                          </p:spTgt>
                                        </p:tgtEl>
                                        <p:attrNameLst>
                                          <p:attrName>ppt_y</p:attrName>
                                        </p:attrNameLst>
                                      </p:cBhvr>
                                      <p:tavLst>
                                        <p:tav tm="0">
                                          <p:val>
                                            <p:strVal val="0-#ppt_h/2"/>
                                          </p:val>
                                        </p:tav>
                                        <p:tav tm="100000">
                                          <p:val>
                                            <p:strVal val="#ppt_y"/>
                                          </p:val>
                                        </p:tav>
                                      </p:tavLst>
                                    </p:anim>
                                  </p:childTnLst>
                                </p:cTn>
                              </p:par>
                              <p:par>
                                <p:cTn id="35" presetID="2" presetClass="entr" presetSubtype="1" fill="hold" grpId="0" nodeType="withEffect">
                                  <p:stCondLst>
                                    <p:cond delay="0"/>
                                  </p:stCondLst>
                                  <p:childTnLst>
                                    <p:set>
                                      <p:cBhvr>
                                        <p:cTn id="36" dur="1" fill="hold">
                                          <p:stCondLst>
                                            <p:cond delay="0"/>
                                          </p:stCondLst>
                                        </p:cTn>
                                        <p:tgtEl>
                                          <p:spTgt spid="96265">
                                            <p:txEl>
                                              <p:pRg st="7" end="7"/>
                                            </p:txEl>
                                          </p:spTgt>
                                        </p:tgtEl>
                                        <p:attrNameLst>
                                          <p:attrName>style.visibility</p:attrName>
                                        </p:attrNameLst>
                                      </p:cBhvr>
                                      <p:to>
                                        <p:strVal val="visible"/>
                                      </p:to>
                                    </p:set>
                                    <p:anim calcmode="lin" valueType="num">
                                      <p:cBhvr additive="base">
                                        <p:cTn id="37" dur="500" fill="hold"/>
                                        <p:tgtEl>
                                          <p:spTgt spid="9626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6265">
                                            <p:txEl>
                                              <p:pRg st="7" end="7"/>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5"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7"/>
          <p:cNvSpPr txBox="1">
            <a:spLocks noChangeArrowheads="1"/>
          </p:cNvSpPr>
          <p:nvPr/>
        </p:nvSpPr>
        <p:spPr bwMode="auto">
          <a:xfrm>
            <a:off x="1447800" y="1066800"/>
            <a:ext cx="6629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pPr>
            <a:r>
              <a:rPr lang="en-US" sz="1600" b="1">
                <a:cs typeface="Times New Roman" pitchFamily="18" charset="0"/>
              </a:rPr>
              <a:t>Managing Hardware and Software Technology</a:t>
            </a:r>
          </a:p>
        </p:txBody>
      </p:sp>
      <p:sp>
        <p:nvSpPr>
          <p:cNvPr id="96265" name="Rectangle 9"/>
          <p:cNvSpPr>
            <a:spLocks noChangeArrowheads="1"/>
          </p:cNvSpPr>
          <p:nvPr/>
        </p:nvSpPr>
        <p:spPr bwMode="auto">
          <a:xfrm>
            <a:off x="457200" y="1676400"/>
            <a:ext cx="7848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0" rIns="90488" bIns="44450"/>
          <a:lstStyle/>
          <a:p>
            <a:pPr marL="342900" indent="-342900">
              <a:spcAft>
                <a:spcPts val="600"/>
              </a:spcAft>
              <a:buFontTx/>
              <a:buChar char="•"/>
            </a:pPr>
            <a:r>
              <a:rPr lang="en-US" sz="2800" b="1" dirty="0">
                <a:cs typeface="Times New Roman" pitchFamily="18" charset="0"/>
              </a:rPr>
              <a:t>Managing software localization for global business</a:t>
            </a:r>
          </a:p>
          <a:p>
            <a:pPr marL="800100" lvl="1" indent="-342900">
              <a:spcAft>
                <a:spcPts val="600"/>
              </a:spcAft>
              <a:buFontTx/>
              <a:buChar char="•"/>
            </a:pPr>
            <a:r>
              <a:rPr lang="en-US" dirty="0">
                <a:cs typeface="Times New Roman" pitchFamily="18" charset="0"/>
              </a:rPr>
              <a:t>Local language interfaces</a:t>
            </a:r>
          </a:p>
          <a:p>
            <a:pPr marL="1257300" lvl="2" indent="-342900">
              <a:spcAft>
                <a:spcPts val="600"/>
              </a:spcAft>
              <a:buFontTx/>
              <a:buChar char="•"/>
            </a:pPr>
            <a:r>
              <a:rPr lang="en-US" sz="2000" dirty="0">
                <a:cs typeface="Times New Roman" pitchFamily="18" charset="0"/>
              </a:rPr>
              <a:t>English not typically standard at middle, lower levels</a:t>
            </a:r>
          </a:p>
          <a:p>
            <a:pPr marL="1257300" lvl="2" indent="-342900">
              <a:spcAft>
                <a:spcPts val="600"/>
              </a:spcAft>
              <a:buFontTx/>
              <a:buChar char="•"/>
            </a:pPr>
            <a:r>
              <a:rPr lang="en-US" sz="2000" dirty="0">
                <a:cs typeface="Times New Roman" pitchFamily="18" charset="0"/>
              </a:rPr>
              <a:t>Interfaces are complex: menu bars, error messages, online forms, search results, and so on</a:t>
            </a:r>
          </a:p>
          <a:p>
            <a:pPr marL="800100" lvl="1" indent="-342900">
              <a:spcAft>
                <a:spcPts val="600"/>
              </a:spcAft>
              <a:buFontTx/>
              <a:buChar char="•"/>
            </a:pPr>
            <a:r>
              <a:rPr lang="en-US" dirty="0">
                <a:cs typeface="Times New Roman" pitchFamily="18" charset="0"/>
              </a:rPr>
              <a:t>Differences in local </a:t>
            </a:r>
            <a:r>
              <a:rPr lang="en-US" dirty="0" smtClean="0">
                <a:cs typeface="Times New Roman" pitchFamily="18" charset="0"/>
              </a:rPr>
              <a:t>cultures</a:t>
            </a:r>
          </a:p>
          <a:p>
            <a:pPr marL="800100" lvl="1" indent="-342900">
              <a:spcAft>
                <a:spcPts val="600"/>
              </a:spcAft>
              <a:buFontTx/>
              <a:buChar char="•"/>
            </a:pPr>
            <a:r>
              <a:rPr lang="en-US" dirty="0" smtClean="0">
                <a:cs typeface="Times New Roman" pitchFamily="18" charset="0"/>
              </a:rPr>
              <a:t>Differences in monetary structure</a:t>
            </a:r>
            <a:endParaRPr lang="en-US" dirty="0">
              <a:cs typeface="Times New Roman" pitchFamily="18" charset="0"/>
            </a:endParaRPr>
          </a:p>
          <a:p>
            <a:pPr marL="800100" lvl="1" indent="-342900">
              <a:spcAft>
                <a:spcPts val="600"/>
              </a:spcAft>
              <a:buFontTx/>
              <a:buChar char="•"/>
            </a:pPr>
            <a:r>
              <a:rPr lang="en-US" dirty="0">
                <a:cs typeface="Times New Roman" pitchFamily="18" charset="0"/>
              </a:rPr>
              <a:t>Differences in business processes</a:t>
            </a:r>
          </a:p>
          <a:p>
            <a:pPr marL="342900" indent="-342900">
              <a:spcAft>
                <a:spcPts val="600"/>
              </a:spcAft>
              <a:buFontTx/>
              <a:buChar char="•"/>
            </a:pPr>
            <a:r>
              <a:rPr lang="en-US" dirty="0">
                <a:cs typeface="Times New Roman" pitchFamily="18" charset="0"/>
              </a:rPr>
              <a:t>All of these factors add to TCO of using technology service </a:t>
            </a:r>
            <a:r>
              <a:rPr lang="en-US" dirty="0" smtClean="0">
                <a:cs typeface="Times New Roman" pitchFamily="18" charset="0"/>
              </a:rPr>
              <a:t>providers</a:t>
            </a:r>
          </a:p>
          <a:p>
            <a:pPr marL="342900" indent="-342900">
              <a:spcAft>
                <a:spcPts val="600"/>
              </a:spcAft>
              <a:buFontTx/>
              <a:buChar char="•"/>
            </a:pPr>
            <a:r>
              <a:rPr lang="en-US" dirty="0" smtClean="0">
                <a:latin typeface="Times New Roman" pitchFamily="18" charset="0"/>
                <a:hlinkClick r:id="rId3"/>
              </a:rPr>
              <a:t>http</a:t>
            </a:r>
            <a:r>
              <a:rPr lang="en-US" dirty="0">
                <a:latin typeface="Times New Roman" pitchFamily="18" charset="0"/>
                <a:hlinkClick r:id="rId3"/>
              </a:rPr>
              <a:t>://</a:t>
            </a:r>
            <a:r>
              <a:rPr lang="en-US" dirty="0" smtClean="0">
                <a:latin typeface="Times New Roman" pitchFamily="18" charset="0"/>
                <a:hlinkClick r:id="rId3"/>
              </a:rPr>
              <a:t>www.ricintl.com</a:t>
            </a:r>
            <a:r>
              <a:rPr lang="en-US" dirty="0" smtClean="0">
                <a:latin typeface="Times New Roman" pitchFamily="18" charset="0"/>
              </a:rPr>
              <a:t>	</a:t>
            </a:r>
            <a:r>
              <a:rPr lang="en-US" b="1" dirty="0">
                <a:solidFill>
                  <a:srgbClr val="FF0000"/>
                </a:solidFill>
              </a:rPr>
              <a:t>Language Scientific </a:t>
            </a:r>
            <a:endParaRPr lang="en-US" b="1" dirty="0" smtClean="0">
              <a:solidFill>
                <a:srgbClr val="FF0000"/>
              </a:solidFill>
              <a:latin typeface="Times New Roman" pitchFamily="18" charset="0"/>
            </a:endParaRPr>
          </a:p>
          <a:p>
            <a:pPr marL="800100" lvl="1" indent="-342900">
              <a:spcAft>
                <a:spcPts val="600"/>
              </a:spcAft>
              <a:buFontTx/>
              <a:buChar char="•"/>
            </a:pPr>
            <a:r>
              <a:rPr lang="en-US" dirty="0">
                <a:latin typeface="Times New Roman" pitchFamily="18" charset="0"/>
              </a:rPr>
              <a:t>firms are translating their systems and localizing them (which is more than just translation).</a:t>
            </a:r>
          </a:p>
          <a:p>
            <a:pPr marL="800100" lvl="1" indent="-342900">
              <a:spcAft>
                <a:spcPts val="600"/>
              </a:spcAft>
              <a:buFontTx/>
              <a:buChar char="•"/>
            </a:pPr>
            <a:endParaRPr lang="en-US" dirty="0" smtClean="0">
              <a:latin typeface="Times New Roman" pitchFamily="18" charset="0"/>
            </a:endParaRPr>
          </a:p>
          <a:p>
            <a:pPr marL="342900" indent="-342900">
              <a:spcAft>
                <a:spcPts val="600"/>
              </a:spcAft>
              <a:buFontTx/>
              <a:buChar char="•"/>
            </a:pPr>
            <a:endParaRPr lang="en-US" dirty="0">
              <a:cs typeface="Times New Roman" pitchFamily="18" charset="0"/>
            </a:endParaRPr>
          </a:p>
          <a:p>
            <a:pPr marL="800100" lvl="1" indent="-342900">
              <a:spcAft>
                <a:spcPts val="600"/>
              </a:spcAft>
              <a:buFontTx/>
              <a:buChar char="•"/>
            </a:pPr>
            <a:endParaRPr lang="en-US" sz="2800" b="1" dirty="0">
              <a:cs typeface="Times New Roman" pitchFamily="18" charset="0"/>
            </a:endParaRPr>
          </a:p>
          <a:p>
            <a:pPr marL="1257300" lvl="2" indent="-342900">
              <a:spcAft>
                <a:spcPts val="600"/>
              </a:spcAft>
              <a:buFontTx/>
              <a:buChar char="•"/>
            </a:pPr>
            <a:endParaRPr lang="en-US" sz="2800" b="1" dirty="0">
              <a:cs typeface="Times New Roman" pitchFamily="18" charset="0"/>
            </a:endParaRPr>
          </a:p>
        </p:txBody>
      </p:sp>
    </p:spTree>
    <p:extLst>
      <p:ext uri="{BB962C8B-B14F-4D97-AF65-F5344CB8AC3E}">
        <p14:creationId xmlns:p14="http://schemas.microsoft.com/office/powerpoint/2010/main" val="2137842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6265">
                                            <p:txEl>
                                              <p:pRg st="0" end="0"/>
                                            </p:txEl>
                                          </p:spTgt>
                                        </p:tgtEl>
                                        <p:attrNameLst>
                                          <p:attrName>style.visibility</p:attrName>
                                        </p:attrNameLst>
                                      </p:cBhvr>
                                      <p:to>
                                        <p:strVal val="visible"/>
                                      </p:to>
                                    </p:set>
                                    <p:anim calcmode="lin" valueType="num">
                                      <p:cBhvr additive="base">
                                        <p:cTn id="7" dur="500" fill="hold"/>
                                        <p:tgtEl>
                                          <p:spTgt spid="9626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6265">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96265">
                                            <p:txEl>
                                              <p:pRg st="1" end="1"/>
                                            </p:txEl>
                                          </p:spTgt>
                                        </p:tgtEl>
                                        <p:attrNameLst>
                                          <p:attrName>style.visibility</p:attrName>
                                        </p:attrNameLst>
                                      </p:cBhvr>
                                      <p:to>
                                        <p:strVal val="visible"/>
                                      </p:to>
                                    </p:set>
                                    <p:anim calcmode="lin" valueType="num">
                                      <p:cBhvr additive="base">
                                        <p:cTn id="11" dur="500" fill="hold"/>
                                        <p:tgtEl>
                                          <p:spTgt spid="9626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6265">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96265">
                                            <p:txEl>
                                              <p:pRg st="2" end="2"/>
                                            </p:txEl>
                                          </p:spTgt>
                                        </p:tgtEl>
                                        <p:attrNameLst>
                                          <p:attrName>style.visibility</p:attrName>
                                        </p:attrNameLst>
                                      </p:cBhvr>
                                      <p:to>
                                        <p:strVal val="visible"/>
                                      </p:to>
                                    </p:set>
                                    <p:anim calcmode="lin" valueType="num">
                                      <p:cBhvr additive="base">
                                        <p:cTn id="15" dur="500" fill="hold"/>
                                        <p:tgtEl>
                                          <p:spTgt spid="9626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6265">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96265">
                                            <p:txEl>
                                              <p:pRg st="3" end="3"/>
                                            </p:txEl>
                                          </p:spTgt>
                                        </p:tgtEl>
                                        <p:attrNameLst>
                                          <p:attrName>style.visibility</p:attrName>
                                        </p:attrNameLst>
                                      </p:cBhvr>
                                      <p:to>
                                        <p:strVal val="visible"/>
                                      </p:to>
                                    </p:set>
                                    <p:anim calcmode="lin" valueType="num">
                                      <p:cBhvr additive="base">
                                        <p:cTn id="19" dur="500" fill="hold"/>
                                        <p:tgtEl>
                                          <p:spTgt spid="9626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6265">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96265">
                                            <p:txEl>
                                              <p:pRg st="4" end="4"/>
                                            </p:txEl>
                                          </p:spTgt>
                                        </p:tgtEl>
                                        <p:attrNameLst>
                                          <p:attrName>style.visibility</p:attrName>
                                        </p:attrNameLst>
                                      </p:cBhvr>
                                      <p:to>
                                        <p:strVal val="visible"/>
                                      </p:to>
                                    </p:set>
                                    <p:anim calcmode="lin" valueType="num">
                                      <p:cBhvr additive="base">
                                        <p:cTn id="23" dur="500" fill="hold"/>
                                        <p:tgtEl>
                                          <p:spTgt spid="9626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6265">
                                            <p:txEl>
                                              <p:pRg st="4" end="4"/>
                                            </p:txEl>
                                          </p:spTgt>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96265">
                                            <p:txEl>
                                              <p:pRg st="5" end="5"/>
                                            </p:txEl>
                                          </p:spTgt>
                                        </p:tgtEl>
                                        <p:attrNameLst>
                                          <p:attrName>style.visibility</p:attrName>
                                        </p:attrNameLst>
                                      </p:cBhvr>
                                      <p:to>
                                        <p:strVal val="visible"/>
                                      </p:to>
                                    </p:set>
                                    <p:anim calcmode="lin" valueType="num">
                                      <p:cBhvr additive="base">
                                        <p:cTn id="27" dur="500" fill="hold"/>
                                        <p:tgtEl>
                                          <p:spTgt spid="9626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6265">
                                            <p:txEl>
                                              <p:pRg st="5" end="5"/>
                                            </p:txEl>
                                          </p:spTgt>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96265">
                                            <p:txEl>
                                              <p:pRg st="6" end="6"/>
                                            </p:txEl>
                                          </p:spTgt>
                                        </p:tgtEl>
                                        <p:attrNameLst>
                                          <p:attrName>style.visibility</p:attrName>
                                        </p:attrNameLst>
                                      </p:cBhvr>
                                      <p:to>
                                        <p:strVal val="visible"/>
                                      </p:to>
                                    </p:set>
                                    <p:anim calcmode="lin" valueType="num">
                                      <p:cBhvr additive="base">
                                        <p:cTn id="31" dur="500" fill="hold"/>
                                        <p:tgtEl>
                                          <p:spTgt spid="9626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6265">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96265">
                                            <p:txEl>
                                              <p:pRg st="7" end="7"/>
                                            </p:txEl>
                                          </p:spTgt>
                                        </p:tgtEl>
                                        <p:attrNameLst>
                                          <p:attrName>style.visibility</p:attrName>
                                        </p:attrNameLst>
                                      </p:cBhvr>
                                      <p:to>
                                        <p:strVal val="visible"/>
                                      </p:to>
                                    </p:set>
                                    <p:anim calcmode="lin" valueType="num">
                                      <p:cBhvr additive="base">
                                        <p:cTn id="37" dur="500" fill="hold"/>
                                        <p:tgtEl>
                                          <p:spTgt spid="9626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6265">
                                            <p:txEl>
                                              <p:pRg st="7" end="7"/>
                                            </p:txEl>
                                          </p:spTgt>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96265">
                                            <p:txEl>
                                              <p:pRg st="8" end="8"/>
                                            </p:txEl>
                                          </p:spTgt>
                                        </p:tgtEl>
                                        <p:attrNameLst>
                                          <p:attrName>style.visibility</p:attrName>
                                        </p:attrNameLst>
                                      </p:cBhvr>
                                      <p:to>
                                        <p:strVal val="visible"/>
                                      </p:to>
                                    </p:set>
                                    <p:anim calcmode="lin" valueType="num">
                                      <p:cBhvr additive="base">
                                        <p:cTn id="43" dur="500" fill="hold"/>
                                        <p:tgtEl>
                                          <p:spTgt spid="9626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6265">
                                            <p:txEl>
                                              <p:pRg st="8" end="8"/>
                                            </p:txEl>
                                          </p:spTgt>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96265">
                                            <p:txEl>
                                              <p:pRg st="9" end="9"/>
                                            </p:txEl>
                                          </p:spTgt>
                                        </p:tgtEl>
                                        <p:attrNameLst>
                                          <p:attrName>style.visibility</p:attrName>
                                        </p:attrNameLst>
                                      </p:cBhvr>
                                      <p:to>
                                        <p:strVal val="visible"/>
                                      </p:to>
                                    </p:set>
                                    <p:anim calcmode="lin" valueType="num">
                                      <p:cBhvr additive="base">
                                        <p:cTn id="47" dur="500" fill="hold"/>
                                        <p:tgtEl>
                                          <p:spTgt spid="96265">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96265">
                                            <p:txEl>
                                              <p:pRg st="9" end="9"/>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5"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685800" y="1612900"/>
            <a:ext cx="77724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cs typeface="Times New Roman" charset="0"/>
              </a:rPr>
              <a:t>IT Infrastructure Components</a:t>
            </a:r>
          </a:p>
        </p:txBody>
      </p:sp>
      <p:sp>
        <p:nvSpPr>
          <p:cNvPr id="9219" name="Text Box 3"/>
          <p:cNvSpPr txBox="1">
            <a:spLocks noChangeArrowheads="1"/>
          </p:cNvSpPr>
          <p:nvPr/>
        </p:nvSpPr>
        <p:spPr bwMode="auto">
          <a:xfrm>
            <a:off x="1447800" y="1066800"/>
            <a:ext cx="6629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pPr>
            <a:r>
              <a:rPr lang="en-US" sz="1600" b="1">
                <a:cs typeface="Times New Roman" pitchFamily="18" charset="0"/>
              </a:rPr>
              <a:t>IT Infrastructure: Computer Hardware</a:t>
            </a:r>
          </a:p>
        </p:txBody>
      </p:sp>
      <p:sp>
        <p:nvSpPr>
          <p:cNvPr id="9221" name="Text Box 5"/>
          <p:cNvSpPr txBox="1">
            <a:spLocks noChangeArrowheads="1"/>
          </p:cNvSpPr>
          <p:nvPr/>
        </p:nvSpPr>
        <p:spPr bwMode="auto">
          <a:xfrm>
            <a:off x="0" y="5881688"/>
            <a:ext cx="1276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800" b="1"/>
              <a:t>Figure 4-1</a:t>
            </a:r>
          </a:p>
        </p:txBody>
      </p:sp>
      <p:sp>
        <p:nvSpPr>
          <p:cNvPr id="9222" name="Text Box 6"/>
          <p:cNvSpPr txBox="1">
            <a:spLocks noChangeArrowheads="1"/>
          </p:cNvSpPr>
          <p:nvPr/>
        </p:nvSpPr>
        <p:spPr bwMode="auto">
          <a:xfrm>
            <a:off x="0" y="2755900"/>
            <a:ext cx="33528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800" b="1"/>
              <a:t>A firm’s IT infrastructure is composed of hardware, software, data management technology, networking technology, and technology services.</a:t>
            </a:r>
          </a:p>
        </p:txBody>
      </p:sp>
      <p:pic>
        <p:nvPicPr>
          <p:cNvPr id="92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209800"/>
            <a:ext cx="4114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9571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Moore’s Law</a:t>
            </a:r>
            <a:endParaRPr lang="en-US" dirty="0"/>
          </a:p>
        </p:txBody>
      </p:sp>
      <p:sp>
        <p:nvSpPr>
          <p:cNvPr id="3" name="Content Placeholder 2"/>
          <p:cNvSpPr>
            <a:spLocks noGrp="1"/>
          </p:cNvSpPr>
          <p:nvPr>
            <p:ph idx="1"/>
          </p:nvPr>
        </p:nvSpPr>
        <p:spPr/>
        <p:txBody>
          <a:bodyPr>
            <a:normAutofit fontScale="92500" lnSpcReduction="10000"/>
          </a:bodyPr>
          <a:lstStyle/>
          <a:p>
            <a:r>
              <a:rPr lang="en-US" dirty="0"/>
              <a:t>Moore’s Law predicts that the number of transistors fitting on a computer chip will double every one and a half to two years. </a:t>
            </a:r>
            <a:endParaRPr lang="en-US" dirty="0" smtClean="0"/>
          </a:p>
          <a:p>
            <a:r>
              <a:rPr lang="en-US" dirty="0" smtClean="0"/>
              <a:t>This </a:t>
            </a:r>
            <a:r>
              <a:rPr lang="en-US" dirty="0"/>
              <a:t>prediction about density also captures advances in processing speed, storage capabilities, cost, and other component </a:t>
            </a:r>
            <a:r>
              <a:rPr lang="en-US" dirty="0" smtClean="0"/>
              <a:t>features.</a:t>
            </a:r>
          </a:p>
          <a:p>
            <a:r>
              <a:rPr lang="en-US" dirty="0" smtClean="0"/>
              <a:t>Processing </a:t>
            </a:r>
            <a:r>
              <a:rPr lang="en-US" dirty="0"/>
              <a:t>power and speed and storage capabilities have increased exponentially as the cost of computing devices has decreased. </a:t>
            </a:r>
          </a:p>
          <a:p>
            <a:r>
              <a:rPr lang="en-US" b="1" dirty="0"/>
              <a:t> </a:t>
            </a:r>
          </a:p>
        </p:txBody>
      </p:sp>
    </p:spTree>
    <p:extLst>
      <p:ext uri="{BB962C8B-B14F-4D97-AF65-F5344CB8AC3E}">
        <p14:creationId xmlns:p14="http://schemas.microsoft.com/office/powerpoint/2010/main" val="9068689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ChangeArrowheads="1"/>
          </p:cNvSpPr>
          <p:nvPr/>
        </p:nvSpPr>
        <p:spPr bwMode="auto">
          <a:xfrm>
            <a:off x="685800" y="1098550"/>
            <a:ext cx="8077200" cy="3949700"/>
          </a:xfrm>
          <a:prstGeom prst="rect">
            <a:avLst/>
          </a:prstGeom>
          <a:noFill/>
          <a:ln w="12700">
            <a:noFill/>
            <a:miter lim="800000"/>
            <a:headEnd/>
            <a:tailEnd/>
          </a:ln>
          <a:effectLst/>
        </p:spPr>
        <p:txBody>
          <a:bodyPr lIns="90488" tIns="44450" rIns="90488" bIns="44450"/>
          <a:lstStyle/>
          <a:p>
            <a:pPr marL="342900" indent="-342900">
              <a:spcBef>
                <a:spcPct val="50000"/>
              </a:spcBef>
              <a:buFontTx/>
              <a:buChar char="•"/>
            </a:pPr>
            <a:r>
              <a:rPr lang="en-US" b="1" dirty="0">
                <a:cs typeface="Times New Roman" pitchFamily="18" charset="0"/>
              </a:rPr>
              <a:t>Computers come in different sizes with varying capabilities for processing information.</a:t>
            </a:r>
          </a:p>
          <a:p>
            <a:pPr marL="742950" lvl="1" indent="-285750">
              <a:spcBef>
                <a:spcPct val="40000"/>
              </a:spcBef>
              <a:buFontTx/>
              <a:buChar char="•"/>
            </a:pPr>
            <a:r>
              <a:rPr lang="en-US" sz="2000" dirty="0">
                <a:cs typeface="Arial" charset="0"/>
              </a:rPr>
              <a:t>FLOPS (Floating point operations per second)</a:t>
            </a:r>
            <a:endParaRPr lang="en-US" sz="2000" dirty="0">
              <a:cs typeface="Times New Roman" pitchFamily="18" charset="0"/>
            </a:endParaRPr>
          </a:p>
          <a:p>
            <a:pPr marL="342900" indent="-342900">
              <a:spcBef>
                <a:spcPct val="40000"/>
              </a:spcBef>
              <a:buFontTx/>
              <a:buChar char="•"/>
            </a:pPr>
            <a:r>
              <a:rPr lang="en-US" b="1" dirty="0">
                <a:cs typeface="Times New Roman" pitchFamily="18" charset="0"/>
              </a:rPr>
              <a:t>Smartphones, netbooks,  e-book </a:t>
            </a:r>
            <a:r>
              <a:rPr lang="en-US" b="1" dirty="0" smtClean="0">
                <a:cs typeface="Times New Roman" pitchFamily="18" charset="0"/>
              </a:rPr>
              <a:t>readers</a:t>
            </a:r>
          </a:p>
          <a:p>
            <a:pPr marL="800100" lvl="1" indent="-342900">
              <a:spcBef>
                <a:spcPct val="40000"/>
              </a:spcBef>
              <a:buFontTx/>
              <a:buChar char="•"/>
            </a:pPr>
            <a:r>
              <a:rPr lang="en-US" sz="2000" dirty="0">
                <a:cs typeface="Arial" charset="0"/>
              </a:rPr>
              <a:t>Today’s smartphones are far more powerful than the early PCs of the 1980s</a:t>
            </a:r>
          </a:p>
          <a:p>
            <a:pPr marL="342900" indent="-342900">
              <a:spcBef>
                <a:spcPct val="40000"/>
              </a:spcBef>
              <a:buFontTx/>
              <a:buChar char="•"/>
            </a:pPr>
            <a:r>
              <a:rPr lang="en-US" b="1" dirty="0">
                <a:cs typeface="Times New Roman" pitchFamily="18" charset="0"/>
              </a:rPr>
              <a:t>PCs</a:t>
            </a:r>
          </a:p>
          <a:p>
            <a:pPr marL="342900" indent="-342900">
              <a:spcBef>
                <a:spcPct val="40000"/>
              </a:spcBef>
              <a:buFontTx/>
              <a:buChar char="•"/>
            </a:pPr>
            <a:r>
              <a:rPr lang="en-US" b="1" dirty="0">
                <a:cs typeface="Times New Roman" pitchFamily="18" charset="0"/>
              </a:rPr>
              <a:t>Workstations </a:t>
            </a:r>
          </a:p>
          <a:p>
            <a:pPr marL="742950" lvl="1" indent="-285750">
              <a:spcBef>
                <a:spcPct val="40000"/>
              </a:spcBef>
              <a:buFontTx/>
              <a:buChar char="•"/>
            </a:pPr>
            <a:r>
              <a:rPr lang="en-US" sz="2000" dirty="0"/>
              <a:t>More powerful mathematical and graphics-processing capabilities than a </a:t>
            </a:r>
            <a:r>
              <a:rPr lang="en-US" sz="2000" dirty="0" smtClean="0"/>
              <a:t>PC</a:t>
            </a:r>
          </a:p>
          <a:p>
            <a:pPr marL="742950" lvl="1" indent="-285750">
              <a:spcBef>
                <a:spcPct val="40000"/>
              </a:spcBef>
              <a:buFontTx/>
              <a:buChar char="•"/>
            </a:pPr>
            <a:r>
              <a:rPr lang="en-US" sz="2000" dirty="0"/>
              <a:t>Used primarily for advanced design or engineering work requiring powerful graphics or computational capabilities.</a:t>
            </a:r>
          </a:p>
          <a:p>
            <a:pPr marL="342900" indent="-342900">
              <a:spcBef>
                <a:spcPct val="40000"/>
              </a:spcBef>
            </a:pPr>
            <a:endParaRPr lang="en-US" sz="2000" b="1" dirty="0">
              <a:cs typeface="Times New Roman" pitchFamily="18" charset="0"/>
            </a:endParaRPr>
          </a:p>
        </p:txBody>
      </p:sp>
      <p:sp>
        <p:nvSpPr>
          <p:cNvPr id="11269" name="Rectangle 5"/>
          <p:cNvSpPr>
            <a:spLocks noChangeArrowheads="1"/>
          </p:cNvSpPr>
          <p:nvPr/>
        </p:nvSpPr>
        <p:spPr bwMode="auto">
          <a:xfrm>
            <a:off x="838200" y="641350"/>
            <a:ext cx="77724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cs typeface="Times New Roman" charset="0"/>
              </a:rPr>
              <a:t>Types of Computers</a:t>
            </a:r>
          </a:p>
        </p:txBody>
      </p:sp>
      <p:sp>
        <p:nvSpPr>
          <p:cNvPr id="10244" name="Text Box 11"/>
          <p:cNvSpPr txBox="1">
            <a:spLocks noChangeArrowheads="1"/>
          </p:cNvSpPr>
          <p:nvPr/>
        </p:nvSpPr>
        <p:spPr bwMode="auto">
          <a:xfrm>
            <a:off x="1466850" y="304800"/>
            <a:ext cx="6629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pPr>
            <a:r>
              <a:rPr lang="en-US" sz="1600" b="1" dirty="0">
                <a:cs typeface="Times New Roman" pitchFamily="18" charset="0"/>
              </a:rPr>
              <a:t>IT Infrastructure: Computer Hardware</a:t>
            </a:r>
          </a:p>
        </p:txBody>
      </p:sp>
    </p:spTree>
    <p:extLst>
      <p:ext uri="{BB962C8B-B14F-4D97-AF65-F5344CB8AC3E}">
        <p14:creationId xmlns:p14="http://schemas.microsoft.com/office/powerpoint/2010/main" val="464583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ChangeArrowheads="1"/>
          </p:cNvSpPr>
          <p:nvPr/>
        </p:nvSpPr>
        <p:spPr bwMode="auto">
          <a:xfrm>
            <a:off x="533400" y="1443691"/>
            <a:ext cx="8077200" cy="394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342900" indent="-342900">
              <a:spcBef>
                <a:spcPct val="50000"/>
              </a:spcBef>
              <a:buFontTx/>
              <a:buChar char="•"/>
            </a:pPr>
            <a:r>
              <a:rPr lang="en-US" b="1" dirty="0">
                <a:cs typeface="Times New Roman" pitchFamily="18" charset="0"/>
              </a:rPr>
              <a:t>Servers:</a:t>
            </a:r>
          </a:p>
          <a:p>
            <a:pPr marL="800100" lvl="1" indent="-342900">
              <a:spcBef>
                <a:spcPct val="50000"/>
              </a:spcBef>
              <a:buFontTx/>
              <a:buChar char="•"/>
            </a:pPr>
            <a:r>
              <a:rPr lang="en-US" sz="2000" dirty="0">
                <a:cs typeface="Times New Roman" pitchFamily="18" charset="0"/>
              </a:rPr>
              <a:t>Type of midrange computer</a:t>
            </a:r>
            <a:r>
              <a:rPr lang="en-US" sz="2000" dirty="0" smtClean="0">
                <a:cs typeface="Times New Roman" pitchFamily="18" charset="0"/>
              </a:rPr>
              <a:t>.</a:t>
            </a:r>
          </a:p>
          <a:p>
            <a:pPr marL="800100" lvl="1" indent="-342900">
              <a:spcBef>
                <a:spcPct val="50000"/>
              </a:spcBef>
              <a:buFontTx/>
              <a:buChar char="•"/>
            </a:pPr>
            <a:r>
              <a:rPr lang="en-US" sz="2000" dirty="0" smtClean="0">
                <a:cs typeface="Times New Roman" pitchFamily="18" charset="0"/>
              </a:rPr>
              <a:t>Support </a:t>
            </a:r>
            <a:r>
              <a:rPr lang="en-US" sz="2000" dirty="0">
                <a:cs typeface="Times New Roman" pitchFamily="18" charset="0"/>
              </a:rPr>
              <a:t>computer network, sharing files and resources.</a:t>
            </a:r>
          </a:p>
          <a:p>
            <a:pPr marL="800100" lvl="1" indent="-342900">
              <a:spcBef>
                <a:spcPct val="50000"/>
              </a:spcBef>
              <a:buFontTx/>
              <a:buChar char="•"/>
            </a:pPr>
            <a:r>
              <a:rPr lang="en-US" sz="2000" dirty="0">
                <a:cs typeface="Times New Roman" pitchFamily="18" charset="0"/>
              </a:rPr>
              <a:t>Provide hardware platform for e-commerce.</a:t>
            </a:r>
          </a:p>
          <a:p>
            <a:pPr marL="342900" indent="-342900">
              <a:spcBef>
                <a:spcPct val="50000"/>
              </a:spcBef>
              <a:buFontTx/>
              <a:buChar char="•"/>
            </a:pPr>
            <a:r>
              <a:rPr lang="en-US" b="1" dirty="0">
                <a:cs typeface="Times New Roman" pitchFamily="18" charset="0"/>
              </a:rPr>
              <a:t>Mainframes:</a:t>
            </a:r>
          </a:p>
          <a:p>
            <a:pPr marL="800100" lvl="1" indent="-342900">
              <a:spcBef>
                <a:spcPct val="50000"/>
              </a:spcBef>
              <a:buFontTx/>
              <a:buChar char="•"/>
            </a:pPr>
            <a:r>
              <a:rPr lang="en-US" sz="2000" dirty="0">
                <a:cs typeface="Times New Roman" pitchFamily="18" charset="0"/>
              </a:rPr>
              <a:t>L</a:t>
            </a:r>
            <a:r>
              <a:rPr lang="en-US" sz="2000" dirty="0"/>
              <a:t>arge-capacity, high-performance computer that can process large amounts of data very rapidly</a:t>
            </a:r>
          </a:p>
          <a:p>
            <a:pPr marL="800100" lvl="1" indent="-342900">
              <a:spcBef>
                <a:spcPct val="50000"/>
              </a:spcBef>
              <a:buFontTx/>
              <a:buChar char="•"/>
            </a:pPr>
            <a:r>
              <a:rPr lang="en-US" sz="2000" dirty="0"/>
              <a:t>E.g., used by airlines for thousands of reservations per </a:t>
            </a:r>
            <a:r>
              <a:rPr lang="en-US" sz="2000" dirty="0" smtClean="0"/>
              <a:t>second</a:t>
            </a:r>
          </a:p>
          <a:p>
            <a:pPr marL="800100" lvl="1" indent="-342900">
              <a:spcBef>
                <a:spcPct val="50000"/>
              </a:spcBef>
              <a:buFontTx/>
              <a:buChar char="•"/>
            </a:pPr>
            <a:r>
              <a:rPr lang="en-US" sz="2000" dirty="0" smtClean="0"/>
              <a:t>Mainframes </a:t>
            </a:r>
            <a:r>
              <a:rPr lang="en-US" sz="2000" dirty="0"/>
              <a:t>are still a major revenue and profit source for IBM, one of the last large-scale commercial manufacturers of mainframe computers. They are used often as huge Web servers where they are more efficient than tens of thousands of PCs in processing large volumes of records</a:t>
            </a:r>
          </a:p>
          <a:p>
            <a:pPr marL="342900" indent="-342900">
              <a:spcBef>
                <a:spcPct val="40000"/>
              </a:spcBef>
            </a:pPr>
            <a:endParaRPr lang="en-US" sz="2000" b="1" dirty="0">
              <a:cs typeface="Times New Roman" pitchFamily="18" charset="0"/>
            </a:endParaRPr>
          </a:p>
        </p:txBody>
      </p:sp>
      <p:sp>
        <p:nvSpPr>
          <p:cNvPr id="11269" name="Rectangle 5"/>
          <p:cNvSpPr>
            <a:spLocks noChangeArrowheads="1"/>
          </p:cNvSpPr>
          <p:nvPr/>
        </p:nvSpPr>
        <p:spPr bwMode="auto">
          <a:xfrm>
            <a:off x="533400" y="946150"/>
            <a:ext cx="77724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cs typeface="Times New Roman" charset="0"/>
              </a:rPr>
              <a:t>Types of Computers</a:t>
            </a:r>
          </a:p>
        </p:txBody>
      </p:sp>
      <p:sp>
        <p:nvSpPr>
          <p:cNvPr id="11268" name="Text Box 11"/>
          <p:cNvSpPr txBox="1">
            <a:spLocks noChangeArrowheads="1"/>
          </p:cNvSpPr>
          <p:nvPr/>
        </p:nvSpPr>
        <p:spPr bwMode="auto">
          <a:xfrm>
            <a:off x="1409700" y="609600"/>
            <a:ext cx="6629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pPr>
            <a:r>
              <a:rPr lang="en-US" sz="1600" b="1" dirty="0">
                <a:cs typeface="Times New Roman" pitchFamily="18" charset="0"/>
              </a:rPr>
              <a:t>IT Infrastructure: Computer Hardware</a:t>
            </a:r>
          </a:p>
        </p:txBody>
      </p:sp>
    </p:spTree>
    <p:extLst>
      <p:ext uri="{BB962C8B-B14F-4D97-AF65-F5344CB8AC3E}">
        <p14:creationId xmlns:p14="http://schemas.microsoft.com/office/powerpoint/2010/main" val="3209612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ChangeArrowheads="1"/>
          </p:cNvSpPr>
          <p:nvPr/>
        </p:nvSpPr>
        <p:spPr bwMode="auto">
          <a:xfrm>
            <a:off x="685800" y="2286000"/>
            <a:ext cx="8077200" cy="394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342900" indent="-342900">
              <a:spcBef>
                <a:spcPct val="50000"/>
              </a:spcBef>
              <a:buFontTx/>
              <a:buChar char="•"/>
            </a:pPr>
            <a:r>
              <a:rPr lang="en-US" b="1" dirty="0">
                <a:cs typeface="Times New Roman" pitchFamily="18" charset="0"/>
              </a:rPr>
              <a:t>Supercomputer:</a:t>
            </a:r>
          </a:p>
          <a:p>
            <a:pPr marL="800100" lvl="1" indent="-342900">
              <a:spcBef>
                <a:spcPct val="50000"/>
              </a:spcBef>
              <a:buFontTx/>
              <a:buChar char="•"/>
            </a:pPr>
            <a:r>
              <a:rPr lang="en-US" sz="2000" dirty="0">
                <a:cs typeface="Times New Roman" pitchFamily="18" charset="0"/>
              </a:rPr>
              <a:t>M</a:t>
            </a:r>
            <a:r>
              <a:rPr lang="en-US" sz="2000" dirty="0"/>
              <a:t>ore sophisticated computer used for tasks requiring extremely rapid and complex calculations with thousands of variables, millions of measurements</a:t>
            </a:r>
          </a:p>
          <a:p>
            <a:pPr marL="800100" lvl="1" indent="-342900">
              <a:spcBef>
                <a:spcPct val="50000"/>
              </a:spcBef>
              <a:buFontTx/>
              <a:buChar char="•"/>
            </a:pPr>
            <a:r>
              <a:rPr lang="en-US" sz="2000" dirty="0"/>
              <a:t>Used in engineering, scientific simulations, military/weapons research, weather forecasting</a:t>
            </a:r>
          </a:p>
          <a:p>
            <a:pPr marL="342900" indent="-342900">
              <a:spcBef>
                <a:spcPct val="50000"/>
              </a:spcBef>
              <a:buFontTx/>
              <a:buChar char="•"/>
            </a:pPr>
            <a:r>
              <a:rPr lang="en-US" b="1" dirty="0">
                <a:cs typeface="Times New Roman" pitchFamily="18" charset="0"/>
              </a:rPr>
              <a:t>Grid computing</a:t>
            </a:r>
            <a:r>
              <a:rPr lang="en-US" b="1" dirty="0" smtClean="0">
                <a:cs typeface="Times New Roman" pitchFamily="18" charset="0"/>
              </a:rPr>
              <a:t>: </a:t>
            </a:r>
            <a:r>
              <a:rPr lang="en-US" b="1" dirty="0" smtClean="0">
                <a:cs typeface="Times New Roman" pitchFamily="18" charset="0"/>
                <a:hlinkClick r:id="rId3" action="ppaction://hlinkfile"/>
              </a:rPr>
              <a:t>Video</a:t>
            </a:r>
            <a:endParaRPr lang="en-US" b="1" dirty="0">
              <a:cs typeface="Times New Roman" pitchFamily="18" charset="0"/>
            </a:endParaRPr>
          </a:p>
          <a:p>
            <a:pPr marL="800100" lvl="1" indent="-342900">
              <a:spcBef>
                <a:spcPct val="50000"/>
              </a:spcBef>
              <a:buFontTx/>
              <a:buChar char="•"/>
            </a:pPr>
            <a:r>
              <a:rPr lang="en-US" sz="2000" dirty="0"/>
              <a:t>Power of geographically remote computers connected into single network to act as “virtual supercomputer”</a:t>
            </a:r>
            <a:endParaRPr lang="en-US" sz="4800" b="1" dirty="0">
              <a:cs typeface="Times New Roman" pitchFamily="18" charset="0"/>
            </a:endParaRPr>
          </a:p>
        </p:txBody>
      </p:sp>
      <p:sp>
        <p:nvSpPr>
          <p:cNvPr id="11269" name="Rectangle 5"/>
          <p:cNvSpPr>
            <a:spLocks noChangeArrowheads="1"/>
          </p:cNvSpPr>
          <p:nvPr/>
        </p:nvSpPr>
        <p:spPr bwMode="auto">
          <a:xfrm>
            <a:off x="685800" y="1612900"/>
            <a:ext cx="77724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cs typeface="Times New Roman" charset="0"/>
              </a:rPr>
              <a:t>Types of Computers</a:t>
            </a:r>
          </a:p>
        </p:txBody>
      </p:sp>
      <p:sp>
        <p:nvSpPr>
          <p:cNvPr id="12292" name="Text Box 11"/>
          <p:cNvSpPr txBox="1">
            <a:spLocks noChangeArrowheads="1"/>
          </p:cNvSpPr>
          <p:nvPr/>
        </p:nvSpPr>
        <p:spPr bwMode="auto">
          <a:xfrm>
            <a:off x="1447800" y="1066800"/>
            <a:ext cx="6629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pPr>
            <a:r>
              <a:rPr lang="en-US" sz="1600" b="1">
                <a:cs typeface="Times New Roman" pitchFamily="18" charset="0"/>
              </a:rPr>
              <a:t>IT Infrastructure: Computer Hardware</a:t>
            </a:r>
          </a:p>
        </p:txBody>
      </p:sp>
    </p:spTree>
    <p:extLst>
      <p:ext uri="{BB962C8B-B14F-4D97-AF65-F5344CB8AC3E}">
        <p14:creationId xmlns:p14="http://schemas.microsoft.com/office/powerpoint/2010/main" val="3743120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838200" y="1250950"/>
            <a:ext cx="80772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342900" indent="-342900">
              <a:lnSpc>
                <a:spcPct val="120000"/>
              </a:lnSpc>
              <a:spcBef>
                <a:spcPct val="50000"/>
              </a:spcBef>
              <a:spcAft>
                <a:spcPts val="600"/>
              </a:spcAft>
              <a:buFontTx/>
              <a:buChar char="•"/>
            </a:pPr>
            <a:r>
              <a:rPr lang="en-US" b="1" dirty="0"/>
              <a:t>Client/server computing:</a:t>
            </a:r>
          </a:p>
          <a:p>
            <a:pPr marL="800100" lvl="1" indent="-342900">
              <a:lnSpc>
                <a:spcPct val="120000"/>
              </a:lnSpc>
              <a:spcBef>
                <a:spcPct val="50000"/>
              </a:spcBef>
              <a:spcAft>
                <a:spcPts val="600"/>
              </a:spcAft>
              <a:buFontTx/>
              <a:buChar char="•"/>
            </a:pPr>
            <a:r>
              <a:rPr lang="en-US" sz="2000" dirty="0"/>
              <a:t>Form of distributed computing</a:t>
            </a:r>
          </a:p>
          <a:p>
            <a:pPr marL="800100" lvl="1" indent="-342900">
              <a:lnSpc>
                <a:spcPct val="120000"/>
              </a:lnSpc>
              <a:spcBef>
                <a:spcPct val="50000"/>
              </a:spcBef>
              <a:spcAft>
                <a:spcPts val="600"/>
              </a:spcAft>
              <a:buFontTx/>
              <a:buChar char="•"/>
            </a:pPr>
            <a:r>
              <a:rPr lang="en-US" sz="2000" dirty="0"/>
              <a:t>Splits processing between “clients” and “servers”</a:t>
            </a:r>
          </a:p>
          <a:p>
            <a:pPr marL="800100" lvl="1" indent="-342900">
              <a:lnSpc>
                <a:spcPct val="120000"/>
              </a:lnSpc>
              <a:spcBef>
                <a:spcPct val="50000"/>
              </a:spcBef>
              <a:spcAft>
                <a:spcPts val="600"/>
              </a:spcAft>
              <a:buFontTx/>
              <a:buChar char="•"/>
            </a:pPr>
            <a:r>
              <a:rPr lang="en-US" sz="2000" b="1" dirty="0">
                <a:cs typeface="Times New Roman" pitchFamily="18" charset="0"/>
              </a:rPr>
              <a:t>Clients: </a:t>
            </a:r>
            <a:r>
              <a:rPr lang="en-US" sz="2000" dirty="0">
                <a:cs typeface="Times New Roman" pitchFamily="18" charset="0"/>
              </a:rPr>
              <a:t>user point of </a:t>
            </a:r>
            <a:r>
              <a:rPr lang="en-US" sz="2000" dirty="0" smtClean="0">
                <a:cs typeface="Times New Roman" pitchFamily="18" charset="0"/>
              </a:rPr>
              <a:t>entry</a:t>
            </a:r>
          </a:p>
          <a:p>
            <a:pPr marL="1257300" lvl="2" indent="-342900">
              <a:lnSpc>
                <a:spcPct val="120000"/>
              </a:lnSpc>
              <a:spcBef>
                <a:spcPct val="50000"/>
              </a:spcBef>
              <a:spcAft>
                <a:spcPts val="600"/>
              </a:spcAft>
              <a:buFontTx/>
              <a:buChar char="•"/>
            </a:pPr>
            <a:r>
              <a:rPr lang="en-US" sz="2000" dirty="0"/>
              <a:t>The user generally interacts directly only with the client portion of the application, often to input data or retrieve data for further analysis. </a:t>
            </a:r>
            <a:endParaRPr lang="en-US" sz="2000" dirty="0">
              <a:cs typeface="Times New Roman" pitchFamily="18" charset="0"/>
            </a:endParaRPr>
          </a:p>
          <a:p>
            <a:pPr marL="800100" lvl="1" indent="-342900">
              <a:lnSpc>
                <a:spcPct val="120000"/>
              </a:lnSpc>
              <a:spcBef>
                <a:spcPct val="50000"/>
              </a:spcBef>
              <a:spcAft>
                <a:spcPts val="600"/>
              </a:spcAft>
              <a:buFontTx/>
              <a:buChar char="•"/>
            </a:pPr>
            <a:r>
              <a:rPr lang="en-US" sz="2000" b="1" dirty="0">
                <a:cs typeface="Times New Roman" pitchFamily="18" charset="0"/>
              </a:rPr>
              <a:t>Servers: </a:t>
            </a:r>
            <a:r>
              <a:rPr lang="en-US" sz="2000" dirty="0">
                <a:cs typeface="Times New Roman" pitchFamily="18" charset="0"/>
              </a:rPr>
              <a:t>store and process shared data and perform network management </a:t>
            </a:r>
            <a:r>
              <a:rPr lang="en-US" sz="2000" dirty="0" smtClean="0">
                <a:cs typeface="Times New Roman" pitchFamily="18" charset="0"/>
              </a:rPr>
              <a:t>activities</a:t>
            </a:r>
          </a:p>
          <a:p>
            <a:pPr marL="800100" lvl="1" indent="-342900">
              <a:lnSpc>
                <a:spcPct val="120000"/>
              </a:lnSpc>
              <a:spcBef>
                <a:spcPct val="50000"/>
              </a:spcBef>
              <a:spcAft>
                <a:spcPts val="600"/>
              </a:spcAft>
              <a:buFontTx/>
              <a:buChar char="•"/>
            </a:pPr>
            <a:endParaRPr lang="en-US" sz="2000" dirty="0">
              <a:cs typeface="Times New Roman" pitchFamily="18" charset="0"/>
            </a:endParaRPr>
          </a:p>
        </p:txBody>
      </p:sp>
      <p:sp>
        <p:nvSpPr>
          <p:cNvPr id="11269" name="Rectangle 5"/>
          <p:cNvSpPr>
            <a:spLocks noChangeArrowheads="1"/>
          </p:cNvSpPr>
          <p:nvPr/>
        </p:nvSpPr>
        <p:spPr bwMode="auto">
          <a:xfrm>
            <a:off x="685800" y="793750"/>
            <a:ext cx="77724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cs typeface="Times New Roman" charset="0"/>
              </a:rPr>
              <a:t>Types of Computers</a:t>
            </a:r>
          </a:p>
        </p:txBody>
      </p:sp>
      <p:sp>
        <p:nvSpPr>
          <p:cNvPr id="13316" name="Text Box 11"/>
          <p:cNvSpPr txBox="1">
            <a:spLocks noChangeArrowheads="1"/>
          </p:cNvSpPr>
          <p:nvPr/>
        </p:nvSpPr>
        <p:spPr bwMode="auto">
          <a:xfrm>
            <a:off x="1409700" y="457200"/>
            <a:ext cx="6629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pPr>
            <a:r>
              <a:rPr lang="en-US" sz="1600" b="1" dirty="0">
                <a:cs typeface="Times New Roman" pitchFamily="18" charset="0"/>
              </a:rPr>
              <a:t>IT Infrastructure: Computer Hardware</a:t>
            </a:r>
          </a:p>
        </p:txBody>
      </p:sp>
    </p:spTree>
    <p:extLst>
      <p:ext uri="{BB962C8B-B14F-4D97-AF65-F5344CB8AC3E}">
        <p14:creationId xmlns:p14="http://schemas.microsoft.com/office/powerpoint/2010/main" val="31588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1519</TotalTime>
  <Words>5191</Words>
  <Application>Microsoft Office PowerPoint</Application>
  <PresentationFormat>On-screen Show (4:3)</PresentationFormat>
  <Paragraphs>380</Paragraphs>
  <Slides>37</Slides>
  <Notes>37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37</vt:i4>
      </vt:variant>
    </vt:vector>
  </HeadingPairs>
  <TitlesOfParts>
    <vt:vector size="43" baseType="lpstr">
      <vt:lpstr>Arial</vt:lpstr>
      <vt:lpstr>Arial Narrow</vt:lpstr>
      <vt:lpstr>Calibri</vt:lpstr>
      <vt:lpstr>Times New Roman</vt:lpstr>
      <vt:lpstr>Office Theme</vt:lpstr>
      <vt:lpstr>Custom Design</vt:lpstr>
      <vt:lpstr>PowerPoint Presentation</vt:lpstr>
      <vt:lpstr>PowerPoint Presentation</vt:lpstr>
      <vt:lpstr>PowerPoint Presentation</vt:lpstr>
      <vt:lpstr>PowerPoint Presentation</vt:lpstr>
      <vt:lpstr>Moore’s Law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Cloud Advantages</vt:lpstr>
      <vt:lpstr>Cloud Disadvantages</vt:lpstr>
      <vt:lpstr>PowerPoint Presentation</vt:lpstr>
      <vt:lpstr>Virtualization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Components of TCO for a IT System</vt:lpstr>
      <vt:lpstr>Strategies for Creating and Deploying Software</vt:lpstr>
      <vt:lpstr>PowerPoint Presentation</vt:lpstr>
      <vt:lpstr>Advantages of Outsourcing</vt:lpstr>
      <vt:lpstr>PowerPoint Presentation</vt:lpstr>
      <vt:lpstr>PowerPoint Presentation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peggy</dc:creator>
  <cp:lastModifiedBy>Dr. Dhirendra Sharma</cp:lastModifiedBy>
  <cp:revision>21</cp:revision>
  <cp:lastPrinted>2013-09-23T16:42:04Z</cp:lastPrinted>
  <dcterms:created xsi:type="dcterms:W3CDTF">2012-08-26T20:57:25Z</dcterms:created>
  <dcterms:modified xsi:type="dcterms:W3CDTF">2021-10-05T02:40:02Z</dcterms:modified>
</cp:coreProperties>
</file>