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handoutMasterIdLst>
    <p:handoutMasterId r:id="rId22"/>
  </p:handoutMasterIdLst>
  <p:sldIdLst>
    <p:sldId id="355" r:id="rId2"/>
    <p:sldId id="356" r:id="rId3"/>
    <p:sldId id="371" r:id="rId4"/>
    <p:sldId id="394" r:id="rId5"/>
    <p:sldId id="374" r:id="rId6"/>
    <p:sldId id="376" r:id="rId7"/>
    <p:sldId id="386" r:id="rId8"/>
    <p:sldId id="404" r:id="rId9"/>
    <p:sldId id="389" r:id="rId10"/>
    <p:sldId id="387" r:id="rId11"/>
    <p:sldId id="390" r:id="rId12"/>
    <p:sldId id="391" r:id="rId13"/>
    <p:sldId id="395" r:id="rId14"/>
    <p:sldId id="405" r:id="rId15"/>
    <p:sldId id="396" r:id="rId16"/>
    <p:sldId id="397" r:id="rId17"/>
    <p:sldId id="398" r:id="rId18"/>
    <p:sldId id="399" r:id="rId19"/>
    <p:sldId id="358" r:id="rId20"/>
  </p:sldIdLst>
  <p:sldSz cx="12192000" cy="6858000"/>
  <p:notesSz cx="6858000" cy="9144000"/>
  <p:defaultTextStyle>
    <a:defPPr>
      <a:defRPr lang="en-US"/>
    </a:defPPr>
    <a:lvl1pPr marL="0" algn="l" defTabSz="457189" rtl="0" eaLnBrk="1" latinLnBrk="0" hangingPunct="1">
      <a:defRPr sz="1900" kern="1200">
        <a:solidFill>
          <a:schemeClr val="tx1"/>
        </a:solidFill>
        <a:latin typeface="+mn-lt"/>
        <a:ea typeface="+mn-ea"/>
        <a:cs typeface="+mn-cs"/>
      </a:defRPr>
    </a:lvl1pPr>
    <a:lvl2pPr marL="457189" algn="l" defTabSz="457189" rtl="0" eaLnBrk="1" latinLnBrk="0" hangingPunct="1">
      <a:defRPr sz="1900" kern="1200">
        <a:solidFill>
          <a:schemeClr val="tx1"/>
        </a:solidFill>
        <a:latin typeface="+mn-lt"/>
        <a:ea typeface="+mn-ea"/>
        <a:cs typeface="+mn-cs"/>
      </a:defRPr>
    </a:lvl2pPr>
    <a:lvl3pPr marL="914377" algn="l" defTabSz="457189" rtl="0" eaLnBrk="1" latinLnBrk="0" hangingPunct="1">
      <a:defRPr sz="1900" kern="1200">
        <a:solidFill>
          <a:schemeClr val="tx1"/>
        </a:solidFill>
        <a:latin typeface="+mn-lt"/>
        <a:ea typeface="+mn-ea"/>
        <a:cs typeface="+mn-cs"/>
      </a:defRPr>
    </a:lvl3pPr>
    <a:lvl4pPr marL="1371566" algn="l" defTabSz="457189" rtl="0" eaLnBrk="1" latinLnBrk="0" hangingPunct="1">
      <a:defRPr sz="1900" kern="1200">
        <a:solidFill>
          <a:schemeClr val="tx1"/>
        </a:solidFill>
        <a:latin typeface="+mn-lt"/>
        <a:ea typeface="+mn-ea"/>
        <a:cs typeface="+mn-cs"/>
      </a:defRPr>
    </a:lvl4pPr>
    <a:lvl5pPr marL="1828754" algn="l" defTabSz="457189" rtl="0" eaLnBrk="1" latinLnBrk="0" hangingPunct="1">
      <a:defRPr sz="1900" kern="1200">
        <a:solidFill>
          <a:schemeClr val="tx1"/>
        </a:solidFill>
        <a:latin typeface="+mn-lt"/>
        <a:ea typeface="+mn-ea"/>
        <a:cs typeface="+mn-cs"/>
      </a:defRPr>
    </a:lvl5pPr>
    <a:lvl6pPr marL="2285943" algn="l" defTabSz="457189" rtl="0" eaLnBrk="1" latinLnBrk="0" hangingPunct="1">
      <a:defRPr sz="1900" kern="1200">
        <a:solidFill>
          <a:schemeClr val="tx1"/>
        </a:solidFill>
        <a:latin typeface="+mn-lt"/>
        <a:ea typeface="+mn-ea"/>
        <a:cs typeface="+mn-cs"/>
      </a:defRPr>
    </a:lvl6pPr>
    <a:lvl7pPr marL="2743131" algn="l" defTabSz="457189" rtl="0" eaLnBrk="1" latinLnBrk="0" hangingPunct="1">
      <a:defRPr sz="1900" kern="1200">
        <a:solidFill>
          <a:schemeClr val="tx1"/>
        </a:solidFill>
        <a:latin typeface="+mn-lt"/>
        <a:ea typeface="+mn-ea"/>
        <a:cs typeface="+mn-cs"/>
      </a:defRPr>
    </a:lvl7pPr>
    <a:lvl8pPr marL="3200320" algn="l" defTabSz="457189" rtl="0" eaLnBrk="1" latinLnBrk="0" hangingPunct="1">
      <a:defRPr sz="1900" kern="1200">
        <a:solidFill>
          <a:schemeClr val="tx1"/>
        </a:solidFill>
        <a:latin typeface="+mn-lt"/>
        <a:ea typeface="+mn-ea"/>
        <a:cs typeface="+mn-cs"/>
      </a:defRPr>
    </a:lvl8pPr>
    <a:lvl9pPr marL="3657509" algn="l" defTabSz="457189"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pple 2"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89"/>
    <a:srgbClr val="003683"/>
    <a:srgbClr val="EF3E40"/>
    <a:srgbClr val="003F88"/>
    <a:srgbClr val="F03534"/>
    <a:srgbClr val="4478AB"/>
    <a:srgbClr val="ED3D3D"/>
    <a:srgbClr val="EE3F3E"/>
    <a:srgbClr val="FDCA02"/>
    <a:srgbClr val="003B8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496" autoAdjust="0"/>
  </p:normalViewPr>
  <p:slideViewPr>
    <p:cSldViewPr snapToGrid="0" snapToObjects="1">
      <p:cViewPr varScale="1">
        <p:scale>
          <a:sx n="60" d="100"/>
          <a:sy n="60" d="100"/>
        </p:scale>
        <p:origin x="1032" y="60"/>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9" d="100"/>
          <a:sy n="59" d="100"/>
        </p:scale>
        <p:origin x="1746"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28833F3-6894-4446-9DD7-7BF5273401C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EF6AF53-87C6-44D6-8DF0-82D50DF3A34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0AC3275-9D44-403D-A9EB-A3A69884D368}" type="datetimeFigureOut">
              <a:rPr lang="en-US" smtClean="0"/>
              <a:t>9/8/2021</a:t>
            </a:fld>
            <a:endParaRPr lang="en-US"/>
          </a:p>
        </p:txBody>
      </p:sp>
      <p:sp>
        <p:nvSpPr>
          <p:cNvPr id="4" name="Footer Placeholder 3">
            <a:extLst>
              <a:ext uri="{FF2B5EF4-FFF2-40B4-BE49-F238E27FC236}">
                <a16:creationId xmlns:a16="http://schemas.microsoft.com/office/drawing/2014/main" id="{4A2EFB75-7C7E-4071-8E1E-D75D344B1E5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1A295B7-2BD5-4BB8-9CAC-58DBCA39BE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583D9E9-DEB7-4D51-A02F-CCFF7D723D36}" type="slidenum">
              <a:rPr lang="en-US" smtClean="0"/>
              <a:t>‹#›</a:t>
            </a:fld>
            <a:endParaRPr lang="en-US"/>
          </a:p>
        </p:txBody>
      </p:sp>
    </p:spTree>
    <p:extLst>
      <p:ext uri="{BB962C8B-B14F-4D97-AF65-F5344CB8AC3E}">
        <p14:creationId xmlns:p14="http://schemas.microsoft.com/office/powerpoint/2010/main" val="23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0C79F9-0E80-4B59-BFBF-922194FB6FE7}" type="datetimeFigureOut">
              <a:rPr lang="en-US" smtClean="0"/>
              <a:pPr/>
              <a:t>9/8/2021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85012C-24FD-4033-9E4F-17EFABF705B6}" type="slidenum">
              <a:rPr lang="en-US" smtClean="0"/>
              <a:pPr/>
              <a:t>‹#›</a:t>
            </a:fld>
            <a:endParaRPr lang="en-US"/>
          </a:p>
        </p:txBody>
      </p:sp>
    </p:spTree>
    <p:extLst>
      <p:ext uri="{BB962C8B-B14F-4D97-AF65-F5344CB8AC3E}">
        <p14:creationId xmlns:p14="http://schemas.microsoft.com/office/powerpoint/2010/main" val="370994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avast.com/c-what-is-ssd"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RAM :-</a:t>
            </a:r>
            <a:r>
              <a:rPr lang="en-US" baseline="0" dirty="0" smtClean="0"/>
              <a:t> Random Access Memory</a:t>
            </a:r>
          </a:p>
          <a:p>
            <a:r>
              <a:rPr lang="en-US" baseline="0" dirty="0" smtClean="0"/>
              <a:t>ROM :- Read Only Memory</a:t>
            </a:r>
          </a:p>
          <a:p>
            <a:r>
              <a:rPr lang="en-US" baseline="0" dirty="0" smtClean="0"/>
              <a:t>DRAM :- </a:t>
            </a:r>
            <a:r>
              <a:rPr lang="en-US" sz="1200" b="0" i="0" kern="1200" dirty="0" smtClean="0">
                <a:solidFill>
                  <a:schemeClr val="tx1"/>
                </a:solidFill>
                <a:effectLst/>
                <a:latin typeface="+mn-lt"/>
                <a:ea typeface="+mn-ea"/>
                <a:cs typeface="+mn-cs"/>
              </a:rPr>
              <a:t>Dynamic </a:t>
            </a:r>
            <a:r>
              <a:rPr lang="en-US" sz="1200" b="1" i="0" kern="1200" dirty="0" smtClean="0">
                <a:solidFill>
                  <a:schemeClr val="tx1"/>
                </a:solidFill>
                <a:effectLst/>
                <a:latin typeface="+mn-lt"/>
                <a:ea typeface="+mn-ea"/>
                <a:cs typeface="+mn-cs"/>
              </a:rPr>
              <a:t>random-access memory- </a:t>
            </a:r>
            <a:r>
              <a:rPr lang="en-US" sz="1200" b="0" i="0" kern="1200" dirty="0" smtClean="0">
                <a:solidFill>
                  <a:schemeClr val="tx1"/>
                </a:solidFill>
                <a:effectLst/>
                <a:latin typeface="+mn-lt"/>
                <a:ea typeface="+mn-ea"/>
                <a:cs typeface="+mn-cs"/>
              </a:rPr>
              <a:t>type of random access semiconductor memory that stores each bit of data in a memory cell consisting of a tiny capacitor and a transistor, both typically based on metal-oxide-semiconductor (MOS) technology.</a:t>
            </a:r>
          </a:p>
          <a:p>
            <a:r>
              <a:rPr lang="en-US" sz="1200" b="0" i="0" kern="1200" dirty="0" smtClean="0">
                <a:solidFill>
                  <a:schemeClr val="tx1"/>
                </a:solidFill>
                <a:effectLst/>
                <a:latin typeface="+mn-lt"/>
                <a:ea typeface="+mn-ea"/>
                <a:cs typeface="+mn-cs"/>
              </a:rPr>
              <a:t>SRAM :- Static </a:t>
            </a:r>
            <a:r>
              <a:rPr lang="en-US" sz="1200" b="1" i="0" kern="1200" dirty="0" smtClean="0">
                <a:solidFill>
                  <a:schemeClr val="tx1"/>
                </a:solidFill>
                <a:effectLst/>
                <a:latin typeface="+mn-lt"/>
                <a:ea typeface="+mn-ea"/>
                <a:cs typeface="+mn-cs"/>
              </a:rPr>
              <a:t>random-access memory</a:t>
            </a:r>
            <a:r>
              <a:rPr lang="en-US" sz="1200" b="0" i="0" kern="1200" dirty="0" smtClean="0">
                <a:solidFill>
                  <a:schemeClr val="tx1"/>
                </a:solidFill>
                <a:effectLst/>
                <a:latin typeface="+mn-lt"/>
                <a:ea typeface="+mn-ea"/>
                <a:cs typeface="+mn-cs"/>
              </a:rPr>
              <a:t>- is a type of </a:t>
            </a:r>
            <a:r>
              <a:rPr lang="en-US" sz="1200" b="1" i="0" kern="1200" dirty="0" smtClean="0">
                <a:solidFill>
                  <a:schemeClr val="tx1"/>
                </a:solidFill>
                <a:effectLst/>
                <a:latin typeface="+mn-lt"/>
                <a:ea typeface="+mn-ea"/>
                <a:cs typeface="+mn-cs"/>
              </a:rPr>
              <a:t>random-access memory</a:t>
            </a:r>
            <a:r>
              <a:rPr lang="en-US" sz="1200" b="0" i="0" kern="1200" dirty="0" smtClean="0">
                <a:solidFill>
                  <a:schemeClr val="tx1"/>
                </a:solidFill>
                <a:effectLst/>
                <a:latin typeface="+mn-lt"/>
                <a:ea typeface="+mn-ea"/>
                <a:cs typeface="+mn-cs"/>
              </a:rPr>
              <a:t> (RAM) that uses latching circuitry (flip-flop) to store each bit. SRAM is volatile memory; data is lost when power is removed.</a:t>
            </a:r>
          </a:p>
          <a:p>
            <a:r>
              <a:rPr lang="en-US" sz="1200" b="0" i="0" kern="1200" dirty="0" smtClean="0">
                <a:solidFill>
                  <a:schemeClr val="tx1"/>
                </a:solidFill>
                <a:effectLst/>
                <a:latin typeface="+mn-lt"/>
                <a:ea typeface="+mn-ea"/>
                <a:cs typeface="+mn-cs"/>
              </a:rPr>
              <a:t>PROM:-</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 programmable </a:t>
            </a:r>
            <a:r>
              <a:rPr lang="en-US" sz="1200" b="1" i="0" kern="1200" dirty="0" smtClean="0">
                <a:solidFill>
                  <a:schemeClr val="tx1"/>
                </a:solidFill>
                <a:effectLst/>
                <a:latin typeface="+mn-lt"/>
                <a:ea typeface="+mn-ea"/>
                <a:cs typeface="+mn-cs"/>
              </a:rPr>
              <a:t>read-only memory</a:t>
            </a:r>
            <a:r>
              <a:rPr lang="en-US" sz="1200" b="0" i="0" kern="120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is a form of digital memory where the setting of each bit is locked by a fuse or </a:t>
            </a:r>
            <a:r>
              <a:rPr lang="en-US" sz="1200" b="0" i="0" kern="1200" dirty="0" err="1" smtClean="0">
                <a:solidFill>
                  <a:schemeClr val="tx1"/>
                </a:solidFill>
                <a:effectLst/>
                <a:latin typeface="+mn-lt"/>
                <a:ea typeface="+mn-ea"/>
                <a:cs typeface="+mn-cs"/>
              </a:rPr>
              <a:t>antifuse</a:t>
            </a:r>
            <a:r>
              <a:rPr lang="en-US" sz="1200" b="0" i="0" kern="1200" dirty="0" smtClean="0">
                <a:solidFill>
                  <a:schemeClr val="tx1"/>
                </a:solidFill>
                <a:effectLst/>
                <a:latin typeface="+mn-lt"/>
                <a:ea typeface="+mn-ea"/>
                <a:cs typeface="+mn-cs"/>
              </a:rPr>
              <a:t>.</a:t>
            </a:r>
          </a:p>
          <a:p>
            <a:r>
              <a:rPr lang="en-US" dirty="0" smtClean="0"/>
              <a:t>ERPM / EPROM :- </a:t>
            </a:r>
            <a:r>
              <a:rPr lang="en-US" sz="1200" b="0" i="0" kern="1200" dirty="0" smtClean="0">
                <a:solidFill>
                  <a:schemeClr val="tx1"/>
                </a:solidFill>
                <a:effectLst/>
                <a:latin typeface="+mn-lt"/>
                <a:ea typeface="+mn-ea"/>
                <a:cs typeface="+mn-cs"/>
              </a:rPr>
              <a:t>An EPROM (rarely EROM), or </a:t>
            </a:r>
            <a:r>
              <a:rPr lang="en-US" sz="1200" b="1" i="0" kern="1200" dirty="0" smtClean="0">
                <a:solidFill>
                  <a:schemeClr val="tx1"/>
                </a:solidFill>
                <a:effectLst/>
                <a:latin typeface="+mn-lt"/>
                <a:ea typeface="+mn-ea"/>
                <a:cs typeface="+mn-cs"/>
              </a:rPr>
              <a:t>erasable programmable read only </a:t>
            </a:r>
            <a:r>
              <a:rPr lang="en-US" sz="1200" b="0" i="0" kern="1200" dirty="0" smtClean="0">
                <a:solidFill>
                  <a:schemeClr val="tx1"/>
                </a:solidFill>
                <a:effectLst/>
                <a:latin typeface="+mn-lt"/>
                <a:ea typeface="+mn-ea"/>
                <a:cs typeface="+mn-cs"/>
              </a:rPr>
              <a:t>memory, is a type of memory chip that retains its data when its power supply is switched off. It is non-volatile.</a:t>
            </a:r>
          </a:p>
          <a:p>
            <a:r>
              <a:rPr lang="en-US" sz="1200" b="0" i="0" kern="1200" dirty="0" smtClean="0">
                <a:solidFill>
                  <a:schemeClr val="tx1"/>
                </a:solidFill>
                <a:effectLst/>
                <a:latin typeface="+mn-lt"/>
                <a:ea typeface="+mn-ea"/>
                <a:cs typeface="+mn-cs"/>
              </a:rPr>
              <a:t>EEROM :- </a:t>
            </a:r>
            <a:r>
              <a:rPr lang="en-US" sz="1200" b="1" i="0" kern="1200" dirty="0" smtClean="0">
                <a:solidFill>
                  <a:schemeClr val="tx1"/>
                </a:solidFill>
                <a:effectLst/>
                <a:latin typeface="+mn-lt"/>
                <a:ea typeface="+mn-ea"/>
                <a:cs typeface="+mn-cs"/>
              </a:rPr>
              <a:t>Electrically Erasable Programmable Read-Only</a:t>
            </a:r>
            <a:r>
              <a:rPr lang="en-US" sz="1200" b="0" i="0" kern="1200" dirty="0" smtClean="0">
                <a:solidFill>
                  <a:schemeClr val="tx1"/>
                </a:solidFill>
                <a:effectLst/>
                <a:latin typeface="+mn-lt"/>
                <a:ea typeface="+mn-ea"/>
                <a:cs typeface="+mn-cs"/>
              </a:rPr>
              <a:t> Memory -is a type of non-volatile memory used in computers and other electronic devices to store small amounts of data. It</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can be erased and reprogrammed through the application of electrical charge.</a:t>
            </a:r>
            <a:endParaRPr lang="en-US" dirty="0"/>
          </a:p>
        </p:txBody>
      </p:sp>
      <p:sp>
        <p:nvSpPr>
          <p:cNvPr id="4" name="Slide Number Placeholder 3"/>
          <p:cNvSpPr>
            <a:spLocks noGrp="1"/>
          </p:cNvSpPr>
          <p:nvPr>
            <p:ph type="sldNum" sz="quarter" idx="10"/>
          </p:nvPr>
        </p:nvSpPr>
        <p:spPr/>
        <p:txBody>
          <a:bodyPr/>
          <a:lstStyle/>
          <a:p>
            <a:fld id="{5785012C-24FD-4033-9E4F-17EFABF705B6}" type="slidenum">
              <a:rPr lang="en-US" smtClean="0"/>
              <a:pPr/>
              <a:t>7</a:t>
            </a:fld>
            <a:endParaRPr lang="en-US"/>
          </a:p>
        </p:txBody>
      </p:sp>
    </p:spTree>
    <p:extLst>
      <p:ext uri="{BB962C8B-B14F-4D97-AF65-F5344CB8AC3E}">
        <p14:creationId xmlns:p14="http://schemas.microsoft.com/office/powerpoint/2010/main" val="288059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RAM is volatile memory, which means that the </a:t>
            </a:r>
            <a:r>
              <a:rPr lang="en-US" b="1" dirty="0" smtClean="0"/>
              <a:t>information temporarily stored in the module is erased</a:t>
            </a:r>
            <a:r>
              <a:rPr lang="en-US" dirty="0" smtClean="0"/>
              <a:t> when you restart or shut down your computer. Because the information is stored electrically on transistors, when there is no electric current, the data disappears.</a:t>
            </a:r>
            <a:endParaRPr lang="en-US" dirty="0"/>
          </a:p>
        </p:txBody>
      </p:sp>
      <p:sp>
        <p:nvSpPr>
          <p:cNvPr id="4" name="Slide Number Placeholder 3"/>
          <p:cNvSpPr>
            <a:spLocks noGrp="1"/>
          </p:cNvSpPr>
          <p:nvPr>
            <p:ph type="sldNum" sz="quarter" idx="10"/>
          </p:nvPr>
        </p:nvSpPr>
        <p:spPr/>
        <p:txBody>
          <a:bodyPr/>
          <a:lstStyle/>
          <a:p>
            <a:fld id="{5785012C-24FD-4033-9E4F-17EFABF705B6}" type="slidenum">
              <a:rPr lang="en-US" smtClean="0"/>
              <a:pPr/>
              <a:t>8</a:t>
            </a:fld>
            <a:endParaRPr lang="en-US"/>
          </a:p>
        </p:txBody>
      </p:sp>
    </p:spTree>
    <p:extLst>
      <p:ext uri="{BB962C8B-B14F-4D97-AF65-F5344CB8AC3E}">
        <p14:creationId xmlns:p14="http://schemas.microsoft.com/office/powerpoint/2010/main" val="2298474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computer architecture, the CPU register holds the key role which is small data holding place or memory, and is an integral part of the processor. It is a very fast memory of computer mainly used to execute the programs and other main operation quite efficiently. Register basically used to quickly store, accept, transfer, and operate on data based on the instructions that will be immediately used by the CPU. In memory hierarchy of a computer registers the top place and is fastest in manipulating the data.</a:t>
            </a:r>
          </a:p>
          <a:p>
            <a:endParaRPr lang="en-US" dirty="0" smtClean="0"/>
          </a:p>
          <a:p>
            <a:r>
              <a:rPr lang="en-US" dirty="0" smtClean="0"/>
              <a:t>Accumulator (AC)</a:t>
            </a:r>
          </a:p>
          <a:p>
            <a:r>
              <a:rPr lang="en-US" dirty="0" smtClean="0"/>
              <a:t>Flag Register</a:t>
            </a:r>
          </a:p>
          <a:p>
            <a:r>
              <a:rPr lang="en-US" dirty="0" smtClean="0"/>
              <a:t>Address Register (AR)</a:t>
            </a:r>
          </a:p>
          <a:p>
            <a:r>
              <a:rPr lang="en-US" dirty="0" smtClean="0"/>
              <a:t>Data Register (DR)</a:t>
            </a:r>
          </a:p>
          <a:p>
            <a:r>
              <a:rPr lang="en-US" dirty="0" smtClean="0"/>
              <a:t>Program Counter (PC)</a:t>
            </a:r>
          </a:p>
          <a:p>
            <a:r>
              <a:rPr lang="en-US" dirty="0" smtClean="0"/>
              <a:t>Instruction Register (IR)</a:t>
            </a:r>
          </a:p>
          <a:p>
            <a:r>
              <a:rPr lang="en-US" dirty="0" smtClean="0"/>
              <a:t>Stack Control Register (SCR)</a:t>
            </a:r>
          </a:p>
          <a:p>
            <a:r>
              <a:rPr lang="en-US" dirty="0" smtClean="0"/>
              <a:t>Memory Buffer Register (MBR)</a:t>
            </a:r>
          </a:p>
          <a:p>
            <a:r>
              <a:rPr lang="en-US" dirty="0" smtClean="0"/>
              <a:t>Index register (IR)</a:t>
            </a:r>
          </a:p>
          <a:p>
            <a:endParaRPr lang="en-US" dirty="0" smtClean="0"/>
          </a:p>
          <a:p>
            <a:endParaRPr lang="en-US" dirty="0" smtClean="0"/>
          </a:p>
          <a:p>
            <a:r>
              <a:rPr lang="en-US" dirty="0" smtClean="0"/>
              <a:t>Cache memory is a type of fast, relatively small memory that is stored on computer hardware. </a:t>
            </a:r>
          </a:p>
          <a:p>
            <a:r>
              <a:rPr lang="en-US" dirty="0" smtClean="0"/>
              <a:t>Commonly shortened to cache, it is classed as random access memory which computer microprocessors can access more quickly than regular RAM. </a:t>
            </a:r>
          </a:p>
          <a:p>
            <a:r>
              <a:rPr lang="en-US" dirty="0" smtClean="0"/>
              <a:t>Also frequently called CPU memory, it is typically directly integrated with the CPU chip, or is placed on a separate chip that can connect to the CPU via a separate bus interconnect.</a:t>
            </a:r>
          </a:p>
          <a:p>
            <a:r>
              <a:rPr lang="en-US" dirty="0" smtClean="0"/>
              <a:t>The purpose of cache memory is to store program instructions that are frequently used by software during its general operations, this is why fast access is needed as it helps to keep the program running quickly.</a:t>
            </a:r>
          </a:p>
          <a:p>
            <a:endParaRPr lang="en-US" dirty="0" smtClean="0"/>
          </a:p>
          <a:p>
            <a:endParaRPr lang="en-US" dirty="0" smtClean="0"/>
          </a:p>
          <a:p>
            <a:endParaRPr lang="en-US" dirty="0" smtClean="0"/>
          </a:p>
          <a:p>
            <a:r>
              <a:rPr lang="en-US" dirty="0" smtClean="0"/>
              <a:t>Random access memory (RAM) is a computer's short-term memory, which it uses to handle all active tasks and apps. None of your programs, files, games, or streams would work without RAM</a:t>
            </a:r>
          </a:p>
          <a:p>
            <a:r>
              <a:rPr lang="en-US" dirty="0" smtClean="0"/>
              <a:t>Computers are always loading things in to work on — such as applications and data — and then setting them aside for later. </a:t>
            </a:r>
            <a:r>
              <a:rPr lang="en-US" b="1" dirty="0" smtClean="0"/>
              <a:t>RAM is your computer’s short-term memory.</a:t>
            </a:r>
            <a:r>
              <a:rPr lang="en-US" dirty="0" smtClean="0"/>
              <a:t> In contrast, a computer’s hard disk or </a:t>
            </a:r>
            <a:r>
              <a:rPr lang="en-US" dirty="0" smtClean="0">
                <a:hlinkClick r:id="rId3"/>
              </a:rPr>
              <a:t>SDD</a:t>
            </a:r>
            <a:r>
              <a:rPr lang="en-US" dirty="0" smtClean="0"/>
              <a:t> is its long-term memory, where things are stored more or less permanently.</a:t>
            </a:r>
          </a:p>
          <a:p>
            <a:endParaRPr lang="en-US" dirty="0" smtClean="0"/>
          </a:p>
          <a:p>
            <a:r>
              <a:rPr lang="en-US" dirty="0" smtClean="0"/>
              <a:t>Every computing device has RAM, whether it’s a desktop computer (running Windows, </a:t>
            </a:r>
            <a:r>
              <a:rPr lang="en-US" dirty="0" err="1" smtClean="0"/>
              <a:t>MacOS</a:t>
            </a:r>
            <a:r>
              <a:rPr lang="en-US" dirty="0" smtClean="0"/>
              <a:t>, or Linux), a tablet or smartphone, or even a special-purpose computing device (such as a smart TV). Nearly all computers also have some way to store information for longer-term access, too. But the working processes are done in RAM.</a:t>
            </a:r>
          </a:p>
          <a:p>
            <a:endParaRPr lang="en-US" dirty="0" smtClean="0"/>
          </a:p>
          <a:p>
            <a:r>
              <a:rPr lang="en-US" b="1" dirty="0" smtClean="0"/>
              <a:t>What does RAM do, exactly?</a:t>
            </a:r>
          </a:p>
          <a:p>
            <a:r>
              <a:rPr lang="en-US" dirty="0" smtClean="0"/>
              <a:t>RAM is temporary storage that goes away when the power turns off. So what is RAM used for, then? It’s very fast, which makes it ideal for things the computer is actively working on, such as applications that are currently running (for example, the web browser in which you’re reading this article) and the data those applications work on or with (such as this article).</a:t>
            </a:r>
          </a:p>
          <a:p>
            <a:r>
              <a:rPr lang="en-US" dirty="0" smtClean="0"/>
              <a:t>It can help to think about RAM with the analogy of a physical desktop. Your working space — where you scribble on something immediately — is the top of the desk, where you want everything within arm’s reach and you want no delay in finding anything. That’s RAM. In contrast, if you want to keep anything to work on later, you put it into a desk drawer — or store it on a hard disk, either locally or in the cloud.</a:t>
            </a:r>
          </a:p>
          <a:p>
            <a:endParaRPr lang="en-US" dirty="0" smtClean="0"/>
          </a:p>
          <a:p>
            <a:r>
              <a:rPr lang="en-US" b="1" dirty="0" smtClean="0"/>
              <a:t>Ultimately, RAM allows you to access multiple programs at once with speed and efficiency.</a:t>
            </a:r>
            <a:endParaRPr lang="en-US" dirty="0" smtClean="0"/>
          </a:p>
          <a:p>
            <a:r>
              <a:rPr lang="en-US" dirty="0" smtClean="0"/>
              <a:t>RAM is significantly faster than a hard disk — twenty to a hundred times faster, depending on the specific hardware type and task</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5785012C-24FD-4033-9E4F-17EFABF705B6}" type="slidenum">
              <a:rPr lang="en-US" smtClean="0"/>
              <a:pPr/>
              <a:t>9</a:t>
            </a:fld>
            <a:endParaRPr lang="en-US"/>
          </a:p>
        </p:txBody>
      </p:sp>
    </p:spTree>
    <p:extLst>
      <p:ext uri="{BB962C8B-B14F-4D97-AF65-F5344CB8AC3E}">
        <p14:creationId xmlns:p14="http://schemas.microsoft.com/office/powerpoint/2010/main" val="3597126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85012C-24FD-4033-9E4F-17EFABF705B6}" type="slidenum">
              <a:rPr lang="en-US" smtClean="0"/>
              <a:pPr/>
              <a:t>12</a:t>
            </a:fld>
            <a:endParaRPr lang="en-US"/>
          </a:p>
        </p:txBody>
      </p:sp>
    </p:spTree>
    <p:extLst>
      <p:ext uri="{BB962C8B-B14F-4D97-AF65-F5344CB8AC3E}">
        <p14:creationId xmlns:p14="http://schemas.microsoft.com/office/powerpoint/2010/main" val="1178697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Ideally, these processors are suitable for multitasking due to the larger number of cores.</a:t>
            </a:r>
          </a:p>
          <a:p>
            <a:r>
              <a:rPr lang="en-US" dirty="0" smtClean="0"/>
              <a:t>Each of the cores in a multi core processor, whether it is quad core, hexa-core or </a:t>
            </a:r>
            <a:r>
              <a:rPr lang="en-US" dirty="0" err="1" smtClean="0"/>
              <a:t>octa</a:t>
            </a:r>
            <a:r>
              <a:rPr lang="en-US" dirty="0" smtClean="0"/>
              <a:t> core processor, is dedicated to do different tasks.</a:t>
            </a:r>
          </a:p>
          <a:p>
            <a:r>
              <a:rPr lang="en-US" dirty="0" smtClean="0"/>
              <a:t>It is this division of workload that makes the processors work much more efficiently as compared to other processors that do not have multi-core features.</a:t>
            </a:r>
          </a:p>
          <a:p>
            <a:r>
              <a:rPr lang="en-US" dirty="0" smtClean="0"/>
              <a:t>This means that in a multi-core processor the cores will perform differently such as:</a:t>
            </a:r>
          </a:p>
          <a:p>
            <a:endParaRPr lang="en-US" dirty="0" smtClean="0"/>
          </a:p>
          <a:p>
            <a:r>
              <a:rPr lang="en-US" dirty="0" smtClean="0"/>
              <a:t>One core of the processor may be operating your call</a:t>
            </a:r>
          </a:p>
          <a:p>
            <a:r>
              <a:rPr lang="en-US" dirty="0" smtClean="0"/>
              <a:t>Another doing the needful to open a website</a:t>
            </a:r>
          </a:p>
          <a:p>
            <a:r>
              <a:rPr lang="en-US" dirty="0" smtClean="0"/>
              <a:t>A third one helping you in playing games or listening to music and so on.</a:t>
            </a:r>
          </a:p>
          <a:p>
            <a:r>
              <a:rPr lang="en-US" dirty="0" smtClean="0"/>
              <a:t>All these jobs done at the same time will make your computer system work more efficiently.</a:t>
            </a:r>
          </a:p>
          <a:p>
            <a:endParaRPr lang="en-US" dirty="0"/>
          </a:p>
        </p:txBody>
      </p:sp>
      <p:sp>
        <p:nvSpPr>
          <p:cNvPr id="4" name="Slide Number Placeholder 3"/>
          <p:cNvSpPr>
            <a:spLocks noGrp="1"/>
          </p:cNvSpPr>
          <p:nvPr>
            <p:ph type="sldNum" sz="quarter" idx="10"/>
          </p:nvPr>
        </p:nvSpPr>
        <p:spPr/>
        <p:txBody>
          <a:bodyPr/>
          <a:lstStyle/>
          <a:p>
            <a:fld id="{5785012C-24FD-4033-9E4F-17EFABF705B6}" type="slidenum">
              <a:rPr lang="en-US" smtClean="0"/>
              <a:pPr/>
              <a:t>17</a:t>
            </a:fld>
            <a:endParaRPr lang="en-US"/>
          </a:p>
        </p:txBody>
      </p:sp>
    </p:spTree>
    <p:extLst>
      <p:ext uri="{BB962C8B-B14F-4D97-AF65-F5344CB8AC3E}">
        <p14:creationId xmlns:p14="http://schemas.microsoft.com/office/powerpoint/2010/main" val="20404112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65080AC-C60D-4695-B305-1501005DDE0E}"/>
              </a:ext>
            </a:extLst>
          </p:cNvPr>
          <p:cNvSpPr>
            <a:spLocks noGrp="1"/>
          </p:cNvSpPr>
          <p:nvPr>
            <p:ph type="dt" sz="half" idx="10"/>
          </p:nvPr>
        </p:nvSpPr>
        <p:spPr/>
        <p:txBody>
          <a:bodyPr/>
          <a:lstStyle/>
          <a:p>
            <a:fld id="{AD5D2152-08A9-004F-BE32-52A9C6BDFCAD}" type="datetimeFigureOut">
              <a:rPr lang="en-US" smtClean="0"/>
              <a:pPr/>
              <a:t>9/8/2021</a:t>
            </a:fld>
            <a:endParaRPr lang="en-US"/>
          </a:p>
        </p:txBody>
      </p:sp>
      <p:sp>
        <p:nvSpPr>
          <p:cNvPr id="4" name="Footer Placeholder 3">
            <a:extLst>
              <a:ext uri="{FF2B5EF4-FFF2-40B4-BE49-F238E27FC236}">
                <a16:creationId xmlns:a16="http://schemas.microsoft.com/office/drawing/2014/main" id="{79CD6079-B8BA-462C-B4F8-F879949CFE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0D9AAD-96F2-4C0C-A3CC-8F868506BFFC}"/>
              </a:ext>
            </a:extLst>
          </p:cNvPr>
          <p:cNvSpPr>
            <a:spLocks noGrp="1"/>
          </p:cNvSpPr>
          <p:nvPr>
            <p:ph type="sldNum" sz="quarter" idx="12"/>
          </p:nvPr>
        </p:nvSpPr>
        <p:spPr/>
        <p:txBody>
          <a:bodyPr/>
          <a:lstStyle/>
          <a:p>
            <a:fld id="{EB1023CF-B329-E444-9BAC-9F50F1C2498A}" type="slidenum">
              <a:rPr lang="en-US" smtClean="0"/>
              <a:pPr/>
              <a:t>‹#›</a:t>
            </a:fld>
            <a:endParaRPr lang="en-US"/>
          </a:p>
        </p:txBody>
      </p:sp>
    </p:spTree>
    <p:extLst>
      <p:ext uri="{BB962C8B-B14F-4D97-AF65-F5344CB8AC3E}">
        <p14:creationId xmlns:p14="http://schemas.microsoft.com/office/powerpoint/2010/main" val="3163709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1E2440C-D902-48AF-BF36-C59A959297D9}"/>
              </a:ext>
            </a:extLst>
          </p:cNvPr>
          <p:cNvSpPr>
            <a:spLocks noGrp="1"/>
          </p:cNvSpPr>
          <p:nvPr>
            <p:ph type="dt" sz="half" idx="10"/>
          </p:nvPr>
        </p:nvSpPr>
        <p:spPr/>
        <p:txBody>
          <a:bodyPr/>
          <a:lstStyle/>
          <a:p>
            <a:fld id="{AD5D2152-08A9-004F-BE32-52A9C6BDFCAD}" type="datetimeFigureOut">
              <a:rPr lang="en-US" smtClean="0"/>
              <a:pPr/>
              <a:t>9/8/2021</a:t>
            </a:fld>
            <a:endParaRPr lang="en-US"/>
          </a:p>
        </p:txBody>
      </p:sp>
      <p:sp>
        <p:nvSpPr>
          <p:cNvPr id="4" name="Footer Placeholder 3">
            <a:extLst>
              <a:ext uri="{FF2B5EF4-FFF2-40B4-BE49-F238E27FC236}">
                <a16:creationId xmlns:a16="http://schemas.microsoft.com/office/drawing/2014/main" id="{FF12C376-8056-427F-AD3A-8606A9785C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D1B15A-F8B0-4ACE-A799-48756E74DD82}"/>
              </a:ext>
            </a:extLst>
          </p:cNvPr>
          <p:cNvSpPr>
            <a:spLocks noGrp="1"/>
          </p:cNvSpPr>
          <p:nvPr>
            <p:ph type="sldNum" sz="quarter" idx="12"/>
          </p:nvPr>
        </p:nvSpPr>
        <p:spPr/>
        <p:txBody>
          <a:bodyPr/>
          <a:lstStyle/>
          <a:p>
            <a:fld id="{EB1023CF-B329-E444-9BAC-9F50F1C2498A}" type="slidenum">
              <a:rPr lang="en-US" smtClean="0"/>
              <a:pPr/>
              <a:t>‹#›</a:t>
            </a:fld>
            <a:endParaRPr lang="en-US"/>
          </a:p>
        </p:txBody>
      </p:sp>
      <p:sp>
        <p:nvSpPr>
          <p:cNvPr id="6" name="Title 1">
            <a:extLst>
              <a:ext uri="{FF2B5EF4-FFF2-40B4-BE49-F238E27FC236}">
                <a16:creationId xmlns:a16="http://schemas.microsoft.com/office/drawing/2014/main" id="{BF342DD3-94F2-431A-BF2E-A4BEC5CD7878}"/>
              </a:ext>
            </a:extLst>
          </p:cNvPr>
          <p:cNvSpPr>
            <a:spLocks noGrp="1"/>
          </p:cNvSpPr>
          <p:nvPr>
            <p:ph type="title" hasCustomPrompt="1"/>
          </p:nvPr>
        </p:nvSpPr>
        <p:spPr>
          <a:xfrm>
            <a:off x="0" y="2275826"/>
            <a:ext cx="12192000" cy="564910"/>
          </a:xfrm>
        </p:spPr>
        <p:txBody>
          <a:bodyPr>
            <a:normAutofit/>
          </a:bodyPr>
          <a:lstStyle>
            <a:lvl1pPr algn="ctr">
              <a:defRPr sz="3600" b="0">
                <a:solidFill>
                  <a:schemeClr val="tx1">
                    <a:lumMod val="65000"/>
                    <a:lumOff val="35000"/>
                  </a:schemeClr>
                </a:solidFill>
                <a:latin typeface="+mn-lt"/>
              </a:defRPr>
            </a:lvl1pPr>
          </a:lstStyle>
          <a:p>
            <a:pPr algn="ctr"/>
            <a:r>
              <a:rPr lang="en-US" dirty="0">
                <a:solidFill>
                  <a:schemeClr val="tx2">
                    <a:lumMod val="75000"/>
                  </a:schemeClr>
                </a:solidFill>
              </a:rPr>
              <a:t>TITLE</a:t>
            </a:r>
          </a:p>
        </p:txBody>
      </p:sp>
    </p:spTree>
    <p:extLst>
      <p:ext uri="{BB962C8B-B14F-4D97-AF65-F5344CB8AC3E}">
        <p14:creationId xmlns:p14="http://schemas.microsoft.com/office/powerpoint/2010/main" val="2387852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5D2152-08A9-004F-BE32-52A9C6BDFCAD}" type="datetimeFigureOut">
              <a:rPr lang="en-US" smtClean="0"/>
              <a:pPr/>
              <a:t>9/8/2021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1023CF-B329-E444-9BAC-9F50F1C2498A}" type="slidenum">
              <a:rPr lang="en-US" smtClean="0"/>
              <a:pPr/>
              <a:t>‹#›</a:t>
            </a:fld>
            <a:endParaRPr lang="en-US"/>
          </a:p>
        </p:txBody>
      </p:sp>
      <p:sp>
        <p:nvSpPr>
          <p:cNvPr id="5" name="Title Placeholder 1">
            <a:extLst>
              <a:ext uri="{FF2B5EF4-FFF2-40B4-BE49-F238E27FC236}">
                <a16:creationId xmlns:a16="http://schemas.microsoft.com/office/drawing/2014/main" id="{7E9BCB5A-9765-46B3-8024-522FDFBD4395}"/>
              </a:ext>
            </a:extLst>
          </p:cNvPr>
          <p:cNvSpPr>
            <a:spLocks noGrp="1"/>
          </p:cNvSpPr>
          <p:nvPr>
            <p:ph type="title"/>
          </p:nvPr>
        </p:nvSpPr>
        <p:spPr>
          <a:xfrm>
            <a:off x="762000" y="427039"/>
            <a:ext cx="10972800" cy="1143000"/>
          </a:xfrm>
          <a:prstGeom prst="rect">
            <a:avLst/>
          </a:prstGeom>
        </p:spPr>
        <p:txBody>
          <a:bodyPr vert="horz" lIns="91438" tIns="45719" rIns="91438" bIns="45719" rtlCol="0" anchor="ctr">
            <a:normAutofit/>
          </a:bodyPr>
          <a:lstStyle/>
          <a:p>
            <a:r>
              <a:rPr lang="en-US" dirty="0"/>
              <a:t>Click to edit Master title style</a:t>
            </a:r>
          </a:p>
        </p:txBody>
      </p:sp>
      <p:sp>
        <p:nvSpPr>
          <p:cNvPr id="6" name="Text Placeholder 2">
            <a:extLst>
              <a:ext uri="{FF2B5EF4-FFF2-40B4-BE49-F238E27FC236}">
                <a16:creationId xmlns:a16="http://schemas.microsoft.com/office/drawing/2014/main" id="{ABC7395B-BA29-4C79-BEEB-EE53CCFC2685}"/>
              </a:ext>
            </a:extLst>
          </p:cNvPr>
          <p:cNvSpPr>
            <a:spLocks noGrp="1"/>
          </p:cNvSpPr>
          <p:nvPr>
            <p:ph idx="1" hasCustomPrompt="1"/>
          </p:nvPr>
        </p:nvSpPr>
        <p:spPr>
          <a:xfrm>
            <a:off x="762000" y="1752601"/>
            <a:ext cx="10972800" cy="4525963"/>
          </a:xfrm>
          <a:prstGeom prst="rect">
            <a:avLst/>
          </a:prstGeom>
        </p:spPr>
        <p:txBody>
          <a:bodyPr vert="horz" lIns="91438" tIns="45719" rIns="91438" bIns="45719" rtlCol="0">
            <a:normAutofit/>
          </a:bodyPr>
          <a:lstStyle>
            <a:lvl1pPr>
              <a:defRPr/>
            </a:lvl1pPr>
          </a:lstStyle>
          <a:p>
            <a:pPr lvl="0"/>
            <a:r>
              <a:rPr lang="en-US" dirty="0"/>
              <a:t>Text</a:t>
            </a:r>
          </a:p>
        </p:txBody>
      </p:sp>
      <p:sp>
        <p:nvSpPr>
          <p:cNvPr id="8" name="Slide Number Placeholder 5">
            <a:extLst>
              <a:ext uri="{FF2B5EF4-FFF2-40B4-BE49-F238E27FC236}">
                <a16:creationId xmlns:a16="http://schemas.microsoft.com/office/drawing/2014/main" id="{6A950C3E-4668-4901-9878-0DF46FD8E602}"/>
              </a:ext>
            </a:extLst>
          </p:cNvPr>
          <p:cNvSpPr txBox="1">
            <a:spLocks/>
          </p:cNvSpPr>
          <p:nvPr userDrawn="1"/>
        </p:nvSpPr>
        <p:spPr>
          <a:xfrm>
            <a:off x="8890000" y="6508752"/>
            <a:ext cx="2844800" cy="365125"/>
          </a:xfrm>
          <a:prstGeom prst="rect">
            <a:avLst/>
          </a:prstGeom>
        </p:spPr>
        <p:txBody>
          <a:bodyPr vert="horz" lIns="91438" tIns="45719" rIns="91438" bIns="45719" rtlCol="0" anchor="ctr"/>
          <a:lstStyle>
            <a:defPPr>
              <a:defRPr lang="en-US"/>
            </a:defPPr>
            <a:lvl1pPr marL="0" algn="r" defTabSz="457189" rtl="0" eaLnBrk="1" latinLnBrk="0" hangingPunct="1">
              <a:defRPr sz="1200" kern="1200">
                <a:solidFill>
                  <a:schemeClr val="tx1">
                    <a:tint val="75000"/>
                  </a:schemeClr>
                </a:solidFill>
                <a:latin typeface="+mn-lt"/>
                <a:ea typeface="+mn-ea"/>
                <a:cs typeface="+mn-cs"/>
              </a:defRPr>
            </a:lvl1pPr>
            <a:lvl2pPr marL="457189" algn="l" defTabSz="457189" rtl="0" eaLnBrk="1" latinLnBrk="0" hangingPunct="1">
              <a:defRPr sz="1900" kern="1200">
                <a:solidFill>
                  <a:schemeClr val="tx1"/>
                </a:solidFill>
                <a:latin typeface="+mn-lt"/>
                <a:ea typeface="+mn-ea"/>
                <a:cs typeface="+mn-cs"/>
              </a:defRPr>
            </a:lvl2pPr>
            <a:lvl3pPr marL="914377" algn="l" defTabSz="457189" rtl="0" eaLnBrk="1" latinLnBrk="0" hangingPunct="1">
              <a:defRPr sz="1900" kern="1200">
                <a:solidFill>
                  <a:schemeClr val="tx1"/>
                </a:solidFill>
                <a:latin typeface="+mn-lt"/>
                <a:ea typeface="+mn-ea"/>
                <a:cs typeface="+mn-cs"/>
              </a:defRPr>
            </a:lvl3pPr>
            <a:lvl4pPr marL="1371566" algn="l" defTabSz="457189" rtl="0" eaLnBrk="1" latinLnBrk="0" hangingPunct="1">
              <a:defRPr sz="1900" kern="1200">
                <a:solidFill>
                  <a:schemeClr val="tx1"/>
                </a:solidFill>
                <a:latin typeface="+mn-lt"/>
                <a:ea typeface="+mn-ea"/>
                <a:cs typeface="+mn-cs"/>
              </a:defRPr>
            </a:lvl4pPr>
            <a:lvl5pPr marL="1828754" algn="l" defTabSz="457189" rtl="0" eaLnBrk="1" latinLnBrk="0" hangingPunct="1">
              <a:defRPr sz="1900" kern="1200">
                <a:solidFill>
                  <a:schemeClr val="tx1"/>
                </a:solidFill>
                <a:latin typeface="+mn-lt"/>
                <a:ea typeface="+mn-ea"/>
                <a:cs typeface="+mn-cs"/>
              </a:defRPr>
            </a:lvl5pPr>
            <a:lvl6pPr marL="2285943" algn="l" defTabSz="457189" rtl="0" eaLnBrk="1" latinLnBrk="0" hangingPunct="1">
              <a:defRPr sz="1900" kern="1200">
                <a:solidFill>
                  <a:schemeClr val="tx1"/>
                </a:solidFill>
                <a:latin typeface="+mn-lt"/>
                <a:ea typeface="+mn-ea"/>
                <a:cs typeface="+mn-cs"/>
              </a:defRPr>
            </a:lvl6pPr>
            <a:lvl7pPr marL="2743131" algn="l" defTabSz="457189" rtl="0" eaLnBrk="1" latinLnBrk="0" hangingPunct="1">
              <a:defRPr sz="1900" kern="1200">
                <a:solidFill>
                  <a:schemeClr val="tx1"/>
                </a:solidFill>
                <a:latin typeface="+mn-lt"/>
                <a:ea typeface="+mn-ea"/>
                <a:cs typeface="+mn-cs"/>
              </a:defRPr>
            </a:lvl7pPr>
            <a:lvl8pPr marL="3200320" algn="l" defTabSz="457189" rtl="0" eaLnBrk="1" latinLnBrk="0" hangingPunct="1">
              <a:defRPr sz="1900" kern="1200">
                <a:solidFill>
                  <a:schemeClr val="tx1"/>
                </a:solidFill>
                <a:latin typeface="+mn-lt"/>
                <a:ea typeface="+mn-ea"/>
                <a:cs typeface="+mn-cs"/>
              </a:defRPr>
            </a:lvl8pPr>
            <a:lvl9pPr marL="3657509" algn="l" defTabSz="457189" rtl="0" eaLnBrk="1" latinLnBrk="0" hangingPunct="1">
              <a:defRPr sz="1900" kern="1200">
                <a:solidFill>
                  <a:schemeClr val="tx1"/>
                </a:solidFill>
                <a:latin typeface="+mn-lt"/>
                <a:ea typeface="+mn-ea"/>
                <a:cs typeface="+mn-cs"/>
              </a:defRPr>
            </a:lvl9pPr>
          </a:lstStyle>
          <a:p>
            <a:fld id="{EB1023CF-B329-E444-9BAC-9F50F1C2498A}" type="slidenum">
              <a:rPr lang="en-US" smtClean="0"/>
              <a:pPr/>
              <a:t>‹#›</a:t>
            </a:fld>
            <a:endParaRPr lang="en-US"/>
          </a:p>
        </p:txBody>
      </p:sp>
    </p:spTree>
    <p:extLst>
      <p:ext uri="{BB962C8B-B14F-4D97-AF65-F5344CB8AC3E}">
        <p14:creationId xmlns:p14="http://schemas.microsoft.com/office/powerpoint/2010/main" val="3529919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28D82-6440-427D-B2A3-40E4C2EDFA73}"/>
              </a:ext>
            </a:extLst>
          </p:cNvPr>
          <p:cNvSpPr>
            <a:spLocks noGrp="1"/>
          </p:cNvSpPr>
          <p:nvPr>
            <p:ph type="title" hasCustomPrompt="1"/>
          </p:nvPr>
        </p:nvSpPr>
        <p:spPr>
          <a:xfrm>
            <a:off x="0" y="2275826"/>
            <a:ext cx="12192000" cy="564910"/>
          </a:xfrm>
        </p:spPr>
        <p:txBody>
          <a:bodyPr>
            <a:normAutofit/>
          </a:bodyPr>
          <a:lstStyle>
            <a:lvl1pPr algn="ctr">
              <a:defRPr sz="3600" b="0">
                <a:solidFill>
                  <a:schemeClr val="tx1">
                    <a:lumMod val="65000"/>
                    <a:lumOff val="35000"/>
                  </a:schemeClr>
                </a:solidFill>
                <a:latin typeface="+mn-lt"/>
              </a:defRPr>
            </a:lvl1pPr>
          </a:lstStyle>
          <a:p>
            <a:pPr algn="ctr"/>
            <a:r>
              <a:rPr lang="en-US" dirty="0">
                <a:solidFill>
                  <a:schemeClr val="tx2">
                    <a:lumMod val="75000"/>
                  </a:schemeClr>
                </a:solidFill>
              </a:rPr>
              <a:t>SEPARATOR</a:t>
            </a:r>
          </a:p>
        </p:txBody>
      </p:sp>
      <p:sp>
        <p:nvSpPr>
          <p:cNvPr id="3" name="Date Placeholder 2">
            <a:extLst>
              <a:ext uri="{FF2B5EF4-FFF2-40B4-BE49-F238E27FC236}">
                <a16:creationId xmlns:a16="http://schemas.microsoft.com/office/drawing/2014/main" id="{D1E2440C-D902-48AF-BF36-C59A959297D9}"/>
              </a:ext>
            </a:extLst>
          </p:cNvPr>
          <p:cNvSpPr>
            <a:spLocks noGrp="1"/>
          </p:cNvSpPr>
          <p:nvPr>
            <p:ph type="dt" sz="half" idx="10"/>
          </p:nvPr>
        </p:nvSpPr>
        <p:spPr/>
        <p:txBody>
          <a:bodyPr/>
          <a:lstStyle/>
          <a:p>
            <a:fld id="{AD5D2152-08A9-004F-BE32-52A9C6BDFCAD}" type="datetimeFigureOut">
              <a:rPr lang="en-US" smtClean="0"/>
              <a:pPr/>
              <a:t>9/8/2021</a:t>
            </a:fld>
            <a:endParaRPr lang="en-US"/>
          </a:p>
        </p:txBody>
      </p:sp>
      <p:sp>
        <p:nvSpPr>
          <p:cNvPr id="4" name="Footer Placeholder 3">
            <a:extLst>
              <a:ext uri="{FF2B5EF4-FFF2-40B4-BE49-F238E27FC236}">
                <a16:creationId xmlns:a16="http://schemas.microsoft.com/office/drawing/2014/main" id="{FF12C376-8056-427F-AD3A-8606A9785C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D1B15A-F8B0-4ACE-A799-48756E74DD82}"/>
              </a:ext>
            </a:extLst>
          </p:cNvPr>
          <p:cNvSpPr>
            <a:spLocks noGrp="1"/>
          </p:cNvSpPr>
          <p:nvPr>
            <p:ph type="sldNum" sz="quarter" idx="12"/>
          </p:nvPr>
        </p:nvSpPr>
        <p:spPr/>
        <p:txBody>
          <a:bodyPr/>
          <a:lstStyle/>
          <a:p>
            <a:fld id="{EB1023CF-B329-E444-9BAC-9F50F1C2498A}" type="slidenum">
              <a:rPr lang="en-US" smtClean="0"/>
              <a:pPr/>
              <a:t>‹#›</a:t>
            </a:fld>
            <a:endParaRPr lang="en-US"/>
          </a:p>
        </p:txBody>
      </p:sp>
    </p:spTree>
    <p:extLst>
      <p:ext uri="{BB962C8B-B14F-4D97-AF65-F5344CB8AC3E}">
        <p14:creationId xmlns:p14="http://schemas.microsoft.com/office/powerpoint/2010/main" val="3073720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D5D2152-08A9-004F-BE32-52A9C6BDFCAD}" type="datetimeFigureOut">
              <a:rPr lang="en-US" smtClean="0"/>
              <a:pPr/>
              <a:t>9/8/2021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023CF-B329-E444-9BAC-9F50F1C2498A}" type="slidenum">
              <a:rPr lang="en-US" smtClean="0"/>
              <a:pPr/>
              <a:t>‹#›</a:t>
            </a:fld>
            <a:endParaRPr lang="en-US"/>
          </a:p>
        </p:txBody>
      </p:sp>
    </p:spTree>
    <p:extLst>
      <p:ext uri="{BB962C8B-B14F-4D97-AF65-F5344CB8AC3E}">
        <p14:creationId xmlns:p14="http://schemas.microsoft.com/office/powerpoint/2010/main" val="128118304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38" tIns="45719" rIns="91438" bIns="45719"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38" tIns="45719" rIns="91438" bIns="4571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91438" tIns="45719" rIns="91438" bIns="45719" rtlCol="0" anchor="ctr"/>
          <a:lstStyle>
            <a:lvl1pPr algn="l">
              <a:defRPr sz="1200">
                <a:solidFill>
                  <a:schemeClr val="tx1">
                    <a:tint val="75000"/>
                  </a:schemeClr>
                </a:solidFill>
              </a:defRPr>
            </a:lvl1pPr>
          </a:lstStyle>
          <a:p>
            <a:fld id="{AD5D2152-08A9-004F-BE32-52A9C6BDFCAD}" type="datetimeFigureOut">
              <a:rPr lang="en-US" smtClean="0"/>
              <a:pPr/>
              <a:t>9/8/2021</a:t>
            </a:fld>
            <a:endParaRPr lang="en-US"/>
          </a:p>
        </p:txBody>
      </p:sp>
      <p:sp>
        <p:nvSpPr>
          <p:cNvPr id="5" name="Footer Placeholder 4"/>
          <p:cNvSpPr>
            <a:spLocks noGrp="1"/>
          </p:cNvSpPr>
          <p:nvPr>
            <p:ph type="ftr" sz="quarter" idx="3"/>
          </p:nvPr>
        </p:nvSpPr>
        <p:spPr>
          <a:xfrm>
            <a:off x="4165600" y="6356352"/>
            <a:ext cx="3860800" cy="365125"/>
          </a:xfrm>
          <a:prstGeom prst="rect">
            <a:avLst/>
          </a:prstGeom>
        </p:spPr>
        <p:txBody>
          <a:bodyPr vert="horz" lIns="91438" tIns="45719" rIns="91438" bIns="45719"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38" tIns="45719" rIns="91438" bIns="45719" rtlCol="0" anchor="ctr"/>
          <a:lstStyle>
            <a:lvl1pPr algn="r">
              <a:defRPr sz="1200">
                <a:solidFill>
                  <a:schemeClr val="tx1">
                    <a:tint val="75000"/>
                  </a:schemeClr>
                </a:solidFill>
              </a:defRPr>
            </a:lvl1pPr>
          </a:lstStyle>
          <a:p>
            <a:fld id="{EB1023CF-B329-E444-9BAC-9F50F1C2498A}" type="slidenum">
              <a:rPr lang="en-US" smtClean="0"/>
              <a:pPr/>
              <a:t>‹#›</a:t>
            </a:fld>
            <a:endParaRPr lang="en-US"/>
          </a:p>
        </p:txBody>
      </p:sp>
    </p:spTree>
    <p:extLst>
      <p:ext uri="{BB962C8B-B14F-4D97-AF65-F5344CB8AC3E}">
        <p14:creationId xmlns:p14="http://schemas.microsoft.com/office/powerpoint/2010/main" val="787714065"/>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55" r:id="rId3"/>
    <p:sldLayoutId id="2147483663" r:id="rId4"/>
    <p:sldLayoutId id="2147483650" r:id="rId5"/>
  </p:sldLayoutIdLst>
  <p:txStyles>
    <p:titleStyle>
      <a:lvl1pPr algn="ctr" defTabSz="457189"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mn-lt"/>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mn-lt"/>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mn-lt"/>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mn-lt"/>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900" kern="1200">
          <a:solidFill>
            <a:schemeClr val="tx1"/>
          </a:solidFill>
          <a:latin typeface="+mn-lt"/>
          <a:ea typeface="+mn-ea"/>
          <a:cs typeface="+mn-cs"/>
        </a:defRPr>
      </a:lvl1pPr>
      <a:lvl2pPr marL="457189" algn="l" defTabSz="457189" rtl="0" eaLnBrk="1" latinLnBrk="0" hangingPunct="1">
        <a:defRPr sz="1900" kern="1200">
          <a:solidFill>
            <a:schemeClr val="tx1"/>
          </a:solidFill>
          <a:latin typeface="+mn-lt"/>
          <a:ea typeface="+mn-ea"/>
          <a:cs typeface="+mn-cs"/>
        </a:defRPr>
      </a:lvl2pPr>
      <a:lvl3pPr marL="914377" algn="l" defTabSz="457189" rtl="0" eaLnBrk="1" latinLnBrk="0" hangingPunct="1">
        <a:defRPr sz="1900" kern="1200">
          <a:solidFill>
            <a:schemeClr val="tx1"/>
          </a:solidFill>
          <a:latin typeface="+mn-lt"/>
          <a:ea typeface="+mn-ea"/>
          <a:cs typeface="+mn-cs"/>
        </a:defRPr>
      </a:lvl3pPr>
      <a:lvl4pPr marL="1371566" algn="l" defTabSz="457189" rtl="0" eaLnBrk="1" latinLnBrk="0" hangingPunct="1">
        <a:defRPr sz="1900" kern="1200">
          <a:solidFill>
            <a:schemeClr val="tx1"/>
          </a:solidFill>
          <a:latin typeface="+mn-lt"/>
          <a:ea typeface="+mn-ea"/>
          <a:cs typeface="+mn-cs"/>
        </a:defRPr>
      </a:lvl4pPr>
      <a:lvl5pPr marL="1828754" algn="l" defTabSz="457189" rtl="0" eaLnBrk="1" latinLnBrk="0" hangingPunct="1">
        <a:defRPr sz="1900" kern="1200">
          <a:solidFill>
            <a:schemeClr val="tx1"/>
          </a:solidFill>
          <a:latin typeface="+mn-lt"/>
          <a:ea typeface="+mn-ea"/>
          <a:cs typeface="+mn-cs"/>
        </a:defRPr>
      </a:lvl5pPr>
      <a:lvl6pPr marL="2285943" algn="l" defTabSz="457189" rtl="0" eaLnBrk="1" latinLnBrk="0" hangingPunct="1">
        <a:defRPr sz="1900" kern="1200">
          <a:solidFill>
            <a:schemeClr val="tx1"/>
          </a:solidFill>
          <a:latin typeface="+mn-lt"/>
          <a:ea typeface="+mn-ea"/>
          <a:cs typeface="+mn-cs"/>
        </a:defRPr>
      </a:lvl6pPr>
      <a:lvl7pPr marL="2743131" algn="l" defTabSz="457189" rtl="0" eaLnBrk="1" latinLnBrk="0" hangingPunct="1">
        <a:defRPr sz="1900" kern="1200">
          <a:solidFill>
            <a:schemeClr val="tx1"/>
          </a:solidFill>
          <a:latin typeface="+mn-lt"/>
          <a:ea typeface="+mn-ea"/>
          <a:cs typeface="+mn-cs"/>
        </a:defRPr>
      </a:lvl7pPr>
      <a:lvl8pPr marL="3200320" algn="l" defTabSz="457189" rtl="0" eaLnBrk="1" latinLnBrk="0" hangingPunct="1">
        <a:defRPr sz="1900" kern="1200">
          <a:solidFill>
            <a:schemeClr val="tx1"/>
          </a:solidFill>
          <a:latin typeface="+mn-lt"/>
          <a:ea typeface="+mn-ea"/>
          <a:cs typeface="+mn-cs"/>
        </a:defRPr>
      </a:lvl8pPr>
      <a:lvl9pPr marL="3657509" algn="l" defTabSz="457189"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69532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62232"/>
            <a:ext cx="10972800" cy="870155"/>
          </a:xfrm>
        </p:spPr>
        <p:txBody>
          <a:bodyPr/>
          <a:lstStyle/>
          <a:p>
            <a:r>
              <a:rPr lang="en-IN" dirty="0" smtClean="0"/>
              <a:t>Memory Units :- Nature, Speed &amp; Capacity </a:t>
            </a:r>
            <a:endParaRPr lang="en-IN" dirty="0"/>
          </a:p>
        </p:txBody>
      </p:sp>
      <p:sp>
        <p:nvSpPr>
          <p:cNvPr id="3" name="Content Placeholder 2"/>
          <p:cNvSpPr>
            <a:spLocks noGrp="1"/>
          </p:cNvSpPr>
          <p:nvPr>
            <p:ph idx="1"/>
          </p:nvPr>
        </p:nvSpPr>
        <p:spPr>
          <a:xfrm>
            <a:off x="762000" y="1135627"/>
            <a:ext cx="10972800" cy="5142938"/>
          </a:xfrm>
        </p:spPr>
        <p:txBody>
          <a:bodyPr>
            <a:normAutofit/>
          </a:bodyPr>
          <a:lstStyle/>
          <a:p>
            <a:pPr algn="just"/>
            <a:r>
              <a:rPr lang="en-US" b="1" dirty="0" smtClean="0"/>
              <a:t>Volatility </a:t>
            </a:r>
            <a:r>
              <a:rPr lang="en-US" b="1" dirty="0"/>
              <a:t>vs. non-volatility. </a:t>
            </a:r>
            <a:r>
              <a:rPr lang="en-US" i="1" dirty="0"/>
              <a:t>Memory</a:t>
            </a:r>
            <a:r>
              <a:rPr lang="en-US" dirty="0"/>
              <a:t>, for instance, Random Access Memory (RAM), is volatile. This volatility means that when power to the system is turned off, the data is lost. In contrast, </a:t>
            </a:r>
            <a:r>
              <a:rPr lang="en-US" i="1" dirty="0"/>
              <a:t>storage</a:t>
            </a:r>
            <a:r>
              <a:rPr lang="en-US" dirty="0"/>
              <a:t> is non-volatile, so it retains data even without power</a:t>
            </a:r>
            <a:r>
              <a:rPr lang="en-US" dirty="0" smtClean="0"/>
              <a:t>.</a:t>
            </a:r>
          </a:p>
          <a:p>
            <a:pPr algn="just"/>
            <a:endParaRPr lang="en-US" dirty="0"/>
          </a:p>
          <a:p>
            <a:pPr algn="just"/>
            <a:r>
              <a:rPr lang="en-US" b="1" dirty="0"/>
              <a:t>Performance vs. capacity. </a:t>
            </a:r>
            <a:r>
              <a:rPr lang="en-US" dirty="0"/>
              <a:t>In most cases, storage is much slower than memory. In contrast to storage, RAM is directly connected to the CPU on a wide and fast bus.</a:t>
            </a:r>
          </a:p>
          <a:p>
            <a:pPr algn="just"/>
            <a:endParaRPr lang="en-IN" dirty="0"/>
          </a:p>
        </p:txBody>
      </p:sp>
    </p:spTree>
    <p:extLst>
      <p:ext uri="{BB962C8B-B14F-4D97-AF65-F5344CB8AC3E}">
        <p14:creationId xmlns:p14="http://schemas.microsoft.com/office/powerpoint/2010/main" val="39232967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32735"/>
            <a:ext cx="10972800" cy="693175"/>
          </a:xfrm>
        </p:spPr>
        <p:txBody>
          <a:bodyPr>
            <a:normAutofit fontScale="90000"/>
          </a:bodyPr>
          <a:lstStyle/>
          <a:p>
            <a:r>
              <a:rPr lang="en-IN" dirty="0" smtClean="0"/>
              <a:t>Primary &amp; Secondary Memory </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89094437"/>
              </p:ext>
            </p:extLst>
          </p:nvPr>
        </p:nvGraphicFramePr>
        <p:xfrm>
          <a:off x="1032387" y="825910"/>
          <a:ext cx="9409471" cy="6032091"/>
        </p:xfrm>
        <a:graphic>
          <a:graphicData uri="http://schemas.openxmlformats.org/drawingml/2006/table">
            <a:tbl>
              <a:tblPr>
                <a:tableStyleId>{3C2FFA5D-87B4-456A-9821-1D502468CF0F}</a:tableStyleId>
              </a:tblPr>
              <a:tblGrid>
                <a:gridCol w="919968">
                  <a:extLst>
                    <a:ext uri="{9D8B030D-6E8A-4147-A177-3AD203B41FA5}">
                      <a16:colId xmlns:a16="http://schemas.microsoft.com/office/drawing/2014/main" val="2884681308"/>
                    </a:ext>
                  </a:extLst>
                </a:gridCol>
                <a:gridCol w="4286213">
                  <a:extLst>
                    <a:ext uri="{9D8B030D-6E8A-4147-A177-3AD203B41FA5}">
                      <a16:colId xmlns:a16="http://schemas.microsoft.com/office/drawing/2014/main" val="801491891"/>
                    </a:ext>
                  </a:extLst>
                </a:gridCol>
                <a:gridCol w="4203290">
                  <a:extLst>
                    <a:ext uri="{9D8B030D-6E8A-4147-A177-3AD203B41FA5}">
                      <a16:colId xmlns:a16="http://schemas.microsoft.com/office/drawing/2014/main" val="3628800350"/>
                    </a:ext>
                  </a:extLst>
                </a:gridCol>
              </a:tblGrid>
              <a:tr h="351908">
                <a:tc>
                  <a:txBody>
                    <a:bodyPr/>
                    <a:lstStyle/>
                    <a:p>
                      <a:r>
                        <a:rPr lang="en-IN" sz="1800" b="1" dirty="0" err="1"/>
                        <a:t>Sr.No</a:t>
                      </a:r>
                      <a:r>
                        <a:rPr lang="en-IN" sz="1800" b="1" dirty="0"/>
                        <a:t>.</a:t>
                      </a:r>
                    </a:p>
                  </a:txBody>
                  <a:tcPr marL="63448" marR="63448" marT="31724" marB="31724" anchor="ctr"/>
                </a:tc>
                <a:tc>
                  <a:txBody>
                    <a:bodyPr/>
                    <a:lstStyle/>
                    <a:p>
                      <a:r>
                        <a:rPr lang="en-IN" sz="1800" b="1" dirty="0"/>
                        <a:t>Primary memory</a:t>
                      </a:r>
                    </a:p>
                  </a:txBody>
                  <a:tcPr marL="63448" marR="63448" marT="31724" marB="31724" anchor="ctr"/>
                </a:tc>
                <a:tc>
                  <a:txBody>
                    <a:bodyPr/>
                    <a:lstStyle/>
                    <a:p>
                      <a:r>
                        <a:rPr lang="en-IN" sz="1800" b="1" dirty="0"/>
                        <a:t>Secondary memory</a:t>
                      </a:r>
                    </a:p>
                  </a:txBody>
                  <a:tcPr marL="63448" marR="63448" marT="31724" marB="31724" anchor="ctr"/>
                </a:tc>
                <a:extLst>
                  <a:ext uri="{0D108BD9-81ED-4DB2-BD59-A6C34878D82A}">
                    <a16:rowId xmlns:a16="http://schemas.microsoft.com/office/drawing/2014/main" val="3554604605"/>
                  </a:ext>
                </a:extLst>
              </a:tr>
              <a:tr h="603431">
                <a:tc>
                  <a:txBody>
                    <a:bodyPr/>
                    <a:lstStyle/>
                    <a:p>
                      <a:r>
                        <a:rPr lang="en-IN" sz="1800" dirty="0"/>
                        <a:t>1.</a:t>
                      </a:r>
                    </a:p>
                  </a:txBody>
                  <a:tcPr marL="63448" marR="63448" marT="31724" marB="31724" anchor="ctr"/>
                </a:tc>
                <a:tc>
                  <a:txBody>
                    <a:bodyPr/>
                    <a:lstStyle/>
                    <a:p>
                      <a:r>
                        <a:rPr lang="en-IN" sz="1800"/>
                        <a:t>Primary memory is temporary.</a:t>
                      </a:r>
                    </a:p>
                  </a:txBody>
                  <a:tcPr marL="63448" marR="63448" marT="31724" marB="31724" anchor="ctr"/>
                </a:tc>
                <a:tc>
                  <a:txBody>
                    <a:bodyPr/>
                    <a:lstStyle/>
                    <a:p>
                      <a:r>
                        <a:rPr lang="en-IN" sz="1800" dirty="0"/>
                        <a:t>Secondary memory is permanent.</a:t>
                      </a:r>
                    </a:p>
                  </a:txBody>
                  <a:tcPr marL="63448" marR="63448" marT="31724" marB="31724" anchor="ctr"/>
                </a:tc>
                <a:extLst>
                  <a:ext uri="{0D108BD9-81ED-4DB2-BD59-A6C34878D82A}">
                    <a16:rowId xmlns:a16="http://schemas.microsoft.com/office/drawing/2014/main" val="1654231238"/>
                  </a:ext>
                </a:extLst>
              </a:tr>
              <a:tr h="637711">
                <a:tc>
                  <a:txBody>
                    <a:bodyPr/>
                    <a:lstStyle/>
                    <a:p>
                      <a:r>
                        <a:rPr lang="en-IN" sz="1800"/>
                        <a:t>2.</a:t>
                      </a:r>
                    </a:p>
                  </a:txBody>
                  <a:tcPr marL="63448" marR="63448" marT="31724" marB="31724" anchor="ctr"/>
                </a:tc>
                <a:tc>
                  <a:txBody>
                    <a:bodyPr/>
                    <a:lstStyle/>
                    <a:p>
                      <a:r>
                        <a:rPr lang="en-US" sz="1800"/>
                        <a:t>Primary memory is directly accessible by Processor/CPU.</a:t>
                      </a:r>
                    </a:p>
                  </a:txBody>
                  <a:tcPr marL="63448" marR="63448" marT="31724" marB="31724" anchor="ctr"/>
                </a:tc>
                <a:tc>
                  <a:txBody>
                    <a:bodyPr/>
                    <a:lstStyle/>
                    <a:p>
                      <a:r>
                        <a:rPr lang="en-US" sz="1800" dirty="0"/>
                        <a:t>Secondary memory is not directly accessible by the CPU.</a:t>
                      </a:r>
                    </a:p>
                  </a:txBody>
                  <a:tcPr marL="63448" marR="63448" marT="31724" marB="31724" anchor="ctr"/>
                </a:tc>
                <a:extLst>
                  <a:ext uri="{0D108BD9-81ED-4DB2-BD59-A6C34878D82A}">
                    <a16:rowId xmlns:a16="http://schemas.microsoft.com/office/drawing/2014/main" val="2083937075"/>
                  </a:ext>
                </a:extLst>
              </a:tr>
              <a:tr h="923516">
                <a:tc>
                  <a:txBody>
                    <a:bodyPr/>
                    <a:lstStyle/>
                    <a:p>
                      <a:r>
                        <a:rPr lang="en-IN" sz="1800"/>
                        <a:t>3.</a:t>
                      </a:r>
                    </a:p>
                  </a:txBody>
                  <a:tcPr marL="63448" marR="63448" marT="31724" marB="31724" anchor="ctr"/>
                </a:tc>
                <a:tc>
                  <a:txBody>
                    <a:bodyPr/>
                    <a:lstStyle/>
                    <a:p>
                      <a:r>
                        <a:rPr lang="en-US" sz="1800" dirty="0"/>
                        <a:t>Nature of Parts of Primary memory varies, RAM- volatile in nature. ROM- Non-volatile.</a:t>
                      </a:r>
                    </a:p>
                  </a:txBody>
                  <a:tcPr marL="63448" marR="63448" marT="31724" marB="31724" anchor="ctr"/>
                </a:tc>
                <a:tc>
                  <a:txBody>
                    <a:bodyPr/>
                    <a:lstStyle/>
                    <a:p>
                      <a:r>
                        <a:rPr lang="en-IN" sz="1800" dirty="0"/>
                        <a:t>It’s always Non-volatile in nature.</a:t>
                      </a:r>
                    </a:p>
                  </a:txBody>
                  <a:tcPr marL="63448" marR="63448" marT="31724" marB="31724" anchor="ctr"/>
                </a:tc>
                <a:extLst>
                  <a:ext uri="{0D108BD9-81ED-4DB2-BD59-A6C34878D82A}">
                    <a16:rowId xmlns:a16="http://schemas.microsoft.com/office/drawing/2014/main" val="2318611062"/>
                  </a:ext>
                </a:extLst>
              </a:tr>
              <a:tr h="923516">
                <a:tc>
                  <a:txBody>
                    <a:bodyPr/>
                    <a:lstStyle/>
                    <a:p>
                      <a:r>
                        <a:rPr lang="en-IN" sz="1800"/>
                        <a:t>4.</a:t>
                      </a:r>
                    </a:p>
                  </a:txBody>
                  <a:tcPr marL="63448" marR="63448" marT="31724" marB="31724" anchor="ctr"/>
                </a:tc>
                <a:tc>
                  <a:txBody>
                    <a:bodyPr/>
                    <a:lstStyle/>
                    <a:p>
                      <a:r>
                        <a:rPr lang="en-US" sz="1800" dirty="0"/>
                        <a:t>Primary memory devices are more expensive than secondary storage devices.</a:t>
                      </a:r>
                    </a:p>
                  </a:txBody>
                  <a:tcPr marL="63448" marR="63448" marT="31724" marB="31724" anchor="ctr"/>
                </a:tc>
                <a:tc>
                  <a:txBody>
                    <a:bodyPr/>
                    <a:lstStyle/>
                    <a:p>
                      <a:r>
                        <a:rPr lang="en-US" sz="1800" dirty="0"/>
                        <a:t>Secondary memory devices are less expensive when compared to primary memory devices.</a:t>
                      </a:r>
                    </a:p>
                  </a:txBody>
                  <a:tcPr marL="63448" marR="63448" marT="31724" marB="31724" anchor="ctr"/>
                </a:tc>
                <a:extLst>
                  <a:ext uri="{0D108BD9-81ED-4DB2-BD59-A6C34878D82A}">
                    <a16:rowId xmlns:a16="http://schemas.microsoft.com/office/drawing/2014/main" val="1314624050"/>
                  </a:ext>
                </a:extLst>
              </a:tr>
              <a:tr h="864003">
                <a:tc>
                  <a:txBody>
                    <a:bodyPr/>
                    <a:lstStyle/>
                    <a:p>
                      <a:r>
                        <a:rPr lang="en-IN" sz="1800"/>
                        <a:t>5.</a:t>
                      </a:r>
                    </a:p>
                  </a:txBody>
                  <a:tcPr marL="63448" marR="63448" marT="31724" marB="31724" anchor="ctr"/>
                </a:tc>
                <a:tc>
                  <a:txBody>
                    <a:bodyPr/>
                    <a:lstStyle/>
                    <a:p>
                      <a:r>
                        <a:rPr lang="en-US" sz="1800" dirty="0"/>
                        <a:t>The memory devices used for primary memory are semiconductor memories.</a:t>
                      </a:r>
                    </a:p>
                  </a:txBody>
                  <a:tcPr marL="63448" marR="63448" marT="31724" marB="31724" anchor="ctr"/>
                </a:tc>
                <a:tc>
                  <a:txBody>
                    <a:bodyPr/>
                    <a:lstStyle/>
                    <a:p>
                      <a:r>
                        <a:rPr lang="en-US" sz="1800" dirty="0"/>
                        <a:t>The secondary memory devices are magnetic and optical memories.</a:t>
                      </a:r>
                    </a:p>
                  </a:txBody>
                  <a:tcPr marL="63448" marR="63448" marT="31724" marB="31724" anchor="ctr"/>
                </a:tc>
                <a:extLst>
                  <a:ext uri="{0D108BD9-81ED-4DB2-BD59-A6C34878D82A}">
                    <a16:rowId xmlns:a16="http://schemas.microsoft.com/office/drawing/2014/main" val="1619520813"/>
                  </a:ext>
                </a:extLst>
              </a:tr>
              <a:tr h="864003">
                <a:tc>
                  <a:txBody>
                    <a:bodyPr/>
                    <a:lstStyle/>
                    <a:p>
                      <a:r>
                        <a:rPr lang="en-IN" sz="1800"/>
                        <a:t>6.</a:t>
                      </a:r>
                    </a:p>
                  </a:txBody>
                  <a:tcPr marL="63448" marR="63448" marT="31724" marB="31724" anchor="ctr"/>
                </a:tc>
                <a:tc>
                  <a:txBody>
                    <a:bodyPr/>
                    <a:lstStyle/>
                    <a:p>
                      <a:r>
                        <a:rPr lang="en-US" sz="1800"/>
                        <a:t>Primary memory is also known as Main memory or Internal memory.</a:t>
                      </a:r>
                    </a:p>
                  </a:txBody>
                  <a:tcPr marL="63448" marR="63448" marT="31724" marB="31724" anchor="ctr"/>
                </a:tc>
                <a:tc>
                  <a:txBody>
                    <a:bodyPr/>
                    <a:lstStyle/>
                    <a:p>
                      <a:r>
                        <a:rPr lang="en-US" sz="1800" dirty="0"/>
                        <a:t>Secondary memory is also known as External memory or Auxiliary memory.</a:t>
                      </a:r>
                    </a:p>
                  </a:txBody>
                  <a:tcPr marL="63448" marR="63448" marT="31724" marB="31724" anchor="ctr"/>
                </a:tc>
                <a:extLst>
                  <a:ext uri="{0D108BD9-81ED-4DB2-BD59-A6C34878D82A}">
                    <a16:rowId xmlns:a16="http://schemas.microsoft.com/office/drawing/2014/main" val="1999080003"/>
                  </a:ext>
                </a:extLst>
              </a:tr>
              <a:tr h="864003">
                <a:tc>
                  <a:txBody>
                    <a:bodyPr/>
                    <a:lstStyle/>
                    <a:p>
                      <a:r>
                        <a:rPr lang="en-IN" sz="1800"/>
                        <a:t>7.</a:t>
                      </a:r>
                    </a:p>
                  </a:txBody>
                  <a:tcPr marL="63448" marR="63448" marT="31724" marB="31724" anchor="ctr"/>
                </a:tc>
                <a:tc>
                  <a:txBody>
                    <a:bodyPr/>
                    <a:lstStyle/>
                    <a:p>
                      <a:r>
                        <a:rPr lang="en-IN" sz="1800" dirty="0"/>
                        <a:t>Examples: RAM, ROM, Cache memory, PROM, EPROM, Registers, etc.</a:t>
                      </a:r>
                    </a:p>
                  </a:txBody>
                  <a:tcPr marL="63448" marR="63448" marT="31724" marB="31724" anchor="ctr"/>
                </a:tc>
                <a:tc>
                  <a:txBody>
                    <a:bodyPr/>
                    <a:lstStyle/>
                    <a:p>
                      <a:r>
                        <a:rPr lang="en-US" sz="1800" dirty="0"/>
                        <a:t>Examples: Hard Disk, Floppy Disk, Magnetic Tapes, etc.</a:t>
                      </a:r>
                    </a:p>
                  </a:txBody>
                  <a:tcPr marL="63448" marR="63448" marT="31724" marB="31724" anchor="ctr"/>
                </a:tc>
                <a:extLst>
                  <a:ext uri="{0D108BD9-81ED-4DB2-BD59-A6C34878D82A}">
                    <a16:rowId xmlns:a16="http://schemas.microsoft.com/office/drawing/2014/main" val="3464734581"/>
                  </a:ext>
                </a:extLst>
              </a:tr>
            </a:tbl>
          </a:graphicData>
        </a:graphic>
      </p:graphicFrame>
    </p:spTree>
    <p:extLst>
      <p:ext uri="{BB962C8B-B14F-4D97-AF65-F5344CB8AC3E}">
        <p14:creationId xmlns:p14="http://schemas.microsoft.com/office/powerpoint/2010/main" val="10020817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
            <a:ext cx="10972800" cy="850490"/>
          </a:xfrm>
        </p:spPr>
        <p:txBody>
          <a:bodyPr>
            <a:normAutofit/>
          </a:bodyPr>
          <a:lstStyle/>
          <a:p>
            <a:r>
              <a:rPr lang="en-IN" b="1" dirty="0"/>
              <a:t>Computer - Memory </a:t>
            </a:r>
            <a:r>
              <a:rPr lang="en-IN" b="1" dirty="0" smtClean="0"/>
              <a:t>Units</a:t>
            </a:r>
            <a:endParaRPr lang="en-IN" dirty="0"/>
          </a:p>
        </p:txBody>
      </p:sp>
      <p:sp>
        <p:nvSpPr>
          <p:cNvPr id="3" name="Content Placeholder 2"/>
          <p:cNvSpPr>
            <a:spLocks noGrp="1"/>
          </p:cNvSpPr>
          <p:nvPr>
            <p:ph idx="1"/>
          </p:nvPr>
        </p:nvSpPr>
        <p:spPr>
          <a:xfrm>
            <a:off x="38100" y="731521"/>
            <a:ext cx="11696700" cy="835251"/>
          </a:xfrm>
        </p:spPr>
        <p:txBody>
          <a:bodyPr/>
          <a:lstStyle/>
          <a:p>
            <a:pPr marL="0" indent="0">
              <a:buNone/>
            </a:pPr>
            <a:r>
              <a:rPr lang="en-US" sz="2200" b="1" i="1" dirty="0"/>
              <a:t>Memory unit is the amount of data that can be stored in the storage unit. This storage capacity is expressed in terms of Bytes.</a:t>
            </a:r>
          </a:p>
          <a:p>
            <a:endParaRPr lang="en-US" b="1" i="1" dirty="0"/>
          </a:p>
        </p:txBody>
      </p:sp>
      <p:graphicFrame>
        <p:nvGraphicFramePr>
          <p:cNvPr id="4" name="Table 3"/>
          <p:cNvGraphicFramePr>
            <a:graphicFrameLocks noGrp="1"/>
          </p:cNvGraphicFramePr>
          <p:nvPr>
            <p:extLst>
              <p:ext uri="{D42A27DB-BD31-4B8C-83A1-F6EECF244321}">
                <p14:modId xmlns:p14="http://schemas.microsoft.com/office/powerpoint/2010/main" val="3707428622"/>
              </p:ext>
            </p:extLst>
          </p:nvPr>
        </p:nvGraphicFramePr>
        <p:xfrm>
          <a:off x="38100" y="1566772"/>
          <a:ext cx="6583680" cy="5230441"/>
        </p:xfrm>
        <a:graphic>
          <a:graphicData uri="http://schemas.openxmlformats.org/drawingml/2006/table">
            <a:tbl>
              <a:tblPr>
                <a:tableStyleId>{284E427A-3D55-4303-BF80-6455036E1DE7}</a:tableStyleId>
              </a:tblPr>
              <a:tblGrid>
                <a:gridCol w="727645">
                  <a:extLst>
                    <a:ext uri="{9D8B030D-6E8A-4147-A177-3AD203B41FA5}">
                      <a16:colId xmlns:a16="http://schemas.microsoft.com/office/drawing/2014/main" val="1433255788"/>
                    </a:ext>
                  </a:extLst>
                </a:gridCol>
                <a:gridCol w="5856035">
                  <a:extLst>
                    <a:ext uri="{9D8B030D-6E8A-4147-A177-3AD203B41FA5}">
                      <a16:colId xmlns:a16="http://schemas.microsoft.com/office/drawing/2014/main" val="3719659165"/>
                    </a:ext>
                  </a:extLst>
                </a:gridCol>
              </a:tblGrid>
              <a:tr h="363553">
                <a:tc>
                  <a:txBody>
                    <a:bodyPr/>
                    <a:lstStyle/>
                    <a:p>
                      <a:pPr algn="ctr"/>
                      <a:r>
                        <a:rPr lang="en-IN" sz="1800" b="1" dirty="0" err="1">
                          <a:effectLst/>
                        </a:rPr>
                        <a:t>S.No</a:t>
                      </a:r>
                      <a:r>
                        <a:rPr lang="en-IN" sz="1800" b="1" dirty="0">
                          <a:effectLst/>
                        </a:rPr>
                        <a:t>.</a:t>
                      </a:r>
                    </a:p>
                  </a:txBody>
                  <a:tcPr marL="72999" marR="72999" marT="36500" marB="36500" anchor="ctr"/>
                </a:tc>
                <a:tc>
                  <a:txBody>
                    <a:bodyPr/>
                    <a:lstStyle/>
                    <a:p>
                      <a:pPr algn="ctr"/>
                      <a:r>
                        <a:rPr lang="en-IN" sz="1800" b="1" dirty="0">
                          <a:effectLst/>
                        </a:rPr>
                        <a:t>Unit &amp; Description</a:t>
                      </a:r>
                    </a:p>
                  </a:txBody>
                  <a:tcPr marL="72999" marR="72999" marT="36500" marB="36500" anchor="ctr"/>
                </a:tc>
                <a:extLst>
                  <a:ext uri="{0D108BD9-81ED-4DB2-BD59-A6C34878D82A}">
                    <a16:rowId xmlns:a16="http://schemas.microsoft.com/office/drawing/2014/main" val="88438987"/>
                  </a:ext>
                </a:extLst>
              </a:tr>
              <a:tr h="1010799">
                <a:tc>
                  <a:txBody>
                    <a:bodyPr/>
                    <a:lstStyle/>
                    <a:p>
                      <a:pPr algn="ctr" fontAlgn="ctr"/>
                      <a:r>
                        <a:rPr lang="en-IN" sz="1800" dirty="0">
                          <a:effectLst/>
                        </a:rPr>
                        <a:t>1</a:t>
                      </a:r>
                    </a:p>
                  </a:txBody>
                  <a:tcPr marL="72999" marR="72999" marT="36500" marB="36500" anchor="ctr"/>
                </a:tc>
                <a:tc>
                  <a:txBody>
                    <a:bodyPr/>
                    <a:lstStyle/>
                    <a:p>
                      <a:r>
                        <a:rPr lang="en-US" sz="1800" b="1" dirty="0"/>
                        <a:t>Bit (Binary Digit)</a:t>
                      </a:r>
                    </a:p>
                    <a:p>
                      <a:r>
                        <a:rPr lang="en-US" sz="1800" dirty="0"/>
                        <a:t>A binary digit is logical 0 and 1 representing a passive or an active state of a component in an electric circuit.</a:t>
                      </a:r>
                    </a:p>
                  </a:txBody>
                  <a:tcPr marL="72999" marR="72999" marT="36500" marB="36500" anchor="ctr"/>
                </a:tc>
                <a:extLst>
                  <a:ext uri="{0D108BD9-81ED-4DB2-BD59-A6C34878D82A}">
                    <a16:rowId xmlns:a16="http://schemas.microsoft.com/office/drawing/2014/main" val="3400538498"/>
                  </a:ext>
                </a:extLst>
              </a:tr>
              <a:tr h="650694">
                <a:tc>
                  <a:txBody>
                    <a:bodyPr/>
                    <a:lstStyle/>
                    <a:p>
                      <a:pPr algn="ctr" fontAlgn="ctr"/>
                      <a:r>
                        <a:rPr lang="en-IN" sz="1800">
                          <a:effectLst/>
                        </a:rPr>
                        <a:t>2</a:t>
                      </a:r>
                    </a:p>
                  </a:txBody>
                  <a:tcPr marL="72999" marR="72999" marT="36500" marB="36500" anchor="ctr"/>
                </a:tc>
                <a:tc>
                  <a:txBody>
                    <a:bodyPr/>
                    <a:lstStyle/>
                    <a:p>
                      <a:r>
                        <a:rPr lang="en-US" sz="1800" b="1" dirty="0"/>
                        <a:t>Nibble</a:t>
                      </a:r>
                    </a:p>
                    <a:p>
                      <a:r>
                        <a:rPr lang="en-US" sz="1800" dirty="0"/>
                        <a:t>A group of 4 bits is called nibble.</a:t>
                      </a:r>
                    </a:p>
                  </a:txBody>
                  <a:tcPr marL="72999" marR="72999" marT="36500" marB="36500" anchor="ctr"/>
                </a:tc>
                <a:extLst>
                  <a:ext uri="{0D108BD9-81ED-4DB2-BD59-A6C34878D82A}">
                    <a16:rowId xmlns:a16="http://schemas.microsoft.com/office/drawing/2014/main" val="1833632887"/>
                  </a:ext>
                </a:extLst>
              </a:tr>
              <a:tr h="937835">
                <a:tc>
                  <a:txBody>
                    <a:bodyPr/>
                    <a:lstStyle/>
                    <a:p>
                      <a:pPr algn="ctr" fontAlgn="ctr"/>
                      <a:r>
                        <a:rPr lang="en-IN" sz="1800">
                          <a:effectLst/>
                        </a:rPr>
                        <a:t>3</a:t>
                      </a:r>
                    </a:p>
                  </a:txBody>
                  <a:tcPr marL="72999" marR="72999" marT="36500" marB="36500" anchor="ctr"/>
                </a:tc>
                <a:tc>
                  <a:txBody>
                    <a:bodyPr/>
                    <a:lstStyle/>
                    <a:p>
                      <a:r>
                        <a:rPr lang="en-US" sz="1800" b="1" dirty="0"/>
                        <a:t>Byte</a:t>
                      </a:r>
                    </a:p>
                    <a:p>
                      <a:r>
                        <a:rPr lang="en-US" sz="1800" dirty="0"/>
                        <a:t>A group of 8 bits is called byte. A byte is the smallest unit, which can represent a data item or a character.</a:t>
                      </a:r>
                    </a:p>
                  </a:txBody>
                  <a:tcPr marL="72999" marR="72999" marT="36500" marB="36500" anchor="ctr"/>
                </a:tc>
                <a:extLst>
                  <a:ext uri="{0D108BD9-81ED-4DB2-BD59-A6C34878D82A}">
                    <a16:rowId xmlns:a16="http://schemas.microsoft.com/office/drawing/2014/main" val="1051326717"/>
                  </a:ext>
                </a:extLst>
              </a:tr>
              <a:tr h="1947639">
                <a:tc>
                  <a:txBody>
                    <a:bodyPr/>
                    <a:lstStyle/>
                    <a:p>
                      <a:pPr algn="ctr" fontAlgn="ctr"/>
                      <a:r>
                        <a:rPr lang="en-IN" sz="1800">
                          <a:effectLst/>
                        </a:rPr>
                        <a:t>4</a:t>
                      </a:r>
                    </a:p>
                  </a:txBody>
                  <a:tcPr marL="72999" marR="72999" marT="36500" marB="36500" anchor="ctr"/>
                </a:tc>
                <a:tc>
                  <a:txBody>
                    <a:bodyPr/>
                    <a:lstStyle/>
                    <a:p>
                      <a:r>
                        <a:rPr lang="en-US" sz="1800" b="1" dirty="0"/>
                        <a:t>Word</a:t>
                      </a:r>
                    </a:p>
                    <a:p>
                      <a:r>
                        <a:rPr lang="en-US" sz="1800" dirty="0"/>
                        <a:t>A computer word, like a byte, is a group of fixed number of bits processed as a unit, which varies from computer to computer but is fixed for each computer.</a:t>
                      </a:r>
                    </a:p>
                    <a:p>
                      <a:r>
                        <a:rPr lang="en-US" sz="1800" dirty="0"/>
                        <a:t>The length of a computer word is called word-size or word length. It may be as small as 8 bits or may be as long as 96 bits. A computer stores the information in the form of computer words.</a:t>
                      </a:r>
                    </a:p>
                  </a:txBody>
                  <a:tcPr marL="72999" marR="72999" marT="36500" marB="36500" anchor="ctr"/>
                </a:tc>
                <a:extLst>
                  <a:ext uri="{0D108BD9-81ED-4DB2-BD59-A6C34878D82A}">
                    <a16:rowId xmlns:a16="http://schemas.microsoft.com/office/drawing/2014/main" val="1792660122"/>
                  </a:ext>
                </a:extLst>
              </a:tr>
            </a:tbl>
          </a:graphicData>
        </a:graphic>
      </p:graphicFrame>
      <p:pic>
        <p:nvPicPr>
          <p:cNvPr id="5" name="Content Placeholder 3"/>
          <p:cNvPicPr>
            <a:picLocks noChangeAspect="1"/>
          </p:cNvPicPr>
          <p:nvPr/>
        </p:nvPicPr>
        <p:blipFill rotWithShape="1">
          <a:blip r:embed="rId3">
            <a:extLst>
              <a:ext uri="{28A0092B-C50C-407E-A947-70E740481C1C}">
                <a14:useLocalDpi xmlns:a14="http://schemas.microsoft.com/office/drawing/2010/main" val="0"/>
              </a:ext>
            </a:extLst>
          </a:blip>
          <a:srcRect l="282" t="17615" r="-282" b="271"/>
          <a:stretch/>
        </p:blipFill>
        <p:spPr>
          <a:xfrm>
            <a:off x="6621780" y="1196183"/>
            <a:ext cx="5410200" cy="46177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51015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82881"/>
            <a:ext cx="10972800" cy="960120"/>
          </a:xfrm>
        </p:spPr>
        <p:txBody>
          <a:bodyPr>
            <a:normAutofit/>
          </a:bodyPr>
          <a:lstStyle/>
          <a:p>
            <a:r>
              <a:rPr lang="en-US" b="1" dirty="0" smtClean="0"/>
              <a:t>Relation between User and Hardware</a:t>
            </a:r>
            <a:endParaRPr lang="en-IN" dirty="0"/>
          </a:p>
        </p:txBody>
      </p:sp>
      <p:pic>
        <p:nvPicPr>
          <p:cNvPr id="4098" name="Picture 2" descr="https://upload.wikimedia.org/wikipedia/commons/thumb/e/e1/Operating_system_placement.svg/800px-Operating_system_placement.svg.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143001"/>
            <a:ext cx="5423362" cy="5257799"/>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5715000" y="1143001"/>
            <a:ext cx="6019800" cy="5059679"/>
          </a:xfrm>
          <a:prstGeom prst="rect">
            <a:avLst/>
          </a:prstGeom>
        </p:spPr>
        <p:txBody>
          <a:bodyPr vert="horz" lIns="91438" tIns="45719" rIns="91438" bIns="45719" rtlCol="0">
            <a:noAutofit/>
          </a:bodyPr>
          <a:lstStyle>
            <a:lvl1pPr marL="342891" indent="-342891" algn="l" defTabSz="457189" rtl="0" eaLnBrk="1" latinLnBrk="0" hangingPunct="1">
              <a:spcBef>
                <a:spcPct val="20000"/>
              </a:spcBef>
              <a:buFont typeface="Arial"/>
              <a:buChar char="•"/>
              <a:defRPr sz="3200" kern="1200">
                <a:solidFill>
                  <a:schemeClr val="tx1"/>
                </a:solidFill>
                <a:latin typeface="+mn-lt"/>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mn-lt"/>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mn-lt"/>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mn-lt"/>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en-US" sz="2600" b="1" dirty="0" smtClean="0"/>
              <a:t>User : </a:t>
            </a:r>
            <a:r>
              <a:rPr lang="en-US" sz="2400" dirty="0"/>
              <a:t>A user is a person who utilizes a computer or network </a:t>
            </a:r>
            <a:r>
              <a:rPr lang="en-US" sz="2400" dirty="0" smtClean="0"/>
              <a:t>service</a:t>
            </a:r>
          </a:p>
          <a:p>
            <a:pPr marL="0" indent="0" algn="just">
              <a:buNone/>
            </a:pPr>
            <a:r>
              <a:rPr lang="en-US" sz="2600" b="1" dirty="0"/>
              <a:t>Application </a:t>
            </a:r>
            <a:r>
              <a:rPr lang="en-US" sz="2600" b="1" dirty="0" smtClean="0"/>
              <a:t>: </a:t>
            </a:r>
            <a:r>
              <a:rPr lang="en-US" sz="2000" dirty="0" smtClean="0"/>
              <a:t>Application software (app for short) is a program or group of programs designed for end users.  E.g., WhatsApp</a:t>
            </a:r>
            <a:r>
              <a:rPr lang="en-US" sz="2000" dirty="0" smtClean="0">
                <a:sym typeface="Wingdings" panose="05000000000000000000" pitchFamily="2" charset="2"/>
              </a:rPr>
              <a:t>,</a:t>
            </a:r>
            <a:r>
              <a:rPr lang="en-US" sz="2000" dirty="0" smtClean="0"/>
              <a:t> media player, file viewer etc.</a:t>
            </a:r>
          </a:p>
          <a:p>
            <a:pPr marL="0" indent="0" algn="just">
              <a:buNone/>
            </a:pPr>
            <a:r>
              <a:rPr lang="en-US" sz="2600" b="1" dirty="0"/>
              <a:t>Operating System </a:t>
            </a:r>
            <a:r>
              <a:rPr lang="en-US" sz="2000" b="1" dirty="0" smtClean="0"/>
              <a:t>: </a:t>
            </a:r>
            <a:r>
              <a:rPr lang="en-US" sz="2000" dirty="0"/>
              <a:t>An Operating system (OS) is a software which acts as an interface between the end user and computer </a:t>
            </a:r>
            <a:r>
              <a:rPr lang="en-US" sz="2000" dirty="0" smtClean="0"/>
              <a:t>hardware</a:t>
            </a:r>
          </a:p>
          <a:p>
            <a:pPr marL="0" indent="0" algn="just">
              <a:buNone/>
            </a:pPr>
            <a:r>
              <a:rPr lang="en-US" sz="2600" b="1" dirty="0"/>
              <a:t>Hardware </a:t>
            </a:r>
            <a:r>
              <a:rPr lang="en-US" sz="2600" b="1" dirty="0" smtClean="0"/>
              <a:t>: </a:t>
            </a:r>
            <a:r>
              <a:rPr lang="en-US" sz="2000" dirty="0" smtClean="0"/>
              <a:t>Refers </a:t>
            </a:r>
            <a:r>
              <a:rPr lang="en-US" sz="2000" dirty="0"/>
              <a:t>to the physical parts of a computer and related devices. </a:t>
            </a:r>
            <a:r>
              <a:rPr lang="en-US" sz="2000" b="1" i="1" dirty="0"/>
              <a:t>Internal hardware </a:t>
            </a:r>
            <a:r>
              <a:rPr lang="en-US" sz="2000" dirty="0"/>
              <a:t>devices include motherboards, hard drives, and RAM. </a:t>
            </a:r>
            <a:r>
              <a:rPr lang="en-US" sz="2000" b="1" i="1" dirty="0"/>
              <a:t>External hardware </a:t>
            </a:r>
            <a:r>
              <a:rPr lang="en-US" sz="2000" dirty="0"/>
              <a:t>devices include monitors, keyboards, </a:t>
            </a:r>
            <a:r>
              <a:rPr lang="en-US" sz="2000" dirty="0" smtClean="0"/>
              <a:t>mouse, </a:t>
            </a:r>
            <a:r>
              <a:rPr lang="en-US" sz="2000" dirty="0"/>
              <a:t>printers, and scanners.</a:t>
            </a:r>
            <a:endParaRPr lang="en-IN" sz="1800" b="1" dirty="0"/>
          </a:p>
        </p:txBody>
      </p:sp>
    </p:spTree>
    <p:extLst>
      <p:ext uri="{BB962C8B-B14F-4D97-AF65-F5344CB8AC3E}">
        <p14:creationId xmlns:p14="http://schemas.microsoft.com/office/powerpoint/2010/main" val="14497988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82881"/>
            <a:ext cx="10972800" cy="960120"/>
          </a:xfrm>
        </p:spPr>
        <p:txBody>
          <a:bodyPr>
            <a:normAutofit/>
          </a:bodyPr>
          <a:lstStyle/>
          <a:p>
            <a:r>
              <a:rPr lang="en-US" b="1" dirty="0"/>
              <a:t>32-bit </a:t>
            </a:r>
            <a:r>
              <a:rPr lang="en-US" b="1" dirty="0" smtClean="0"/>
              <a:t>vs. </a:t>
            </a:r>
            <a:r>
              <a:rPr lang="en-US" b="1" dirty="0"/>
              <a:t>64-bit </a:t>
            </a:r>
            <a:r>
              <a:rPr lang="en-US" b="1" dirty="0" smtClean="0"/>
              <a:t>Processing -CPU</a:t>
            </a:r>
            <a:endParaRPr lang="en-IN" dirty="0"/>
          </a:p>
        </p:txBody>
      </p:sp>
      <p:sp>
        <p:nvSpPr>
          <p:cNvPr id="3" name="Content Placeholder 2"/>
          <p:cNvSpPr>
            <a:spLocks noGrp="1"/>
          </p:cNvSpPr>
          <p:nvPr>
            <p:ph idx="1"/>
          </p:nvPr>
        </p:nvSpPr>
        <p:spPr>
          <a:xfrm>
            <a:off x="762000" y="1143001"/>
            <a:ext cx="10972800" cy="4526279"/>
          </a:xfrm>
        </p:spPr>
        <p:txBody>
          <a:bodyPr>
            <a:noAutofit/>
          </a:bodyPr>
          <a:lstStyle/>
          <a:p>
            <a:pPr marL="0" indent="0" algn="just">
              <a:buNone/>
            </a:pPr>
            <a:r>
              <a:rPr lang="en-US" sz="2600" dirty="0" smtClean="0"/>
              <a:t>Current computing have two </a:t>
            </a:r>
            <a:r>
              <a:rPr lang="en-US" sz="2600" dirty="0"/>
              <a:t>type processor i.e., 32-bit and 64-bit. These processor tells us how much memory a processor can have access from a CPU register. </a:t>
            </a:r>
            <a:endParaRPr lang="en-US" sz="2600" dirty="0" smtClean="0"/>
          </a:p>
          <a:p>
            <a:pPr algn="just"/>
            <a:endParaRPr lang="en-US" sz="2600" dirty="0"/>
          </a:p>
          <a:p>
            <a:pPr marL="0" indent="0" algn="just">
              <a:buNone/>
            </a:pPr>
            <a:r>
              <a:rPr lang="en-US" sz="2600" b="1" dirty="0" smtClean="0"/>
              <a:t>For </a:t>
            </a:r>
            <a:r>
              <a:rPr lang="en-US" sz="2600" b="1" dirty="0"/>
              <a:t>instance</a:t>
            </a:r>
            <a:r>
              <a:rPr lang="en-US" sz="2600" b="1" dirty="0" smtClean="0"/>
              <a:t>,</a:t>
            </a:r>
          </a:p>
          <a:p>
            <a:pPr algn="just"/>
            <a:r>
              <a:rPr lang="en-US" sz="2600" dirty="0"/>
              <a:t>A 32-bit system can access 2</a:t>
            </a:r>
            <a:r>
              <a:rPr lang="en-US" sz="2600" baseline="30000" dirty="0"/>
              <a:t>32</a:t>
            </a:r>
            <a:r>
              <a:rPr lang="en-US" sz="2600" dirty="0"/>
              <a:t> memory addresses, </a:t>
            </a:r>
            <a:r>
              <a:rPr lang="en-US" sz="2600" dirty="0" err="1"/>
              <a:t>i.e</a:t>
            </a:r>
            <a:r>
              <a:rPr lang="en-US" sz="2600" dirty="0"/>
              <a:t> 4 GB of RAM or physical memory</a:t>
            </a:r>
            <a:r>
              <a:rPr lang="en-US" sz="2600" dirty="0" smtClean="0"/>
              <a:t>. </a:t>
            </a:r>
          </a:p>
          <a:p>
            <a:pPr algn="just"/>
            <a:endParaRPr lang="en-US" sz="2600" dirty="0" smtClean="0"/>
          </a:p>
          <a:p>
            <a:pPr algn="just"/>
            <a:r>
              <a:rPr lang="en-US" sz="2600" dirty="0" smtClean="0"/>
              <a:t>A </a:t>
            </a:r>
            <a:r>
              <a:rPr lang="en-US" sz="2600" dirty="0"/>
              <a:t>64-bit system can access 2</a:t>
            </a:r>
            <a:r>
              <a:rPr lang="en-US" sz="2600" baseline="30000" dirty="0"/>
              <a:t>64</a:t>
            </a:r>
            <a:r>
              <a:rPr lang="en-US" sz="2600" dirty="0"/>
              <a:t> memory addresses, </a:t>
            </a:r>
            <a:r>
              <a:rPr lang="en-US" sz="2600" dirty="0" err="1"/>
              <a:t>i.e</a:t>
            </a:r>
            <a:r>
              <a:rPr lang="en-US" sz="2600" dirty="0"/>
              <a:t> actually 18-Quintillion bytes of RAM. In short, any amount of memory greater than 4 GB can be easily handled by it.</a:t>
            </a:r>
            <a:endParaRPr lang="en-IN" sz="2600" dirty="0"/>
          </a:p>
        </p:txBody>
      </p:sp>
    </p:spTree>
    <p:extLst>
      <p:ext uri="{BB962C8B-B14F-4D97-AF65-F5344CB8AC3E}">
        <p14:creationId xmlns:p14="http://schemas.microsoft.com/office/powerpoint/2010/main" val="37997515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1921"/>
            <a:ext cx="10972800" cy="960120"/>
          </a:xfrm>
        </p:spPr>
        <p:txBody>
          <a:bodyPr/>
          <a:lstStyle/>
          <a:p>
            <a:r>
              <a:rPr lang="en-US" b="1" dirty="0" smtClean="0"/>
              <a:t>32-bit CPU Processing – Data &amp; Address </a:t>
            </a:r>
            <a:endParaRPr lang="en-IN" dirty="0"/>
          </a:p>
        </p:txBody>
      </p:sp>
      <p:sp>
        <p:nvSpPr>
          <p:cNvPr id="3" name="Content Placeholder 2"/>
          <p:cNvSpPr>
            <a:spLocks noGrp="1"/>
          </p:cNvSpPr>
          <p:nvPr>
            <p:ph idx="1"/>
          </p:nvPr>
        </p:nvSpPr>
        <p:spPr>
          <a:xfrm>
            <a:off x="762000" y="1082041"/>
            <a:ext cx="10972800" cy="5196524"/>
          </a:xfrm>
        </p:spPr>
        <p:txBody>
          <a:bodyPr>
            <a:normAutofit fontScale="77500" lnSpcReduction="20000"/>
          </a:bodyPr>
          <a:lstStyle/>
          <a:p>
            <a:pPr algn="just"/>
            <a:r>
              <a:rPr lang="en-US" dirty="0"/>
              <a:t>Most computers made in the 1990s and early 2000s were 32-bit machines. </a:t>
            </a:r>
            <a:endParaRPr lang="en-US" dirty="0" smtClean="0"/>
          </a:p>
          <a:p>
            <a:pPr algn="just"/>
            <a:endParaRPr lang="en-US" dirty="0" smtClean="0"/>
          </a:p>
          <a:p>
            <a:pPr algn="just"/>
            <a:r>
              <a:rPr lang="en-US" dirty="0" smtClean="0"/>
              <a:t>The </a:t>
            </a:r>
            <a:r>
              <a:rPr lang="en-US" dirty="0"/>
              <a:t>CPU register stores memory addresses, which is how the processor accesses data from RAM. </a:t>
            </a:r>
            <a:endParaRPr lang="en-US" dirty="0" smtClean="0"/>
          </a:p>
          <a:p>
            <a:pPr algn="just"/>
            <a:endParaRPr lang="en-US" dirty="0" smtClean="0"/>
          </a:p>
          <a:p>
            <a:pPr algn="just"/>
            <a:r>
              <a:rPr lang="en-US" dirty="0" smtClean="0"/>
              <a:t>One </a:t>
            </a:r>
            <a:r>
              <a:rPr lang="en-US" dirty="0"/>
              <a:t>bit in the register can reference an individual byte in memory, so a </a:t>
            </a:r>
            <a:r>
              <a:rPr lang="en-US" b="1" dirty="0"/>
              <a:t>32-bit</a:t>
            </a:r>
            <a:r>
              <a:rPr lang="en-US" dirty="0"/>
              <a:t> system can address a maximum of 4 GB (4,294,967,296 bytes) of RAM. </a:t>
            </a:r>
            <a:endParaRPr lang="en-US" dirty="0" smtClean="0"/>
          </a:p>
          <a:p>
            <a:pPr algn="just"/>
            <a:endParaRPr lang="en-US" dirty="0" smtClean="0"/>
          </a:p>
          <a:p>
            <a:pPr algn="just"/>
            <a:r>
              <a:rPr lang="en-US" i="1" dirty="0" smtClean="0"/>
              <a:t>The </a:t>
            </a:r>
            <a:r>
              <a:rPr lang="en-US" i="1" dirty="0"/>
              <a:t>actual limit is often less around </a:t>
            </a:r>
            <a:r>
              <a:rPr lang="en-US" b="1" i="1" dirty="0"/>
              <a:t>3.5 GB</a:t>
            </a:r>
            <a:r>
              <a:rPr lang="en-US" i="1" dirty="0"/>
              <a:t>, since part of the register is used to store other temporary values besides memory addresses</a:t>
            </a:r>
            <a:r>
              <a:rPr lang="en-US" dirty="0"/>
              <a:t>. </a:t>
            </a:r>
            <a:endParaRPr lang="en-US" dirty="0" smtClean="0"/>
          </a:p>
          <a:p>
            <a:pPr algn="just"/>
            <a:endParaRPr lang="en-US" dirty="0" smtClean="0"/>
          </a:p>
          <a:p>
            <a:pPr algn="just"/>
            <a:r>
              <a:rPr lang="en-US" dirty="0" smtClean="0"/>
              <a:t>Most </a:t>
            </a:r>
            <a:r>
              <a:rPr lang="en-US" dirty="0"/>
              <a:t>computers released over the past two decades were built on a 32-bit architecture, hence most operating systems were designed to run on a 32-bit processor.</a:t>
            </a:r>
            <a:endParaRPr lang="en-IN" dirty="0"/>
          </a:p>
        </p:txBody>
      </p:sp>
    </p:spTree>
    <p:extLst>
      <p:ext uri="{BB962C8B-B14F-4D97-AF65-F5344CB8AC3E}">
        <p14:creationId xmlns:p14="http://schemas.microsoft.com/office/powerpoint/2010/main" val="9999304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98121"/>
            <a:ext cx="10972800" cy="990600"/>
          </a:xfrm>
        </p:spPr>
        <p:txBody>
          <a:bodyPr/>
          <a:lstStyle/>
          <a:p>
            <a:r>
              <a:rPr lang="en-US" b="1" dirty="0"/>
              <a:t>64-bit CPU Processing – Data &amp; Address </a:t>
            </a:r>
            <a:endParaRPr lang="en-IN" dirty="0"/>
          </a:p>
        </p:txBody>
      </p:sp>
      <p:sp>
        <p:nvSpPr>
          <p:cNvPr id="3" name="Content Placeholder 2"/>
          <p:cNvSpPr>
            <a:spLocks noGrp="1"/>
          </p:cNvSpPr>
          <p:nvPr>
            <p:ph idx="1"/>
          </p:nvPr>
        </p:nvSpPr>
        <p:spPr>
          <a:xfrm>
            <a:off x="762000" y="1188721"/>
            <a:ext cx="10972800" cy="5089843"/>
          </a:xfrm>
        </p:spPr>
        <p:txBody>
          <a:bodyPr>
            <a:normAutofit fontScale="85000" lnSpcReduction="10000"/>
          </a:bodyPr>
          <a:lstStyle/>
          <a:p>
            <a:pPr algn="just"/>
            <a:r>
              <a:rPr lang="en-US" dirty="0"/>
              <a:t>A </a:t>
            </a:r>
            <a:r>
              <a:rPr lang="en-US" b="1" dirty="0"/>
              <a:t>64-bit</a:t>
            </a:r>
            <a:r>
              <a:rPr lang="en-US" dirty="0"/>
              <a:t> register can theoretically reference 18,446,744,073,709,551,616 bytes, or 17,179,869,184 GB (16 </a:t>
            </a:r>
            <a:r>
              <a:rPr lang="en-US" dirty="0" err="1"/>
              <a:t>exabytes</a:t>
            </a:r>
            <a:r>
              <a:rPr lang="en-US" dirty="0"/>
              <a:t>) of memory. </a:t>
            </a:r>
            <a:endParaRPr lang="en-US" dirty="0" smtClean="0"/>
          </a:p>
          <a:p>
            <a:pPr algn="just"/>
            <a:endParaRPr lang="en-US" dirty="0" smtClean="0"/>
          </a:p>
          <a:p>
            <a:pPr algn="just"/>
            <a:r>
              <a:rPr lang="en-US" dirty="0" smtClean="0"/>
              <a:t>This </a:t>
            </a:r>
            <a:r>
              <a:rPr lang="en-US" dirty="0"/>
              <a:t>is several million times more than an average workstation would need to access. </a:t>
            </a:r>
            <a:endParaRPr lang="en-US" dirty="0" smtClean="0"/>
          </a:p>
          <a:p>
            <a:pPr algn="just"/>
            <a:endParaRPr lang="en-US" dirty="0" smtClean="0"/>
          </a:p>
          <a:p>
            <a:pPr algn="just"/>
            <a:r>
              <a:rPr lang="en-US" dirty="0" smtClean="0"/>
              <a:t>What’s </a:t>
            </a:r>
            <a:r>
              <a:rPr lang="en-US" dirty="0"/>
              <a:t>important is that a 64-bit computer (which means it has a 64-bit processor) can access more than 4 GB of RAM. </a:t>
            </a:r>
            <a:endParaRPr lang="en-US" dirty="0" smtClean="0"/>
          </a:p>
          <a:p>
            <a:pPr algn="just"/>
            <a:endParaRPr lang="en-US" dirty="0" smtClean="0"/>
          </a:p>
          <a:p>
            <a:pPr algn="just"/>
            <a:r>
              <a:rPr lang="en-US" dirty="0" smtClean="0"/>
              <a:t>If </a:t>
            </a:r>
            <a:r>
              <a:rPr lang="en-US" dirty="0"/>
              <a:t>a computer has 8 GB of RAM, it better have a 64-bit processor. </a:t>
            </a:r>
            <a:r>
              <a:rPr lang="en-US" dirty="0" smtClean="0"/>
              <a:t>Otherwise</a:t>
            </a:r>
            <a:r>
              <a:rPr lang="en-US" dirty="0"/>
              <a:t>, at least 4 GB of the memory will be inaccessible by the CPU.</a:t>
            </a:r>
            <a:endParaRPr lang="en-IN" dirty="0"/>
          </a:p>
        </p:txBody>
      </p:sp>
    </p:spTree>
    <p:extLst>
      <p:ext uri="{BB962C8B-B14F-4D97-AF65-F5344CB8AC3E}">
        <p14:creationId xmlns:p14="http://schemas.microsoft.com/office/powerpoint/2010/main" val="2976518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98121"/>
            <a:ext cx="10972800" cy="1005840"/>
          </a:xfrm>
        </p:spPr>
        <p:txBody>
          <a:bodyPr>
            <a:normAutofit/>
          </a:bodyPr>
          <a:lstStyle/>
          <a:p>
            <a:r>
              <a:rPr lang="en-US" b="1" dirty="0"/>
              <a:t>32-bit vs. 64-bit CPU </a:t>
            </a:r>
            <a:r>
              <a:rPr lang="en-US" b="1" dirty="0" smtClean="0"/>
              <a:t>Processing</a:t>
            </a:r>
            <a:endParaRPr lang="en-IN" dirty="0"/>
          </a:p>
        </p:txBody>
      </p:sp>
      <p:sp>
        <p:nvSpPr>
          <p:cNvPr id="3" name="Content Placeholder 2"/>
          <p:cNvSpPr>
            <a:spLocks noGrp="1"/>
          </p:cNvSpPr>
          <p:nvPr>
            <p:ph idx="1"/>
          </p:nvPr>
        </p:nvSpPr>
        <p:spPr>
          <a:xfrm>
            <a:off x="762000" y="1203961"/>
            <a:ext cx="10972800" cy="5074603"/>
          </a:xfrm>
        </p:spPr>
        <p:txBody>
          <a:bodyPr>
            <a:normAutofit fontScale="77500" lnSpcReduction="20000"/>
          </a:bodyPr>
          <a:lstStyle/>
          <a:p>
            <a:pPr algn="just"/>
            <a:r>
              <a:rPr lang="en-US" dirty="0"/>
              <a:t>A major difference between 32-bit processors and 64-bit processors is the </a:t>
            </a:r>
            <a:r>
              <a:rPr lang="en-US" b="1" i="1" dirty="0"/>
              <a:t>number of calculations per second </a:t>
            </a:r>
            <a:r>
              <a:rPr lang="en-US" dirty="0"/>
              <a:t>they can perform, which affects the speed at which they can complete tasks. </a:t>
            </a:r>
            <a:endParaRPr lang="en-US" dirty="0" smtClean="0"/>
          </a:p>
          <a:p>
            <a:pPr algn="just"/>
            <a:endParaRPr lang="en-US" dirty="0"/>
          </a:p>
          <a:p>
            <a:pPr algn="just"/>
            <a:r>
              <a:rPr lang="en-US" dirty="0" smtClean="0"/>
              <a:t>64-bit </a:t>
            </a:r>
            <a:r>
              <a:rPr lang="en-US" dirty="0"/>
              <a:t>processors can come in </a:t>
            </a:r>
            <a:r>
              <a:rPr lang="en-US" b="1" dirty="0"/>
              <a:t>dual core, quad </a:t>
            </a:r>
            <a:r>
              <a:rPr lang="en-US" b="1" dirty="0" smtClean="0"/>
              <a:t>core, </a:t>
            </a:r>
            <a:r>
              <a:rPr lang="en-US" b="1" dirty="0" err="1" smtClean="0"/>
              <a:t>Hexa</a:t>
            </a:r>
            <a:r>
              <a:rPr lang="en-US" b="1" dirty="0" smtClean="0"/>
              <a:t> core </a:t>
            </a:r>
            <a:r>
              <a:rPr lang="en-US" b="1" dirty="0"/>
              <a:t>and </a:t>
            </a:r>
            <a:r>
              <a:rPr lang="en-US" b="1" dirty="0" err="1" smtClean="0"/>
              <a:t>Octa</a:t>
            </a:r>
            <a:r>
              <a:rPr lang="en-US" b="1" dirty="0" smtClean="0"/>
              <a:t> </a:t>
            </a:r>
            <a:r>
              <a:rPr lang="en-US" b="1" dirty="0"/>
              <a:t>core versions</a:t>
            </a:r>
            <a:r>
              <a:rPr lang="en-US" dirty="0"/>
              <a:t> for home computing. </a:t>
            </a:r>
            <a:endParaRPr lang="en-US" dirty="0" smtClean="0"/>
          </a:p>
          <a:p>
            <a:pPr algn="just"/>
            <a:endParaRPr lang="en-US" dirty="0"/>
          </a:p>
          <a:p>
            <a:pPr algn="just"/>
            <a:r>
              <a:rPr lang="en-US" b="1" i="1" dirty="0" smtClean="0"/>
              <a:t>Multiple </a:t>
            </a:r>
            <a:r>
              <a:rPr lang="en-US" b="1" i="1" dirty="0"/>
              <a:t>cores </a:t>
            </a:r>
            <a:r>
              <a:rPr lang="en-US" dirty="0"/>
              <a:t>allow for an increased </a:t>
            </a:r>
            <a:r>
              <a:rPr lang="en-US" b="1" i="1" dirty="0"/>
              <a:t>number of calculations per second </a:t>
            </a:r>
            <a:r>
              <a:rPr lang="en-US" dirty="0"/>
              <a:t>that can be performed, which can </a:t>
            </a:r>
            <a:r>
              <a:rPr lang="en-US" b="1" i="1" dirty="0"/>
              <a:t>increase the processing power </a:t>
            </a:r>
            <a:r>
              <a:rPr lang="en-US" dirty="0"/>
              <a:t>and help make a computer run faster. </a:t>
            </a:r>
            <a:endParaRPr lang="en-US" dirty="0" smtClean="0"/>
          </a:p>
          <a:p>
            <a:pPr algn="just"/>
            <a:endParaRPr lang="en-US" dirty="0"/>
          </a:p>
          <a:p>
            <a:pPr algn="just"/>
            <a:r>
              <a:rPr lang="en-US" dirty="0" smtClean="0"/>
              <a:t>Software </a:t>
            </a:r>
            <a:r>
              <a:rPr lang="en-US" dirty="0"/>
              <a:t>programs that require many calculations to function smoothly can operate faster and more efficiently on the multi-core 64-bit processors, for the most part.</a:t>
            </a:r>
            <a:endParaRPr lang="en-IN" dirty="0"/>
          </a:p>
        </p:txBody>
      </p:sp>
    </p:spTree>
    <p:extLst>
      <p:ext uri="{BB962C8B-B14F-4D97-AF65-F5344CB8AC3E}">
        <p14:creationId xmlns:p14="http://schemas.microsoft.com/office/powerpoint/2010/main" val="5820778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47484"/>
            <a:ext cx="10972800" cy="1091381"/>
          </a:xfrm>
        </p:spPr>
        <p:txBody>
          <a:bodyPr/>
          <a:lstStyle/>
          <a:p>
            <a:r>
              <a:rPr lang="en-IN" b="1" u="sng" dirty="0"/>
              <a:t>CPU OPERATION</a:t>
            </a:r>
            <a:endParaRPr lang="en-IN" dirty="0"/>
          </a:p>
        </p:txBody>
      </p:sp>
      <p:sp>
        <p:nvSpPr>
          <p:cNvPr id="3" name="Content Placeholder 2"/>
          <p:cNvSpPr>
            <a:spLocks noGrp="1"/>
          </p:cNvSpPr>
          <p:nvPr>
            <p:ph idx="1"/>
          </p:nvPr>
        </p:nvSpPr>
        <p:spPr>
          <a:xfrm>
            <a:off x="762000" y="1474839"/>
            <a:ext cx="10972800" cy="4380271"/>
          </a:xfrm>
        </p:spPr>
        <p:txBody>
          <a:bodyPr>
            <a:normAutofit/>
          </a:bodyPr>
          <a:lstStyle/>
          <a:p>
            <a:pPr algn="just" defTabSz="914400" eaLnBrk="0" fontAlgn="base" hangingPunct="0">
              <a:spcBef>
                <a:spcPct val="0"/>
              </a:spcBef>
              <a:spcAft>
                <a:spcPct val="0"/>
              </a:spcAft>
            </a:pPr>
            <a:r>
              <a:rPr lang="en-US" altLang="en-US" dirty="0">
                <a:latin typeface="Arial" panose="020B0604020202020204" pitchFamily="34" charset="0"/>
                <a:ea typeface="Times New Roman" panose="02020603050405020304" pitchFamily="18" charset="0"/>
                <a:cs typeface="Arial" panose="020B0604020202020204" pitchFamily="34" charset="0"/>
              </a:rPr>
              <a:t>The fundamental operation of most </a:t>
            </a:r>
            <a:r>
              <a:rPr lang="en-US" altLang="en-US" dirty="0" smtClean="0">
                <a:latin typeface="Arial" panose="020B0604020202020204" pitchFamily="34" charset="0"/>
                <a:ea typeface="Times New Roman" panose="02020603050405020304" pitchFamily="18" charset="0"/>
                <a:cs typeface="Arial" panose="020B0604020202020204" pitchFamily="34" charset="0"/>
              </a:rPr>
              <a:t>CPUs is to </a:t>
            </a:r>
            <a:r>
              <a:rPr lang="en-US" altLang="en-US" dirty="0">
                <a:latin typeface="Arial" panose="020B0604020202020204" pitchFamily="34" charset="0"/>
                <a:ea typeface="Times New Roman" panose="02020603050405020304" pitchFamily="18" charset="0"/>
                <a:cs typeface="Arial" panose="020B0604020202020204" pitchFamily="34" charset="0"/>
              </a:rPr>
              <a:t>execute a sequence of stored instructions called a program</a:t>
            </a:r>
            <a:r>
              <a:rPr lang="en-US" altLang="en-US" dirty="0" smtClean="0">
                <a:latin typeface="Arial" panose="020B0604020202020204" pitchFamily="34" charset="0"/>
                <a:ea typeface="Times New Roman" panose="02020603050405020304" pitchFamily="18" charset="0"/>
                <a:cs typeface="Arial" panose="020B0604020202020204" pitchFamily="34" charset="0"/>
              </a:rPr>
              <a:t>.</a:t>
            </a:r>
          </a:p>
          <a:p>
            <a:pPr algn="just" defTabSz="914400" eaLnBrk="0" fontAlgn="base" hangingPunct="0">
              <a:spcBef>
                <a:spcPct val="0"/>
              </a:spcBef>
              <a:spcAft>
                <a:spcPct val="0"/>
              </a:spcAft>
            </a:pPr>
            <a:endParaRPr lang="en-US" altLang="en-US" sz="4000" dirty="0">
              <a:latin typeface="Arial" panose="020B0604020202020204" pitchFamily="34" charset="0"/>
              <a:cs typeface="Arial" panose="020B0604020202020204" pitchFamily="34" charset="0"/>
            </a:endParaRPr>
          </a:p>
          <a:p>
            <a:pPr algn="just" defTabSz="914400" eaLnBrk="0" fontAlgn="base" hangingPunct="0">
              <a:spcBef>
                <a:spcPct val="0"/>
              </a:spcBef>
              <a:spcAft>
                <a:spcPct val="0"/>
              </a:spcAft>
            </a:pPr>
            <a:r>
              <a:rPr lang="en-US" dirty="0"/>
              <a:t>The program is represented by a series of numbers that are kept in some kind of computer memory</a:t>
            </a:r>
            <a:r>
              <a:rPr lang="en-US" dirty="0" smtClean="0"/>
              <a:t>.</a:t>
            </a:r>
          </a:p>
          <a:p>
            <a:pPr algn="just" defTabSz="914400" eaLnBrk="0" fontAlgn="base" hangingPunct="0">
              <a:spcBef>
                <a:spcPct val="0"/>
              </a:spcBef>
              <a:spcAft>
                <a:spcPct val="0"/>
              </a:spcAft>
            </a:pPr>
            <a:endParaRPr lang="en-US" altLang="en-US" sz="4000" dirty="0">
              <a:latin typeface="Arial" panose="020B0604020202020204" pitchFamily="34" charset="0"/>
            </a:endParaRPr>
          </a:p>
          <a:p>
            <a:pPr algn="just" defTabSz="914400" eaLnBrk="0" fontAlgn="base" hangingPunct="0">
              <a:spcBef>
                <a:spcPct val="0"/>
              </a:spcBef>
              <a:spcAft>
                <a:spcPct val="0"/>
              </a:spcAft>
            </a:pPr>
            <a:r>
              <a:rPr lang="en-US" dirty="0"/>
              <a:t>There are four steps that nearly all CPUs use in their operation: </a:t>
            </a:r>
            <a:r>
              <a:rPr lang="en-US" b="1" dirty="0"/>
              <a:t>fetch, decode, execute, and write back.</a:t>
            </a:r>
            <a:endParaRPr lang="en-US" altLang="en-US" sz="4000" b="1" dirty="0">
              <a:latin typeface="Arial" panose="020B0604020202020204" pitchFamily="34" charset="0"/>
            </a:endParaRPr>
          </a:p>
        </p:txBody>
      </p:sp>
    </p:spTree>
    <p:extLst>
      <p:ext uri="{BB962C8B-B14F-4D97-AF65-F5344CB8AC3E}">
        <p14:creationId xmlns:p14="http://schemas.microsoft.com/office/powerpoint/2010/main" val="4594474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31209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F7A0E-301F-433F-A66A-D8416CCD3AAF}"/>
              </a:ext>
            </a:extLst>
          </p:cNvPr>
          <p:cNvSpPr>
            <a:spLocks noGrp="1"/>
          </p:cNvSpPr>
          <p:nvPr>
            <p:ph type="title"/>
          </p:nvPr>
        </p:nvSpPr>
        <p:spPr>
          <a:xfrm>
            <a:off x="0" y="1714500"/>
            <a:ext cx="12192000" cy="2933700"/>
          </a:xfrm>
        </p:spPr>
        <p:txBody>
          <a:bodyPr>
            <a:normAutofit/>
          </a:bodyPr>
          <a:lstStyle/>
          <a:p>
            <a:r>
              <a:rPr lang="en-US" dirty="0">
                <a:latin typeface="Sylfaen" panose="010A0502050306030303" pitchFamily="18" charset="0"/>
                <a:cs typeface="Times New Roman" panose="02020603050405020304" pitchFamily="18" charset="0"/>
              </a:rPr>
              <a:t>UNIT-1</a:t>
            </a:r>
            <a:r>
              <a:rPr lang="en-US" sz="2800" dirty="0" smtClean="0">
                <a:latin typeface="Sylfaen" panose="010A0502050306030303" pitchFamily="18" charset="0"/>
                <a:cs typeface="Times New Roman" panose="02020603050405020304" pitchFamily="18" charset="0"/>
              </a:rPr>
              <a:t/>
            </a:r>
            <a:br>
              <a:rPr lang="en-US" sz="2800" dirty="0" smtClean="0">
                <a:latin typeface="Sylfaen" panose="010A0502050306030303" pitchFamily="18" charset="0"/>
                <a:cs typeface="Times New Roman" panose="02020603050405020304" pitchFamily="18" charset="0"/>
              </a:rPr>
            </a:br>
            <a:r>
              <a:rPr lang="en-US" sz="2800" dirty="0" smtClean="0">
                <a:latin typeface="Sylfaen" panose="010A0502050306030303" pitchFamily="18" charset="0"/>
                <a:cs typeface="Times New Roman" panose="02020603050405020304" pitchFamily="18" charset="0"/>
              </a:rPr>
              <a:t/>
            </a:r>
            <a:br>
              <a:rPr lang="en-US" sz="2800" dirty="0" smtClean="0">
                <a:latin typeface="Sylfaen" panose="010A0502050306030303" pitchFamily="18" charset="0"/>
                <a:cs typeface="Times New Roman" panose="02020603050405020304" pitchFamily="18" charset="0"/>
              </a:rPr>
            </a:br>
            <a:r>
              <a:rPr lang="en-US" dirty="0">
                <a:latin typeface="Sylfaen" panose="010A0502050306030303" pitchFamily="18" charset="0"/>
                <a:cs typeface="Times New Roman" panose="02020603050405020304" pitchFamily="18" charset="0"/>
              </a:rPr>
              <a:t>Overview of Computer organization and Programming fundamentals</a:t>
            </a:r>
          </a:p>
        </p:txBody>
      </p:sp>
    </p:spTree>
    <p:extLst>
      <p:ext uri="{BB962C8B-B14F-4D97-AF65-F5344CB8AC3E}">
        <p14:creationId xmlns:p14="http://schemas.microsoft.com/office/powerpoint/2010/main" val="38606732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62233"/>
            <a:ext cx="10972800" cy="1091642"/>
          </a:xfrm>
        </p:spPr>
        <p:txBody>
          <a:bodyPr/>
          <a:lstStyle/>
          <a:p>
            <a:r>
              <a:rPr lang="en-IN" dirty="0" smtClean="0"/>
              <a:t>Objective : UNIT-1</a:t>
            </a:r>
            <a:endParaRPr lang="en-IN" dirty="0"/>
          </a:p>
        </p:txBody>
      </p:sp>
      <p:sp>
        <p:nvSpPr>
          <p:cNvPr id="3" name="Content Placeholder 2"/>
          <p:cNvSpPr>
            <a:spLocks noGrp="1"/>
          </p:cNvSpPr>
          <p:nvPr>
            <p:ph idx="1"/>
          </p:nvPr>
        </p:nvSpPr>
        <p:spPr>
          <a:xfrm>
            <a:off x="762000" y="1253875"/>
            <a:ext cx="10972800" cy="4735445"/>
          </a:xfrm>
        </p:spPr>
        <p:txBody>
          <a:bodyPr>
            <a:normAutofit/>
          </a:bodyPr>
          <a:lstStyle/>
          <a:p>
            <a:pPr marL="0" indent="0">
              <a:lnSpc>
                <a:spcPct val="107000"/>
              </a:lnSpc>
              <a:spcAft>
                <a:spcPts val="800"/>
              </a:spcAft>
              <a:buNone/>
            </a:pPr>
            <a:r>
              <a:rPr lang="en-US" sz="2400" b="1" dirty="0" smtClean="0">
                <a:solidFill>
                  <a:srgbClr val="000000"/>
                </a:solidFill>
                <a:ea typeface="Calibri" panose="020F0502020204030204" pitchFamily="34" charset="0"/>
                <a:cs typeface="Times New Roman" panose="02020603050405020304" pitchFamily="18" charset="0"/>
              </a:rPr>
              <a:t>After completion of Unit-1, students will be able </a:t>
            </a:r>
          </a:p>
          <a:p>
            <a:pPr fontAlgn="base"/>
            <a:r>
              <a:rPr lang="en-IN" sz="2400" dirty="0"/>
              <a:t>To </a:t>
            </a:r>
            <a:r>
              <a:rPr lang="en-US" sz="2400" dirty="0" smtClean="0"/>
              <a:t>understand </a:t>
            </a:r>
            <a:r>
              <a:rPr lang="en-US" sz="2400" dirty="0"/>
              <a:t>the </a:t>
            </a:r>
            <a:r>
              <a:rPr lang="en-US" sz="2400" dirty="0" smtClean="0"/>
              <a:t>concepts of Computer System Organization</a:t>
            </a:r>
          </a:p>
          <a:p>
            <a:pPr fontAlgn="base"/>
            <a:r>
              <a:rPr lang="en-US" sz="2400" dirty="0" smtClean="0"/>
              <a:t>To understand the evolution</a:t>
            </a:r>
            <a:r>
              <a:rPr lang="en-US" sz="2400" dirty="0"/>
              <a:t> of </a:t>
            </a:r>
            <a:r>
              <a:rPr lang="en-US" sz="2400" dirty="0" smtClean="0"/>
              <a:t>programming</a:t>
            </a:r>
            <a:r>
              <a:rPr lang="en-US" sz="2400" dirty="0"/>
              <a:t> </a:t>
            </a:r>
            <a:r>
              <a:rPr lang="en-US" sz="2400" dirty="0" smtClean="0"/>
              <a:t>languages</a:t>
            </a:r>
          </a:p>
          <a:p>
            <a:pPr fontAlgn="base"/>
            <a:r>
              <a:rPr lang="en-US" sz="2400" dirty="0" smtClean="0"/>
              <a:t>To recognize the basics of </a:t>
            </a:r>
            <a:r>
              <a:rPr lang="en-US" sz="2400" dirty="0"/>
              <a:t>programming environment</a:t>
            </a:r>
            <a:r>
              <a:rPr lang="en-US" sz="2400" dirty="0" smtClean="0"/>
              <a:t> </a:t>
            </a:r>
          </a:p>
          <a:p>
            <a:pPr fontAlgn="base"/>
            <a:r>
              <a:rPr lang="en-US" sz="2400" dirty="0" smtClean="0"/>
              <a:t>To demonstrate the fundamental concepts of programming language.</a:t>
            </a:r>
            <a:endParaRPr lang="en-US" sz="2400" dirty="0"/>
          </a:p>
          <a:p>
            <a:pPr>
              <a:lnSpc>
                <a:spcPct val="107000"/>
              </a:lnSpc>
              <a:spcAft>
                <a:spcPts val="800"/>
              </a:spcAft>
            </a:pPr>
            <a:endParaRPr lang="en-IN" sz="2400" dirty="0"/>
          </a:p>
        </p:txBody>
      </p:sp>
    </p:spTree>
    <p:extLst>
      <p:ext uri="{BB962C8B-B14F-4D97-AF65-F5344CB8AC3E}">
        <p14:creationId xmlns:p14="http://schemas.microsoft.com/office/powerpoint/2010/main" val="1282515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62233"/>
            <a:ext cx="10972800" cy="1091642"/>
          </a:xfrm>
        </p:spPr>
        <p:txBody>
          <a:bodyPr/>
          <a:lstStyle/>
          <a:p>
            <a:r>
              <a:rPr lang="en-IN" b="1" dirty="0" smtClean="0"/>
              <a:t>Computer System</a:t>
            </a:r>
            <a:endParaRPr lang="en-IN" dirty="0"/>
          </a:p>
        </p:txBody>
      </p:sp>
      <p:sp>
        <p:nvSpPr>
          <p:cNvPr id="3" name="Content Placeholder 2"/>
          <p:cNvSpPr>
            <a:spLocks noGrp="1"/>
          </p:cNvSpPr>
          <p:nvPr>
            <p:ph idx="1"/>
          </p:nvPr>
        </p:nvSpPr>
        <p:spPr>
          <a:xfrm>
            <a:off x="762000" y="1253875"/>
            <a:ext cx="10972800" cy="4735445"/>
          </a:xfrm>
        </p:spPr>
        <p:txBody>
          <a:bodyPr>
            <a:normAutofit/>
          </a:bodyPr>
          <a:lstStyle/>
          <a:p>
            <a:pPr>
              <a:lnSpc>
                <a:spcPct val="107000"/>
              </a:lnSpc>
              <a:spcAft>
                <a:spcPts val="800"/>
              </a:spcAft>
            </a:pPr>
            <a:r>
              <a:rPr lang="en-US" sz="2400" b="1" dirty="0" smtClean="0">
                <a:solidFill>
                  <a:srgbClr val="000000"/>
                </a:solidFill>
                <a:ea typeface="Calibri" panose="020F0502020204030204" pitchFamily="34" charset="0"/>
                <a:cs typeface="Times New Roman" panose="02020603050405020304" pitchFamily="18" charset="0"/>
              </a:rPr>
              <a:t>Computer</a:t>
            </a:r>
            <a:r>
              <a:rPr lang="en-US" sz="2400" b="1" dirty="0">
                <a:solidFill>
                  <a:srgbClr val="000000"/>
                </a:solidFill>
                <a:ea typeface="Calibri" panose="020F0502020204030204" pitchFamily="34" charset="0"/>
                <a:cs typeface="Times New Roman" panose="02020603050405020304" pitchFamily="18" charset="0"/>
              </a:rPr>
              <a:t> </a:t>
            </a:r>
            <a:r>
              <a:rPr lang="en-US" sz="2400" b="1" dirty="0" smtClean="0">
                <a:solidFill>
                  <a:srgbClr val="000000"/>
                </a:solidFill>
                <a:ea typeface="Calibri" panose="020F0502020204030204" pitchFamily="34" charset="0"/>
                <a:cs typeface="Times New Roman" panose="02020603050405020304" pitchFamily="18" charset="0"/>
              </a:rPr>
              <a:t>is not a computer but a system  : Computer System</a:t>
            </a:r>
            <a:endParaRPr lang="en-US" sz="2400" b="1" dirty="0">
              <a:solidFill>
                <a:srgbClr val="000000"/>
              </a:solidFill>
              <a:ea typeface="Calibri" panose="020F0502020204030204" pitchFamily="34" charset="0"/>
              <a:cs typeface="Times New Roman" panose="02020603050405020304" pitchFamily="18" charset="0"/>
            </a:endParaRPr>
          </a:p>
          <a:p>
            <a:pPr algn="just">
              <a:lnSpc>
                <a:spcPct val="107000"/>
              </a:lnSpc>
              <a:spcAft>
                <a:spcPts val="800"/>
              </a:spcAft>
            </a:pPr>
            <a:r>
              <a:rPr lang="en-US" sz="2400" dirty="0" smtClean="0">
                <a:solidFill>
                  <a:srgbClr val="000000"/>
                </a:solidFill>
                <a:ea typeface="Calibri" panose="020F0502020204030204" pitchFamily="34" charset="0"/>
                <a:cs typeface="Times New Roman" panose="02020603050405020304" pitchFamily="18" charset="0"/>
              </a:rPr>
              <a:t>A </a:t>
            </a:r>
            <a:r>
              <a:rPr lang="en-US" sz="2400" dirty="0">
                <a:solidFill>
                  <a:srgbClr val="000000"/>
                </a:solidFill>
                <a:ea typeface="Calibri" panose="020F0502020204030204" pitchFamily="34" charset="0"/>
                <a:cs typeface="Times New Roman" panose="02020603050405020304" pitchFamily="18" charset="0"/>
              </a:rPr>
              <a:t>Computer </a:t>
            </a:r>
            <a:r>
              <a:rPr lang="en-US" sz="2400" dirty="0" smtClean="0">
                <a:solidFill>
                  <a:srgbClr val="000000"/>
                </a:solidFill>
                <a:ea typeface="Calibri" panose="020F0502020204030204" pitchFamily="34" charset="0"/>
                <a:cs typeface="Times New Roman" panose="02020603050405020304" pitchFamily="18" charset="0"/>
              </a:rPr>
              <a:t>system is an electronic machine that </a:t>
            </a:r>
            <a:r>
              <a:rPr lang="en-US" sz="2400" dirty="0">
                <a:solidFill>
                  <a:srgbClr val="000000"/>
                </a:solidFill>
                <a:ea typeface="Calibri" panose="020F0502020204030204" pitchFamily="34" charset="0"/>
                <a:cs typeface="Times New Roman" panose="02020603050405020304" pitchFamily="18" charset="0"/>
              </a:rPr>
              <a:t>takes raw data as input from the </a:t>
            </a:r>
            <a:r>
              <a:rPr lang="en-US" sz="2400" b="1" i="1" dirty="0" smtClean="0">
                <a:solidFill>
                  <a:srgbClr val="000000"/>
                </a:solidFill>
                <a:ea typeface="Calibri" panose="020F0502020204030204" pitchFamily="34" charset="0"/>
                <a:cs typeface="Times New Roman" panose="02020603050405020304" pitchFamily="18" charset="0"/>
              </a:rPr>
              <a:t>input devices </a:t>
            </a:r>
            <a:r>
              <a:rPr lang="en-US" sz="2400" dirty="0" smtClean="0">
                <a:solidFill>
                  <a:srgbClr val="000000"/>
                </a:solidFill>
                <a:ea typeface="Calibri" panose="020F0502020204030204" pitchFamily="34" charset="0"/>
                <a:cs typeface="Times New Roman" panose="02020603050405020304" pitchFamily="18" charset="0"/>
              </a:rPr>
              <a:t>(mouse, keyboard, joystick etc.), processes data with </a:t>
            </a:r>
            <a:r>
              <a:rPr lang="en-US" sz="2400" b="1" i="1" dirty="0" smtClean="0">
                <a:solidFill>
                  <a:srgbClr val="000000"/>
                </a:solidFill>
                <a:ea typeface="Calibri" panose="020F0502020204030204" pitchFamily="34" charset="0"/>
                <a:cs typeface="Times New Roman" panose="02020603050405020304" pitchFamily="18" charset="0"/>
              </a:rPr>
              <a:t>processing unit </a:t>
            </a:r>
            <a:r>
              <a:rPr lang="en-US" sz="2400" dirty="0" smtClean="0">
                <a:solidFill>
                  <a:srgbClr val="000000"/>
                </a:solidFill>
                <a:ea typeface="Calibri" panose="020F0502020204030204" pitchFamily="34" charset="0"/>
                <a:cs typeface="Times New Roman" panose="02020603050405020304" pitchFamily="18" charset="0"/>
              </a:rPr>
              <a:t>(ALU, CU &amp; Memory Units) </a:t>
            </a:r>
            <a:r>
              <a:rPr lang="en-US" sz="2400" dirty="0">
                <a:solidFill>
                  <a:srgbClr val="000000"/>
                </a:solidFill>
                <a:ea typeface="Calibri" panose="020F0502020204030204" pitchFamily="34" charset="0"/>
                <a:cs typeface="Times New Roman" panose="02020603050405020304" pitchFamily="18" charset="0"/>
              </a:rPr>
              <a:t>and gives </a:t>
            </a:r>
            <a:r>
              <a:rPr lang="en-US" sz="2400" dirty="0" smtClean="0">
                <a:solidFill>
                  <a:srgbClr val="000000"/>
                </a:solidFill>
                <a:ea typeface="Calibri" panose="020F0502020204030204" pitchFamily="34" charset="0"/>
                <a:cs typeface="Times New Roman" panose="02020603050405020304" pitchFamily="18" charset="0"/>
              </a:rPr>
              <a:t>output with the help of </a:t>
            </a:r>
            <a:r>
              <a:rPr lang="en-US" sz="2400" b="1" i="1" dirty="0" smtClean="0">
                <a:solidFill>
                  <a:srgbClr val="000000"/>
                </a:solidFill>
                <a:ea typeface="Calibri" panose="020F0502020204030204" pitchFamily="34" charset="0"/>
                <a:cs typeface="Times New Roman" panose="02020603050405020304" pitchFamily="18" charset="0"/>
              </a:rPr>
              <a:t>Output units</a:t>
            </a:r>
            <a:r>
              <a:rPr lang="en-US" sz="2400" dirty="0" smtClean="0">
                <a:solidFill>
                  <a:srgbClr val="000000"/>
                </a:solidFill>
                <a:ea typeface="Calibri" panose="020F0502020204030204" pitchFamily="34" charset="0"/>
                <a:cs typeface="Times New Roman" panose="02020603050405020304" pitchFamily="18" charset="0"/>
              </a:rPr>
              <a:t>(Monitor, Printer </a:t>
            </a:r>
            <a:r>
              <a:rPr lang="en-US" sz="2400" dirty="0" err="1" smtClean="0">
                <a:solidFill>
                  <a:srgbClr val="000000"/>
                </a:solidFill>
                <a:ea typeface="Calibri" panose="020F0502020204030204" pitchFamily="34" charset="0"/>
                <a:cs typeface="Times New Roman" panose="02020603050405020304" pitchFamily="18" charset="0"/>
              </a:rPr>
              <a:t>etc</a:t>
            </a:r>
            <a:r>
              <a:rPr lang="en-US" sz="2400" dirty="0" smtClean="0">
                <a:solidFill>
                  <a:srgbClr val="000000"/>
                </a:solidFill>
                <a:ea typeface="Calibri" panose="020F0502020204030204" pitchFamily="34" charset="0"/>
                <a:cs typeface="Times New Roman" panose="02020603050405020304" pitchFamily="18" charset="0"/>
              </a:rPr>
              <a:t>)  </a:t>
            </a:r>
            <a:r>
              <a:rPr lang="en-US" sz="2400" dirty="0">
                <a:solidFill>
                  <a:srgbClr val="000000"/>
                </a:solidFill>
                <a:ea typeface="Calibri" panose="020F0502020204030204" pitchFamily="34" charset="0"/>
                <a:cs typeface="Times New Roman" panose="02020603050405020304" pitchFamily="18" charset="0"/>
              </a:rPr>
              <a:t>and </a:t>
            </a:r>
            <a:r>
              <a:rPr lang="en-US" sz="2400" dirty="0" smtClean="0">
                <a:solidFill>
                  <a:srgbClr val="000000"/>
                </a:solidFill>
                <a:ea typeface="Calibri" panose="020F0502020204030204" pitchFamily="34" charset="0"/>
                <a:cs typeface="Times New Roman" panose="02020603050405020304" pitchFamily="18" charset="0"/>
              </a:rPr>
              <a:t>also saves </a:t>
            </a:r>
            <a:r>
              <a:rPr lang="en-US" sz="2400" dirty="0">
                <a:solidFill>
                  <a:srgbClr val="000000"/>
                </a:solidFill>
                <a:ea typeface="Calibri" panose="020F0502020204030204" pitchFamily="34" charset="0"/>
                <a:cs typeface="Times New Roman" panose="02020603050405020304" pitchFamily="18" charset="0"/>
              </a:rPr>
              <a:t>output for the future use. </a:t>
            </a:r>
          </a:p>
          <a:p>
            <a:pPr>
              <a:lnSpc>
                <a:spcPct val="107000"/>
              </a:lnSpc>
              <a:spcAft>
                <a:spcPts val="800"/>
              </a:spcAft>
            </a:pPr>
            <a:endParaRPr lang="en-IN" sz="2400" dirty="0"/>
          </a:p>
        </p:txBody>
      </p:sp>
      <p:grpSp>
        <p:nvGrpSpPr>
          <p:cNvPr id="8" name="Group 7"/>
          <p:cNvGrpSpPr/>
          <p:nvPr/>
        </p:nvGrpSpPr>
        <p:grpSpPr>
          <a:xfrm>
            <a:off x="2399699" y="3928402"/>
            <a:ext cx="7058747" cy="1456006"/>
            <a:chOff x="3085499" y="4656405"/>
            <a:chExt cx="7058747" cy="1456006"/>
          </a:xfrm>
        </p:grpSpPr>
        <p:sp>
          <p:nvSpPr>
            <p:cNvPr id="4" name="Rectangle 3"/>
            <p:cNvSpPr/>
            <p:nvPr/>
          </p:nvSpPr>
          <p:spPr>
            <a:xfrm>
              <a:off x="3085499" y="4849837"/>
              <a:ext cx="1856935" cy="113948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INPUT</a:t>
              </a:r>
              <a:endParaRPr lang="en-US" dirty="0"/>
            </a:p>
          </p:txBody>
        </p:sp>
        <p:sp>
          <p:nvSpPr>
            <p:cNvPr id="5" name="Right Arrow 4"/>
            <p:cNvSpPr/>
            <p:nvPr/>
          </p:nvSpPr>
          <p:spPr>
            <a:xfrm>
              <a:off x="5095637" y="5229664"/>
              <a:ext cx="365757" cy="30948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flipH="1">
              <a:off x="5614597" y="4656405"/>
              <a:ext cx="2039813" cy="145600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PROCESSING</a:t>
              </a:r>
              <a:endParaRPr lang="en-US" dirty="0"/>
            </a:p>
          </p:txBody>
        </p:sp>
        <p:sp>
          <p:nvSpPr>
            <p:cNvPr id="7" name="Right Arrow 6"/>
            <p:cNvSpPr/>
            <p:nvPr/>
          </p:nvSpPr>
          <p:spPr>
            <a:xfrm>
              <a:off x="7942375" y="5229664"/>
              <a:ext cx="365757" cy="30948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rot="10800000" flipH="1" flipV="1">
              <a:off x="8498325" y="4849839"/>
              <a:ext cx="1645921" cy="113948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OUTPUT</a:t>
              </a:r>
              <a:endParaRPr lang="en-US" dirty="0"/>
            </a:p>
          </p:txBody>
        </p:sp>
      </p:grpSp>
    </p:spTree>
    <p:extLst>
      <p:ext uri="{BB962C8B-B14F-4D97-AF65-F5344CB8AC3E}">
        <p14:creationId xmlns:p14="http://schemas.microsoft.com/office/powerpoint/2010/main" val="13178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32735"/>
            <a:ext cx="10972800" cy="1047136"/>
          </a:xfrm>
        </p:spPr>
        <p:txBody>
          <a:bodyPr/>
          <a:lstStyle/>
          <a:p>
            <a:r>
              <a:rPr lang="en-IN" b="1" dirty="0" smtClean="0"/>
              <a:t>Block Diagram of Computer System</a:t>
            </a:r>
            <a:endParaRPr lang="en-IN"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t="4555" r="42628" b="31308"/>
          <a:stretch/>
        </p:blipFill>
        <p:spPr>
          <a:xfrm>
            <a:off x="2697480" y="1179871"/>
            <a:ext cx="6570965" cy="5419049"/>
          </a:xfrm>
        </p:spPr>
      </p:pic>
    </p:spTree>
    <p:extLst>
      <p:ext uri="{BB962C8B-B14F-4D97-AF65-F5344CB8AC3E}">
        <p14:creationId xmlns:p14="http://schemas.microsoft.com/office/powerpoint/2010/main" val="24284457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35974"/>
            <a:ext cx="10972800" cy="1017639"/>
          </a:xfrm>
        </p:spPr>
        <p:txBody>
          <a:bodyPr/>
          <a:lstStyle/>
          <a:p>
            <a:r>
              <a:rPr lang="en-IN" b="1" dirty="0" smtClean="0"/>
              <a:t>Components of Computer System</a:t>
            </a:r>
            <a:endParaRPr lang="en-IN" dirty="0"/>
          </a:p>
        </p:txBody>
      </p:sp>
      <p:sp>
        <p:nvSpPr>
          <p:cNvPr id="3" name="Content Placeholder 2"/>
          <p:cNvSpPr>
            <a:spLocks noGrp="1"/>
          </p:cNvSpPr>
          <p:nvPr>
            <p:ph idx="1"/>
          </p:nvPr>
        </p:nvSpPr>
        <p:spPr>
          <a:xfrm>
            <a:off x="198120" y="1474839"/>
            <a:ext cx="11308080" cy="4803725"/>
          </a:xfrm>
        </p:spPr>
        <p:txBody>
          <a:bodyPr>
            <a:normAutofit/>
          </a:bodyPr>
          <a:lstStyle/>
          <a:p>
            <a:pPr algn="just" defTabSz="914400" eaLnBrk="0" fontAlgn="base" hangingPunct="0">
              <a:spcBef>
                <a:spcPct val="0"/>
              </a:spcBef>
              <a:spcAft>
                <a:spcPct val="0"/>
              </a:spcAft>
              <a:tabLst>
                <a:tab pos="1358900" algn="l"/>
                <a:tab pos="2730500" algn="l"/>
                <a:tab pos="3644900" algn="l"/>
              </a:tabLst>
            </a:pPr>
            <a:r>
              <a:rPr lang="en-US" altLang="en-US" dirty="0" smtClean="0">
                <a:latin typeface="Arial" panose="020B0604020202020204" pitchFamily="34" charset="0"/>
                <a:ea typeface="Times New Roman" panose="02020603050405020304" pitchFamily="18" charset="0"/>
                <a:cs typeface="Arial" panose="020B0604020202020204" pitchFamily="34" charset="0"/>
              </a:rPr>
              <a:t>Input Devices - </a:t>
            </a:r>
            <a:r>
              <a:rPr lang="en-US" altLang="en-US" sz="2400" dirty="0" smtClean="0"/>
              <a:t>K</a:t>
            </a:r>
            <a:r>
              <a:rPr lang="en-US" sz="2400" dirty="0" smtClean="0"/>
              <a:t>eyboards</a:t>
            </a:r>
            <a:r>
              <a:rPr lang="en-US" sz="2400" dirty="0"/>
              <a:t>, mouse, scanners, digital cameras, </a:t>
            </a:r>
            <a:r>
              <a:rPr lang="en-US" sz="2400" dirty="0" smtClean="0"/>
              <a:t>joysticks &amp;  </a:t>
            </a:r>
            <a:r>
              <a:rPr lang="en-US" sz="2400" dirty="0"/>
              <a:t>microphones</a:t>
            </a:r>
            <a:endParaRPr lang="en-US" altLang="en-US" sz="2400" dirty="0"/>
          </a:p>
          <a:p>
            <a:pPr algn="just" defTabSz="914400" eaLnBrk="0" fontAlgn="base" hangingPunct="0">
              <a:spcBef>
                <a:spcPct val="0"/>
              </a:spcBef>
              <a:spcAft>
                <a:spcPct val="0"/>
              </a:spcAft>
              <a:tabLst>
                <a:tab pos="1358900" algn="l"/>
                <a:tab pos="2730500" algn="l"/>
                <a:tab pos="3644900" algn="l"/>
              </a:tabLst>
            </a:pPr>
            <a:r>
              <a:rPr lang="en-US" altLang="en-US" dirty="0" smtClean="0">
                <a:latin typeface="Arial" panose="020B0604020202020204" pitchFamily="34" charset="0"/>
                <a:ea typeface="Times New Roman" panose="02020603050405020304" pitchFamily="18" charset="0"/>
                <a:cs typeface="Arial" panose="020B0604020202020204" pitchFamily="34" charset="0"/>
              </a:rPr>
              <a:t>Processing Unit : </a:t>
            </a:r>
            <a:r>
              <a:rPr lang="en-US" altLang="en-US" sz="2400" dirty="0"/>
              <a:t>Central Processing Unit(ALU, CU)</a:t>
            </a:r>
          </a:p>
          <a:p>
            <a:pPr defTabSz="914400" eaLnBrk="0" fontAlgn="base" hangingPunct="0">
              <a:spcBef>
                <a:spcPct val="0"/>
              </a:spcBef>
              <a:spcAft>
                <a:spcPct val="0"/>
              </a:spcAft>
              <a:tabLst>
                <a:tab pos="1358900" algn="l"/>
                <a:tab pos="2730500" algn="l"/>
                <a:tab pos="3644900" algn="l"/>
              </a:tabLst>
            </a:pPr>
            <a:r>
              <a:rPr lang="en-US" altLang="en-US" dirty="0">
                <a:latin typeface="Arial" panose="020B0604020202020204" pitchFamily="34" charset="0"/>
                <a:ea typeface="Times New Roman" panose="02020603050405020304" pitchFamily="18" charset="0"/>
                <a:cs typeface="Arial" panose="020B0604020202020204" pitchFamily="34" charset="0"/>
              </a:rPr>
              <a:t>Output </a:t>
            </a:r>
            <a:r>
              <a:rPr lang="en-US" altLang="en-US" dirty="0" smtClean="0">
                <a:latin typeface="Arial" panose="020B0604020202020204" pitchFamily="34" charset="0"/>
                <a:ea typeface="Times New Roman" panose="02020603050405020304" pitchFamily="18" charset="0"/>
                <a:cs typeface="Arial" panose="020B0604020202020204" pitchFamily="34" charset="0"/>
              </a:rPr>
              <a:t>Devices : </a:t>
            </a:r>
            <a:r>
              <a:rPr lang="en-US" sz="2400" dirty="0"/>
              <a:t>Monitor, Printer, Graphic Output </a:t>
            </a:r>
            <a:r>
              <a:rPr lang="en-US" sz="2400" dirty="0" smtClean="0"/>
              <a:t>devices, Plotters, speaker etc. </a:t>
            </a:r>
          </a:p>
          <a:p>
            <a:pPr defTabSz="914400" eaLnBrk="0" fontAlgn="base" hangingPunct="0">
              <a:spcBef>
                <a:spcPct val="0"/>
              </a:spcBef>
              <a:spcAft>
                <a:spcPct val="0"/>
              </a:spcAft>
              <a:tabLst>
                <a:tab pos="1358900" algn="l"/>
                <a:tab pos="2730500" algn="l"/>
                <a:tab pos="3644900" algn="l"/>
              </a:tabLst>
            </a:pPr>
            <a:r>
              <a:rPr lang="en-US" altLang="en-US" dirty="0" smtClean="0">
                <a:latin typeface="Arial" panose="020B0604020202020204" pitchFamily="34" charset="0"/>
                <a:ea typeface="Times New Roman" panose="02020603050405020304" pitchFamily="18" charset="0"/>
                <a:cs typeface="Arial" panose="020B0604020202020204" pitchFamily="34" charset="0"/>
              </a:rPr>
              <a:t>Memory &amp; Storage Devices :- </a:t>
            </a:r>
          </a:p>
          <a:p>
            <a:pPr lvl="1" defTabSz="914400" eaLnBrk="0" fontAlgn="base" hangingPunct="0">
              <a:spcBef>
                <a:spcPct val="0"/>
              </a:spcBef>
              <a:spcAft>
                <a:spcPct val="0"/>
              </a:spcAft>
              <a:tabLst>
                <a:tab pos="1358900" algn="l"/>
                <a:tab pos="2730500" algn="l"/>
                <a:tab pos="3644900" algn="l"/>
              </a:tabLst>
            </a:pPr>
            <a:r>
              <a:rPr lang="en-US" b="1" dirty="0" smtClean="0"/>
              <a:t>Hard </a:t>
            </a:r>
            <a:r>
              <a:rPr lang="en-US" b="1" dirty="0"/>
              <a:t>drive</a:t>
            </a:r>
            <a:r>
              <a:rPr lang="en-US" dirty="0"/>
              <a:t> – An internal </a:t>
            </a:r>
            <a:r>
              <a:rPr lang="en-US" b="1" dirty="0"/>
              <a:t>hard drive</a:t>
            </a:r>
            <a:r>
              <a:rPr lang="en-US" dirty="0"/>
              <a:t> is the main storage device in a computer</a:t>
            </a:r>
            <a:r>
              <a:rPr lang="en-US" dirty="0" smtClean="0"/>
              <a:t>.</a:t>
            </a:r>
            <a:endParaRPr lang="en-US" dirty="0"/>
          </a:p>
          <a:p>
            <a:pPr lvl="1"/>
            <a:r>
              <a:rPr lang="en-US" dirty="0"/>
              <a:t>Magnetic strip – </a:t>
            </a:r>
            <a:r>
              <a:rPr lang="en-US" b="1" dirty="0"/>
              <a:t>Magnetic tape</a:t>
            </a:r>
            <a:r>
              <a:rPr lang="en-US" dirty="0"/>
              <a:t> drive stores video and audio using </a:t>
            </a:r>
            <a:r>
              <a:rPr lang="en-US" b="1" dirty="0"/>
              <a:t>magnetic tape</a:t>
            </a:r>
            <a:r>
              <a:rPr lang="en-US" dirty="0"/>
              <a:t>, like </a:t>
            </a:r>
            <a:r>
              <a:rPr lang="en-US" b="1" dirty="0"/>
              <a:t>tape</a:t>
            </a:r>
            <a:r>
              <a:rPr lang="en-US" dirty="0"/>
              <a:t> and video </a:t>
            </a:r>
            <a:r>
              <a:rPr lang="en-US" b="1" dirty="0"/>
              <a:t>tape</a:t>
            </a:r>
            <a:r>
              <a:rPr lang="en-US" dirty="0"/>
              <a:t> recorders</a:t>
            </a:r>
          </a:p>
          <a:p>
            <a:pPr marL="0" lvl="0" indent="0" algn="just" defTabSz="914400" eaLnBrk="0" fontAlgn="base" hangingPunct="0">
              <a:spcBef>
                <a:spcPct val="0"/>
              </a:spcBef>
              <a:spcAft>
                <a:spcPct val="0"/>
              </a:spcAft>
              <a:buNone/>
              <a:tabLst>
                <a:tab pos="1358900" algn="l"/>
                <a:tab pos="2730500" algn="l"/>
                <a:tab pos="3644900" algn="l"/>
              </a:tabLst>
            </a:pPr>
            <a:endParaRPr lang="en-US" altLang="en-US" dirty="0" smtClean="0">
              <a:latin typeface="Arial" panose="020B0604020202020204" pitchFamily="34" charset="0"/>
              <a:ea typeface="Times New Roman" panose="02020603050405020304" pitchFamily="18" charset="0"/>
              <a:cs typeface="Arial" panose="020B0604020202020204" pitchFamily="34" charset="0"/>
            </a:endParaRPr>
          </a:p>
          <a:p>
            <a:pPr marL="0" lvl="0" indent="0" algn="just" defTabSz="914400" eaLnBrk="0" fontAlgn="base" hangingPunct="0">
              <a:spcBef>
                <a:spcPct val="0"/>
              </a:spcBef>
              <a:spcAft>
                <a:spcPct val="0"/>
              </a:spcAft>
              <a:buNone/>
              <a:tabLst>
                <a:tab pos="1358900" algn="l"/>
                <a:tab pos="2730500" algn="l"/>
                <a:tab pos="3644900" algn="l"/>
              </a:tabLst>
            </a:pPr>
            <a:endParaRPr lang="en-US" altLang="en-US" sz="4000" dirty="0">
              <a:latin typeface="Arial" panose="020B0604020202020204" pitchFamily="34" charset="0"/>
            </a:endParaRPr>
          </a:p>
        </p:txBody>
      </p:sp>
    </p:spTree>
    <p:extLst>
      <p:ext uri="{BB962C8B-B14F-4D97-AF65-F5344CB8AC3E}">
        <p14:creationId xmlns:p14="http://schemas.microsoft.com/office/powerpoint/2010/main" val="24155476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47484"/>
            <a:ext cx="10972800" cy="1032387"/>
          </a:xfrm>
        </p:spPr>
        <p:txBody>
          <a:bodyPr/>
          <a:lstStyle/>
          <a:p>
            <a:r>
              <a:rPr lang="en-IN" b="1" dirty="0" smtClean="0"/>
              <a:t>Types of Memory Unit</a:t>
            </a:r>
            <a:endParaRPr lang="en-IN" b="1" dirty="0"/>
          </a:p>
        </p:txBody>
      </p:sp>
      <p:pic>
        <p:nvPicPr>
          <p:cNvPr id="1026" name="Picture 2" descr="Memory Storage Devices"/>
          <p:cNvPicPr>
            <a:picLocks noChangeAspect="1" noChangeArrowheads="1"/>
          </p:cNvPicPr>
          <p:nvPr/>
        </p:nvPicPr>
        <p:blipFill rotWithShape="1">
          <a:blip r:embed="rId3">
            <a:extLst>
              <a:ext uri="{28A0092B-C50C-407E-A947-70E740481C1C}">
                <a14:useLocalDpi xmlns:a14="http://schemas.microsoft.com/office/drawing/2010/main" val="0"/>
              </a:ext>
            </a:extLst>
          </a:blip>
          <a:srcRect t="12722"/>
          <a:stretch/>
        </p:blipFill>
        <p:spPr bwMode="auto">
          <a:xfrm>
            <a:off x="1892328" y="1295400"/>
            <a:ext cx="8244178" cy="4861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32156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47484"/>
            <a:ext cx="10972800" cy="1032387"/>
          </a:xfrm>
        </p:spPr>
        <p:txBody>
          <a:bodyPr/>
          <a:lstStyle/>
          <a:p>
            <a:r>
              <a:rPr lang="en-IN" b="1" dirty="0" smtClean="0"/>
              <a:t>Memory vs Storage</a:t>
            </a:r>
            <a:endParaRPr lang="en-IN" b="1"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50112" y="1179871"/>
            <a:ext cx="7654413" cy="5176683"/>
          </a:xfrm>
        </p:spPr>
      </p:pic>
    </p:spTree>
    <p:extLst>
      <p:ext uri="{BB962C8B-B14F-4D97-AF65-F5344CB8AC3E}">
        <p14:creationId xmlns:p14="http://schemas.microsoft.com/office/powerpoint/2010/main" val="12681430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Memory </a:t>
            </a:r>
            <a:r>
              <a:rPr lang="en-IN" b="1" dirty="0" smtClean="0"/>
              <a:t>H</a:t>
            </a:r>
            <a:r>
              <a:rPr lang="en-US" b="1" dirty="0" err="1" smtClean="0"/>
              <a:t>ierarchy</a:t>
            </a:r>
            <a:endParaRPr lang="en-IN" dirty="0"/>
          </a:p>
        </p:txBody>
      </p:sp>
      <p:sp>
        <p:nvSpPr>
          <p:cNvPr id="3" name="Content Placeholder 2"/>
          <p:cNvSpPr>
            <a:spLocks noGrp="1"/>
          </p:cNvSpPr>
          <p:nvPr>
            <p:ph idx="1"/>
          </p:nvPr>
        </p:nvSpPr>
        <p:spPr>
          <a:xfrm>
            <a:off x="137160" y="1752601"/>
            <a:ext cx="6156960" cy="4525963"/>
          </a:xfrm>
        </p:spPr>
        <p:txBody>
          <a:bodyPr>
            <a:normAutofit/>
          </a:bodyPr>
          <a:lstStyle/>
          <a:p>
            <a:pPr marL="0" indent="0">
              <a:buNone/>
            </a:pPr>
            <a:r>
              <a:rPr lang="en-US" sz="2800" dirty="0" smtClean="0"/>
              <a:t>Computer Memory can be divided into 4 </a:t>
            </a:r>
            <a:r>
              <a:rPr lang="en-US" sz="2800" dirty="0"/>
              <a:t>categories</a:t>
            </a:r>
            <a:r>
              <a:rPr lang="en-US" sz="2800" dirty="0" smtClean="0"/>
              <a:t>:</a:t>
            </a:r>
          </a:p>
          <a:p>
            <a:endParaRPr lang="en-US" sz="2800" dirty="0"/>
          </a:p>
          <a:p>
            <a:r>
              <a:rPr lang="en-US" sz="2800" dirty="0"/>
              <a:t>CPU register</a:t>
            </a:r>
          </a:p>
          <a:p>
            <a:r>
              <a:rPr lang="en-US" sz="2800" dirty="0"/>
              <a:t>Cache memory</a:t>
            </a:r>
          </a:p>
          <a:p>
            <a:r>
              <a:rPr lang="en-US" sz="2800" dirty="0"/>
              <a:t>Primary / Main memory</a:t>
            </a:r>
          </a:p>
          <a:p>
            <a:r>
              <a:rPr lang="en-US" sz="2800" dirty="0"/>
              <a:t>Secondary Memory / Mass Storage</a:t>
            </a:r>
          </a:p>
          <a:p>
            <a:endParaRPr lang="en-IN" sz="2800" dirty="0"/>
          </a:p>
        </p:txBody>
      </p:sp>
      <p:pic>
        <p:nvPicPr>
          <p:cNvPr id="2050" name="Picture 2" descr="Memory Hierarchy Design and its Characteristics - GeeksforGeeks"/>
          <p:cNvPicPr>
            <a:picLocks noChangeAspect="1" noChangeArrowheads="1"/>
          </p:cNvPicPr>
          <p:nvPr/>
        </p:nvPicPr>
        <p:blipFill rotWithShape="1">
          <a:blip r:embed="rId3">
            <a:extLst>
              <a:ext uri="{28A0092B-C50C-407E-A947-70E740481C1C}">
                <a14:useLocalDpi xmlns:a14="http://schemas.microsoft.com/office/drawing/2010/main" val="0"/>
              </a:ext>
            </a:extLst>
          </a:blip>
          <a:srcRect b="20627"/>
          <a:stretch/>
        </p:blipFill>
        <p:spPr bwMode="auto">
          <a:xfrm>
            <a:off x="5459095" y="1752601"/>
            <a:ext cx="6732905" cy="4339591"/>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flipV="1">
            <a:off x="2392680" y="2849880"/>
            <a:ext cx="5775960" cy="6553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Straight Arrow Connector 7"/>
          <p:cNvCxnSpPr/>
          <p:nvPr/>
        </p:nvCxnSpPr>
        <p:spPr>
          <a:xfrm flipV="1">
            <a:off x="2773680" y="3505200"/>
            <a:ext cx="5120640" cy="5103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p:cNvCxnSpPr/>
          <p:nvPr/>
        </p:nvCxnSpPr>
        <p:spPr>
          <a:xfrm flipV="1">
            <a:off x="4084320" y="4288314"/>
            <a:ext cx="3246120" cy="2551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Left Brace 10"/>
          <p:cNvSpPr/>
          <p:nvPr/>
        </p:nvSpPr>
        <p:spPr>
          <a:xfrm>
            <a:off x="7330440" y="4764286"/>
            <a:ext cx="563880" cy="1057394"/>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cxnSp>
        <p:nvCxnSpPr>
          <p:cNvPr id="15" name="Elbow Connector 14"/>
          <p:cNvCxnSpPr/>
          <p:nvPr/>
        </p:nvCxnSpPr>
        <p:spPr>
          <a:xfrm>
            <a:off x="5707380" y="5089526"/>
            <a:ext cx="1394460" cy="318551"/>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54766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ppt_x"/>
                                          </p:val>
                                        </p:tav>
                                        <p:tav tm="100000">
                                          <p:val>
                                            <p:strVal val="#ppt_x"/>
                                          </p:val>
                                        </p:tav>
                                      </p:tavLst>
                                    </p:anim>
                                    <p:anim calcmode="lin" valueType="num">
                                      <p:cBhvr additive="base">
                                        <p:cTn id="1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1000"/>
                                        <p:tgtEl>
                                          <p:spTgt spid="15"/>
                                        </p:tgtEl>
                                      </p:cBhvr>
                                    </p:animEffect>
                                    <p:anim calcmode="lin" valueType="num">
                                      <p:cBhvr>
                                        <p:cTn id="27" dur="1000" fill="hold"/>
                                        <p:tgtEl>
                                          <p:spTgt spid="15"/>
                                        </p:tgtEl>
                                        <p:attrNameLst>
                                          <p:attrName>ppt_x</p:attrName>
                                        </p:attrNameLst>
                                      </p:cBhvr>
                                      <p:tavLst>
                                        <p:tav tm="0">
                                          <p:val>
                                            <p:strVal val="#ppt_x"/>
                                          </p:val>
                                        </p:tav>
                                        <p:tav tm="100000">
                                          <p:val>
                                            <p:strVal val="#ppt_x"/>
                                          </p:val>
                                        </p:tav>
                                      </p:tavLst>
                                    </p:anim>
                                    <p:anim calcmode="lin" valueType="num">
                                      <p:cBhvr>
                                        <p:cTn id="28" dur="1000" fill="hold"/>
                                        <p:tgtEl>
                                          <p:spTgt spid="15"/>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1000"/>
                                        <p:tgtEl>
                                          <p:spTgt spid="11"/>
                                        </p:tgtEl>
                                      </p:cBhvr>
                                    </p:animEffect>
                                    <p:anim calcmode="lin" valueType="num">
                                      <p:cBhvr>
                                        <p:cTn id="32" dur="1000" fill="hold"/>
                                        <p:tgtEl>
                                          <p:spTgt spid="11"/>
                                        </p:tgtEl>
                                        <p:attrNameLst>
                                          <p:attrName>ppt_x</p:attrName>
                                        </p:attrNameLst>
                                      </p:cBhvr>
                                      <p:tavLst>
                                        <p:tav tm="0">
                                          <p:val>
                                            <p:strVal val="#ppt_x"/>
                                          </p:val>
                                        </p:tav>
                                        <p:tav tm="100000">
                                          <p:val>
                                            <p:strVal val="#ppt_x"/>
                                          </p:val>
                                        </p:tav>
                                      </p:tavLst>
                                    </p:anim>
                                    <p:anim calcmode="lin" valueType="num">
                                      <p:cBhvr>
                                        <p:cTn id="3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12634</TotalTime>
  <Words>2344</Words>
  <Application>Microsoft Office PowerPoint</Application>
  <PresentationFormat>Widescreen</PresentationFormat>
  <Paragraphs>173</Paragraphs>
  <Slides>19</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Sylfaen</vt:lpstr>
      <vt:lpstr>Times New Roman</vt:lpstr>
      <vt:lpstr>Wingdings</vt:lpstr>
      <vt:lpstr>Office Theme</vt:lpstr>
      <vt:lpstr>PowerPoint Presentation</vt:lpstr>
      <vt:lpstr>UNIT-1  Overview of Computer organization and Programming fundamentals</vt:lpstr>
      <vt:lpstr>Objective : UNIT-1</vt:lpstr>
      <vt:lpstr>Computer System</vt:lpstr>
      <vt:lpstr>Block Diagram of Computer System</vt:lpstr>
      <vt:lpstr>Components of Computer System</vt:lpstr>
      <vt:lpstr>Types of Memory Unit</vt:lpstr>
      <vt:lpstr>Memory vs Storage</vt:lpstr>
      <vt:lpstr>Memory Hierarchy</vt:lpstr>
      <vt:lpstr>Memory Units :- Nature, Speed &amp; Capacity </vt:lpstr>
      <vt:lpstr>Primary &amp; Secondary Memory </vt:lpstr>
      <vt:lpstr>Computer - Memory Units</vt:lpstr>
      <vt:lpstr>Relation between User and Hardware</vt:lpstr>
      <vt:lpstr>32-bit vs. 64-bit Processing -CPU</vt:lpstr>
      <vt:lpstr>32-bit CPU Processing – Data &amp; Address </vt:lpstr>
      <vt:lpstr>64-bit CPU Processing – Data &amp; Address </vt:lpstr>
      <vt:lpstr>32-bit vs. 64-bit CPU Processing</vt:lpstr>
      <vt:lpstr>CPU OPERATION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Strengthen the embankments</dc:title>
  <dc:creator>Apple 2</dc:creator>
  <cp:lastModifiedBy>Ankit Khare</cp:lastModifiedBy>
  <cp:revision>801</cp:revision>
  <cp:lastPrinted>2017-08-16T11:40:20Z</cp:lastPrinted>
  <dcterms:created xsi:type="dcterms:W3CDTF">2017-08-14T08:34:40Z</dcterms:created>
  <dcterms:modified xsi:type="dcterms:W3CDTF">2021-09-08T04:06:52Z</dcterms:modified>
</cp:coreProperties>
</file>