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7.jpg" ContentType="image/jpg"/>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355" r:id="rId2"/>
    <p:sldId id="356" r:id="rId3"/>
    <p:sldId id="406" r:id="rId4"/>
    <p:sldId id="407" r:id="rId5"/>
    <p:sldId id="408" r:id="rId6"/>
    <p:sldId id="409" r:id="rId7"/>
    <p:sldId id="410" r:id="rId8"/>
    <p:sldId id="432" r:id="rId9"/>
    <p:sldId id="411" r:id="rId10"/>
    <p:sldId id="412" r:id="rId11"/>
    <p:sldId id="434" r:id="rId12"/>
    <p:sldId id="433" r:id="rId13"/>
    <p:sldId id="416" r:id="rId14"/>
    <p:sldId id="435" r:id="rId15"/>
    <p:sldId id="418" r:id="rId16"/>
    <p:sldId id="436" r:id="rId17"/>
    <p:sldId id="437" r:id="rId18"/>
    <p:sldId id="420" r:id="rId19"/>
    <p:sldId id="438" r:id="rId20"/>
    <p:sldId id="422" r:id="rId21"/>
    <p:sldId id="423" r:id="rId22"/>
    <p:sldId id="424" r:id="rId23"/>
    <p:sldId id="425" r:id="rId24"/>
    <p:sldId id="426" r:id="rId25"/>
    <p:sldId id="427" r:id="rId26"/>
    <p:sldId id="439" r:id="rId27"/>
    <p:sldId id="428" r:id="rId28"/>
    <p:sldId id="429" r:id="rId29"/>
    <p:sldId id="358" r:id="rId30"/>
  </p:sldIdLst>
  <p:sldSz cx="12192000" cy="6858000"/>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27555" autoAdjust="0"/>
  </p:normalViewPr>
  <p:slideViewPr>
    <p:cSldViewPr snapToGrid="0" snapToObjects="1">
      <p:cViewPr varScale="1">
        <p:scale>
          <a:sx n="16" d="100"/>
          <a:sy n="16" d="100"/>
        </p:scale>
        <p:origin x="2712" y="36"/>
      </p:cViewPr>
      <p:guideLst>
        <p:guide orient="horz" pos="2160"/>
        <p:guide pos="3840"/>
      </p:guideLst>
    </p:cSldViewPr>
  </p:slideViewPr>
  <p:notesTextViewPr>
    <p:cViewPr>
      <p:scale>
        <a:sx n="100" d="100"/>
        <a:sy n="100" d="100"/>
      </p:scale>
      <p:origin x="0" y="-3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9/14/2021</a:t>
            </a:fld>
            <a:endParaRPr lang="en-US"/>
          </a:p>
        </p:txBody>
      </p:sp>
      <p:sp>
        <p:nvSpPr>
          <p:cNvPr id="4" name="Footer Placeholder 3">
            <a:extLst>
              <a:ext uri="{FF2B5EF4-FFF2-40B4-BE49-F238E27FC236}">
                <a16:creationId xmlns:a16="http://schemas.microsoft.com/office/drawing/2014/main"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a:p>
        </p:txBody>
      </p:sp>
    </p:spTree>
    <p:extLst>
      <p:ext uri="{BB962C8B-B14F-4D97-AF65-F5344CB8AC3E}">
        <p14:creationId xmlns:p14="http://schemas.microsoft.com/office/powerpoint/2010/main"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9/14/2021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uru99.com/defect-management-process.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ww.webopedia.com/definitions/low-level-language/" TargetMode="External"/><Relationship Id="rId3" Type="http://schemas.openxmlformats.org/officeDocument/2006/relationships/hyperlink" Target="https://www.webopedia.com/definitions/source-code/" TargetMode="External"/><Relationship Id="rId7" Type="http://schemas.openxmlformats.org/officeDocument/2006/relationships/hyperlink" Target="https://www.webopedia.com/definitions/c-plus-plu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webopedia.com/definitions/high-level-language/" TargetMode="External"/><Relationship Id="rId5" Type="http://schemas.openxmlformats.org/officeDocument/2006/relationships/hyperlink" Target="https://www.webopedia.com/definitions/cpu/" TargetMode="External"/><Relationship Id="rId4" Type="http://schemas.openxmlformats.org/officeDocument/2006/relationships/hyperlink" Target="https://www.webopedia.com/definitions/object-cod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Debugging is the routine process of locating and removing computer program bugs, errors or abnormalities, which is methodically handled by software programmers via debugging tools. Debugging checks, detects and corrects errors (or "bugs") to allow proper program operation, according to set specifications.</a:t>
            </a:r>
          </a:p>
          <a:p>
            <a:r>
              <a:rPr lang="en-US" dirty="0" smtClean="0"/>
              <a:t>Debugging is also known as debug</a:t>
            </a:r>
          </a:p>
          <a:p>
            <a:endParaRPr lang="en-US" dirty="0" smtClean="0"/>
          </a:p>
          <a:p>
            <a:r>
              <a:rPr lang="en-US" dirty="0" smtClean="0"/>
              <a:t>Normally, software contains errors and bugs, which are routinely removed. In the debugging process, complete software programs are regularly compiled and executed to identify and rectify issues. Large software programs, which contain millions of source code lines, are divided into small components. For efficiency, each component is debugged separately at first, followed by the program as a whole</a:t>
            </a:r>
            <a:endParaRPr lang="en-US" dirty="0"/>
          </a:p>
        </p:txBody>
      </p:sp>
      <p:sp>
        <p:nvSpPr>
          <p:cNvPr id="4" name="Slide Number Placeholder 3"/>
          <p:cNvSpPr>
            <a:spLocks noGrp="1"/>
          </p:cNvSpPr>
          <p:nvPr>
            <p:ph type="sldNum" sz="quarter" idx="10"/>
          </p:nvPr>
        </p:nvSpPr>
        <p:spPr/>
        <p:txBody>
          <a:bodyPr/>
          <a:lstStyle/>
          <a:p>
            <a:fld id="{5785012C-24FD-4033-9E4F-17EFABF705B6}" type="slidenum">
              <a:rPr lang="en-US" smtClean="0"/>
              <a:pPr/>
              <a:t>3</a:t>
            </a:fld>
            <a:endParaRPr lang="en-US"/>
          </a:p>
        </p:txBody>
      </p:sp>
    </p:spTree>
    <p:extLst>
      <p:ext uri="{BB962C8B-B14F-4D97-AF65-F5344CB8AC3E}">
        <p14:creationId xmlns:p14="http://schemas.microsoft.com/office/powerpoint/2010/main" val="1318400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Software Testing</a:t>
            </a:r>
            <a:r>
              <a:rPr lang="en-US" dirty="0" smtClean="0"/>
              <a:t> is a method to check whether the actual software product matches expected requirements and to ensure that software product is</a:t>
            </a:r>
            <a:r>
              <a:rPr lang="en-US" dirty="0" smtClean="0">
                <a:hlinkClick r:id="rId3"/>
              </a:rPr>
              <a:t> Defect </a:t>
            </a:r>
            <a:r>
              <a:rPr lang="en-US" dirty="0" smtClean="0"/>
              <a:t>free. It involves execution of software/system components using manual or automated tools to evaluate one or more properties of interest. The purpose of software testing is to identify errors, gaps or missing requirements in contrast to actual requirements.</a:t>
            </a:r>
          </a:p>
          <a:p>
            <a:endParaRPr lang="en-US" dirty="0" smtClean="0"/>
          </a:p>
          <a:p>
            <a:r>
              <a:rPr lang="en-US" b="1" dirty="0" smtClean="0"/>
              <a:t>Software Testing is Important</a:t>
            </a:r>
            <a:r>
              <a:rPr lang="en-US" dirty="0" smtClean="0"/>
              <a:t> because if there are any bugs or errors in the software, it can be identified early and can be solved before delivery of the software product. Properly tested software product ensures reliability, security and high performance which further results in time saving, cost effectiveness and customer satisfaction</a:t>
            </a:r>
            <a:endParaRPr lang="en-US" dirty="0"/>
          </a:p>
        </p:txBody>
      </p:sp>
      <p:sp>
        <p:nvSpPr>
          <p:cNvPr id="4" name="Slide Number Placeholder 3"/>
          <p:cNvSpPr>
            <a:spLocks noGrp="1"/>
          </p:cNvSpPr>
          <p:nvPr>
            <p:ph type="sldNum" sz="quarter" idx="10"/>
          </p:nvPr>
        </p:nvSpPr>
        <p:spPr/>
        <p:txBody>
          <a:bodyPr/>
          <a:lstStyle/>
          <a:p>
            <a:fld id="{5785012C-24FD-4033-9E4F-17EFABF705B6}" type="slidenum">
              <a:rPr lang="en-US" smtClean="0"/>
              <a:pPr/>
              <a:t>4</a:t>
            </a:fld>
            <a:endParaRPr lang="en-US"/>
          </a:p>
        </p:txBody>
      </p:sp>
    </p:spTree>
    <p:extLst>
      <p:ext uri="{BB962C8B-B14F-4D97-AF65-F5344CB8AC3E}">
        <p14:creationId xmlns:p14="http://schemas.microsoft.com/office/powerpoint/2010/main" val="34830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 software is </a:t>
            </a:r>
            <a:r>
              <a:rPr lang="en-US" b="1" dirty="0" smtClean="0"/>
              <a:t>a type of computer program that is designed to run a computer's hardware and application programs</a:t>
            </a:r>
            <a:r>
              <a:rPr lang="en-US" dirty="0" smtClean="0"/>
              <a:t>. ... The operating system is the best-known example of system software. The OS manages all the other programs in a computer. System software is used to manage the computer itself.</a:t>
            </a:r>
            <a:endParaRPr lang="en-US" dirty="0"/>
          </a:p>
        </p:txBody>
      </p:sp>
      <p:sp>
        <p:nvSpPr>
          <p:cNvPr id="4" name="Slide Number Placeholder 3"/>
          <p:cNvSpPr>
            <a:spLocks noGrp="1"/>
          </p:cNvSpPr>
          <p:nvPr>
            <p:ph type="sldNum" sz="quarter" idx="10"/>
          </p:nvPr>
        </p:nvSpPr>
        <p:spPr/>
        <p:txBody>
          <a:bodyPr/>
          <a:lstStyle/>
          <a:p>
            <a:fld id="{5785012C-24FD-4033-9E4F-17EFABF705B6}" type="slidenum">
              <a:rPr lang="en-US" smtClean="0"/>
              <a:pPr/>
              <a:t>5</a:t>
            </a:fld>
            <a:endParaRPr lang="en-US"/>
          </a:p>
        </p:txBody>
      </p:sp>
    </p:spTree>
    <p:extLst>
      <p:ext uri="{BB962C8B-B14F-4D97-AF65-F5344CB8AC3E}">
        <p14:creationId xmlns:p14="http://schemas.microsoft.com/office/powerpoint/2010/main" val="2020163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smtClean="0">
                <a:solidFill>
                  <a:schemeClr val="tx1"/>
                </a:solidFill>
              </a:rPr>
              <a:t>A compiler is a program that translates </a:t>
            </a:r>
            <a:r>
              <a:rPr lang="en-US" u="none" dirty="0" smtClean="0">
                <a:solidFill>
                  <a:schemeClr val="tx1"/>
                </a:solidFill>
                <a:hlinkClick r:id="rId3"/>
              </a:rPr>
              <a:t>source code</a:t>
            </a:r>
            <a:r>
              <a:rPr lang="en-US" u="none" dirty="0" smtClean="0">
                <a:solidFill>
                  <a:schemeClr val="tx1"/>
                </a:solidFill>
              </a:rPr>
              <a:t> into </a:t>
            </a:r>
            <a:r>
              <a:rPr lang="en-US" u="none" dirty="0" smtClean="0">
                <a:solidFill>
                  <a:schemeClr val="tx1"/>
                </a:solidFill>
                <a:hlinkClick r:id="rId4"/>
              </a:rPr>
              <a:t>object code</a:t>
            </a:r>
            <a:r>
              <a:rPr lang="en-US" u="none" dirty="0" smtClean="0">
                <a:solidFill>
                  <a:schemeClr val="tx1"/>
                </a:solidFill>
              </a:rPr>
              <a:t> to be understood by a specific </a:t>
            </a:r>
            <a:r>
              <a:rPr lang="en-US" u="none" dirty="0" smtClean="0">
                <a:solidFill>
                  <a:schemeClr val="tx1"/>
                </a:solidFill>
                <a:hlinkClick r:id="rId5"/>
              </a:rPr>
              <a:t>central processing unit</a:t>
            </a:r>
            <a:r>
              <a:rPr lang="en-US" u="none" dirty="0" smtClean="0">
                <a:solidFill>
                  <a:schemeClr val="tx1"/>
                </a:solidFill>
              </a:rPr>
              <a:t> (CPU). The act of translating source code into object code is known as </a:t>
            </a:r>
            <a:r>
              <a:rPr lang="en-US" i="1" u="none" dirty="0" smtClean="0">
                <a:solidFill>
                  <a:schemeClr val="tx1"/>
                </a:solidFill>
              </a:rPr>
              <a:t>compilation. </a:t>
            </a:r>
            <a:r>
              <a:rPr lang="en-US" u="none" dirty="0" smtClean="0">
                <a:solidFill>
                  <a:schemeClr val="tx1"/>
                </a:solidFill>
              </a:rPr>
              <a:t>Compilation is typically used for programs that translate source code from a </a:t>
            </a:r>
            <a:r>
              <a:rPr lang="en-US" u="none" dirty="0" smtClean="0">
                <a:solidFill>
                  <a:schemeClr val="tx1"/>
                </a:solidFill>
                <a:hlinkClick r:id="rId6"/>
              </a:rPr>
              <a:t>high-level programming language</a:t>
            </a:r>
            <a:r>
              <a:rPr lang="en-US" u="none" dirty="0" smtClean="0">
                <a:solidFill>
                  <a:schemeClr val="tx1"/>
                </a:solidFill>
              </a:rPr>
              <a:t> (such as </a:t>
            </a:r>
            <a:r>
              <a:rPr lang="en-US" u="none" dirty="0" smtClean="0">
                <a:solidFill>
                  <a:schemeClr val="tx1"/>
                </a:solidFill>
                <a:hlinkClick r:id="rId7"/>
              </a:rPr>
              <a:t>C++</a:t>
            </a:r>
            <a:r>
              <a:rPr lang="en-US" u="none" dirty="0" smtClean="0">
                <a:solidFill>
                  <a:schemeClr val="tx1"/>
                </a:solidFill>
              </a:rPr>
              <a:t>) to a </a:t>
            </a:r>
            <a:r>
              <a:rPr lang="en-US" u="none" dirty="0" smtClean="0">
                <a:solidFill>
                  <a:schemeClr val="tx1"/>
                </a:solidFill>
                <a:hlinkClick r:id="rId8"/>
              </a:rPr>
              <a:t>low-level programming language</a:t>
            </a:r>
            <a:r>
              <a:rPr lang="en-US" u="none" dirty="0" smtClean="0">
                <a:solidFill>
                  <a:schemeClr val="tx1"/>
                </a:solidFill>
              </a:rPr>
              <a:t> (such as machine code) to create an executable program. Likewise, when a low-level language is converted into a high-level language, the process is called </a:t>
            </a:r>
            <a:r>
              <a:rPr lang="en-US" u="none" dirty="0" err="1" smtClean="0">
                <a:solidFill>
                  <a:schemeClr val="tx1"/>
                </a:solidFill>
              </a:rPr>
              <a:t>decompilation</a:t>
            </a:r>
            <a:r>
              <a:rPr lang="en-US" u="none" dirty="0" smtClean="0">
                <a:solidFill>
                  <a:schemeClr val="tx1"/>
                </a:solidFill>
              </a:rPr>
              <a:t>.</a:t>
            </a:r>
            <a:endParaRPr lang="en-US" u="none" dirty="0">
              <a:solidFill>
                <a:schemeClr val="tx1"/>
              </a:solidFill>
            </a:endParaRPr>
          </a:p>
        </p:txBody>
      </p:sp>
      <p:sp>
        <p:nvSpPr>
          <p:cNvPr id="4" name="Slide Number Placeholder 3"/>
          <p:cNvSpPr>
            <a:spLocks noGrp="1"/>
          </p:cNvSpPr>
          <p:nvPr>
            <p:ph type="sldNum" sz="quarter" idx="10"/>
          </p:nvPr>
        </p:nvSpPr>
        <p:spPr/>
        <p:txBody>
          <a:bodyPr/>
          <a:lstStyle/>
          <a:p>
            <a:fld id="{5785012C-24FD-4033-9E4F-17EFABF705B6}" type="slidenum">
              <a:rPr lang="en-US" smtClean="0"/>
              <a:pPr/>
              <a:t>7</a:t>
            </a:fld>
            <a:endParaRPr lang="en-US"/>
          </a:p>
        </p:txBody>
      </p:sp>
    </p:spTree>
    <p:extLst>
      <p:ext uri="{BB962C8B-B14F-4D97-AF65-F5344CB8AC3E}">
        <p14:creationId xmlns:p14="http://schemas.microsoft.com/office/powerpoint/2010/main" val="891672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Linker is a program in a system which helps to link a object modules of program into a single object file. It performs the process of linking. Linker are also called link editors. Linking is process of collecting and maintaining piece of code and data into a single file. Linker also link a particular module into system library. It takes object modules from assembler as input and forms an executable file as output for loader.</a:t>
            </a:r>
          </a:p>
          <a:p>
            <a:r>
              <a:rPr lang="en-US" dirty="0" smtClean="0"/>
              <a:t>Linking is performed at both compile time, when the source code is translated into machine code and load time, when the program is loaded into memory by the loader. Linking is performed at the last step in compiling a program.</a:t>
            </a:r>
          </a:p>
          <a:p>
            <a:endParaRPr lang="en-IN" dirty="0" smtClean="0"/>
          </a:p>
          <a:p>
            <a:r>
              <a:rPr lang="fr-FR" dirty="0" smtClean="0"/>
              <a:t>Source code -&gt; compiler -&gt; Assembler -&gt; Object code -&gt; Linker -&gt; </a:t>
            </a:r>
            <a:r>
              <a:rPr lang="fr-FR" dirty="0" err="1" smtClean="0"/>
              <a:t>Executable</a:t>
            </a:r>
            <a:r>
              <a:rPr lang="fr-FR" dirty="0" smtClean="0"/>
              <a:t> file -&gt; Loader</a:t>
            </a:r>
            <a:endParaRPr lang="en-IN" dirty="0"/>
          </a:p>
        </p:txBody>
      </p:sp>
      <p:sp>
        <p:nvSpPr>
          <p:cNvPr id="4" name="Slide Number Placeholder 3"/>
          <p:cNvSpPr>
            <a:spLocks noGrp="1"/>
          </p:cNvSpPr>
          <p:nvPr>
            <p:ph type="sldNum" sz="quarter" idx="10"/>
          </p:nvPr>
        </p:nvSpPr>
        <p:spPr/>
        <p:txBody>
          <a:bodyPr/>
          <a:lstStyle/>
          <a:p>
            <a:fld id="{5785012C-24FD-4033-9E4F-17EFABF705B6}" type="slidenum">
              <a:rPr lang="en-US" smtClean="0"/>
              <a:pPr/>
              <a:t>10</a:t>
            </a:fld>
            <a:endParaRPr lang="en-US"/>
          </a:p>
        </p:txBody>
      </p:sp>
    </p:spTree>
    <p:extLst>
      <p:ext uri="{BB962C8B-B14F-4D97-AF65-F5344CB8AC3E}">
        <p14:creationId xmlns:p14="http://schemas.microsoft.com/office/powerpoint/2010/main" val="2755723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785012C-24FD-4033-9E4F-17EFABF705B6}" type="slidenum">
              <a:rPr lang="en-US" smtClean="0"/>
              <a:pPr/>
              <a:t>22</a:t>
            </a:fld>
            <a:endParaRPr lang="en-US"/>
          </a:p>
        </p:txBody>
      </p:sp>
    </p:spTree>
    <p:extLst>
      <p:ext uri="{BB962C8B-B14F-4D97-AF65-F5344CB8AC3E}">
        <p14:creationId xmlns:p14="http://schemas.microsoft.com/office/powerpoint/2010/main" val="3513679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5125" indent="-255588" eaLnBrk="1" hangingPunct="1">
              <a:lnSpc>
                <a:spcPct val="80000"/>
              </a:lnSpc>
            </a:pPr>
            <a:r>
              <a:rPr lang="en-US" altLang="en-US" dirty="0" smtClean="0">
                <a:solidFill>
                  <a:srgbClr val="000000"/>
                </a:solidFill>
                <a:latin typeface="Times New Roman" panose="02020603050405020304" pitchFamily="18" charset="0"/>
              </a:rPr>
              <a:t>Phase 1 consists of </a:t>
            </a:r>
            <a:r>
              <a:rPr lang="en-US" altLang="en-US" b="1" i="1" u="sng" dirty="0" smtClean="0">
                <a:solidFill>
                  <a:srgbClr val="000000"/>
                </a:solidFill>
                <a:latin typeface="Times New Roman" panose="02020603050405020304" pitchFamily="18" charset="0"/>
              </a:rPr>
              <a:t>editing</a:t>
            </a:r>
            <a:r>
              <a:rPr lang="en-US" altLang="en-US" dirty="0" smtClean="0">
                <a:solidFill>
                  <a:srgbClr val="000000"/>
                </a:solidFill>
                <a:latin typeface="Times New Roman" panose="02020603050405020304" pitchFamily="18" charset="0"/>
              </a:rPr>
              <a:t> a file.</a:t>
            </a:r>
          </a:p>
          <a:p>
            <a:pPr marL="365125" indent="-255588" eaLnBrk="1" hangingPunct="1">
              <a:lnSpc>
                <a:spcPct val="80000"/>
              </a:lnSpc>
            </a:pPr>
            <a:r>
              <a:rPr lang="en-US" altLang="en-US" dirty="0" smtClean="0">
                <a:solidFill>
                  <a:srgbClr val="000000"/>
                </a:solidFill>
                <a:latin typeface="Times New Roman" panose="02020603050405020304" pitchFamily="18" charset="0"/>
              </a:rPr>
              <a:t>This is accomplished with an </a:t>
            </a:r>
            <a:r>
              <a:rPr lang="en-US" altLang="en-US" dirty="0" smtClean="0">
                <a:solidFill>
                  <a:srgbClr val="0000FF"/>
                </a:solidFill>
                <a:latin typeface="Times New Roman" panose="02020603050405020304" pitchFamily="18" charset="0"/>
              </a:rPr>
              <a:t>editor program</a:t>
            </a:r>
            <a:r>
              <a:rPr lang="en-US" altLang="en-US" dirty="0" smtClean="0">
                <a:solidFill>
                  <a:srgbClr val="000000"/>
                </a:solidFill>
                <a:latin typeface="Times New Roman" panose="02020603050405020304" pitchFamily="18" charset="0"/>
              </a:rPr>
              <a:t>.</a:t>
            </a:r>
            <a:endParaRPr lang="en-US" altLang="en-US" sz="1200" dirty="0" smtClean="0">
              <a:solidFill>
                <a:srgbClr val="000000"/>
              </a:solidFill>
              <a:latin typeface="Times New Roman" panose="02020603050405020304" pitchFamily="18" charset="0"/>
            </a:endParaRPr>
          </a:p>
          <a:p>
            <a:pPr marL="365125" indent="-255588" eaLnBrk="1" hangingPunct="1">
              <a:lnSpc>
                <a:spcPct val="80000"/>
              </a:lnSpc>
            </a:pPr>
            <a:r>
              <a:rPr lang="en-US" altLang="en-US" sz="1200" dirty="0" smtClean="0">
                <a:solidFill>
                  <a:srgbClr val="000000"/>
                </a:solidFill>
                <a:latin typeface="Times New Roman" panose="02020603050405020304" pitchFamily="18" charset="0"/>
              </a:rPr>
              <a:t>Two editors widely used on Linux systems are </a:t>
            </a:r>
            <a:r>
              <a:rPr lang="en-US" altLang="en-US" sz="1200" dirty="0" smtClean="0">
                <a:solidFill>
                  <a:srgbClr val="000000"/>
                </a:solidFill>
                <a:latin typeface="Lucida Console" panose="020B0609040504020204" pitchFamily="49" charset="0"/>
              </a:rPr>
              <a:t>vi</a:t>
            </a:r>
            <a:r>
              <a:rPr lang="en-US" altLang="en-US" sz="1200" dirty="0" smtClean="0">
                <a:solidFill>
                  <a:srgbClr val="000000"/>
                </a:solidFill>
                <a:latin typeface="Times New Roman" panose="02020603050405020304" pitchFamily="18" charset="0"/>
              </a:rPr>
              <a:t> and </a:t>
            </a:r>
            <a:r>
              <a:rPr lang="en-US" altLang="en-US" sz="1200" dirty="0" err="1" smtClean="0">
                <a:solidFill>
                  <a:srgbClr val="000000"/>
                </a:solidFill>
                <a:latin typeface="Lucida Console" panose="020B0609040504020204" pitchFamily="49" charset="0"/>
              </a:rPr>
              <a:t>emacs</a:t>
            </a:r>
            <a:r>
              <a:rPr lang="en-US" altLang="en-US" sz="1200" dirty="0" smtClean="0">
                <a:solidFill>
                  <a:srgbClr val="000000"/>
                </a:solidFill>
                <a:latin typeface="Times New Roman" panose="02020603050405020304" pitchFamily="18" charset="0"/>
              </a:rPr>
              <a:t>.</a:t>
            </a:r>
          </a:p>
          <a:p>
            <a:pPr marL="365125" indent="-255588" eaLnBrk="1" hangingPunct="1">
              <a:lnSpc>
                <a:spcPct val="80000"/>
              </a:lnSpc>
            </a:pPr>
            <a:r>
              <a:rPr lang="en-US" altLang="en-US" sz="1200" dirty="0" smtClean="0">
                <a:solidFill>
                  <a:srgbClr val="000000"/>
                </a:solidFill>
                <a:latin typeface="Times New Roman" panose="02020603050405020304" pitchFamily="18" charset="0"/>
              </a:rPr>
              <a:t>Software packages for the C/C++ integrated program development environments such as Eclipse and Microsoft Visual Studio have editors that are integrated into the programming environment.</a:t>
            </a:r>
          </a:p>
          <a:p>
            <a:pPr marL="365125" indent="-255588" eaLnBrk="1" hangingPunct="1">
              <a:lnSpc>
                <a:spcPct val="80000"/>
              </a:lnSpc>
            </a:pPr>
            <a:r>
              <a:rPr lang="en-US" altLang="en-US" sz="1200" dirty="0" smtClean="0">
                <a:solidFill>
                  <a:srgbClr val="000000"/>
                </a:solidFill>
                <a:latin typeface="Times New Roman" panose="02020603050405020304" pitchFamily="18" charset="0"/>
              </a:rPr>
              <a:t>You type a C program with the editor, make corrections if necessary, then store the program on a secondary storage device such as a hard disk.</a:t>
            </a:r>
          </a:p>
          <a:p>
            <a:pPr marL="365125" indent="-255588" eaLnBrk="1" hangingPunct="1">
              <a:lnSpc>
                <a:spcPct val="80000"/>
              </a:lnSpc>
            </a:pPr>
            <a:r>
              <a:rPr lang="en-US" altLang="en-US" sz="1200" dirty="0" smtClean="0">
                <a:solidFill>
                  <a:srgbClr val="000000"/>
                </a:solidFill>
                <a:latin typeface="Times New Roman" panose="02020603050405020304" pitchFamily="18" charset="0"/>
              </a:rPr>
              <a:t>C program file names should end with the </a:t>
            </a:r>
            <a:r>
              <a:rPr lang="en-US" altLang="en-US" sz="1200" dirty="0" smtClean="0">
                <a:solidFill>
                  <a:srgbClr val="000000"/>
                </a:solidFill>
                <a:latin typeface="Lucida Console" panose="020B0609040504020204" pitchFamily="49" charset="0"/>
              </a:rPr>
              <a:t>.c</a:t>
            </a:r>
            <a:r>
              <a:rPr lang="en-US" altLang="en-US" sz="1200" dirty="0" smtClean="0">
                <a:solidFill>
                  <a:srgbClr val="000000"/>
                </a:solidFill>
                <a:latin typeface="Times New Roman" panose="02020603050405020304" pitchFamily="18" charset="0"/>
              </a:rPr>
              <a:t> extension.</a:t>
            </a:r>
          </a:p>
          <a:p>
            <a:endParaRPr lang="en-US" dirty="0" smtClean="0"/>
          </a:p>
          <a:p>
            <a:pPr marL="365125" indent="-255588" eaLnBrk="1" hangingPunct="1">
              <a:lnSpc>
                <a:spcPct val="90000"/>
              </a:lnSpc>
            </a:pPr>
            <a:r>
              <a:rPr lang="en-US" altLang="en-US" dirty="0" smtClean="0">
                <a:solidFill>
                  <a:srgbClr val="000000"/>
                </a:solidFill>
                <a:latin typeface="Times New Roman" panose="02020603050405020304" pitchFamily="18" charset="0"/>
              </a:rPr>
              <a:t>In Phase 2, you give the command to </a:t>
            </a:r>
            <a:r>
              <a:rPr lang="en-US" altLang="en-US" dirty="0" smtClean="0">
                <a:solidFill>
                  <a:srgbClr val="0000FF"/>
                </a:solidFill>
                <a:latin typeface="Times New Roman" panose="02020603050405020304" pitchFamily="18" charset="0"/>
              </a:rPr>
              <a:t>compile</a:t>
            </a:r>
            <a:r>
              <a:rPr lang="en-US" altLang="en-US" dirty="0" smtClean="0">
                <a:solidFill>
                  <a:srgbClr val="000000"/>
                </a:solidFill>
                <a:latin typeface="Times New Roman" panose="02020603050405020304" pitchFamily="18" charset="0"/>
              </a:rPr>
              <a:t> the program.</a:t>
            </a:r>
          </a:p>
          <a:p>
            <a:pPr marL="365125" indent="-255588" eaLnBrk="1" hangingPunct="1">
              <a:lnSpc>
                <a:spcPct val="90000"/>
              </a:lnSpc>
            </a:pPr>
            <a:r>
              <a:rPr lang="en-US" altLang="en-US" dirty="0" smtClean="0">
                <a:solidFill>
                  <a:srgbClr val="000000"/>
                </a:solidFill>
                <a:latin typeface="Times New Roman" panose="02020603050405020304" pitchFamily="18" charset="0"/>
              </a:rPr>
              <a:t>The compiler translates the C program into machine language-code (also referred to as </a:t>
            </a:r>
            <a:r>
              <a:rPr lang="en-US" altLang="en-US" dirty="0" smtClean="0">
                <a:solidFill>
                  <a:srgbClr val="0000FF"/>
                </a:solidFill>
                <a:latin typeface="Times New Roman" panose="02020603050405020304" pitchFamily="18" charset="0"/>
              </a:rPr>
              <a:t>object code</a:t>
            </a:r>
            <a:r>
              <a:rPr lang="en-US" altLang="en-US" dirty="0" smtClean="0">
                <a:solidFill>
                  <a:srgbClr val="000000"/>
                </a:solidFill>
                <a:latin typeface="Times New Roman" panose="02020603050405020304" pitchFamily="18" charset="0"/>
              </a:rPr>
              <a:t>).</a:t>
            </a:r>
          </a:p>
          <a:p>
            <a:pPr marL="365125" indent="-255588" eaLnBrk="1" hangingPunct="1">
              <a:lnSpc>
                <a:spcPct val="90000"/>
              </a:lnSpc>
            </a:pPr>
            <a:r>
              <a:rPr lang="en-US" altLang="en-US" dirty="0" smtClean="0">
                <a:solidFill>
                  <a:srgbClr val="000000"/>
                </a:solidFill>
                <a:latin typeface="Times New Roman" panose="02020603050405020304" pitchFamily="18" charset="0"/>
              </a:rPr>
              <a:t>In a C system, a </a:t>
            </a:r>
            <a:r>
              <a:rPr lang="en-US" altLang="en-US" dirty="0" smtClean="0">
                <a:solidFill>
                  <a:srgbClr val="0000FF"/>
                </a:solidFill>
                <a:latin typeface="Times New Roman" panose="02020603050405020304" pitchFamily="18" charset="0"/>
              </a:rPr>
              <a:t>preprocessor</a:t>
            </a:r>
            <a:r>
              <a:rPr lang="en-US" altLang="en-US" dirty="0" smtClean="0">
                <a:solidFill>
                  <a:srgbClr val="000000"/>
                </a:solidFill>
                <a:latin typeface="Times New Roman" panose="02020603050405020304" pitchFamily="18" charset="0"/>
              </a:rPr>
              <a:t> program executes automatically before the compiler’s translation phase begins.</a:t>
            </a:r>
          </a:p>
          <a:p>
            <a:pPr marL="365125" indent="-255588" eaLnBrk="1" hangingPunct="1">
              <a:lnSpc>
                <a:spcPct val="90000"/>
              </a:lnSpc>
            </a:pPr>
            <a:r>
              <a:rPr lang="en-US" altLang="en-US" dirty="0" smtClean="0">
                <a:solidFill>
                  <a:srgbClr val="000000"/>
                </a:solidFill>
                <a:latin typeface="Times New Roman" panose="02020603050405020304" pitchFamily="18" charset="0"/>
              </a:rPr>
              <a:t>It indicate that certain manipulations are to be performed on the program before compilation.</a:t>
            </a:r>
          </a:p>
          <a:p>
            <a:pPr marL="365125" indent="-255588" eaLnBrk="1" hangingPunct="1">
              <a:defRPr/>
            </a:pPr>
            <a:r>
              <a:rPr lang="en-US" sz="1200" dirty="0" smtClean="0">
                <a:solidFill>
                  <a:srgbClr val="000000"/>
                </a:solidFill>
                <a:latin typeface="Times New Roman" pitchFamily="18" charset="0"/>
              </a:rPr>
              <a:t>These manipulations usually consist of including other files in the file to be compiled and performing various text replacements.</a:t>
            </a:r>
          </a:p>
          <a:p>
            <a:pPr marL="365125" indent="-255588" eaLnBrk="1" hangingPunct="1">
              <a:defRPr/>
            </a:pPr>
            <a:endParaRPr lang="en-US" sz="1200" dirty="0" smtClean="0">
              <a:solidFill>
                <a:srgbClr val="000000"/>
              </a:solidFill>
              <a:latin typeface="Times New Roman" pitchFamily="18" charset="0"/>
            </a:endParaRPr>
          </a:p>
          <a:p>
            <a:pPr marL="365125" indent="-255588" eaLnBrk="1" hangingPunct="1">
              <a:defRPr/>
            </a:pPr>
            <a:r>
              <a:rPr lang="en-US" sz="1200" dirty="0" smtClean="0">
                <a:solidFill>
                  <a:srgbClr val="000000"/>
                </a:solidFill>
                <a:latin typeface="Times New Roman" pitchFamily="18" charset="0"/>
              </a:rPr>
              <a:t>In Phase 3, the compiler translates the C program into machine-language code.</a:t>
            </a:r>
          </a:p>
          <a:p>
            <a:pPr>
              <a:defRPr/>
            </a:pPr>
            <a:r>
              <a:rPr lang="en-US" sz="1200" dirty="0" smtClean="0">
                <a:solidFill>
                  <a:srgbClr val="000000"/>
                </a:solidFill>
                <a:latin typeface="Times New Roman" pitchFamily="18" charset="0"/>
              </a:rPr>
              <a:t>A </a:t>
            </a:r>
            <a:r>
              <a:rPr lang="en-US" sz="1200" dirty="0" smtClean="0">
                <a:solidFill>
                  <a:srgbClr val="0000FF"/>
                </a:solidFill>
                <a:latin typeface="Times New Roman" pitchFamily="18" charset="0"/>
              </a:rPr>
              <a:t>syntax error </a:t>
            </a:r>
            <a:r>
              <a:rPr lang="en-US" sz="1200" dirty="0" smtClean="0">
                <a:solidFill>
                  <a:srgbClr val="000000"/>
                </a:solidFill>
                <a:latin typeface="Times New Roman" pitchFamily="18" charset="0"/>
              </a:rPr>
              <a:t>occurs when the compiler cannot recognize a statement because it violates the rules of the language.</a:t>
            </a:r>
          </a:p>
          <a:p>
            <a:pPr>
              <a:defRPr/>
            </a:pPr>
            <a:r>
              <a:rPr lang="en-US" sz="1200" dirty="0" smtClean="0">
                <a:solidFill>
                  <a:srgbClr val="000000"/>
                </a:solidFill>
                <a:latin typeface="Times New Roman" pitchFamily="18" charset="0"/>
              </a:rPr>
              <a:t>Syntax errors are also called </a:t>
            </a:r>
            <a:r>
              <a:rPr lang="en-US" sz="1200" dirty="0" smtClean="0">
                <a:solidFill>
                  <a:srgbClr val="0000FF"/>
                </a:solidFill>
                <a:latin typeface="Times New Roman" pitchFamily="18" charset="0"/>
              </a:rPr>
              <a:t>compile errors</a:t>
            </a:r>
            <a:r>
              <a:rPr lang="en-US" sz="1200" dirty="0" smtClean="0">
                <a:solidFill>
                  <a:srgbClr val="000000"/>
                </a:solidFill>
                <a:latin typeface="Times New Roman" pitchFamily="18" charset="0"/>
              </a:rPr>
              <a:t>, or </a:t>
            </a:r>
            <a:r>
              <a:rPr lang="en-US" sz="1200" dirty="0" smtClean="0">
                <a:solidFill>
                  <a:srgbClr val="0000FF"/>
                </a:solidFill>
                <a:latin typeface="Times New Roman" pitchFamily="18" charset="0"/>
              </a:rPr>
              <a:t>compile-time errors</a:t>
            </a:r>
            <a:r>
              <a:rPr lang="en-US" sz="1200" dirty="0" smtClean="0">
                <a:solidFill>
                  <a:srgbClr val="000000"/>
                </a:solidFill>
                <a:latin typeface="Times New Roman" pitchFamily="18" charset="0"/>
              </a:rPr>
              <a:t>.</a:t>
            </a:r>
          </a:p>
          <a:p>
            <a:endParaRPr lang="en-US" dirty="0" smtClean="0"/>
          </a:p>
          <a:p>
            <a:pPr eaLnBrk="1" hangingPunct="1">
              <a:buFont typeface="Arial" panose="020B0604020202020204" pitchFamily="34" charset="0"/>
              <a:buChar char="•"/>
            </a:pPr>
            <a:r>
              <a:rPr lang="en-US" altLang="en-US" sz="1200" dirty="0" smtClean="0">
                <a:solidFill>
                  <a:srgbClr val="000000"/>
                </a:solidFill>
                <a:latin typeface="Times New Roman" panose="02020603050405020304" pitchFamily="18" charset="0"/>
              </a:rPr>
              <a:t>The next phase is called </a:t>
            </a:r>
            <a:r>
              <a:rPr lang="en-US" altLang="en-US" sz="1200" dirty="0" smtClean="0">
                <a:solidFill>
                  <a:srgbClr val="0000FF"/>
                </a:solidFill>
                <a:latin typeface="Times New Roman" panose="02020603050405020304" pitchFamily="18" charset="0"/>
              </a:rPr>
              <a:t>linking</a:t>
            </a:r>
            <a:r>
              <a:rPr lang="en-US" altLang="en-US" sz="1200" dirty="0" smtClean="0">
                <a:solidFill>
                  <a:srgbClr val="000000"/>
                </a:solidFill>
                <a:latin typeface="Times New Roman" panose="02020603050405020304" pitchFamily="18" charset="0"/>
              </a:rPr>
              <a:t>.</a:t>
            </a:r>
          </a:p>
          <a:p>
            <a:pPr eaLnBrk="1" hangingPunct="1">
              <a:buFont typeface="Arial" panose="020B0604020202020204" pitchFamily="34" charset="0"/>
              <a:buChar char="•"/>
            </a:pPr>
            <a:r>
              <a:rPr lang="en-US" altLang="en-US" sz="1200" dirty="0" smtClean="0">
                <a:solidFill>
                  <a:srgbClr val="000000"/>
                </a:solidFill>
                <a:latin typeface="Times New Roman" panose="02020603050405020304" pitchFamily="18" charset="0"/>
              </a:rPr>
              <a:t>C programs typically contain references to functions defined elsewhere, such as in the standard libraries or in the private libraries of groups of programmers working on a particular project.</a:t>
            </a:r>
          </a:p>
          <a:p>
            <a:pPr eaLnBrk="1" hangingPunct="1">
              <a:buFont typeface="Arial" panose="020B0604020202020204" pitchFamily="34" charset="0"/>
              <a:buChar char="•"/>
            </a:pPr>
            <a:r>
              <a:rPr lang="en-US" altLang="en-US" sz="1200" dirty="0" smtClean="0">
                <a:solidFill>
                  <a:srgbClr val="000000"/>
                </a:solidFill>
                <a:latin typeface="Times New Roman" panose="02020603050405020304" pitchFamily="18" charset="0"/>
              </a:rPr>
              <a:t>A </a:t>
            </a:r>
            <a:r>
              <a:rPr lang="en-US" altLang="en-US" sz="1200" dirty="0" smtClean="0">
                <a:solidFill>
                  <a:srgbClr val="0000FF"/>
                </a:solidFill>
                <a:latin typeface="Times New Roman" panose="02020603050405020304" pitchFamily="18" charset="0"/>
              </a:rPr>
              <a:t>linker</a:t>
            </a:r>
            <a:r>
              <a:rPr lang="en-US" altLang="en-US" sz="1200" dirty="0" smtClean="0">
                <a:solidFill>
                  <a:srgbClr val="000000"/>
                </a:solidFill>
                <a:latin typeface="Times New Roman" panose="02020603050405020304" pitchFamily="18" charset="0"/>
              </a:rPr>
              <a:t> links the object code with the code for the missing functions to produce an </a:t>
            </a:r>
            <a:r>
              <a:rPr lang="en-US" altLang="en-US" sz="1200" dirty="0" smtClean="0">
                <a:solidFill>
                  <a:srgbClr val="0000FF"/>
                </a:solidFill>
                <a:latin typeface="Times New Roman" panose="02020603050405020304" pitchFamily="18" charset="0"/>
              </a:rPr>
              <a:t>executable image</a:t>
            </a:r>
            <a:r>
              <a:rPr lang="en-US" altLang="en-US" sz="1200" dirty="0" smtClean="0">
                <a:solidFill>
                  <a:srgbClr val="000000"/>
                </a:solidFill>
                <a:latin typeface="Times New Roman" panose="02020603050405020304" pitchFamily="18" charset="0"/>
              </a:rPr>
              <a:t> (with no missing pieces).</a:t>
            </a:r>
          </a:p>
          <a:p>
            <a:endParaRPr lang="en-US" dirty="0" smtClean="0"/>
          </a:p>
          <a:p>
            <a:pPr marL="365125" indent="-255588" eaLnBrk="1" hangingPunct="1"/>
            <a:r>
              <a:rPr lang="en-US" altLang="en-US" sz="1200" dirty="0" smtClean="0">
                <a:solidFill>
                  <a:srgbClr val="000000"/>
                </a:solidFill>
                <a:latin typeface="Times New Roman" panose="02020603050405020304" pitchFamily="18" charset="0"/>
              </a:rPr>
              <a:t>The fifth phase is called </a:t>
            </a:r>
            <a:r>
              <a:rPr lang="en-US" altLang="en-US" sz="1200" dirty="0" smtClean="0">
                <a:solidFill>
                  <a:srgbClr val="0000FF"/>
                </a:solidFill>
                <a:latin typeface="Times New Roman" panose="02020603050405020304" pitchFamily="18" charset="0"/>
              </a:rPr>
              <a:t>loading</a:t>
            </a:r>
            <a:r>
              <a:rPr lang="en-US" altLang="en-US" sz="1200" dirty="0" smtClean="0">
                <a:solidFill>
                  <a:srgbClr val="000000"/>
                </a:solidFill>
                <a:latin typeface="Times New Roman" panose="02020603050405020304" pitchFamily="18" charset="0"/>
              </a:rPr>
              <a:t>.</a:t>
            </a:r>
          </a:p>
          <a:p>
            <a:pPr marL="365125" indent="-255588" eaLnBrk="1" hangingPunct="1"/>
            <a:r>
              <a:rPr lang="en-US" altLang="en-US" sz="1200" dirty="0" smtClean="0">
                <a:solidFill>
                  <a:srgbClr val="000000"/>
                </a:solidFill>
                <a:latin typeface="Times New Roman" panose="02020603050405020304" pitchFamily="18" charset="0"/>
              </a:rPr>
              <a:t>Before a program can be executed, the program must first be placed in memory.</a:t>
            </a:r>
          </a:p>
          <a:p>
            <a:pPr marL="365125" indent="-255588" eaLnBrk="1" hangingPunct="1"/>
            <a:r>
              <a:rPr lang="en-US" altLang="en-US" sz="1200" dirty="0" smtClean="0">
                <a:solidFill>
                  <a:srgbClr val="000000"/>
                </a:solidFill>
                <a:latin typeface="Times New Roman" panose="02020603050405020304" pitchFamily="18" charset="0"/>
              </a:rPr>
              <a:t>This is done by the </a:t>
            </a:r>
            <a:r>
              <a:rPr lang="en-US" altLang="en-US" sz="1200" dirty="0" smtClean="0">
                <a:solidFill>
                  <a:srgbClr val="0000FF"/>
                </a:solidFill>
                <a:latin typeface="Times New Roman" panose="02020603050405020304" pitchFamily="18" charset="0"/>
              </a:rPr>
              <a:t>loader</a:t>
            </a:r>
            <a:r>
              <a:rPr lang="en-US" altLang="en-US" sz="1200" dirty="0" smtClean="0">
                <a:solidFill>
                  <a:srgbClr val="000000"/>
                </a:solidFill>
                <a:latin typeface="Times New Roman" panose="02020603050405020304" pitchFamily="18" charset="0"/>
              </a:rPr>
              <a:t>, which takes the executable image from disk and transfers it to memory.</a:t>
            </a:r>
          </a:p>
          <a:p>
            <a:pPr marL="365125" indent="-255588" eaLnBrk="1" hangingPunct="1"/>
            <a:r>
              <a:rPr lang="en-US" altLang="en-US" sz="1200" dirty="0" smtClean="0">
                <a:solidFill>
                  <a:srgbClr val="000000"/>
                </a:solidFill>
                <a:latin typeface="Times New Roman" panose="02020603050405020304" pitchFamily="18" charset="0"/>
              </a:rPr>
              <a:t>Additional components from shared libraries that support the program are also loaded.</a:t>
            </a:r>
          </a:p>
          <a:p>
            <a:pPr marL="365125" indent="-255588" eaLnBrk="1" hangingPunct="1"/>
            <a:r>
              <a:rPr lang="en-US" altLang="en-US" sz="1200" dirty="0" smtClean="0">
                <a:solidFill>
                  <a:srgbClr val="000000"/>
                </a:solidFill>
                <a:latin typeface="Times New Roman" panose="02020603050405020304" pitchFamily="18" charset="0"/>
              </a:rPr>
              <a:t>Finally, the computer, under the control of its CPU, </a:t>
            </a:r>
            <a:r>
              <a:rPr lang="en-US" altLang="en-US" sz="1200" dirty="0" smtClean="0">
                <a:solidFill>
                  <a:srgbClr val="0000FF"/>
                </a:solidFill>
                <a:latin typeface="Times New Roman" panose="02020603050405020304" pitchFamily="18" charset="0"/>
              </a:rPr>
              <a:t>executes</a:t>
            </a:r>
            <a:r>
              <a:rPr lang="en-US" altLang="en-US" sz="1200" dirty="0" smtClean="0">
                <a:solidFill>
                  <a:srgbClr val="000000"/>
                </a:solidFill>
                <a:latin typeface="Times New Roman" panose="02020603050405020304" pitchFamily="18" charset="0"/>
              </a:rPr>
              <a:t> the program one instruction at a time.</a:t>
            </a:r>
          </a:p>
          <a:p>
            <a:endParaRPr lang="en-US" dirty="0" smtClean="0"/>
          </a:p>
          <a:p>
            <a:endParaRPr lang="en-US" dirty="0" smtClean="0"/>
          </a:p>
          <a:p>
            <a:r>
              <a:rPr lang="en-US" altLang="en-US" dirty="0" smtClean="0">
                <a:solidFill>
                  <a:srgbClr val="3380E6"/>
                </a:solidFill>
              </a:rPr>
              <a:t>Problems That May Occur at Execution Time:</a:t>
            </a:r>
          </a:p>
          <a:p>
            <a:r>
              <a:rPr lang="en-US" altLang="en-US" sz="1200" dirty="0" smtClean="0">
                <a:solidFill>
                  <a:srgbClr val="000000"/>
                </a:solidFill>
                <a:latin typeface="Times New Roman" panose="02020603050405020304" pitchFamily="18" charset="0"/>
              </a:rPr>
              <a:t>Programs do not always work on the first try.</a:t>
            </a:r>
          </a:p>
          <a:p>
            <a:r>
              <a:rPr lang="en-US" altLang="en-US" sz="1200" dirty="0" smtClean="0">
                <a:solidFill>
                  <a:srgbClr val="000000"/>
                </a:solidFill>
                <a:latin typeface="Times New Roman" panose="02020603050405020304" pitchFamily="18" charset="0"/>
              </a:rPr>
              <a:t>Each of the preceding phases can fail because of various errors that we’ll discuss.</a:t>
            </a:r>
          </a:p>
          <a:p>
            <a:r>
              <a:rPr lang="en-US" altLang="en-US" sz="1200" dirty="0" smtClean="0">
                <a:solidFill>
                  <a:srgbClr val="000000"/>
                </a:solidFill>
                <a:latin typeface="Times New Roman" panose="02020603050405020304" pitchFamily="18" charset="0"/>
              </a:rPr>
              <a:t>For example, an executing program might attempt to divide by zero (an illegal operation on computers just as in arithmetic).</a:t>
            </a:r>
          </a:p>
          <a:p>
            <a:r>
              <a:rPr lang="en-US" altLang="en-US" sz="1200" dirty="0" smtClean="0">
                <a:solidFill>
                  <a:srgbClr val="000000"/>
                </a:solidFill>
                <a:latin typeface="Times New Roman" panose="02020603050405020304" pitchFamily="18" charset="0"/>
              </a:rPr>
              <a:t>This would cause the computer to display an error message.</a:t>
            </a:r>
          </a:p>
          <a:p>
            <a:r>
              <a:rPr lang="en-US" altLang="en-US" sz="1200" dirty="0" smtClean="0">
                <a:solidFill>
                  <a:srgbClr val="000000"/>
                </a:solidFill>
                <a:latin typeface="Times New Roman" panose="02020603050405020304" pitchFamily="18" charset="0"/>
              </a:rPr>
              <a:t>You would then return to the edit phase, make the necessary corrections and proceed through the remaining phases again to determine that the corrections work properly.</a:t>
            </a:r>
          </a:p>
          <a:p>
            <a:endParaRPr lang="en-US" dirty="0"/>
          </a:p>
        </p:txBody>
      </p:sp>
      <p:sp>
        <p:nvSpPr>
          <p:cNvPr id="4" name="Slide Number Placeholder 3"/>
          <p:cNvSpPr>
            <a:spLocks noGrp="1"/>
          </p:cNvSpPr>
          <p:nvPr>
            <p:ph type="sldNum" sz="quarter" idx="10"/>
          </p:nvPr>
        </p:nvSpPr>
        <p:spPr/>
        <p:txBody>
          <a:bodyPr/>
          <a:lstStyle/>
          <a:p>
            <a:fld id="{5785012C-24FD-4033-9E4F-17EFABF705B6}" type="slidenum">
              <a:rPr lang="en-US" smtClean="0"/>
              <a:pPr/>
              <a:t>28</a:t>
            </a:fld>
            <a:endParaRPr lang="en-US"/>
          </a:p>
        </p:txBody>
      </p:sp>
    </p:spTree>
    <p:extLst>
      <p:ext uri="{BB962C8B-B14F-4D97-AF65-F5344CB8AC3E}">
        <p14:creationId xmlns:p14="http://schemas.microsoft.com/office/powerpoint/2010/main" val="2866070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9/14/2021</a:t>
            </a:fld>
            <a:endParaRPr lang="en-US"/>
          </a:p>
        </p:txBody>
      </p:sp>
      <p:sp>
        <p:nvSpPr>
          <p:cNvPr id="4" name="Footer Placeholder 3">
            <a:extLst>
              <a:ext uri="{FF2B5EF4-FFF2-40B4-BE49-F238E27FC236}">
                <a16:creationId xmlns:a16="http://schemas.microsoft.com/office/drawing/2014/main"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1637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9/14/2021</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38785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9/14/2021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35299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8D82-6440-427D-B2A3-40E4C2EDFA73}"/>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9/14/2021</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07372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81183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FF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9/14/2021</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Arial"/>
                <a:cs typeface="Arial"/>
              </a:defRPr>
            </a:lvl1pPr>
          </a:lstStyle>
          <a:p>
            <a:pPr marL="38100">
              <a:lnSpc>
                <a:spcPts val="1664"/>
              </a:lnSpc>
            </a:pPr>
            <a:fld id="{81D60167-4931-47E6-BA6A-407CBD079E47}" type="slidenum">
              <a:rPr lang="en-IN" spc="40" smtClean="0"/>
              <a:pPr marL="38100">
                <a:lnSpc>
                  <a:spcPts val="1664"/>
                </a:lnSpc>
              </a:pPr>
              <a:t>‹#›</a:t>
            </a:fld>
            <a:endParaRPr lang="en-IN" spc="40" dirty="0"/>
          </a:p>
        </p:txBody>
      </p:sp>
    </p:spTree>
    <p:extLst>
      <p:ext uri="{BB962C8B-B14F-4D97-AF65-F5344CB8AC3E}">
        <p14:creationId xmlns:p14="http://schemas.microsoft.com/office/powerpoint/2010/main" val="405717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FF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9/14/2021</a:t>
            </a:fld>
            <a:endParaRPr lang="en-US"/>
          </a:p>
        </p:txBody>
      </p:sp>
      <p:sp>
        <p:nvSpPr>
          <p:cNvPr id="5" name="Holder 5"/>
          <p:cNvSpPr>
            <a:spLocks noGrp="1"/>
          </p:cNvSpPr>
          <p:nvPr>
            <p:ph type="sldNum" sz="quarter" idx="7"/>
          </p:nvPr>
        </p:nvSpPr>
        <p:spPr/>
        <p:txBody>
          <a:bodyPr lIns="0" tIns="0" rIns="0" bIns="0"/>
          <a:lstStyle>
            <a:lvl1pPr>
              <a:defRPr sz="1400" b="0" i="0">
                <a:solidFill>
                  <a:schemeClr val="bg1"/>
                </a:solidFill>
                <a:latin typeface="Arial"/>
                <a:cs typeface="Arial"/>
              </a:defRPr>
            </a:lvl1pPr>
          </a:lstStyle>
          <a:p>
            <a:pPr marL="38100">
              <a:lnSpc>
                <a:spcPts val="1664"/>
              </a:lnSpc>
            </a:pPr>
            <a:fld id="{81D60167-4931-47E6-BA6A-407CBD079E47}" type="slidenum">
              <a:rPr lang="en-IN" spc="40" smtClean="0"/>
              <a:pPr marL="38100">
                <a:lnSpc>
                  <a:spcPts val="1664"/>
                </a:lnSpc>
              </a:pPr>
              <a:t>‹#›</a:t>
            </a:fld>
            <a:endParaRPr lang="en-IN" spc="40" dirty="0"/>
          </a:p>
        </p:txBody>
      </p:sp>
    </p:spTree>
    <p:extLst>
      <p:ext uri="{BB962C8B-B14F-4D97-AF65-F5344CB8AC3E}">
        <p14:creationId xmlns:p14="http://schemas.microsoft.com/office/powerpoint/2010/main" val="1547291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cSld name="1_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9/14/2021</a:t>
            </a:fld>
            <a:endParaRPr lang="en-US"/>
          </a:p>
        </p:txBody>
      </p:sp>
      <p:sp>
        <p:nvSpPr>
          <p:cNvPr id="4" name="Holder 4"/>
          <p:cNvSpPr>
            <a:spLocks noGrp="1"/>
          </p:cNvSpPr>
          <p:nvPr>
            <p:ph type="sldNum" sz="quarter" idx="7"/>
          </p:nvPr>
        </p:nvSpPr>
        <p:spPr/>
        <p:txBody>
          <a:bodyPr lIns="0" tIns="0" rIns="0" bIns="0"/>
          <a:lstStyle>
            <a:lvl1pPr>
              <a:defRPr sz="1400" b="0" i="0">
                <a:solidFill>
                  <a:schemeClr val="bg1"/>
                </a:solidFill>
                <a:latin typeface="Arial"/>
                <a:cs typeface="Arial"/>
              </a:defRPr>
            </a:lvl1pPr>
          </a:lstStyle>
          <a:p>
            <a:pPr marL="38100">
              <a:lnSpc>
                <a:spcPts val="1664"/>
              </a:lnSpc>
            </a:pPr>
            <a:fld id="{81D60167-4931-47E6-BA6A-407CBD079E47}" type="slidenum">
              <a:rPr lang="en-IN" spc="40" smtClean="0"/>
              <a:pPr marL="38100">
                <a:lnSpc>
                  <a:spcPts val="1664"/>
                </a:lnSpc>
              </a:pPr>
              <a:t>‹#›</a:t>
            </a:fld>
            <a:endParaRPr lang="en-IN" spc="40" dirty="0"/>
          </a:p>
        </p:txBody>
      </p:sp>
    </p:spTree>
    <p:extLst>
      <p:ext uri="{BB962C8B-B14F-4D97-AF65-F5344CB8AC3E}">
        <p14:creationId xmlns:p14="http://schemas.microsoft.com/office/powerpoint/2010/main" val="411792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pPr/>
              <a:t>9/14/2021</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pPr/>
              <a:t>‹#›</a:t>
            </a:fld>
            <a:endParaRPr lang="en-US"/>
          </a:p>
        </p:txBody>
      </p:sp>
    </p:spTree>
    <p:extLst>
      <p:ext uri="{BB962C8B-B14F-4D97-AF65-F5344CB8AC3E}">
        <p14:creationId xmlns:p14="http://schemas.microsoft.com/office/powerpoint/2010/main" val="7877140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5" r:id="rId3"/>
    <p:sldLayoutId id="2147483663" r:id="rId4"/>
    <p:sldLayoutId id="2147483650" r:id="rId5"/>
    <p:sldLayoutId id="2147483664" r:id="rId6"/>
    <p:sldLayoutId id="2147483666" r:id="rId7"/>
    <p:sldLayoutId id="2147483667" r:id="rId8"/>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53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6292" y="374080"/>
            <a:ext cx="6139815" cy="635000"/>
          </a:xfrm>
          <a:prstGeom prst="rect">
            <a:avLst/>
          </a:prstGeom>
        </p:spPr>
        <p:txBody>
          <a:bodyPr vert="horz" wrap="square" lIns="0" tIns="12700" rIns="0" bIns="0" rtlCol="0" anchor="ctr">
            <a:spAutoFit/>
          </a:bodyPr>
          <a:lstStyle/>
          <a:p>
            <a:pPr marL="12700">
              <a:spcBef>
                <a:spcPts val="100"/>
              </a:spcBef>
            </a:pPr>
            <a:r>
              <a:rPr sz="4000" u="heavy" spc="-10" dirty="0">
                <a:solidFill>
                  <a:srgbClr val="686363"/>
                </a:solidFill>
                <a:uFill>
                  <a:solidFill>
                    <a:srgbClr val="686363"/>
                  </a:solidFill>
                </a:uFill>
              </a:rPr>
              <a:t>System </a:t>
            </a:r>
            <a:r>
              <a:rPr sz="4000" u="heavy" spc="-5" dirty="0">
                <a:solidFill>
                  <a:srgbClr val="686363"/>
                </a:solidFill>
                <a:uFill>
                  <a:solidFill>
                    <a:srgbClr val="686363"/>
                  </a:solidFill>
                </a:uFill>
              </a:rPr>
              <a:t>Software</a:t>
            </a:r>
            <a:r>
              <a:rPr sz="4000" u="heavy" spc="-35" dirty="0">
                <a:solidFill>
                  <a:srgbClr val="686363"/>
                </a:solidFill>
                <a:uFill>
                  <a:solidFill>
                    <a:srgbClr val="686363"/>
                  </a:solidFill>
                </a:uFill>
              </a:rPr>
              <a:t> </a:t>
            </a:r>
            <a:r>
              <a:rPr sz="4000" u="heavy" spc="-10" dirty="0">
                <a:solidFill>
                  <a:srgbClr val="686363"/>
                </a:solidFill>
                <a:uFill>
                  <a:solidFill>
                    <a:srgbClr val="686363"/>
                  </a:solidFill>
                </a:uFill>
              </a:rPr>
              <a:t>(contd):</a:t>
            </a:r>
            <a:endParaRPr sz="4000" dirty="0"/>
          </a:p>
        </p:txBody>
      </p:sp>
      <p:sp>
        <p:nvSpPr>
          <p:cNvPr id="3" name="object 3"/>
          <p:cNvSpPr txBox="1"/>
          <p:nvPr/>
        </p:nvSpPr>
        <p:spPr>
          <a:xfrm>
            <a:off x="2517140" y="2643886"/>
            <a:ext cx="116205" cy="901700"/>
          </a:xfrm>
          <a:prstGeom prst="rect">
            <a:avLst/>
          </a:prstGeom>
        </p:spPr>
        <p:txBody>
          <a:bodyPr vert="horz" wrap="square" lIns="0" tIns="138430" rIns="0" bIns="0" rtlCol="0">
            <a:spAutoFit/>
          </a:bodyPr>
          <a:lstStyle/>
          <a:p>
            <a:pPr marL="12700">
              <a:spcBef>
                <a:spcPts val="1090"/>
              </a:spcBef>
            </a:pPr>
            <a:r>
              <a:rPr sz="2050" spc="-5" dirty="0">
                <a:solidFill>
                  <a:srgbClr val="D24716"/>
                </a:solidFill>
                <a:latin typeface="Arial"/>
                <a:cs typeface="Arial"/>
              </a:rPr>
              <a:t>•</a:t>
            </a:r>
            <a:endParaRPr sz="2050">
              <a:latin typeface="Arial"/>
              <a:cs typeface="Arial"/>
            </a:endParaRPr>
          </a:p>
          <a:p>
            <a:pPr marL="12700">
              <a:spcBef>
                <a:spcPts val="990"/>
              </a:spcBef>
            </a:pPr>
            <a:r>
              <a:rPr sz="2050" spc="-5" dirty="0">
                <a:solidFill>
                  <a:srgbClr val="D24716"/>
                </a:solidFill>
                <a:latin typeface="Arial"/>
                <a:cs typeface="Arial"/>
              </a:rPr>
              <a:t>•</a:t>
            </a:r>
            <a:endParaRPr sz="2050">
              <a:latin typeface="Arial"/>
              <a:cs typeface="Arial"/>
            </a:endParaRPr>
          </a:p>
        </p:txBody>
      </p:sp>
      <p:sp>
        <p:nvSpPr>
          <p:cNvPr id="4" name="object 4"/>
          <p:cNvSpPr txBox="1">
            <a:spLocks noGrp="1"/>
          </p:cNvSpPr>
          <p:nvPr>
            <p:ph type="body" idx="1"/>
          </p:nvPr>
        </p:nvSpPr>
        <p:spPr>
          <a:xfrm>
            <a:off x="711200" y="1185279"/>
            <a:ext cx="10972800" cy="2481064"/>
          </a:xfrm>
          <a:prstGeom prst="rect">
            <a:avLst/>
          </a:prstGeom>
        </p:spPr>
        <p:txBody>
          <a:bodyPr vert="horz" wrap="square" lIns="0" tIns="10160" rIns="0" bIns="0" rtlCol="0">
            <a:spAutoFit/>
          </a:bodyPr>
          <a:lstStyle/>
          <a:p>
            <a:pPr marL="12700" marR="5080" indent="0">
              <a:lnSpc>
                <a:spcPct val="100699"/>
              </a:lnSpc>
              <a:spcBef>
                <a:spcPts val="80"/>
              </a:spcBef>
              <a:buClr>
                <a:srgbClr val="D24716"/>
              </a:buClr>
              <a:buSzPct val="91666"/>
              <a:buNone/>
              <a:tabLst>
                <a:tab pos="508634" algn="l"/>
                <a:tab pos="509270" algn="l"/>
              </a:tabLst>
            </a:pPr>
            <a:r>
              <a:rPr b="1" u="heavy" spc="-80" dirty="0" smtClean="0">
                <a:uFill>
                  <a:solidFill>
                    <a:srgbClr val="000000"/>
                  </a:solidFill>
                </a:uFill>
              </a:rPr>
              <a:t>Linker</a:t>
            </a:r>
            <a:r>
              <a:rPr b="1" u="heavy" spc="-80" dirty="0">
                <a:uFill>
                  <a:solidFill>
                    <a:srgbClr val="000000"/>
                  </a:solidFill>
                </a:uFill>
              </a:rPr>
              <a:t>:</a:t>
            </a:r>
            <a:r>
              <a:rPr b="1" spc="-80" dirty="0"/>
              <a:t> </a:t>
            </a:r>
            <a:r>
              <a:rPr spc="-310" dirty="0"/>
              <a:t>A </a:t>
            </a:r>
            <a:r>
              <a:rPr lang="en-IN" spc="-310" dirty="0" smtClean="0"/>
              <a:t> </a:t>
            </a:r>
            <a:r>
              <a:rPr b="1" spc="5" dirty="0" smtClean="0"/>
              <a:t>linker </a:t>
            </a:r>
            <a:r>
              <a:rPr spc="-35" dirty="0"/>
              <a:t>or </a:t>
            </a:r>
            <a:r>
              <a:rPr b="1" spc="20" dirty="0"/>
              <a:t>link </a:t>
            </a:r>
            <a:r>
              <a:rPr b="1" spc="25" dirty="0"/>
              <a:t>editor </a:t>
            </a:r>
            <a:r>
              <a:rPr spc="-150" dirty="0"/>
              <a:t>is </a:t>
            </a:r>
            <a:r>
              <a:rPr spc="-190" dirty="0"/>
              <a:t>a </a:t>
            </a:r>
            <a:r>
              <a:rPr spc="-100" dirty="0"/>
              <a:t>program </a:t>
            </a:r>
            <a:r>
              <a:rPr spc="-70" dirty="0"/>
              <a:t>that </a:t>
            </a:r>
            <a:r>
              <a:rPr spc="-120" dirty="0"/>
              <a:t>takes </a:t>
            </a:r>
            <a:r>
              <a:rPr spc="-100" dirty="0"/>
              <a:t>one  </a:t>
            </a:r>
            <a:r>
              <a:rPr spc="-40" dirty="0"/>
              <a:t>or </a:t>
            </a:r>
            <a:r>
              <a:rPr spc="-80" dirty="0"/>
              <a:t>more </a:t>
            </a:r>
            <a:r>
              <a:rPr spc="-110" dirty="0"/>
              <a:t>objects </a:t>
            </a:r>
            <a:r>
              <a:rPr spc="-95" dirty="0"/>
              <a:t>generated </a:t>
            </a:r>
            <a:r>
              <a:rPr spc="-165" dirty="0"/>
              <a:t>by </a:t>
            </a:r>
            <a:r>
              <a:rPr spc="-105" dirty="0"/>
              <a:t>compilers </a:t>
            </a:r>
            <a:r>
              <a:rPr spc="-135" dirty="0"/>
              <a:t>and </a:t>
            </a:r>
            <a:r>
              <a:rPr spc="-145" dirty="0"/>
              <a:t>assembles </a:t>
            </a:r>
            <a:r>
              <a:rPr spc="-90" dirty="0"/>
              <a:t>them </a:t>
            </a:r>
            <a:r>
              <a:rPr spc="-75" dirty="0"/>
              <a:t>into </a:t>
            </a:r>
            <a:r>
              <a:rPr spc="-190" dirty="0"/>
              <a:t>a  </a:t>
            </a:r>
            <a:r>
              <a:rPr spc="-135" dirty="0"/>
              <a:t>single </a:t>
            </a:r>
            <a:r>
              <a:rPr spc="-105" dirty="0"/>
              <a:t>executable</a:t>
            </a:r>
            <a:r>
              <a:rPr spc="5" dirty="0"/>
              <a:t> </a:t>
            </a:r>
            <a:r>
              <a:rPr spc="-75" dirty="0"/>
              <a:t>program</a:t>
            </a:r>
            <a:r>
              <a:rPr spc="-75" dirty="0" smtClean="0"/>
              <a:t>.</a:t>
            </a:r>
            <a:endParaRPr lang="en-IN" spc="-75" dirty="0" smtClean="0"/>
          </a:p>
          <a:p>
            <a:pPr marL="285750" marR="5080" indent="-273050">
              <a:lnSpc>
                <a:spcPct val="100699"/>
              </a:lnSpc>
              <a:spcBef>
                <a:spcPts val="80"/>
              </a:spcBef>
              <a:buClr>
                <a:srgbClr val="D24716"/>
              </a:buClr>
              <a:buSzPct val="91666"/>
              <a:tabLst>
                <a:tab pos="508634" algn="l"/>
                <a:tab pos="509270" algn="l"/>
              </a:tabLst>
            </a:pPr>
            <a:endParaRPr dirty="0"/>
          </a:p>
          <a:p>
            <a:pPr marL="285750">
              <a:spcBef>
                <a:spcPts val="570"/>
              </a:spcBef>
            </a:pPr>
            <a:r>
              <a:rPr spc="-120" dirty="0"/>
              <a:t>Linker </a:t>
            </a:r>
            <a:r>
              <a:rPr spc="-180" dirty="0"/>
              <a:t>may </a:t>
            </a:r>
            <a:r>
              <a:rPr spc="-110" dirty="0"/>
              <a:t>be </a:t>
            </a:r>
            <a:r>
              <a:rPr spc="-190" dirty="0"/>
              <a:t>a </a:t>
            </a:r>
            <a:r>
              <a:rPr spc="-60" dirty="0"/>
              <a:t>part </a:t>
            </a:r>
            <a:r>
              <a:rPr spc="-140" dirty="0"/>
              <a:t>of</a:t>
            </a:r>
            <a:r>
              <a:rPr spc="265" dirty="0"/>
              <a:t> </a:t>
            </a:r>
            <a:r>
              <a:rPr spc="-75" dirty="0" smtClean="0"/>
              <a:t>compiler.</a:t>
            </a:r>
            <a:endParaRPr lang="en-IN" spc="-75" dirty="0"/>
          </a:p>
          <a:p>
            <a:pPr marL="285750">
              <a:spcBef>
                <a:spcPts val="570"/>
              </a:spcBef>
            </a:pPr>
            <a:r>
              <a:rPr spc="-130" dirty="0" smtClean="0"/>
              <a:t>Linkers </a:t>
            </a:r>
            <a:r>
              <a:rPr spc="-150" dirty="0"/>
              <a:t>can </a:t>
            </a:r>
            <a:r>
              <a:rPr spc="-105" dirty="0"/>
              <a:t>take </a:t>
            </a:r>
            <a:r>
              <a:rPr spc="-110" dirty="0"/>
              <a:t>objects </a:t>
            </a:r>
            <a:r>
              <a:rPr spc="-100" dirty="0"/>
              <a:t>from </a:t>
            </a:r>
            <a:r>
              <a:rPr spc="-190" dirty="0"/>
              <a:t>a </a:t>
            </a:r>
            <a:r>
              <a:rPr spc="-100" dirty="0"/>
              <a:t>collection </a:t>
            </a:r>
            <a:r>
              <a:rPr spc="-125" dirty="0"/>
              <a:t>called </a:t>
            </a:r>
            <a:r>
              <a:rPr spc="-190" dirty="0"/>
              <a:t>a </a:t>
            </a:r>
            <a:r>
              <a:rPr i="1" spc="-175" dirty="0"/>
              <a:t>library</a:t>
            </a:r>
            <a:r>
              <a:rPr spc="-175" dirty="0"/>
              <a:t>. </a:t>
            </a:r>
            <a:endParaRPr lang="en-IN" spc="-175" dirty="0" smtClean="0"/>
          </a:p>
          <a:p>
            <a:pPr marL="285750">
              <a:spcBef>
                <a:spcPts val="570"/>
              </a:spcBef>
            </a:pPr>
            <a:r>
              <a:rPr spc="-120" dirty="0" smtClean="0"/>
              <a:t>The  </a:t>
            </a:r>
            <a:r>
              <a:rPr spc="-110" dirty="0"/>
              <a:t>objects </a:t>
            </a:r>
            <a:r>
              <a:rPr spc="-85" dirty="0"/>
              <a:t>are </a:t>
            </a:r>
            <a:r>
              <a:rPr spc="-100" dirty="0"/>
              <a:t>program </a:t>
            </a:r>
            <a:r>
              <a:rPr spc="-120" dirty="0"/>
              <a:t>modules </a:t>
            </a:r>
            <a:r>
              <a:rPr spc="-114" dirty="0"/>
              <a:t>containing </a:t>
            </a:r>
            <a:r>
              <a:rPr spc="-135" dirty="0"/>
              <a:t>machine </a:t>
            </a:r>
            <a:r>
              <a:rPr spc="-110" dirty="0"/>
              <a:t>code </a:t>
            </a:r>
            <a:r>
              <a:rPr spc="-130" dirty="0"/>
              <a:t>and  </a:t>
            </a:r>
            <a:r>
              <a:rPr spc="-100" dirty="0"/>
              <a:t>information </a:t>
            </a:r>
            <a:r>
              <a:rPr spc="-85" dirty="0"/>
              <a:t>for </a:t>
            </a:r>
            <a:r>
              <a:rPr spc="-75" dirty="0"/>
              <a:t>the</a:t>
            </a:r>
            <a:r>
              <a:rPr spc="-5" dirty="0"/>
              <a:t> </a:t>
            </a:r>
            <a:r>
              <a:rPr spc="-65" dirty="0"/>
              <a:t>linker.</a:t>
            </a:r>
          </a:p>
        </p:txBody>
      </p:sp>
      <p:sp>
        <p:nvSpPr>
          <p:cNvPr id="6" name="object 6"/>
          <p:cNvSpPr/>
          <p:nvPr/>
        </p:nvSpPr>
        <p:spPr>
          <a:xfrm>
            <a:off x="3886200" y="4267200"/>
            <a:ext cx="1752600" cy="762000"/>
          </a:xfrm>
          <a:custGeom>
            <a:avLst/>
            <a:gdLst/>
            <a:ahLst/>
            <a:cxnLst/>
            <a:rect l="l" t="t" r="r" b="b"/>
            <a:pathLst>
              <a:path w="1752600" h="762000">
                <a:moveTo>
                  <a:pt x="1752600" y="0"/>
                </a:moveTo>
                <a:lnTo>
                  <a:pt x="0" y="0"/>
                </a:lnTo>
                <a:lnTo>
                  <a:pt x="0" y="762000"/>
                </a:lnTo>
                <a:lnTo>
                  <a:pt x="1752600" y="762000"/>
                </a:lnTo>
                <a:close/>
              </a:path>
            </a:pathLst>
          </a:custGeom>
          <a:solidFill>
            <a:srgbClr val="FFFFFF"/>
          </a:solidFill>
        </p:spPr>
        <p:txBody>
          <a:bodyPr wrap="square" lIns="0" tIns="0" rIns="0" bIns="0" rtlCol="0"/>
          <a:lstStyle/>
          <a:p>
            <a:endParaRPr/>
          </a:p>
        </p:txBody>
      </p:sp>
      <p:sp>
        <p:nvSpPr>
          <p:cNvPr id="7" name="object 7"/>
          <p:cNvSpPr txBox="1"/>
          <p:nvPr/>
        </p:nvSpPr>
        <p:spPr>
          <a:xfrm>
            <a:off x="2133600" y="4159939"/>
            <a:ext cx="1752600" cy="569387"/>
          </a:xfrm>
          <a:prstGeom prst="rect">
            <a:avLst/>
          </a:prstGeom>
          <a:ln w="25518">
            <a:solidFill>
              <a:srgbClr val="9A310D"/>
            </a:solidFill>
          </a:ln>
        </p:spPr>
        <p:txBody>
          <a:bodyPr vert="horz" wrap="square" lIns="0" tIns="198120" rIns="0" bIns="0" rtlCol="0">
            <a:spAutoFit/>
          </a:bodyPr>
          <a:lstStyle/>
          <a:p>
            <a:pPr marL="259079">
              <a:spcBef>
                <a:spcPts val="1560"/>
              </a:spcBef>
            </a:pPr>
            <a:r>
              <a:rPr sz="2400" spc="-75" dirty="0">
                <a:latin typeface="Times New Roman"/>
                <a:cs typeface="Times New Roman"/>
              </a:rPr>
              <a:t>Object</a:t>
            </a:r>
            <a:r>
              <a:rPr sz="2400" spc="-85" dirty="0">
                <a:latin typeface="Times New Roman"/>
                <a:cs typeface="Times New Roman"/>
              </a:rPr>
              <a:t> </a:t>
            </a:r>
            <a:r>
              <a:rPr sz="2400" spc="-135" dirty="0">
                <a:latin typeface="Times New Roman"/>
                <a:cs typeface="Times New Roman"/>
              </a:rPr>
              <a:t>File</a:t>
            </a:r>
            <a:endParaRPr sz="2400" dirty="0">
              <a:latin typeface="Times New Roman"/>
              <a:cs typeface="Times New Roman"/>
            </a:endParaRPr>
          </a:p>
        </p:txBody>
      </p:sp>
      <p:sp>
        <p:nvSpPr>
          <p:cNvPr id="8" name="object 8"/>
          <p:cNvSpPr/>
          <p:nvPr/>
        </p:nvSpPr>
        <p:spPr>
          <a:xfrm>
            <a:off x="4762500" y="4476200"/>
            <a:ext cx="1447800" cy="1447800"/>
          </a:xfrm>
          <a:custGeom>
            <a:avLst/>
            <a:gdLst/>
            <a:ahLst/>
            <a:cxnLst/>
            <a:rect l="l" t="t" r="r" b="b"/>
            <a:pathLst>
              <a:path w="1447800" h="1447800">
                <a:moveTo>
                  <a:pt x="723900" y="0"/>
                </a:moveTo>
                <a:lnTo>
                  <a:pt x="772648" y="1491"/>
                </a:lnTo>
                <a:lnTo>
                  <a:pt x="820386" y="5911"/>
                </a:lnTo>
                <a:lnTo>
                  <a:pt x="867030" y="13176"/>
                </a:lnTo>
                <a:lnTo>
                  <a:pt x="912498" y="23201"/>
                </a:lnTo>
                <a:lnTo>
                  <a:pt x="956706" y="35905"/>
                </a:lnTo>
                <a:lnTo>
                  <a:pt x="999570" y="51203"/>
                </a:lnTo>
                <a:lnTo>
                  <a:pt x="1041007" y="69012"/>
                </a:lnTo>
                <a:lnTo>
                  <a:pt x="1080934" y="89249"/>
                </a:lnTo>
                <a:lnTo>
                  <a:pt x="1119267" y="111830"/>
                </a:lnTo>
                <a:lnTo>
                  <a:pt x="1155923" y="136672"/>
                </a:lnTo>
                <a:lnTo>
                  <a:pt x="1190818" y="163691"/>
                </a:lnTo>
                <a:lnTo>
                  <a:pt x="1223870" y="192805"/>
                </a:lnTo>
                <a:lnTo>
                  <a:pt x="1254994" y="223929"/>
                </a:lnTo>
                <a:lnTo>
                  <a:pt x="1284108" y="256981"/>
                </a:lnTo>
                <a:lnTo>
                  <a:pt x="1311127" y="291876"/>
                </a:lnTo>
                <a:lnTo>
                  <a:pt x="1335969" y="328532"/>
                </a:lnTo>
                <a:lnTo>
                  <a:pt x="1358550" y="366865"/>
                </a:lnTo>
                <a:lnTo>
                  <a:pt x="1378787" y="406792"/>
                </a:lnTo>
                <a:lnTo>
                  <a:pt x="1396596" y="448229"/>
                </a:lnTo>
                <a:lnTo>
                  <a:pt x="1411894" y="491093"/>
                </a:lnTo>
                <a:lnTo>
                  <a:pt x="1424598" y="535301"/>
                </a:lnTo>
                <a:lnTo>
                  <a:pt x="1434623" y="580769"/>
                </a:lnTo>
                <a:lnTo>
                  <a:pt x="1441888" y="627413"/>
                </a:lnTo>
                <a:lnTo>
                  <a:pt x="1446308" y="675151"/>
                </a:lnTo>
                <a:lnTo>
                  <a:pt x="1447800" y="723900"/>
                </a:lnTo>
                <a:lnTo>
                  <a:pt x="1446308" y="772648"/>
                </a:lnTo>
                <a:lnTo>
                  <a:pt x="1441888" y="820386"/>
                </a:lnTo>
                <a:lnTo>
                  <a:pt x="1434623" y="867030"/>
                </a:lnTo>
                <a:lnTo>
                  <a:pt x="1424598" y="912498"/>
                </a:lnTo>
                <a:lnTo>
                  <a:pt x="1411894" y="956706"/>
                </a:lnTo>
                <a:lnTo>
                  <a:pt x="1396596" y="999570"/>
                </a:lnTo>
                <a:lnTo>
                  <a:pt x="1378787" y="1041007"/>
                </a:lnTo>
                <a:lnTo>
                  <a:pt x="1358550" y="1080934"/>
                </a:lnTo>
                <a:lnTo>
                  <a:pt x="1335969" y="1119267"/>
                </a:lnTo>
                <a:lnTo>
                  <a:pt x="1311127" y="1155923"/>
                </a:lnTo>
                <a:lnTo>
                  <a:pt x="1284108" y="1190818"/>
                </a:lnTo>
                <a:lnTo>
                  <a:pt x="1254994" y="1223870"/>
                </a:lnTo>
                <a:lnTo>
                  <a:pt x="1223870" y="1254994"/>
                </a:lnTo>
                <a:lnTo>
                  <a:pt x="1190818" y="1284108"/>
                </a:lnTo>
                <a:lnTo>
                  <a:pt x="1155923" y="1311127"/>
                </a:lnTo>
                <a:lnTo>
                  <a:pt x="1119267" y="1335969"/>
                </a:lnTo>
                <a:lnTo>
                  <a:pt x="1080934" y="1358550"/>
                </a:lnTo>
                <a:lnTo>
                  <a:pt x="1041007" y="1378787"/>
                </a:lnTo>
                <a:lnTo>
                  <a:pt x="999570" y="1396596"/>
                </a:lnTo>
                <a:lnTo>
                  <a:pt x="956706" y="1411894"/>
                </a:lnTo>
                <a:lnTo>
                  <a:pt x="912498" y="1424598"/>
                </a:lnTo>
                <a:lnTo>
                  <a:pt x="867030" y="1434623"/>
                </a:lnTo>
                <a:lnTo>
                  <a:pt x="820386" y="1441888"/>
                </a:lnTo>
                <a:lnTo>
                  <a:pt x="772648" y="1446308"/>
                </a:lnTo>
                <a:lnTo>
                  <a:pt x="723900" y="1447800"/>
                </a:lnTo>
                <a:lnTo>
                  <a:pt x="675011" y="1446308"/>
                </a:lnTo>
                <a:lnTo>
                  <a:pt x="627155" y="1441888"/>
                </a:lnTo>
                <a:lnTo>
                  <a:pt x="580415" y="1434623"/>
                </a:lnTo>
                <a:lnTo>
                  <a:pt x="534871" y="1424598"/>
                </a:lnTo>
                <a:lnTo>
                  <a:pt x="490606" y="1411894"/>
                </a:lnTo>
                <a:lnTo>
                  <a:pt x="447701" y="1396596"/>
                </a:lnTo>
                <a:lnTo>
                  <a:pt x="406239" y="1378787"/>
                </a:lnTo>
                <a:lnTo>
                  <a:pt x="366301" y="1358550"/>
                </a:lnTo>
                <a:lnTo>
                  <a:pt x="327970" y="1335969"/>
                </a:lnTo>
                <a:lnTo>
                  <a:pt x="291327" y="1311127"/>
                </a:lnTo>
                <a:lnTo>
                  <a:pt x="256455" y="1284108"/>
                </a:lnTo>
                <a:lnTo>
                  <a:pt x="223434" y="1254994"/>
                </a:lnTo>
                <a:lnTo>
                  <a:pt x="192348" y="1223870"/>
                </a:lnTo>
                <a:lnTo>
                  <a:pt x="163278" y="1190818"/>
                </a:lnTo>
                <a:lnTo>
                  <a:pt x="136306" y="1155923"/>
                </a:lnTo>
                <a:lnTo>
                  <a:pt x="111514" y="1119267"/>
                </a:lnTo>
                <a:lnTo>
                  <a:pt x="88984" y="1080934"/>
                </a:lnTo>
                <a:lnTo>
                  <a:pt x="68797" y="1041007"/>
                </a:lnTo>
                <a:lnTo>
                  <a:pt x="51036" y="999570"/>
                </a:lnTo>
                <a:lnTo>
                  <a:pt x="35783" y="956706"/>
                </a:lnTo>
                <a:lnTo>
                  <a:pt x="23119" y="912498"/>
                </a:lnTo>
                <a:lnTo>
                  <a:pt x="13127" y="867030"/>
                </a:lnTo>
                <a:lnTo>
                  <a:pt x="5889" y="820386"/>
                </a:lnTo>
                <a:lnTo>
                  <a:pt x="1485" y="772648"/>
                </a:lnTo>
                <a:lnTo>
                  <a:pt x="0" y="723900"/>
                </a:lnTo>
                <a:lnTo>
                  <a:pt x="1485" y="675151"/>
                </a:lnTo>
                <a:lnTo>
                  <a:pt x="5889" y="627413"/>
                </a:lnTo>
                <a:lnTo>
                  <a:pt x="13127" y="580769"/>
                </a:lnTo>
                <a:lnTo>
                  <a:pt x="23119" y="535301"/>
                </a:lnTo>
                <a:lnTo>
                  <a:pt x="35783" y="491093"/>
                </a:lnTo>
                <a:lnTo>
                  <a:pt x="51036" y="448229"/>
                </a:lnTo>
                <a:lnTo>
                  <a:pt x="68797" y="406792"/>
                </a:lnTo>
                <a:lnTo>
                  <a:pt x="88984" y="366865"/>
                </a:lnTo>
                <a:lnTo>
                  <a:pt x="111514" y="328532"/>
                </a:lnTo>
                <a:lnTo>
                  <a:pt x="136306" y="291876"/>
                </a:lnTo>
                <a:lnTo>
                  <a:pt x="163278" y="256981"/>
                </a:lnTo>
                <a:lnTo>
                  <a:pt x="192348" y="223929"/>
                </a:lnTo>
                <a:lnTo>
                  <a:pt x="223434" y="192805"/>
                </a:lnTo>
                <a:lnTo>
                  <a:pt x="256455" y="163691"/>
                </a:lnTo>
                <a:lnTo>
                  <a:pt x="291327" y="136672"/>
                </a:lnTo>
                <a:lnTo>
                  <a:pt x="327970" y="111830"/>
                </a:lnTo>
                <a:lnTo>
                  <a:pt x="366301" y="89249"/>
                </a:lnTo>
                <a:lnTo>
                  <a:pt x="406239" y="69012"/>
                </a:lnTo>
                <a:lnTo>
                  <a:pt x="447701" y="51203"/>
                </a:lnTo>
                <a:lnTo>
                  <a:pt x="490606" y="35905"/>
                </a:lnTo>
                <a:lnTo>
                  <a:pt x="534871" y="23201"/>
                </a:lnTo>
                <a:lnTo>
                  <a:pt x="580415" y="13176"/>
                </a:lnTo>
                <a:lnTo>
                  <a:pt x="627155" y="5911"/>
                </a:lnTo>
                <a:lnTo>
                  <a:pt x="675011" y="1491"/>
                </a:lnTo>
                <a:lnTo>
                  <a:pt x="723900" y="0"/>
                </a:lnTo>
                <a:close/>
              </a:path>
              <a:path w="1447800" h="1447800">
                <a:moveTo>
                  <a:pt x="0" y="0"/>
                </a:moveTo>
                <a:lnTo>
                  <a:pt x="0" y="0"/>
                </a:lnTo>
              </a:path>
              <a:path w="1447800" h="1447800">
                <a:moveTo>
                  <a:pt x="1447800" y="1447800"/>
                </a:moveTo>
                <a:lnTo>
                  <a:pt x="1447800" y="1447800"/>
                </a:lnTo>
              </a:path>
            </a:pathLst>
          </a:custGeom>
          <a:ln w="25518">
            <a:solidFill>
              <a:srgbClr val="9A310D"/>
            </a:solidFill>
          </a:ln>
        </p:spPr>
        <p:txBody>
          <a:bodyPr wrap="square" lIns="0" tIns="0" rIns="0" bIns="0" rtlCol="0"/>
          <a:lstStyle/>
          <a:p>
            <a:endParaRPr/>
          </a:p>
        </p:txBody>
      </p:sp>
      <p:sp>
        <p:nvSpPr>
          <p:cNvPr id="9" name="object 9"/>
          <p:cNvSpPr txBox="1"/>
          <p:nvPr/>
        </p:nvSpPr>
        <p:spPr>
          <a:xfrm>
            <a:off x="5111115" y="4989757"/>
            <a:ext cx="750570" cy="391160"/>
          </a:xfrm>
          <a:prstGeom prst="rect">
            <a:avLst/>
          </a:prstGeom>
        </p:spPr>
        <p:txBody>
          <a:bodyPr vert="horz" wrap="square" lIns="0" tIns="12700" rIns="0" bIns="0" rtlCol="0">
            <a:spAutoFit/>
          </a:bodyPr>
          <a:lstStyle/>
          <a:p>
            <a:pPr marL="12700">
              <a:spcBef>
                <a:spcPts val="100"/>
              </a:spcBef>
            </a:pPr>
            <a:r>
              <a:rPr sz="2400" spc="-160" dirty="0">
                <a:latin typeface="Times New Roman"/>
                <a:cs typeface="Times New Roman"/>
              </a:rPr>
              <a:t>Lin</a:t>
            </a:r>
            <a:r>
              <a:rPr sz="2400" spc="-165" dirty="0">
                <a:latin typeface="Times New Roman"/>
                <a:cs typeface="Times New Roman"/>
              </a:rPr>
              <a:t>k</a:t>
            </a:r>
            <a:r>
              <a:rPr sz="2400" spc="-100" dirty="0">
                <a:latin typeface="Times New Roman"/>
                <a:cs typeface="Times New Roman"/>
              </a:rPr>
              <a:t>e</a:t>
            </a:r>
            <a:r>
              <a:rPr sz="2400" spc="25" dirty="0">
                <a:latin typeface="Times New Roman"/>
                <a:cs typeface="Times New Roman"/>
              </a:rPr>
              <a:t>r</a:t>
            </a:r>
            <a:endParaRPr sz="2400" dirty="0">
              <a:latin typeface="Times New Roman"/>
              <a:cs typeface="Times New Roman"/>
            </a:endParaRPr>
          </a:p>
        </p:txBody>
      </p:sp>
      <p:sp>
        <p:nvSpPr>
          <p:cNvPr id="10" name="object 10"/>
          <p:cNvSpPr txBox="1"/>
          <p:nvPr/>
        </p:nvSpPr>
        <p:spPr>
          <a:xfrm>
            <a:off x="7086600" y="4829766"/>
            <a:ext cx="2057400" cy="646331"/>
          </a:xfrm>
          <a:prstGeom prst="rect">
            <a:avLst/>
          </a:prstGeom>
          <a:ln w="25518">
            <a:solidFill>
              <a:srgbClr val="9A310D"/>
            </a:solidFill>
          </a:ln>
        </p:spPr>
        <p:txBody>
          <a:bodyPr vert="horz" wrap="square" lIns="0" tIns="274320" rIns="0" bIns="0" rtlCol="0">
            <a:spAutoFit/>
          </a:bodyPr>
          <a:lstStyle/>
          <a:p>
            <a:pPr marL="215900">
              <a:spcBef>
                <a:spcPts val="2160"/>
              </a:spcBef>
            </a:pPr>
            <a:r>
              <a:rPr sz="2400" spc="-120" dirty="0">
                <a:latin typeface="Times New Roman"/>
                <a:cs typeface="Times New Roman"/>
              </a:rPr>
              <a:t>Executable</a:t>
            </a:r>
            <a:r>
              <a:rPr sz="2400" spc="-80" dirty="0">
                <a:latin typeface="Times New Roman"/>
                <a:cs typeface="Times New Roman"/>
              </a:rPr>
              <a:t> </a:t>
            </a:r>
            <a:r>
              <a:rPr sz="2400" spc="-120" dirty="0">
                <a:latin typeface="Times New Roman"/>
                <a:cs typeface="Times New Roman"/>
              </a:rPr>
              <a:t>file</a:t>
            </a:r>
            <a:endParaRPr sz="2400" dirty="0">
              <a:latin typeface="Times New Roman"/>
              <a:cs typeface="Times New Roman"/>
            </a:endParaRPr>
          </a:p>
        </p:txBody>
      </p:sp>
      <p:sp>
        <p:nvSpPr>
          <p:cNvPr id="11" name="object 11"/>
          <p:cNvSpPr txBox="1"/>
          <p:nvPr/>
        </p:nvSpPr>
        <p:spPr>
          <a:xfrm>
            <a:off x="2133600" y="5732635"/>
            <a:ext cx="1752600" cy="646331"/>
          </a:xfrm>
          <a:prstGeom prst="rect">
            <a:avLst/>
          </a:prstGeom>
          <a:ln w="25518">
            <a:solidFill>
              <a:srgbClr val="9A310D"/>
            </a:solidFill>
          </a:ln>
        </p:spPr>
        <p:txBody>
          <a:bodyPr vert="horz" wrap="square" lIns="0" tIns="274320" rIns="0" bIns="0" rtlCol="0">
            <a:spAutoFit/>
          </a:bodyPr>
          <a:lstStyle/>
          <a:p>
            <a:pPr marL="176530">
              <a:spcBef>
                <a:spcPts val="2160"/>
              </a:spcBef>
            </a:pPr>
            <a:r>
              <a:rPr sz="2400" spc="-125" dirty="0">
                <a:latin typeface="Times New Roman"/>
                <a:cs typeface="Times New Roman"/>
              </a:rPr>
              <a:t>C </a:t>
            </a:r>
            <a:r>
              <a:rPr sz="2400" spc="-100" dirty="0">
                <a:latin typeface="Times New Roman"/>
                <a:cs typeface="Times New Roman"/>
              </a:rPr>
              <a:t>library</a:t>
            </a:r>
            <a:r>
              <a:rPr sz="2400" spc="-45" dirty="0">
                <a:latin typeface="Times New Roman"/>
                <a:cs typeface="Times New Roman"/>
              </a:rPr>
              <a:t> </a:t>
            </a:r>
            <a:r>
              <a:rPr sz="2400" spc="-120" dirty="0">
                <a:latin typeface="Times New Roman"/>
                <a:cs typeface="Times New Roman"/>
              </a:rPr>
              <a:t>file</a:t>
            </a:r>
            <a:endParaRPr sz="2400" dirty="0">
              <a:latin typeface="Times New Roman"/>
              <a:cs typeface="Times New Roman"/>
            </a:endParaRPr>
          </a:p>
        </p:txBody>
      </p:sp>
      <p:grpSp>
        <p:nvGrpSpPr>
          <p:cNvPr id="12" name="object 12"/>
          <p:cNvGrpSpPr/>
          <p:nvPr/>
        </p:nvGrpSpPr>
        <p:grpSpPr>
          <a:xfrm>
            <a:off x="3960058" y="4698956"/>
            <a:ext cx="906580" cy="1219199"/>
            <a:chOff x="4114799" y="4800599"/>
            <a:chExt cx="906580" cy="1219199"/>
          </a:xfrm>
        </p:grpSpPr>
        <p:sp>
          <p:nvSpPr>
            <p:cNvPr id="13" name="object 13"/>
            <p:cNvSpPr/>
            <p:nvPr/>
          </p:nvSpPr>
          <p:spPr>
            <a:xfrm>
              <a:off x="4114799" y="4800599"/>
              <a:ext cx="657860" cy="130810"/>
            </a:xfrm>
            <a:custGeom>
              <a:avLst/>
              <a:gdLst/>
              <a:ahLst/>
              <a:cxnLst/>
              <a:rect l="l" t="t" r="r" b="b"/>
              <a:pathLst>
                <a:path w="657860" h="130810">
                  <a:moveTo>
                    <a:pt x="0" y="0"/>
                  </a:moveTo>
                  <a:lnTo>
                    <a:pt x="657860" y="130810"/>
                  </a:lnTo>
                </a:path>
              </a:pathLst>
            </a:custGeom>
            <a:ln w="8890">
              <a:solidFill>
                <a:srgbClr val="9E2D05"/>
              </a:solidFill>
            </a:ln>
          </p:spPr>
          <p:txBody>
            <a:bodyPr wrap="square" lIns="0" tIns="0" rIns="0" bIns="0" rtlCol="0"/>
            <a:lstStyle/>
            <a:p>
              <a:endParaRPr/>
            </a:p>
          </p:txBody>
        </p:sp>
        <p:sp>
          <p:nvSpPr>
            <p:cNvPr id="14" name="object 14"/>
            <p:cNvSpPr/>
            <p:nvPr/>
          </p:nvSpPr>
          <p:spPr>
            <a:xfrm>
              <a:off x="4757419" y="4876799"/>
              <a:ext cx="119379" cy="111760"/>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4114799" y="5713729"/>
              <a:ext cx="761999" cy="306069"/>
            </a:xfrm>
            <a:custGeom>
              <a:avLst/>
              <a:gdLst/>
              <a:ahLst/>
              <a:cxnLst/>
              <a:rect l="l" t="t" r="r" b="b"/>
              <a:pathLst>
                <a:path w="441960" h="252729">
                  <a:moveTo>
                    <a:pt x="0" y="252729"/>
                  </a:moveTo>
                  <a:lnTo>
                    <a:pt x="441960" y="0"/>
                  </a:lnTo>
                </a:path>
              </a:pathLst>
            </a:custGeom>
            <a:ln w="8890">
              <a:solidFill>
                <a:srgbClr val="9E2D05"/>
              </a:solidFill>
            </a:ln>
          </p:spPr>
          <p:txBody>
            <a:bodyPr wrap="square" lIns="0" tIns="0" rIns="0" bIns="0" rtlCol="0"/>
            <a:lstStyle/>
            <a:p>
              <a:endParaRPr/>
            </a:p>
          </p:txBody>
        </p:sp>
        <p:sp>
          <p:nvSpPr>
            <p:cNvPr id="16" name="object 16"/>
            <p:cNvSpPr/>
            <p:nvPr/>
          </p:nvSpPr>
          <p:spPr>
            <a:xfrm>
              <a:off x="4876798" y="5638799"/>
              <a:ext cx="144581" cy="94057"/>
            </a:xfrm>
            <a:prstGeom prst="rect">
              <a:avLst/>
            </a:prstGeom>
            <a:blipFill>
              <a:blip r:embed="rId4" cstate="print"/>
              <a:stretch>
                <a:fillRect/>
              </a:stretch>
            </a:blipFill>
          </p:spPr>
          <p:txBody>
            <a:bodyPr wrap="square" lIns="0" tIns="0" rIns="0" bIns="0" rtlCol="0"/>
            <a:lstStyle/>
            <a:p>
              <a:endParaRPr/>
            </a:p>
          </p:txBody>
        </p:sp>
      </p:grpSp>
      <p:sp>
        <p:nvSpPr>
          <p:cNvPr id="19" name="object 19"/>
          <p:cNvSpPr txBox="1">
            <a:spLocks noGrp="1"/>
          </p:cNvSpPr>
          <p:nvPr>
            <p:ph type="sldNum" sz="quarter" idx="7"/>
          </p:nvPr>
        </p:nvSpPr>
        <p:spPr>
          <a:xfrm>
            <a:off x="10261600" y="6429910"/>
            <a:ext cx="2844800" cy="218008"/>
          </a:xfrm>
          <a:prstGeom prst="rect">
            <a:avLst/>
          </a:prstGeom>
        </p:spPr>
        <p:txBody>
          <a:bodyPr vert="horz" wrap="square" lIns="0" tIns="0" rIns="0" bIns="0" rtlCol="0" anchor="ctr">
            <a:spAutoFit/>
          </a:bodyPr>
          <a:lstStyle/>
          <a:p>
            <a:pPr marL="38100">
              <a:lnSpc>
                <a:spcPts val="1664"/>
              </a:lnSpc>
            </a:pPr>
            <a:fld id="{81D60167-4931-47E6-BA6A-407CBD079E47}" type="slidenum">
              <a:rPr spc="40" dirty="0"/>
              <a:pPr marL="38100">
                <a:lnSpc>
                  <a:spcPts val="1664"/>
                </a:lnSpc>
              </a:pPr>
              <a:t>10</a:t>
            </a:fld>
            <a:endParaRPr spc="40" dirty="0"/>
          </a:p>
        </p:txBody>
      </p:sp>
      <p:cxnSp>
        <p:nvCxnSpPr>
          <p:cNvPr id="21" name="Straight Arrow Connector 20"/>
          <p:cNvCxnSpPr/>
          <p:nvPr/>
        </p:nvCxnSpPr>
        <p:spPr>
          <a:xfrm flipV="1">
            <a:off x="6281420" y="5185337"/>
            <a:ext cx="674687" cy="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08817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797416"/>
          </a:xfrm>
        </p:spPr>
        <p:txBody>
          <a:bodyPr>
            <a:normAutofit/>
          </a:bodyPr>
          <a:lstStyle/>
          <a:p>
            <a:r>
              <a:rPr lang="en-US" sz="3600" dirty="0">
                <a:latin typeface="Times New Roman"/>
                <a:cs typeface="Times New Roman"/>
              </a:rPr>
              <a:t>Object </a:t>
            </a:r>
            <a:r>
              <a:rPr lang="en-US" sz="3600" spc="-5" dirty="0">
                <a:latin typeface="Times New Roman"/>
                <a:cs typeface="Times New Roman"/>
              </a:rPr>
              <a:t>file </a:t>
            </a:r>
            <a:r>
              <a:rPr lang="en-US" sz="3600" dirty="0">
                <a:latin typeface="Times New Roman"/>
                <a:cs typeface="Times New Roman"/>
              </a:rPr>
              <a:t>and Executable</a:t>
            </a:r>
            <a:r>
              <a:rPr lang="en-US" sz="3600" spc="-55" dirty="0">
                <a:latin typeface="Times New Roman"/>
                <a:cs typeface="Times New Roman"/>
              </a:rPr>
              <a:t> </a:t>
            </a:r>
            <a:r>
              <a:rPr lang="en-US" sz="3600" spc="-5" dirty="0">
                <a:latin typeface="Times New Roman"/>
                <a:cs typeface="Times New Roman"/>
              </a:rPr>
              <a:t>file</a:t>
            </a:r>
            <a:endParaRPr lang="en-IN" sz="3600" dirty="0"/>
          </a:p>
        </p:txBody>
      </p:sp>
      <p:sp>
        <p:nvSpPr>
          <p:cNvPr id="3" name="Text Placeholder 2"/>
          <p:cNvSpPr>
            <a:spLocks noGrp="1"/>
          </p:cNvSpPr>
          <p:nvPr>
            <p:ph type="body" idx="1"/>
          </p:nvPr>
        </p:nvSpPr>
        <p:spPr>
          <a:xfrm>
            <a:off x="772510" y="1229710"/>
            <a:ext cx="10809890" cy="4619297"/>
          </a:xfrm>
        </p:spPr>
        <p:txBody>
          <a:bodyPr>
            <a:normAutofit lnSpcReduction="10000"/>
          </a:bodyPr>
          <a:lstStyle/>
          <a:p>
            <a:pPr marL="12700" marR="5080" algn="just">
              <a:spcBef>
                <a:spcPts val="100"/>
              </a:spcBef>
              <a:buSzPct val="95000"/>
              <a:tabLst>
                <a:tab pos="102870" algn="l"/>
              </a:tabLst>
            </a:pPr>
            <a:r>
              <a:rPr lang="en-US" dirty="0"/>
              <a:t>An </a:t>
            </a:r>
            <a:r>
              <a:rPr lang="en-US" b="1" dirty="0">
                <a:solidFill>
                  <a:srgbClr val="FF0000"/>
                </a:solidFill>
              </a:rPr>
              <a:t>object </a:t>
            </a:r>
            <a:r>
              <a:rPr lang="en-US" b="1" spc="-5" dirty="0">
                <a:solidFill>
                  <a:srgbClr val="FF0000"/>
                </a:solidFill>
              </a:rPr>
              <a:t>file </a:t>
            </a:r>
            <a:r>
              <a:rPr lang="en-US" spc="-5" dirty="0"/>
              <a:t>is </a:t>
            </a:r>
            <a:r>
              <a:rPr lang="en-US" dirty="0"/>
              <a:t>a </a:t>
            </a:r>
            <a:r>
              <a:rPr lang="en-US" spc="-5" dirty="0"/>
              <a:t>file containing </a:t>
            </a:r>
            <a:r>
              <a:rPr lang="en-US" b="1" dirty="0"/>
              <a:t>object code</a:t>
            </a:r>
            <a:r>
              <a:rPr lang="en-US" dirty="0"/>
              <a:t>, </a:t>
            </a:r>
            <a:r>
              <a:rPr lang="en-US" spc="-5" dirty="0"/>
              <a:t>meaning relocatable format machine  </a:t>
            </a:r>
            <a:r>
              <a:rPr lang="en-US" dirty="0"/>
              <a:t>code </a:t>
            </a:r>
            <a:r>
              <a:rPr lang="en-US" spc="-5" dirty="0"/>
              <a:t>that is usually </a:t>
            </a:r>
            <a:r>
              <a:rPr lang="en-US" dirty="0"/>
              <a:t>not </a:t>
            </a:r>
            <a:r>
              <a:rPr lang="en-US" spc="-5" dirty="0"/>
              <a:t>directly</a:t>
            </a:r>
            <a:r>
              <a:rPr lang="en-US" spc="-10" dirty="0"/>
              <a:t> </a:t>
            </a:r>
            <a:r>
              <a:rPr lang="en-US" spc="-5" dirty="0"/>
              <a:t>executable</a:t>
            </a:r>
            <a:r>
              <a:rPr lang="en-US" spc="-5" dirty="0" smtClean="0"/>
              <a:t>.</a:t>
            </a:r>
          </a:p>
          <a:p>
            <a:pPr marL="12700" marR="5080" algn="just">
              <a:spcBef>
                <a:spcPts val="100"/>
              </a:spcBef>
              <a:buSzPct val="95000"/>
              <a:tabLst>
                <a:tab pos="102870" algn="l"/>
              </a:tabLst>
            </a:pPr>
            <a:endParaRPr lang="en-US" dirty="0"/>
          </a:p>
          <a:p>
            <a:pPr marL="102235" indent="-90170" algn="just">
              <a:buSzPct val="95000"/>
              <a:tabLst>
                <a:tab pos="102870" algn="l"/>
              </a:tabLst>
            </a:pPr>
            <a:r>
              <a:rPr lang="en-US" dirty="0"/>
              <a:t>Object </a:t>
            </a:r>
            <a:r>
              <a:rPr lang="en-US" spc="-5" dirty="0"/>
              <a:t>file </a:t>
            </a:r>
            <a:r>
              <a:rPr lang="en-US" dirty="0"/>
              <a:t>has </a:t>
            </a:r>
            <a:r>
              <a:rPr lang="en-US" b="1" dirty="0"/>
              <a:t>.o </a:t>
            </a:r>
            <a:r>
              <a:rPr lang="en-US" b="1" spc="-5" dirty="0"/>
              <a:t>extension </a:t>
            </a:r>
            <a:r>
              <a:rPr lang="en-US" dirty="0"/>
              <a:t>e.g.</a:t>
            </a:r>
            <a:r>
              <a:rPr lang="en-US" spc="20" dirty="0"/>
              <a:t> </a:t>
            </a:r>
            <a:r>
              <a:rPr lang="en-US" spc="-5" dirty="0" err="1" smtClean="0"/>
              <a:t>hello.o</a:t>
            </a:r>
            <a:endParaRPr lang="en-US" spc="-5" dirty="0" smtClean="0"/>
          </a:p>
          <a:p>
            <a:pPr marL="102235" indent="-90170" algn="just">
              <a:buSzPct val="95000"/>
              <a:tabLst>
                <a:tab pos="102870" algn="l"/>
              </a:tabLst>
            </a:pPr>
            <a:endParaRPr lang="en-US" dirty="0"/>
          </a:p>
          <a:p>
            <a:pPr marL="12700" marR="118745" algn="just">
              <a:buSzPct val="95000"/>
              <a:tabLst>
                <a:tab pos="102870" algn="l"/>
                <a:tab pos="8110855" algn="l"/>
              </a:tabLst>
            </a:pPr>
            <a:r>
              <a:rPr lang="en-US" dirty="0"/>
              <a:t>Object </a:t>
            </a:r>
            <a:r>
              <a:rPr lang="en-US" spc="-5" dirty="0"/>
              <a:t>files </a:t>
            </a:r>
            <a:r>
              <a:rPr lang="en-US" dirty="0"/>
              <a:t>are produced by </a:t>
            </a:r>
            <a:r>
              <a:rPr lang="en-US" spc="-5" dirty="0"/>
              <a:t>an assembler, compiler, </a:t>
            </a:r>
            <a:r>
              <a:rPr lang="en-US" dirty="0"/>
              <a:t>or other language </a:t>
            </a:r>
            <a:r>
              <a:rPr lang="en-US" spc="-5" dirty="0"/>
              <a:t>translator,  </a:t>
            </a:r>
            <a:r>
              <a:rPr lang="en-US" spc="-10" dirty="0"/>
              <a:t>a</a:t>
            </a:r>
            <a:r>
              <a:rPr lang="en-US" spc="5" dirty="0"/>
              <a:t>n</a:t>
            </a:r>
            <a:r>
              <a:rPr lang="en-US" dirty="0"/>
              <a:t>d</a:t>
            </a:r>
            <a:r>
              <a:rPr lang="en-US" spc="5" dirty="0"/>
              <a:t> u</a:t>
            </a:r>
            <a:r>
              <a:rPr lang="en-US" spc="-5" dirty="0"/>
              <a:t>s</a:t>
            </a:r>
            <a:r>
              <a:rPr lang="en-US" dirty="0"/>
              <a:t>ed</a:t>
            </a:r>
            <a:r>
              <a:rPr lang="en-US" spc="5" dirty="0"/>
              <a:t> </a:t>
            </a:r>
            <a:r>
              <a:rPr lang="en-US" dirty="0"/>
              <a:t>as</a:t>
            </a:r>
            <a:r>
              <a:rPr lang="en-US" spc="-5" dirty="0"/>
              <a:t> </a:t>
            </a:r>
            <a:r>
              <a:rPr lang="en-US" dirty="0"/>
              <a:t>in</a:t>
            </a:r>
            <a:r>
              <a:rPr lang="en-US" spc="5" dirty="0"/>
              <a:t>pu</a:t>
            </a:r>
            <a:r>
              <a:rPr lang="en-US" dirty="0"/>
              <a:t>t </a:t>
            </a:r>
            <a:r>
              <a:rPr lang="en-US" spc="-10" dirty="0"/>
              <a:t>t</a:t>
            </a:r>
            <a:r>
              <a:rPr lang="en-US" dirty="0"/>
              <a:t>o</a:t>
            </a:r>
            <a:r>
              <a:rPr lang="en-US" spc="5" dirty="0"/>
              <a:t> </a:t>
            </a:r>
            <a:r>
              <a:rPr lang="en-US" spc="-10" dirty="0"/>
              <a:t>t</a:t>
            </a:r>
            <a:r>
              <a:rPr lang="en-US" spc="5" dirty="0"/>
              <a:t>h</a:t>
            </a:r>
            <a:r>
              <a:rPr lang="en-US" dirty="0"/>
              <a:t>e </a:t>
            </a:r>
            <a:r>
              <a:rPr lang="en-US" spc="-10" dirty="0"/>
              <a:t>l</a:t>
            </a:r>
            <a:r>
              <a:rPr lang="en-US" dirty="0"/>
              <a:t>i</a:t>
            </a:r>
            <a:r>
              <a:rPr lang="en-US" spc="5" dirty="0"/>
              <a:t>n</a:t>
            </a:r>
            <a:r>
              <a:rPr lang="en-US" dirty="0"/>
              <a:t>ker,</a:t>
            </a:r>
            <a:r>
              <a:rPr lang="en-US" spc="5" dirty="0"/>
              <a:t> </a:t>
            </a:r>
            <a:r>
              <a:rPr lang="en-US" dirty="0"/>
              <a:t>w</a:t>
            </a:r>
            <a:r>
              <a:rPr lang="en-US" spc="5" dirty="0"/>
              <a:t>h</a:t>
            </a:r>
            <a:r>
              <a:rPr lang="en-US" spc="-10" dirty="0"/>
              <a:t>i</a:t>
            </a:r>
            <a:r>
              <a:rPr lang="en-US" dirty="0"/>
              <a:t>ch</a:t>
            </a:r>
            <a:r>
              <a:rPr lang="en-US" spc="5" dirty="0"/>
              <a:t> </a:t>
            </a:r>
            <a:r>
              <a:rPr lang="en-US" spc="-10" dirty="0"/>
              <a:t>i</a:t>
            </a:r>
            <a:r>
              <a:rPr lang="en-US" dirty="0"/>
              <a:t>n</a:t>
            </a:r>
            <a:r>
              <a:rPr lang="en-US" spc="15" dirty="0"/>
              <a:t> </a:t>
            </a:r>
            <a:r>
              <a:rPr lang="en-US" spc="-10" dirty="0"/>
              <a:t>t</a:t>
            </a:r>
            <a:r>
              <a:rPr lang="en-US" spc="5" dirty="0"/>
              <a:t>u</a:t>
            </a:r>
            <a:r>
              <a:rPr lang="en-US" dirty="0"/>
              <a:t>rn</a:t>
            </a:r>
            <a:r>
              <a:rPr lang="en-US" spc="5" dirty="0"/>
              <a:t> </a:t>
            </a:r>
            <a:r>
              <a:rPr lang="en-US" spc="-10" dirty="0"/>
              <a:t>t</a:t>
            </a:r>
            <a:r>
              <a:rPr lang="en-US" dirty="0"/>
              <a:t>y</a:t>
            </a:r>
            <a:r>
              <a:rPr lang="en-US" spc="5" dirty="0"/>
              <a:t>p</a:t>
            </a:r>
            <a:r>
              <a:rPr lang="en-US" spc="-10" dirty="0"/>
              <a:t>i</a:t>
            </a:r>
            <a:r>
              <a:rPr lang="en-US" dirty="0"/>
              <a:t>c</a:t>
            </a:r>
            <a:r>
              <a:rPr lang="en-US" spc="-10" dirty="0"/>
              <a:t>a</a:t>
            </a:r>
            <a:r>
              <a:rPr lang="en-US" dirty="0"/>
              <a:t>l</a:t>
            </a:r>
            <a:r>
              <a:rPr lang="en-US" spc="-10" dirty="0"/>
              <a:t>l</a:t>
            </a:r>
            <a:r>
              <a:rPr lang="en-US" dirty="0"/>
              <a:t>y</a:t>
            </a:r>
            <a:r>
              <a:rPr lang="en-US" spc="-5" dirty="0"/>
              <a:t> </a:t>
            </a:r>
            <a:r>
              <a:rPr lang="en-US" spc="5" dirty="0"/>
              <a:t>g</a:t>
            </a:r>
            <a:r>
              <a:rPr lang="en-US" dirty="0"/>
              <a:t>enera</a:t>
            </a:r>
            <a:r>
              <a:rPr lang="en-US" spc="-10" dirty="0"/>
              <a:t>t</a:t>
            </a:r>
            <a:r>
              <a:rPr lang="en-US" dirty="0"/>
              <a:t>es</a:t>
            </a:r>
            <a:r>
              <a:rPr lang="en-US" spc="-5" dirty="0"/>
              <a:t> </a:t>
            </a:r>
            <a:r>
              <a:rPr lang="en-US" dirty="0"/>
              <a:t>an</a:t>
            </a:r>
            <a:r>
              <a:rPr lang="en-US" spc="15" dirty="0"/>
              <a:t> </a:t>
            </a:r>
            <a:r>
              <a:rPr lang="en-US" spc="-10" dirty="0"/>
              <a:t>e</a:t>
            </a:r>
            <a:r>
              <a:rPr lang="en-US" spc="5" dirty="0"/>
              <a:t>x</a:t>
            </a:r>
            <a:r>
              <a:rPr lang="en-US" dirty="0"/>
              <a:t>ec</a:t>
            </a:r>
            <a:r>
              <a:rPr lang="en-US" spc="5" dirty="0"/>
              <a:t>u</a:t>
            </a:r>
            <a:r>
              <a:rPr lang="en-US" spc="-10" dirty="0"/>
              <a:t>t</a:t>
            </a:r>
            <a:r>
              <a:rPr lang="en-US" dirty="0"/>
              <a:t>ab</a:t>
            </a:r>
            <a:r>
              <a:rPr lang="en-US" spc="-5" dirty="0"/>
              <a:t>l</a:t>
            </a:r>
            <a:r>
              <a:rPr lang="en-US" dirty="0"/>
              <a:t>e	fi</a:t>
            </a:r>
            <a:r>
              <a:rPr lang="en-US" spc="-10" dirty="0"/>
              <a:t>l</a:t>
            </a:r>
            <a:r>
              <a:rPr lang="en-US" dirty="0"/>
              <a:t>e.</a:t>
            </a:r>
          </a:p>
          <a:p>
            <a:pPr marL="12700" marR="118745" algn="just">
              <a:buSzPct val="95000"/>
              <a:tabLst>
                <a:tab pos="102870" algn="l"/>
                <a:tab pos="8110855" algn="l"/>
              </a:tabLst>
            </a:pPr>
            <a:endParaRPr lang="en-US" dirty="0"/>
          </a:p>
          <a:p>
            <a:pPr marL="102235" indent="-90170" algn="just">
              <a:buSzPct val="95000"/>
              <a:tabLst>
                <a:tab pos="102870" algn="l"/>
              </a:tabLst>
            </a:pPr>
            <a:r>
              <a:rPr lang="en-US" dirty="0"/>
              <a:t>An </a:t>
            </a:r>
            <a:r>
              <a:rPr lang="en-US" b="1" spc="-5" dirty="0">
                <a:solidFill>
                  <a:srgbClr val="FF0000"/>
                </a:solidFill>
              </a:rPr>
              <a:t>executable file </a:t>
            </a:r>
            <a:r>
              <a:rPr lang="en-US" spc="-5" dirty="0"/>
              <a:t>is formed </a:t>
            </a:r>
            <a:r>
              <a:rPr lang="en-US" dirty="0"/>
              <a:t>by </a:t>
            </a:r>
            <a:r>
              <a:rPr lang="en-US" spc="-5" dirty="0"/>
              <a:t>linking </a:t>
            </a:r>
            <a:r>
              <a:rPr lang="en-US" dirty="0"/>
              <a:t>the Object </a:t>
            </a:r>
            <a:r>
              <a:rPr lang="en-US" spc="-5" dirty="0"/>
              <a:t>files </a:t>
            </a:r>
            <a:r>
              <a:rPr lang="en-US" dirty="0"/>
              <a:t>and </a:t>
            </a:r>
            <a:r>
              <a:rPr lang="en-US" spc="-5" dirty="0"/>
              <a:t>has </a:t>
            </a:r>
            <a:r>
              <a:rPr lang="en-US" b="1" dirty="0"/>
              <a:t>.exe</a:t>
            </a:r>
            <a:r>
              <a:rPr lang="en-US" b="1" spc="110" dirty="0"/>
              <a:t> </a:t>
            </a:r>
            <a:r>
              <a:rPr lang="en-US" b="1" dirty="0"/>
              <a:t>extension</a:t>
            </a:r>
            <a:r>
              <a:rPr lang="en-US" dirty="0" smtClean="0"/>
              <a:t>.</a:t>
            </a:r>
          </a:p>
          <a:p>
            <a:pPr marL="102235" indent="-90170" algn="just">
              <a:buSzPct val="95000"/>
              <a:tabLst>
                <a:tab pos="102870" algn="l"/>
              </a:tabLst>
            </a:pPr>
            <a:endParaRPr lang="en-US" dirty="0"/>
          </a:p>
          <a:p>
            <a:pPr marL="12700" marR="365760" algn="just">
              <a:spcBef>
                <a:spcPts val="10"/>
              </a:spcBef>
              <a:buSzPct val="95000"/>
              <a:tabLst>
                <a:tab pos="102870" algn="l"/>
              </a:tabLst>
            </a:pPr>
            <a:r>
              <a:rPr lang="en-US" dirty="0"/>
              <a:t>Object </a:t>
            </a:r>
            <a:r>
              <a:rPr lang="en-US" spc="-5" dirty="0"/>
              <a:t>file contains </a:t>
            </a:r>
            <a:r>
              <a:rPr lang="en-US" dirty="0"/>
              <a:t>low </a:t>
            </a:r>
            <a:r>
              <a:rPr lang="en-US" spc="-5" dirty="0"/>
              <a:t>level instructions which can </a:t>
            </a:r>
            <a:r>
              <a:rPr lang="en-US" dirty="0"/>
              <a:t>be understood by </a:t>
            </a:r>
            <a:r>
              <a:rPr lang="en-US" spc="-5" dirty="0"/>
              <a:t>the </a:t>
            </a:r>
            <a:r>
              <a:rPr lang="en-US" dirty="0"/>
              <a:t>CPU.  That </a:t>
            </a:r>
            <a:r>
              <a:rPr lang="en-US" spc="-5" dirty="0"/>
              <a:t>is </a:t>
            </a:r>
            <a:r>
              <a:rPr lang="en-US" dirty="0"/>
              <a:t>why </a:t>
            </a:r>
            <a:r>
              <a:rPr lang="en-US" spc="-5" dirty="0"/>
              <a:t>it is also called machine</a:t>
            </a:r>
            <a:r>
              <a:rPr lang="en-US" spc="20" dirty="0"/>
              <a:t> </a:t>
            </a:r>
            <a:r>
              <a:rPr lang="en-US" dirty="0"/>
              <a:t>code.</a:t>
            </a:r>
          </a:p>
        </p:txBody>
      </p:sp>
    </p:spTree>
    <p:extLst>
      <p:ext uri="{BB962C8B-B14F-4D97-AF65-F5344CB8AC3E}">
        <p14:creationId xmlns:p14="http://schemas.microsoft.com/office/powerpoint/2010/main" val="1396530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2700"/>
            <a:r>
              <a:rPr lang="en-US" spc="-5" dirty="0"/>
              <a:t>Difference between </a:t>
            </a:r>
            <a:r>
              <a:rPr lang="en-US" dirty="0"/>
              <a:t>Object </a:t>
            </a:r>
            <a:r>
              <a:rPr lang="en-US" spc="-5" dirty="0"/>
              <a:t>file </a:t>
            </a:r>
            <a:r>
              <a:rPr lang="en-US" dirty="0"/>
              <a:t>and </a:t>
            </a:r>
            <a:r>
              <a:rPr lang="en-US" spc="-5" dirty="0"/>
              <a:t>Executable file</a:t>
            </a:r>
            <a:r>
              <a:rPr lang="en-US" spc="25" dirty="0"/>
              <a:t> </a:t>
            </a:r>
            <a:r>
              <a:rPr lang="en-US" dirty="0"/>
              <a:t>:</a:t>
            </a:r>
          </a:p>
        </p:txBody>
      </p:sp>
      <p:sp>
        <p:nvSpPr>
          <p:cNvPr id="3" name="Text Placeholder 2"/>
          <p:cNvSpPr>
            <a:spLocks noGrp="1"/>
          </p:cNvSpPr>
          <p:nvPr>
            <p:ph type="body" idx="1"/>
          </p:nvPr>
        </p:nvSpPr>
        <p:spPr/>
        <p:txBody>
          <a:bodyPr/>
          <a:lstStyle/>
          <a:p>
            <a:pPr marL="12700"/>
            <a:r>
              <a:rPr lang="en-US" spc="-5" dirty="0" smtClean="0"/>
              <a:t>Both </a:t>
            </a:r>
            <a:r>
              <a:rPr lang="en-US" dirty="0"/>
              <a:t>are binary </a:t>
            </a:r>
            <a:r>
              <a:rPr lang="en-US" spc="-5" dirty="0"/>
              <a:t>files </a:t>
            </a:r>
            <a:r>
              <a:rPr lang="en-US" dirty="0"/>
              <a:t>but </a:t>
            </a:r>
            <a:r>
              <a:rPr lang="en-US" spc="-5" dirty="0"/>
              <a:t>the </a:t>
            </a:r>
            <a:r>
              <a:rPr lang="en-US" dirty="0"/>
              <a:t>differences </a:t>
            </a:r>
            <a:r>
              <a:rPr lang="en-US" spc="-5" dirty="0"/>
              <a:t>between those</a:t>
            </a:r>
            <a:r>
              <a:rPr lang="en-US" spc="25" dirty="0"/>
              <a:t> </a:t>
            </a:r>
            <a:r>
              <a:rPr lang="en-US" spc="-5" dirty="0"/>
              <a:t>are</a:t>
            </a:r>
            <a:r>
              <a:rPr lang="en-US" spc="-5" dirty="0" smtClean="0"/>
              <a:t>:-</a:t>
            </a:r>
          </a:p>
          <a:p>
            <a:pPr marL="12700"/>
            <a:endParaRPr lang="en-US" dirty="0"/>
          </a:p>
          <a:p>
            <a:pPr marL="224790" indent="-212725">
              <a:buSzPct val="95000"/>
              <a:buAutoNum type="arabicParenR"/>
              <a:tabLst>
                <a:tab pos="225425" algn="l"/>
              </a:tabLst>
            </a:pPr>
            <a:r>
              <a:rPr lang="en-US" spc="5" dirty="0"/>
              <a:t>we </a:t>
            </a:r>
            <a:r>
              <a:rPr lang="en-US" dirty="0"/>
              <a:t>can </a:t>
            </a:r>
            <a:r>
              <a:rPr lang="en-US" spc="-5" dirty="0"/>
              <a:t>execute </a:t>
            </a:r>
            <a:r>
              <a:rPr lang="en-US" dirty="0"/>
              <a:t>an </a:t>
            </a:r>
            <a:r>
              <a:rPr lang="en-US" spc="-5" dirty="0"/>
              <a:t>executable file while </a:t>
            </a:r>
            <a:r>
              <a:rPr lang="en-US" dirty="0"/>
              <a:t>we cannot </a:t>
            </a:r>
            <a:r>
              <a:rPr lang="en-US" spc="-5" dirty="0"/>
              <a:t>execute </a:t>
            </a:r>
            <a:r>
              <a:rPr lang="en-US" dirty="0"/>
              <a:t>an object</a:t>
            </a:r>
            <a:r>
              <a:rPr lang="en-US" spc="50" dirty="0"/>
              <a:t> </a:t>
            </a:r>
            <a:r>
              <a:rPr lang="en-US" spc="-5" dirty="0"/>
              <a:t>file</a:t>
            </a:r>
            <a:r>
              <a:rPr lang="en-US" spc="-5" dirty="0" smtClean="0"/>
              <a:t>.</a:t>
            </a:r>
          </a:p>
          <a:p>
            <a:pPr marL="224790" indent="-212725">
              <a:buSzPct val="95000"/>
              <a:buAutoNum type="arabicParenR"/>
              <a:tabLst>
                <a:tab pos="225425" algn="l"/>
              </a:tabLst>
            </a:pPr>
            <a:endParaRPr lang="en-US" dirty="0"/>
          </a:p>
          <a:p>
            <a:pPr marL="12700" marR="220979" algn="just">
              <a:buSzPct val="95000"/>
              <a:buAutoNum type="arabicParenR"/>
              <a:tabLst>
                <a:tab pos="289560" algn="l"/>
              </a:tabLst>
            </a:pPr>
            <a:r>
              <a:rPr lang="en-US" dirty="0"/>
              <a:t>An object </a:t>
            </a:r>
            <a:r>
              <a:rPr lang="en-US" spc="-5" dirty="0"/>
              <a:t>file is </a:t>
            </a:r>
            <a:r>
              <a:rPr lang="en-US" dirty="0"/>
              <a:t>a </a:t>
            </a:r>
            <a:r>
              <a:rPr lang="en-US" spc="-5" dirty="0"/>
              <a:t>file </a:t>
            </a:r>
            <a:r>
              <a:rPr lang="en-US" dirty="0"/>
              <a:t>where </a:t>
            </a:r>
            <a:r>
              <a:rPr lang="en-US" spc="-5" dirty="0"/>
              <a:t>compiler </a:t>
            </a:r>
            <a:r>
              <a:rPr lang="en-US" dirty="0"/>
              <a:t>has not </a:t>
            </a:r>
            <a:r>
              <a:rPr lang="en-US" spc="-5" dirty="0"/>
              <a:t>yet linked to </a:t>
            </a:r>
            <a:r>
              <a:rPr lang="en-US" dirty="0"/>
              <a:t>the </a:t>
            </a:r>
            <a:r>
              <a:rPr lang="en-US" spc="-5" dirty="0"/>
              <a:t>libraries, so </a:t>
            </a:r>
            <a:r>
              <a:rPr lang="en-US" dirty="0"/>
              <a:t>you  </a:t>
            </a:r>
            <a:r>
              <a:rPr lang="en-US" spc="-5" dirty="0"/>
              <a:t>get </a:t>
            </a:r>
            <a:r>
              <a:rPr lang="en-US" dirty="0"/>
              <a:t>an object </a:t>
            </a:r>
            <a:r>
              <a:rPr lang="en-US" spc="-5" dirty="0"/>
              <a:t>file </a:t>
            </a:r>
            <a:r>
              <a:rPr lang="en-US" dirty="0"/>
              <a:t>just before </a:t>
            </a:r>
            <a:r>
              <a:rPr lang="en-US" spc="-5" dirty="0"/>
              <a:t>linking to the libraries, so </a:t>
            </a:r>
            <a:r>
              <a:rPr lang="en-US" spc="-10" dirty="0"/>
              <a:t>still some </a:t>
            </a:r>
            <a:r>
              <a:rPr lang="en-US" dirty="0"/>
              <a:t>of </a:t>
            </a:r>
            <a:r>
              <a:rPr lang="en-US" spc="-5" dirty="0"/>
              <a:t>the symbols </a:t>
            </a:r>
            <a:r>
              <a:rPr lang="en-US" dirty="0"/>
              <a:t>or  function </a:t>
            </a:r>
            <a:r>
              <a:rPr lang="en-US" spc="-5" dirty="0"/>
              <a:t>definitions </a:t>
            </a:r>
            <a:r>
              <a:rPr lang="en-US" dirty="0"/>
              <a:t>are not </a:t>
            </a:r>
            <a:r>
              <a:rPr lang="en-US" spc="-5" dirty="0"/>
              <a:t>yet </a:t>
            </a:r>
            <a:r>
              <a:rPr lang="en-US" dirty="0"/>
              <a:t>resolved </a:t>
            </a:r>
            <a:r>
              <a:rPr lang="en-US" spc="-5" dirty="0"/>
              <a:t>which </a:t>
            </a:r>
            <a:r>
              <a:rPr lang="en-US" dirty="0"/>
              <a:t>are </a:t>
            </a:r>
            <a:r>
              <a:rPr lang="en-US" spc="-5" dirty="0"/>
              <a:t>actually </a:t>
            </a:r>
            <a:r>
              <a:rPr lang="en-US" dirty="0"/>
              <a:t>present in </a:t>
            </a:r>
            <a:r>
              <a:rPr lang="en-US" spc="-5" dirty="0"/>
              <a:t>the libraries,  and that's </a:t>
            </a:r>
            <a:r>
              <a:rPr lang="en-US" dirty="0"/>
              <a:t>why we cannot </a:t>
            </a:r>
            <a:r>
              <a:rPr lang="en-US" spc="-5" dirty="0"/>
              <a:t>execute</a:t>
            </a:r>
            <a:r>
              <a:rPr lang="en-US" spc="10" dirty="0"/>
              <a:t> </a:t>
            </a:r>
            <a:r>
              <a:rPr lang="en-US" spc="-5" dirty="0"/>
              <a:t>it.</a:t>
            </a:r>
            <a:endParaRPr lang="en-US" dirty="0"/>
          </a:p>
          <a:p>
            <a:endParaRPr lang="en-IN" dirty="0"/>
          </a:p>
        </p:txBody>
      </p:sp>
    </p:spTree>
    <p:extLst>
      <p:ext uri="{BB962C8B-B14F-4D97-AF65-F5344CB8AC3E}">
        <p14:creationId xmlns:p14="http://schemas.microsoft.com/office/powerpoint/2010/main" val="2436735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a:bodyPr>
          <a:lstStyle/>
          <a:p>
            <a:pPr marL="0" indent="0" algn="ctr">
              <a:buNone/>
            </a:pPr>
            <a:r>
              <a:rPr lang="en-IN" sz="6600" b="1" dirty="0" smtClean="0"/>
              <a:t>PROGRAMMING LANGUAGES</a:t>
            </a:r>
            <a:endParaRPr lang="en-IN" sz="6600" b="1" dirty="0"/>
          </a:p>
        </p:txBody>
      </p:sp>
      <p:sp>
        <p:nvSpPr>
          <p:cNvPr id="9" name="object 9"/>
          <p:cNvSpPr txBox="1">
            <a:spLocks noGrp="1"/>
          </p:cNvSpPr>
          <p:nvPr>
            <p:ph type="sldNum" sz="quarter" idx="4294967295"/>
          </p:nvPr>
        </p:nvSpPr>
        <p:spPr>
          <a:xfrm>
            <a:off x="9347200" y="6429375"/>
            <a:ext cx="2844800" cy="219075"/>
          </a:xfrm>
          <a:prstGeom prst="rect">
            <a:avLst/>
          </a:prstGeom>
        </p:spPr>
        <p:txBody>
          <a:bodyPr vert="horz" wrap="square" lIns="0" tIns="0" rIns="0" bIns="0" rtlCol="0" anchor="ctr">
            <a:spAutoFit/>
          </a:bodyPr>
          <a:lstStyle/>
          <a:p>
            <a:pPr marL="38100">
              <a:lnSpc>
                <a:spcPts val="1664"/>
              </a:lnSpc>
            </a:pPr>
            <a:fld id="{81D60167-4931-47E6-BA6A-407CBD079E47}" type="slidenum">
              <a:rPr spc="40" dirty="0"/>
              <a:pPr marL="38100">
                <a:lnSpc>
                  <a:spcPts val="1664"/>
                </a:lnSpc>
              </a:pPr>
              <a:t>13</a:t>
            </a:fld>
            <a:endParaRPr spc="40" dirty="0"/>
          </a:p>
        </p:txBody>
      </p:sp>
    </p:spTree>
    <p:extLst>
      <p:ext uri="{BB962C8B-B14F-4D97-AF65-F5344CB8AC3E}">
        <p14:creationId xmlns:p14="http://schemas.microsoft.com/office/powerpoint/2010/main" val="2702067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is a </a:t>
            </a:r>
            <a:r>
              <a:rPr lang="en-US" sz="3600" spc="-10" dirty="0"/>
              <a:t>Programming</a:t>
            </a:r>
            <a:r>
              <a:rPr lang="en-US" sz="3600" spc="-50" dirty="0"/>
              <a:t> </a:t>
            </a:r>
            <a:r>
              <a:rPr lang="en-US" sz="3600" spc="-10" dirty="0"/>
              <a:t>Language</a:t>
            </a:r>
            <a:endParaRPr lang="en-IN" sz="3600" dirty="0"/>
          </a:p>
        </p:txBody>
      </p:sp>
      <p:sp>
        <p:nvSpPr>
          <p:cNvPr id="3" name="Text Placeholder 2"/>
          <p:cNvSpPr>
            <a:spLocks noGrp="1"/>
          </p:cNvSpPr>
          <p:nvPr>
            <p:ph type="body" idx="1"/>
          </p:nvPr>
        </p:nvSpPr>
        <p:spPr/>
        <p:txBody>
          <a:bodyPr/>
          <a:lstStyle/>
          <a:p>
            <a:pPr marL="12700" marR="1144270" algn="just">
              <a:spcBef>
                <a:spcPts val="100"/>
              </a:spcBef>
              <a:buSzPct val="95833"/>
              <a:tabLst>
                <a:tab pos="120650" algn="l"/>
              </a:tabLst>
            </a:pPr>
            <a:r>
              <a:rPr lang="en-US" spc="-5" dirty="0"/>
              <a:t>An </a:t>
            </a:r>
            <a:r>
              <a:rPr lang="en-US" dirty="0"/>
              <a:t>artificial language </a:t>
            </a:r>
            <a:r>
              <a:rPr lang="en-US" spc="-5" dirty="0"/>
              <a:t>used </a:t>
            </a:r>
            <a:r>
              <a:rPr lang="en-US" dirty="0"/>
              <a:t>to write instructions that</a:t>
            </a:r>
            <a:r>
              <a:rPr lang="en-US" spc="-70" dirty="0"/>
              <a:t> </a:t>
            </a:r>
            <a:r>
              <a:rPr lang="en-US" dirty="0"/>
              <a:t>can  be </a:t>
            </a:r>
            <a:r>
              <a:rPr lang="en-US" spc="-5" dirty="0"/>
              <a:t>translated </a:t>
            </a:r>
            <a:r>
              <a:rPr lang="en-US" dirty="0"/>
              <a:t>into </a:t>
            </a:r>
            <a:r>
              <a:rPr lang="en-US" spc="-5" dirty="0"/>
              <a:t>machine </a:t>
            </a:r>
            <a:r>
              <a:rPr lang="en-US" dirty="0"/>
              <a:t>language and then </a:t>
            </a:r>
            <a:r>
              <a:rPr lang="en-US" spc="-5" dirty="0"/>
              <a:t>executed  </a:t>
            </a:r>
            <a:r>
              <a:rPr lang="en-US" dirty="0"/>
              <a:t>by a</a:t>
            </a:r>
            <a:r>
              <a:rPr lang="en-US" spc="10" dirty="0"/>
              <a:t> </a:t>
            </a:r>
            <a:r>
              <a:rPr lang="en-US" spc="-5" dirty="0"/>
              <a:t>computer.</a:t>
            </a:r>
            <a:endParaRPr lang="en-US" dirty="0"/>
          </a:p>
          <a:p>
            <a:pPr algn="just">
              <a:spcBef>
                <a:spcPts val="5"/>
              </a:spcBef>
            </a:pPr>
            <a:endParaRPr lang="en-US" dirty="0"/>
          </a:p>
          <a:p>
            <a:pPr marL="12700" marR="5080" algn="just">
              <a:buSzPct val="95833"/>
              <a:tabLst>
                <a:tab pos="120650" algn="l"/>
              </a:tabLst>
            </a:pPr>
            <a:r>
              <a:rPr lang="en-US" dirty="0"/>
              <a:t>English and other natural languages are not </a:t>
            </a:r>
            <a:r>
              <a:rPr lang="en-US" spc="-5" dirty="0"/>
              <a:t>used </a:t>
            </a:r>
            <a:r>
              <a:rPr lang="en-US" dirty="0"/>
              <a:t>as </a:t>
            </a:r>
            <a:r>
              <a:rPr lang="en-US" spc="-5" dirty="0"/>
              <a:t>programming  languages because</a:t>
            </a:r>
            <a:r>
              <a:rPr lang="en-US" dirty="0"/>
              <a:t> they </a:t>
            </a:r>
            <a:r>
              <a:rPr lang="en-US" spc="-5" dirty="0"/>
              <a:t>cannot </a:t>
            </a:r>
            <a:r>
              <a:rPr lang="en-US" dirty="0"/>
              <a:t>be easily translated into </a:t>
            </a:r>
            <a:r>
              <a:rPr lang="en-US" spc="-5" dirty="0"/>
              <a:t>machine</a:t>
            </a:r>
            <a:r>
              <a:rPr lang="en-US" dirty="0"/>
              <a:t> </a:t>
            </a:r>
            <a:r>
              <a:rPr lang="en-US" dirty="0" smtClean="0"/>
              <a:t>language.</a:t>
            </a:r>
          </a:p>
          <a:p>
            <a:pPr marL="12700" marR="5080" algn="just">
              <a:buSzPct val="95833"/>
              <a:tabLst>
                <a:tab pos="120650" algn="l"/>
              </a:tabLst>
            </a:pPr>
            <a:endParaRPr lang="en-US" spc="-5" dirty="0"/>
          </a:p>
          <a:p>
            <a:pPr marL="12700" marR="5080" algn="just">
              <a:buSzPct val="95833"/>
              <a:tabLst>
                <a:tab pos="120650" algn="l"/>
              </a:tabLst>
            </a:pPr>
            <a:r>
              <a:rPr lang="en-US" b="1" spc="-5" dirty="0" smtClean="0"/>
              <a:t>Examples</a:t>
            </a:r>
            <a:r>
              <a:rPr lang="en-US" b="1" spc="-5" dirty="0"/>
              <a:t>: C, C</a:t>
            </a:r>
            <a:r>
              <a:rPr lang="en-US" b="1" spc="-5" dirty="0" smtClean="0"/>
              <a:t>++, Java</a:t>
            </a:r>
            <a:r>
              <a:rPr lang="en-US" b="1" spc="-5" dirty="0"/>
              <a:t>, </a:t>
            </a:r>
            <a:r>
              <a:rPr lang="en-US" b="1" dirty="0" smtClean="0"/>
              <a:t>Pascal, Python, </a:t>
            </a:r>
            <a:r>
              <a:rPr lang="en-US" b="1" dirty="0" err="1"/>
              <a:t>etc</a:t>
            </a:r>
            <a:endParaRPr lang="en-US" b="1" dirty="0"/>
          </a:p>
        </p:txBody>
      </p:sp>
    </p:spTree>
    <p:extLst>
      <p:ext uri="{BB962C8B-B14F-4D97-AF65-F5344CB8AC3E}">
        <p14:creationId xmlns:p14="http://schemas.microsoft.com/office/powerpoint/2010/main" val="2939847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28800" y="343801"/>
            <a:ext cx="8560676" cy="6304650"/>
          </a:xfrm>
          <a:custGeom>
            <a:avLst/>
            <a:gdLst/>
            <a:ahLst/>
            <a:cxnLst/>
            <a:rect l="l" t="t" r="r" b="b"/>
            <a:pathLst>
              <a:path w="9014460" h="6692900">
                <a:moveTo>
                  <a:pt x="328930" y="0"/>
                </a:moveTo>
                <a:lnTo>
                  <a:pt x="284056" y="3968"/>
                </a:lnTo>
                <a:lnTo>
                  <a:pt x="239978" y="15373"/>
                </a:lnTo>
                <a:lnTo>
                  <a:pt x="197429" y="33465"/>
                </a:lnTo>
                <a:lnTo>
                  <a:pt x="157141" y="57494"/>
                </a:lnTo>
                <a:lnTo>
                  <a:pt x="119847" y="86710"/>
                </a:lnTo>
                <a:lnTo>
                  <a:pt x="86280" y="120362"/>
                </a:lnTo>
                <a:lnTo>
                  <a:pt x="57173" y="157702"/>
                </a:lnTo>
                <a:lnTo>
                  <a:pt x="33259" y="197978"/>
                </a:lnTo>
                <a:lnTo>
                  <a:pt x="15270" y="240442"/>
                </a:lnTo>
                <a:lnTo>
                  <a:pt x="3939" y="284342"/>
                </a:lnTo>
                <a:lnTo>
                  <a:pt x="0" y="328929"/>
                </a:lnTo>
                <a:lnTo>
                  <a:pt x="0" y="6362700"/>
                </a:lnTo>
                <a:lnTo>
                  <a:pt x="3939" y="6407603"/>
                </a:lnTo>
                <a:lnTo>
                  <a:pt x="15270" y="6451762"/>
                </a:lnTo>
                <a:lnTo>
                  <a:pt x="33259" y="6494432"/>
                </a:lnTo>
                <a:lnTo>
                  <a:pt x="57173" y="6534870"/>
                </a:lnTo>
                <a:lnTo>
                  <a:pt x="86280" y="6572331"/>
                </a:lnTo>
                <a:lnTo>
                  <a:pt x="119847" y="6606070"/>
                </a:lnTo>
                <a:lnTo>
                  <a:pt x="157141" y="6635344"/>
                </a:lnTo>
                <a:lnTo>
                  <a:pt x="197429" y="6659408"/>
                </a:lnTo>
                <a:lnTo>
                  <a:pt x="239978" y="6677518"/>
                </a:lnTo>
                <a:lnTo>
                  <a:pt x="284056" y="6688930"/>
                </a:lnTo>
                <a:lnTo>
                  <a:pt x="328930" y="6692900"/>
                </a:lnTo>
                <a:lnTo>
                  <a:pt x="8684260" y="6692900"/>
                </a:lnTo>
                <a:lnTo>
                  <a:pt x="8728847" y="6688930"/>
                </a:lnTo>
                <a:lnTo>
                  <a:pt x="8772747" y="6677518"/>
                </a:lnTo>
                <a:lnTo>
                  <a:pt x="8815211" y="6659408"/>
                </a:lnTo>
                <a:lnTo>
                  <a:pt x="8855487" y="6635344"/>
                </a:lnTo>
                <a:lnTo>
                  <a:pt x="8892827" y="6606070"/>
                </a:lnTo>
                <a:lnTo>
                  <a:pt x="8926479" y="6572331"/>
                </a:lnTo>
                <a:lnTo>
                  <a:pt x="8955695" y="6534870"/>
                </a:lnTo>
                <a:lnTo>
                  <a:pt x="8979724" y="6494432"/>
                </a:lnTo>
                <a:lnTo>
                  <a:pt x="8997816" y="6451762"/>
                </a:lnTo>
                <a:lnTo>
                  <a:pt x="9009221" y="6407603"/>
                </a:lnTo>
                <a:lnTo>
                  <a:pt x="9013190" y="6362700"/>
                </a:lnTo>
                <a:lnTo>
                  <a:pt x="9013190" y="328929"/>
                </a:lnTo>
                <a:lnTo>
                  <a:pt x="9009221" y="284342"/>
                </a:lnTo>
                <a:lnTo>
                  <a:pt x="8997816" y="240442"/>
                </a:lnTo>
                <a:lnTo>
                  <a:pt x="8979724" y="197978"/>
                </a:lnTo>
                <a:lnTo>
                  <a:pt x="8955695" y="157702"/>
                </a:lnTo>
                <a:lnTo>
                  <a:pt x="8926479" y="120362"/>
                </a:lnTo>
                <a:lnTo>
                  <a:pt x="8892827" y="86710"/>
                </a:lnTo>
                <a:lnTo>
                  <a:pt x="8855487" y="57494"/>
                </a:lnTo>
                <a:lnTo>
                  <a:pt x="8815211" y="33465"/>
                </a:lnTo>
                <a:lnTo>
                  <a:pt x="8772747" y="15373"/>
                </a:lnTo>
                <a:lnTo>
                  <a:pt x="8728847" y="3968"/>
                </a:lnTo>
                <a:lnTo>
                  <a:pt x="8684260" y="0"/>
                </a:lnTo>
                <a:lnTo>
                  <a:pt x="328930" y="0"/>
                </a:lnTo>
                <a:close/>
              </a:path>
              <a:path w="9014460" h="6692900">
                <a:moveTo>
                  <a:pt x="0" y="0"/>
                </a:moveTo>
                <a:lnTo>
                  <a:pt x="0" y="0"/>
                </a:lnTo>
              </a:path>
              <a:path w="9014460" h="6692900">
                <a:moveTo>
                  <a:pt x="9014460" y="6692900"/>
                </a:moveTo>
                <a:lnTo>
                  <a:pt x="9014460" y="6692900"/>
                </a:lnTo>
              </a:path>
            </a:pathLst>
          </a:custGeom>
          <a:ln w="6469">
            <a:solidFill>
              <a:srgbClr val="000000"/>
            </a:solidFill>
          </a:ln>
        </p:spPr>
        <p:txBody>
          <a:bodyPr wrap="square" lIns="0" tIns="0" rIns="0" bIns="0" rtlCol="0"/>
          <a:lstStyle/>
          <a:p>
            <a:endParaRPr/>
          </a:p>
        </p:txBody>
      </p:sp>
      <p:sp>
        <p:nvSpPr>
          <p:cNvPr id="4" name="object 4"/>
          <p:cNvSpPr/>
          <p:nvPr/>
        </p:nvSpPr>
        <p:spPr>
          <a:xfrm>
            <a:off x="1986455" y="1135117"/>
            <a:ext cx="8198069" cy="5513333"/>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587500" y="343801"/>
            <a:ext cx="8801976" cy="566822"/>
          </a:xfrm>
          <a:prstGeom prst="rect">
            <a:avLst/>
          </a:prstGeom>
        </p:spPr>
        <p:txBody>
          <a:bodyPr vert="horz" wrap="square" lIns="0" tIns="12700" rIns="0" bIns="0" rtlCol="0" anchor="ctr">
            <a:spAutoFit/>
          </a:bodyPr>
          <a:lstStyle/>
          <a:p>
            <a:pPr marL="12700">
              <a:spcBef>
                <a:spcPts val="100"/>
              </a:spcBef>
              <a:tabLst>
                <a:tab pos="2628265" algn="l"/>
              </a:tabLst>
            </a:pPr>
            <a:r>
              <a:rPr sz="3600" b="1" spc="-5" dirty="0">
                <a:solidFill>
                  <a:srgbClr val="000000"/>
                </a:solidFill>
                <a:latin typeface="Times New Roman"/>
                <a:cs typeface="Times New Roman"/>
              </a:rPr>
              <a:t>Classification</a:t>
            </a:r>
            <a:r>
              <a:rPr sz="3600" b="1" dirty="0">
                <a:solidFill>
                  <a:srgbClr val="000000"/>
                </a:solidFill>
                <a:latin typeface="Times New Roman"/>
                <a:cs typeface="Times New Roman"/>
              </a:rPr>
              <a:t> of	</a:t>
            </a:r>
            <a:r>
              <a:rPr sz="3600" b="1" spc="-5" dirty="0">
                <a:solidFill>
                  <a:srgbClr val="000000"/>
                </a:solidFill>
                <a:latin typeface="Times New Roman"/>
                <a:cs typeface="Times New Roman"/>
              </a:rPr>
              <a:t>Programming</a:t>
            </a:r>
            <a:r>
              <a:rPr sz="3600" b="1" spc="-40" dirty="0">
                <a:solidFill>
                  <a:srgbClr val="000000"/>
                </a:solidFill>
                <a:latin typeface="Times New Roman"/>
                <a:cs typeface="Times New Roman"/>
              </a:rPr>
              <a:t> </a:t>
            </a:r>
            <a:r>
              <a:rPr sz="3600" b="1" spc="-5" dirty="0">
                <a:solidFill>
                  <a:srgbClr val="000000"/>
                </a:solidFill>
                <a:latin typeface="Times New Roman"/>
                <a:cs typeface="Times New Roman"/>
              </a:rPr>
              <a:t>Languages</a:t>
            </a:r>
          </a:p>
        </p:txBody>
      </p:sp>
      <p:sp>
        <p:nvSpPr>
          <p:cNvPr id="6" name="object 6"/>
          <p:cNvSpPr txBox="1">
            <a:spLocks noGrp="1"/>
          </p:cNvSpPr>
          <p:nvPr>
            <p:ph type="sldNum" sz="quarter" idx="4294967295"/>
          </p:nvPr>
        </p:nvSpPr>
        <p:spPr>
          <a:xfrm>
            <a:off x="9347200" y="6429375"/>
            <a:ext cx="2844800" cy="219075"/>
          </a:xfrm>
          <a:prstGeom prst="rect">
            <a:avLst/>
          </a:prstGeom>
        </p:spPr>
        <p:txBody>
          <a:bodyPr vert="horz" wrap="square" lIns="0" tIns="0" rIns="0" bIns="0" rtlCol="0" anchor="ctr">
            <a:spAutoFit/>
          </a:bodyPr>
          <a:lstStyle/>
          <a:p>
            <a:pPr marL="38100">
              <a:lnSpc>
                <a:spcPts val="1664"/>
              </a:lnSpc>
            </a:pPr>
            <a:fld id="{81D60167-4931-47E6-BA6A-407CBD079E47}" type="slidenum">
              <a:rPr spc="40" dirty="0"/>
              <a:pPr marL="38100">
                <a:lnSpc>
                  <a:spcPts val="1664"/>
                </a:lnSpc>
              </a:pPr>
              <a:t>15</a:t>
            </a:fld>
            <a:endParaRPr spc="40" dirty="0"/>
          </a:p>
        </p:txBody>
      </p:sp>
    </p:spTree>
    <p:extLst>
      <p:ext uri="{BB962C8B-B14F-4D97-AF65-F5344CB8AC3E}">
        <p14:creationId xmlns:p14="http://schemas.microsoft.com/office/powerpoint/2010/main" val="2002178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1890"/>
            <a:ext cx="10972800" cy="1119351"/>
          </a:xfrm>
        </p:spPr>
        <p:txBody>
          <a:bodyPr>
            <a:normAutofit/>
          </a:bodyPr>
          <a:lstStyle/>
          <a:p>
            <a:r>
              <a:rPr lang="en-US" sz="3600" spc="-10" dirty="0"/>
              <a:t>The Evolution of Programming Languages</a:t>
            </a:r>
            <a:r>
              <a:rPr lang="en-US" sz="3600" spc="30" dirty="0"/>
              <a:t> </a:t>
            </a:r>
            <a:r>
              <a:rPr lang="en-US" sz="3600" dirty="0"/>
              <a:t>-</a:t>
            </a:r>
            <a:endParaRPr lang="en-IN" sz="3600" dirty="0"/>
          </a:p>
        </p:txBody>
      </p:sp>
      <p:sp>
        <p:nvSpPr>
          <p:cNvPr id="3" name="Text Placeholder 2"/>
          <p:cNvSpPr>
            <a:spLocks noGrp="1"/>
          </p:cNvSpPr>
          <p:nvPr>
            <p:ph type="body" idx="1"/>
          </p:nvPr>
        </p:nvSpPr>
        <p:spPr>
          <a:xfrm>
            <a:off x="609600" y="1434662"/>
            <a:ext cx="10972800" cy="4234302"/>
          </a:xfrm>
        </p:spPr>
        <p:txBody>
          <a:bodyPr>
            <a:normAutofit/>
          </a:bodyPr>
          <a:lstStyle/>
          <a:p>
            <a:pPr marL="0" indent="0" algn="just">
              <a:spcBef>
                <a:spcPts val="100"/>
              </a:spcBef>
              <a:buNone/>
            </a:pPr>
            <a:r>
              <a:rPr lang="en-US" sz="3200" b="1" spc="-5" dirty="0"/>
              <a:t>First </a:t>
            </a:r>
            <a:r>
              <a:rPr lang="en-US" sz="3200" b="1" spc="-10" dirty="0"/>
              <a:t>Generation(Low </a:t>
            </a:r>
            <a:r>
              <a:rPr lang="en-US" sz="3200" b="1" spc="-5" dirty="0"/>
              <a:t>Level</a:t>
            </a:r>
            <a:r>
              <a:rPr lang="en-US" sz="3200" b="1" spc="-10" dirty="0"/>
              <a:t> Language</a:t>
            </a:r>
            <a:r>
              <a:rPr lang="en-US" sz="3200" b="1" spc="-10" dirty="0" smtClean="0"/>
              <a:t>):</a:t>
            </a:r>
          </a:p>
          <a:p>
            <a:pPr marL="38100" algn="just">
              <a:spcBef>
                <a:spcPts val="100"/>
              </a:spcBef>
            </a:pPr>
            <a:endParaRPr lang="en-US" sz="4000" dirty="0"/>
          </a:p>
          <a:p>
            <a:pPr marL="0" marR="1444625" indent="0" algn="just">
              <a:spcBef>
                <a:spcPts val="10"/>
              </a:spcBef>
              <a:buNone/>
              <a:tabLst>
                <a:tab pos="4949190" algn="l"/>
              </a:tabLst>
            </a:pPr>
            <a:r>
              <a:rPr lang="en-US" sz="3600" spc="-405" baseline="5555" dirty="0" smtClean="0">
                <a:latin typeface="UnDotum"/>
                <a:cs typeface="UnDotum"/>
              </a:rPr>
              <a:t> </a:t>
            </a:r>
            <a:r>
              <a:rPr lang="en-US" spc="-270" dirty="0" smtClean="0"/>
              <a:t>The  </a:t>
            </a:r>
            <a:r>
              <a:rPr lang="en-US" spc="-5" dirty="0"/>
              <a:t>first generation </a:t>
            </a:r>
            <a:r>
              <a:rPr lang="en-US" dirty="0"/>
              <a:t>program language</a:t>
            </a:r>
            <a:r>
              <a:rPr lang="en-US" spc="100" dirty="0"/>
              <a:t> </a:t>
            </a:r>
            <a:r>
              <a:rPr lang="en-US" spc="-5" dirty="0"/>
              <a:t>is</a:t>
            </a:r>
            <a:r>
              <a:rPr lang="en-US" spc="5" dirty="0"/>
              <a:t> </a:t>
            </a:r>
            <a:r>
              <a:rPr lang="en-US" dirty="0"/>
              <a:t>pure	</a:t>
            </a:r>
            <a:r>
              <a:rPr lang="en-US" spc="-5" dirty="0"/>
              <a:t>machine</a:t>
            </a:r>
            <a:r>
              <a:rPr lang="en-US" spc="-85" dirty="0"/>
              <a:t> </a:t>
            </a:r>
            <a:r>
              <a:rPr lang="en-US" dirty="0"/>
              <a:t>code,  that </a:t>
            </a:r>
            <a:r>
              <a:rPr lang="en-US" spc="-5" dirty="0"/>
              <a:t>is </a:t>
            </a:r>
            <a:r>
              <a:rPr lang="en-US" dirty="0"/>
              <a:t>just ones and zeros e.g.</a:t>
            </a:r>
            <a:r>
              <a:rPr lang="en-US" spc="5" dirty="0"/>
              <a:t> </a:t>
            </a:r>
            <a:r>
              <a:rPr lang="en-US" dirty="0"/>
              <a:t>010110101110,</a:t>
            </a:r>
          </a:p>
          <a:p>
            <a:pPr marL="38100" marR="170180" algn="just">
              <a:buFont typeface="UnDotum"/>
              <a:buChar char=""/>
              <a:tabLst>
                <a:tab pos="219710" algn="l"/>
              </a:tabLst>
            </a:pPr>
            <a:r>
              <a:rPr lang="en-US" spc="-5" dirty="0"/>
              <a:t>Machine </a:t>
            </a:r>
            <a:r>
              <a:rPr lang="en-US" dirty="0"/>
              <a:t>Language </a:t>
            </a:r>
            <a:r>
              <a:rPr lang="en-US" spc="-5" dirty="0"/>
              <a:t>is the </a:t>
            </a:r>
            <a:r>
              <a:rPr lang="en-US" dirty="0"/>
              <a:t>only language </a:t>
            </a:r>
            <a:r>
              <a:rPr lang="en-US" spc="-5" dirty="0"/>
              <a:t>that is directly </a:t>
            </a:r>
            <a:r>
              <a:rPr lang="en-US" dirty="0"/>
              <a:t>understood by </a:t>
            </a:r>
            <a:r>
              <a:rPr lang="en-US" spc="-5" dirty="0"/>
              <a:t>the  computer.</a:t>
            </a:r>
            <a:endParaRPr lang="en-US" dirty="0"/>
          </a:p>
          <a:p>
            <a:pPr marL="38100" marR="1237615" algn="just">
              <a:buFont typeface="UnDotum"/>
              <a:buChar char=""/>
              <a:tabLst>
                <a:tab pos="219710" algn="l"/>
              </a:tabLst>
            </a:pPr>
            <a:r>
              <a:rPr lang="en-US" spc="-5" dirty="0"/>
              <a:t>Programmers </a:t>
            </a:r>
            <a:r>
              <a:rPr lang="en-US" dirty="0"/>
              <a:t>have </a:t>
            </a:r>
            <a:r>
              <a:rPr lang="en-US" spc="-5" dirty="0"/>
              <a:t>to </a:t>
            </a:r>
            <a:r>
              <a:rPr lang="en-US" dirty="0"/>
              <a:t>design </a:t>
            </a:r>
            <a:r>
              <a:rPr lang="en-US" spc="-5" dirty="0"/>
              <a:t>their </a:t>
            </a:r>
            <a:r>
              <a:rPr lang="en-US" dirty="0"/>
              <a:t>code by hand then </a:t>
            </a:r>
            <a:r>
              <a:rPr lang="en-US" spc="-5" dirty="0"/>
              <a:t>transfer it  </a:t>
            </a:r>
            <a:r>
              <a:rPr lang="en-US" dirty="0"/>
              <a:t>to a </a:t>
            </a:r>
            <a:r>
              <a:rPr lang="en-US" spc="-5" dirty="0"/>
              <a:t>computer </a:t>
            </a:r>
            <a:r>
              <a:rPr lang="en-US" dirty="0"/>
              <a:t>by using a </a:t>
            </a:r>
            <a:r>
              <a:rPr lang="en-US" dirty="0">
                <a:solidFill>
                  <a:srgbClr val="FF0000"/>
                </a:solidFill>
              </a:rPr>
              <a:t>punch</a:t>
            </a:r>
            <a:r>
              <a:rPr lang="en-US" spc="35" dirty="0">
                <a:solidFill>
                  <a:srgbClr val="FF0000"/>
                </a:solidFill>
              </a:rPr>
              <a:t> </a:t>
            </a:r>
            <a:r>
              <a:rPr lang="en-US" dirty="0">
                <a:solidFill>
                  <a:srgbClr val="FF0000"/>
                </a:solidFill>
              </a:rPr>
              <a:t>card</a:t>
            </a:r>
            <a:r>
              <a:rPr lang="en-US" dirty="0"/>
              <a:t>.</a:t>
            </a:r>
          </a:p>
          <a:p>
            <a:pPr marL="0" indent="0" algn="just">
              <a:buNone/>
            </a:pPr>
            <a:r>
              <a:rPr lang="en-US" sz="3600" spc="-270" baseline="5555" dirty="0" smtClean="0">
                <a:latin typeface="UnDotum"/>
                <a:cs typeface="UnDotum"/>
              </a:rPr>
              <a:t> </a:t>
            </a:r>
            <a:r>
              <a:rPr lang="en-US" spc="-180" dirty="0" smtClean="0"/>
              <a:t>There </a:t>
            </a:r>
            <a:r>
              <a:rPr lang="en-US" spc="-5" dirty="0"/>
              <a:t>is </a:t>
            </a:r>
            <a:r>
              <a:rPr lang="en-US" dirty="0"/>
              <a:t>no need </a:t>
            </a:r>
            <a:r>
              <a:rPr lang="en-US" spc="-5" dirty="0"/>
              <a:t>to translate the </a:t>
            </a:r>
            <a:r>
              <a:rPr lang="en-US" dirty="0"/>
              <a:t>code and </a:t>
            </a:r>
            <a:r>
              <a:rPr lang="en-US" spc="-5" dirty="0"/>
              <a:t>it will </a:t>
            </a:r>
            <a:r>
              <a:rPr lang="en-US" dirty="0"/>
              <a:t>run </a:t>
            </a:r>
            <a:r>
              <a:rPr lang="en-US" spc="-5" dirty="0"/>
              <a:t>straight</a:t>
            </a:r>
            <a:r>
              <a:rPr lang="en-US" spc="-85" dirty="0"/>
              <a:t> </a:t>
            </a:r>
            <a:r>
              <a:rPr lang="en-US" dirty="0"/>
              <a:t>away.</a:t>
            </a:r>
          </a:p>
          <a:p>
            <a:pPr marL="38100" marR="1889760" algn="just">
              <a:lnSpc>
                <a:spcPts val="2410"/>
              </a:lnSpc>
              <a:spcBef>
                <a:spcPts val="70"/>
              </a:spcBef>
            </a:pPr>
            <a:endParaRPr lang="en-US" dirty="0"/>
          </a:p>
        </p:txBody>
      </p:sp>
    </p:spTree>
    <p:extLst>
      <p:ext uri="{BB962C8B-B14F-4D97-AF65-F5344CB8AC3E}">
        <p14:creationId xmlns:p14="http://schemas.microsoft.com/office/powerpoint/2010/main" val="3635349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125"/>
            <a:ext cx="10972800" cy="930166"/>
          </a:xfrm>
        </p:spPr>
        <p:txBody>
          <a:bodyPr>
            <a:normAutofit/>
          </a:bodyPr>
          <a:lstStyle/>
          <a:p>
            <a:r>
              <a:rPr lang="en-US" sz="3600" spc="-10" dirty="0"/>
              <a:t>The Evolution of Programming Languages</a:t>
            </a:r>
            <a:r>
              <a:rPr lang="en-US" sz="3600" spc="30" dirty="0"/>
              <a:t> </a:t>
            </a:r>
            <a:r>
              <a:rPr lang="en-US" sz="3600" dirty="0"/>
              <a:t>-</a:t>
            </a:r>
            <a:endParaRPr lang="en-IN" sz="3600" dirty="0"/>
          </a:p>
        </p:txBody>
      </p:sp>
      <p:sp>
        <p:nvSpPr>
          <p:cNvPr id="3" name="Text Placeholder 2"/>
          <p:cNvSpPr>
            <a:spLocks noGrp="1"/>
          </p:cNvSpPr>
          <p:nvPr>
            <p:ph type="body" idx="1"/>
          </p:nvPr>
        </p:nvSpPr>
        <p:spPr>
          <a:xfrm>
            <a:off x="898633" y="1056291"/>
            <a:ext cx="10725807" cy="4887311"/>
          </a:xfrm>
        </p:spPr>
        <p:txBody>
          <a:bodyPr/>
          <a:lstStyle/>
          <a:p>
            <a:pPr marL="0" indent="0" algn="just">
              <a:buNone/>
            </a:pPr>
            <a:r>
              <a:rPr lang="en-US" sz="3200" b="1" spc="-5" dirty="0"/>
              <a:t>First </a:t>
            </a:r>
            <a:r>
              <a:rPr lang="en-US" sz="3200" b="1" spc="-10" dirty="0"/>
              <a:t>Generation(Low </a:t>
            </a:r>
            <a:r>
              <a:rPr lang="en-US" sz="3200" b="1" spc="-5" dirty="0"/>
              <a:t>Level</a:t>
            </a:r>
            <a:r>
              <a:rPr lang="en-US" sz="3200" b="1" spc="-10" dirty="0"/>
              <a:t> Language):</a:t>
            </a:r>
          </a:p>
          <a:p>
            <a:pPr marL="38100" algn="just"/>
            <a:endParaRPr lang="en-US" b="1" spc="-5" dirty="0" smtClean="0"/>
          </a:p>
          <a:p>
            <a:pPr marL="0" indent="0" algn="just">
              <a:buNone/>
            </a:pPr>
            <a:r>
              <a:rPr lang="en-US" b="1" spc="-5" dirty="0" smtClean="0"/>
              <a:t>There </a:t>
            </a:r>
            <a:r>
              <a:rPr lang="en-US" b="1" dirty="0"/>
              <a:t>are </a:t>
            </a:r>
            <a:r>
              <a:rPr lang="en-US" b="1" spc="-5" dirty="0"/>
              <a:t>benefits:</a:t>
            </a:r>
            <a:endParaRPr lang="en-US" dirty="0"/>
          </a:p>
          <a:p>
            <a:pPr algn="just"/>
            <a:r>
              <a:rPr lang="en-US" spc="-215" dirty="0" smtClean="0"/>
              <a:t>Code </a:t>
            </a:r>
            <a:r>
              <a:rPr lang="en-US" spc="-5" dirty="0"/>
              <a:t>can </a:t>
            </a:r>
            <a:r>
              <a:rPr lang="en-US" dirty="0"/>
              <a:t>be </a:t>
            </a:r>
            <a:r>
              <a:rPr lang="en-US" spc="-5" dirty="0"/>
              <a:t>fast </a:t>
            </a:r>
            <a:r>
              <a:rPr lang="en-US" dirty="0"/>
              <a:t>and </a:t>
            </a:r>
            <a:r>
              <a:rPr lang="en-US" spc="-5" dirty="0"/>
              <a:t>efficient because </a:t>
            </a:r>
            <a:r>
              <a:rPr lang="en-US" dirty="0"/>
              <a:t>no </a:t>
            </a:r>
            <a:r>
              <a:rPr lang="en-US" spc="-5" dirty="0"/>
              <a:t>translator </a:t>
            </a:r>
            <a:r>
              <a:rPr lang="en-US" dirty="0"/>
              <a:t>needed.</a:t>
            </a:r>
          </a:p>
          <a:p>
            <a:pPr marR="1889760" algn="just">
              <a:lnSpc>
                <a:spcPts val="2410"/>
              </a:lnSpc>
              <a:spcBef>
                <a:spcPts val="70"/>
              </a:spcBef>
            </a:pPr>
            <a:r>
              <a:rPr lang="en-US" spc="-215" dirty="0" smtClean="0"/>
              <a:t>Code </a:t>
            </a:r>
            <a:r>
              <a:rPr lang="en-US" spc="-5" dirty="0"/>
              <a:t>can make </a:t>
            </a:r>
            <a:r>
              <a:rPr lang="en-US" dirty="0"/>
              <a:t>use of </a:t>
            </a:r>
            <a:r>
              <a:rPr lang="en-US" spc="-5" dirty="0"/>
              <a:t>specific </a:t>
            </a:r>
            <a:r>
              <a:rPr lang="en-US" dirty="0"/>
              <a:t>processor </a:t>
            </a:r>
            <a:r>
              <a:rPr lang="en-US" spc="-5" dirty="0"/>
              <a:t>features </a:t>
            </a:r>
            <a:r>
              <a:rPr lang="en-US" dirty="0"/>
              <a:t>such as  </a:t>
            </a:r>
            <a:r>
              <a:rPr lang="en-US" spc="-5" dirty="0" smtClean="0"/>
              <a:t>special registers</a:t>
            </a:r>
          </a:p>
          <a:p>
            <a:pPr marL="0" marR="1889760" indent="0" algn="just">
              <a:lnSpc>
                <a:spcPts val="2410"/>
              </a:lnSpc>
              <a:spcBef>
                <a:spcPts val="70"/>
              </a:spcBef>
              <a:buNone/>
            </a:pPr>
            <a:endParaRPr lang="en-US" spc="-5" dirty="0"/>
          </a:p>
          <a:p>
            <a:pPr marL="0" indent="0" algn="just">
              <a:spcBef>
                <a:spcPts val="100"/>
              </a:spcBef>
              <a:buNone/>
            </a:pPr>
            <a:r>
              <a:rPr lang="en-US" b="1" dirty="0"/>
              <a:t>Drawbacks:</a:t>
            </a:r>
            <a:endParaRPr lang="en-US" dirty="0"/>
          </a:p>
          <a:p>
            <a:pPr marL="355600" indent="-342900" algn="just">
              <a:tabLst>
                <a:tab pos="194310" algn="l"/>
              </a:tabLst>
            </a:pPr>
            <a:r>
              <a:rPr lang="en-US" dirty="0"/>
              <a:t>Code cannot be </a:t>
            </a:r>
            <a:r>
              <a:rPr lang="en-US" spc="-5" dirty="0"/>
              <a:t>ported to </a:t>
            </a:r>
            <a:r>
              <a:rPr lang="en-US" dirty="0"/>
              <a:t>other </a:t>
            </a:r>
            <a:r>
              <a:rPr lang="en-US" spc="-10" dirty="0"/>
              <a:t>systems </a:t>
            </a:r>
            <a:r>
              <a:rPr lang="en-US" dirty="0"/>
              <a:t>and has </a:t>
            </a:r>
            <a:r>
              <a:rPr lang="en-US" spc="-5" dirty="0"/>
              <a:t>to </a:t>
            </a:r>
            <a:r>
              <a:rPr lang="en-US" dirty="0"/>
              <a:t>be</a:t>
            </a:r>
            <a:r>
              <a:rPr lang="en-US" spc="70" dirty="0"/>
              <a:t> </a:t>
            </a:r>
            <a:r>
              <a:rPr lang="en-US" spc="-5" dirty="0"/>
              <a:t>rewritten</a:t>
            </a:r>
            <a:endParaRPr lang="en-US" dirty="0"/>
          </a:p>
          <a:p>
            <a:pPr marL="355600" indent="-342900" algn="just">
              <a:tabLst>
                <a:tab pos="194310" algn="l"/>
              </a:tabLst>
            </a:pPr>
            <a:r>
              <a:rPr lang="en-US" dirty="0"/>
              <a:t>Code </a:t>
            </a:r>
            <a:r>
              <a:rPr lang="en-US" spc="-5" dirty="0"/>
              <a:t>is difficult to edit </a:t>
            </a:r>
            <a:r>
              <a:rPr lang="en-US" dirty="0"/>
              <a:t>and</a:t>
            </a:r>
            <a:r>
              <a:rPr lang="en-US" spc="20" dirty="0"/>
              <a:t> </a:t>
            </a:r>
            <a:r>
              <a:rPr lang="en-US" dirty="0"/>
              <a:t>update</a:t>
            </a:r>
          </a:p>
          <a:p>
            <a:pPr marL="355600" indent="-342900" algn="just">
              <a:tabLst>
                <a:tab pos="194310" algn="l"/>
              </a:tabLst>
            </a:pPr>
            <a:r>
              <a:rPr lang="en-US" spc="-5" dirty="0"/>
              <a:t>It is difficult to </a:t>
            </a:r>
            <a:r>
              <a:rPr lang="en-US" dirty="0"/>
              <a:t>debug </a:t>
            </a:r>
            <a:r>
              <a:rPr lang="en-US" spc="-5" dirty="0"/>
              <a:t>the</a:t>
            </a:r>
            <a:r>
              <a:rPr lang="en-US" spc="-45" dirty="0"/>
              <a:t> </a:t>
            </a:r>
            <a:r>
              <a:rPr lang="en-US" spc="-5" dirty="0"/>
              <a:t>program.</a:t>
            </a:r>
            <a:endParaRPr lang="en-US" dirty="0"/>
          </a:p>
          <a:p>
            <a:pPr algn="just"/>
            <a:endParaRPr lang="en-IN" dirty="0"/>
          </a:p>
        </p:txBody>
      </p:sp>
    </p:spTree>
    <p:extLst>
      <p:ext uri="{BB962C8B-B14F-4D97-AF65-F5344CB8AC3E}">
        <p14:creationId xmlns:p14="http://schemas.microsoft.com/office/powerpoint/2010/main" val="3840110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1200" y="267942"/>
            <a:ext cx="10972800" cy="505267"/>
          </a:xfrm>
          <a:prstGeom prst="rect">
            <a:avLst/>
          </a:prstGeom>
        </p:spPr>
        <p:txBody>
          <a:bodyPr vert="horz" wrap="square" lIns="0" tIns="12700" rIns="0" bIns="0" rtlCol="0" anchor="ctr">
            <a:spAutoFit/>
          </a:bodyPr>
          <a:lstStyle/>
          <a:p>
            <a:pPr marL="249554">
              <a:spcBef>
                <a:spcPts val="100"/>
              </a:spcBef>
            </a:pPr>
            <a:r>
              <a:rPr sz="3200" spc="-10" dirty="0"/>
              <a:t>The Evolution of Programming Languages</a:t>
            </a:r>
            <a:r>
              <a:rPr sz="3200" spc="30" dirty="0"/>
              <a:t> </a:t>
            </a:r>
            <a:r>
              <a:rPr sz="3200" dirty="0"/>
              <a:t>-</a:t>
            </a:r>
          </a:p>
        </p:txBody>
      </p:sp>
      <p:sp>
        <p:nvSpPr>
          <p:cNvPr id="4" name="object 4"/>
          <p:cNvSpPr txBox="1"/>
          <p:nvPr/>
        </p:nvSpPr>
        <p:spPr>
          <a:xfrm>
            <a:off x="711201" y="948690"/>
            <a:ext cx="10734566" cy="3629199"/>
          </a:xfrm>
          <a:prstGeom prst="rect">
            <a:avLst/>
          </a:prstGeom>
        </p:spPr>
        <p:txBody>
          <a:bodyPr vert="horz" wrap="square" lIns="0" tIns="12700" rIns="0" bIns="0" rtlCol="0">
            <a:spAutoFit/>
          </a:bodyPr>
          <a:lstStyle/>
          <a:p>
            <a:pPr marL="12700" algn="just">
              <a:lnSpc>
                <a:spcPts val="3835"/>
              </a:lnSpc>
              <a:spcBef>
                <a:spcPts val="100"/>
              </a:spcBef>
            </a:pPr>
            <a:r>
              <a:rPr sz="3200" b="1" dirty="0">
                <a:latin typeface="Times New Roman"/>
                <a:cs typeface="Times New Roman"/>
              </a:rPr>
              <a:t>Second Generation (Low Level</a:t>
            </a:r>
            <a:r>
              <a:rPr sz="3200" b="1" spc="-55" dirty="0">
                <a:latin typeface="Times New Roman"/>
                <a:cs typeface="Times New Roman"/>
              </a:rPr>
              <a:t> </a:t>
            </a:r>
            <a:r>
              <a:rPr sz="3200" b="1" dirty="0">
                <a:latin typeface="Times New Roman"/>
                <a:cs typeface="Times New Roman"/>
              </a:rPr>
              <a:t>Language</a:t>
            </a:r>
            <a:r>
              <a:rPr sz="3200" b="1" dirty="0" smtClean="0">
                <a:latin typeface="Times New Roman"/>
                <a:cs typeface="Times New Roman"/>
              </a:rPr>
              <a:t>):</a:t>
            </a:r>
            <a:endParaRPr sz="3200" dirty="0">
              <a:latin typeface="Times New Roman"/>
              <a:cs typeface="Times New Roman"/>
            </a:endParaRPr>
          </a:p>
          <a:p>
            <a:pPr marL="12700" marR="242570" algn="just">
              <a:lnSpc>
                <a:spcPts val="2160"/>
              </a:lnSpc>
              <a:spcBef>
                <a:spcPts val="65"/>
              </a:spcBef>
              <a:buSzPct val="94444"/>
              <a:buFont typeface="Arial"/>
              <a:buChar char="•"/>
              <a:tabLst>
                <a:tab pos="93980" algn="l"/>
              </a:tabLst>
            </a:pPr>
            <a:r>
              <a:rPr sz="2200" spc="-5" dirty="0" smtClean="0">
                <a:latin typeface="Times New Roman"/>
                <a:cs typeface="Times New Roman"/>
              </a:rPr>
              <a:t>As </a:t>
            </a:r>
            <a:r>
              <a:rPr sz="2200" spc="5" dirty="0" smtClean="0">
                <a:latin typeface="Times New Roman"/>
                <a:cs typeface="Times New Roman"/>
              </a:rPr>
              <a:t>you </a:t>
            </a:r>
            <a:r>
              <a:rPr sz="2200" dirty="0" smtClean="0">
                <a:latin typeface="Times New Roman"/>
                <a:cs typeface="Times New Roman"/>
              </a:rPr>
              <a:t>can </a:t>
            </a:r>
            <a:r>
              <a:rPr sz="2200" spc="-5" dirty="0" smtClean="0">
                <a:latin typeface="Times New Roman"/>
                <a:cs typeface="Times New Roman"/>
              </a:rPr>
              <a:t>imagine, writing in </a:t>
            </a:r>
            <a:r>
              <a:rPr sz="2200" dirty="0" smtClean="0">
                <a:latin typeface="Times New Roman"/>
                <a:cs typeface="Times New Roman"/>
              </a:rPr>
              <a:t>1s </a:t>
            </a:r>
            <a:r>
              <a:rPr sz="2200" spc="-5" dirty="0" smtClean="0">
                <a:latin typeface="Times New Roman"/>
                <a:cs typeface="Times New Roman"/>
              </a:rPr>
              <a:t>and </a:t>
            </a:r>
            <a:r>
              <a:rPr sz="2200" dirty="0" smtClean="0">
                <a:latin typeface="Times New Roman"/>
                <a:cs typeface="Times New Roman"/>
              </a:rPr>
              <a:t>0s all day </a:t>
            </a:r>
            <a:r>
              <a:rPr sz="2200" spc="-5" dirty="0" smtClean="0">
                <a:latin typeface="Times New Roman"/>
                <a:cs typeface="Times New Roman"/>
              </a:rPr>
              <a:t>will leave </a:t>
            </a:r>
            <a:r>
              <a:rPr sz="2200" spc="5" dirty="0" smtClean="0">
                <a:latin typeface="Times New Roman"/>
                <a:cs typeface="Times New Roman"/>
              </a:rPr>
              <a:t>you </a:t>
            </a:r>
            <a:r>
              <a:rPr sz="2200" dirty="0" smtClean="0">
                <a:latin typeface="Times New Roman"/>
                <a:cs typeface="Times New Roman"/>
              </a:rPr>
              <a:t>prone </a:t>
            </a:r>
            <a:r>
              <a:rPr sz="2200" spc="-5" dirty="0" smtClean="0">
                <a:latin typeface="Times New Roman"/>
                <a:cs typeface="Times New Roman"/>
              </a:rPr>
              <a:t>to  mistakes. Second-generation programming languages </a:t>
            </a:r>
            <a:r>
              <a:rPr sz="2200" dirty="0" smtClean="0">
                <a:latin typeface="Times New Roman"/>
                <a:cs typeface="Times New Roman"/>
              </a:rPr>
              <a:t>are a </a:t>
            </a:r>
            <a:r>
              <a:rPr sz="2200" spc="-5" dirty="0" smtClean="0">
                <a:latin typeface="Times New Roman"/>
                <a:cs typeface="Times New Roman"/>
              </a:rPr>
              <a:t>way </a:t>
            </a:r>
            <a:r>
              <a:rPr sz="2200" dirty="0" smtClean="0">
                <a:latin typeface="Times New Roman"/>
                <a:cs typeface="Times New Roman"/>
              </a:rPr>
              <a:t>of describing  </a:t>
            </a:r>
            <a:r>
              <a:rPr sz="2200" spc="-5" dirty="0" smtClean="0">
                <a:latin typeface="Times New Roman"/>
                <a:cs typeface="Times New Roman"/>
              </a:rPr>
              <a:t>Assembly </a:t>
            </a:r>
            <a:r>
              <a:rPr sz="2200" dirty="0" smtClean="0">
                <a:latin typeface="Times New Roman"/>
                <a:cs typeface="Times New Roman"/>
              </a:rPr>
              <a:t>code </a:t>
            </a:r>
            <a:r>
              <a:rPr sz="2200" spc="-5" dirty="0" smtClean="0">
                <a:latin typeface="Times New Roman"/>
                <a:cs typeface="Times New Roman"/>
              </a:rPr>
              <a:t>which </a:t>
            </a:r>
            <a:r>
              <a:rPr sz="2200" dirty="0" smtClean="0">
                <a:latin typeface="Times New Roman"/>
                <a:cs typeface="Times New Roman"/>
              </a:rPr>
              <a:t>uses </a:t>
            </a:r>
            <a:r>
              <a:rPr sz="2200" spc="-5" dirty="0" smtClean="0">
                <a:latin typeface="Times New Roman"/>
                <a:cs typeface="Times New Roman"/>
              </a:rPr>
              <a:t>mnemonic </a:t>
            </a:r>
            <a:r>
              <a:rPr sz="2200" dirty="0" smtClean="0">
                <a:latin typeface="Times New Roman"/>
                <a:cs typeface="Times New Roman"/>
              </a:rPr>
              <a:t>codes </a:t>
            </a:r>
            <a:r>
              <a:rPr sz="2200" spc="-5" dirty="0" smtClean="0">
                <a:latin typeface="Times New Roman"/>
                <a:cs typeface="Times New Roman"/>
              </a:rPr>
              <a:t>like ADD,</a:t>
            </a:r>
            <a:r>
              <a:rPr lang="en-IN" sz="2200" spc="-5" dirty="0" smtClean="0">
                <a:latin typeface="Times New Roman"/>
                <a:cs typeface="Times New Roman"/>
              </a:rPr>
              <a:t> </a:t>
            </a:r>
            <a:r>
              <a:rPr sz="2200" spc="-5" dirty="0" smtClean="0">
                <a:latin typeface="Times New Roman"/>
                <a:cs typeface="Times New Roman"/>
              </a:rPr>
              <a:t>SUB,</a:t>
            </a:r>
            <a:r>
              <a:rPr lang="en-IN" sz="2200" spc="-5" dirty="0" smtClean="0">
                <a:latin typeface="Times New Roman"/>
                <a:cs typeface="Times New Roman"/>
              </a:rPr>
              <a:t> </a:t>
            </a:r>
            <a:r>
              <a:rPr sz="2200" spc="-5" dirty="0" smtClean="0">
                <a:latin typeface="Times New Roman"/>
                <a:cs typeface="Times New Roman"/>
              </a:rPr>
              <a:t>MUL,</a:t>
            </a:r>
            <a:r>
              <a:rPr lang="en-IN" sz="2200" spc="-5" dirty="0" smtClean="0">
                <a:latin typeface="Times New Roman"/>
                <a:cs typeface="Times New Roman"/>
              </a:rPr>
              <a:t> </a:t>
            </a:r>
            <a:r>
              <a:rPr sz="2200" spc="-5" dirty="0" smtClean="0">
                <a:latin typeface="Times New Roman"/>
                <a:cs typeface="Times New Roman"/>
              </a:rPr>
              <a:t>D</a:t>
            </a:r>
            <a:r>
              <a:rPr lang="en-IN" sz="2200" spc="-5" dirty="0" smtClean="0">
                <a:latin typeface="Times New Roman"/>
                <a:cs typeface="Times New Roman"/>
              </a:rPr>
              <a:t>IV</a:t>
            </a:r>
            <a:r>
              <a:rPr sz="2200" spc="-5" dirty="0" smtClean="0">
                <a:latin typeface="Times New Roman"/>
                <a:cs typeface="Times New Roman"/>
              </a:rPr>
              <a:t>,</a:t>
            </a:r>
            <a:r>
              <a:rPr lang="en-IN" sz="2200" spc="-5" dirty="0" smtClean="0">
                <a:latin typeface="Times New Roman"/>
                <a:cs typeface="Times New Roman"/>
              </a:rPr>
              <a:t> </a:t>
            </a:r>
            <a:r>
              <a:rPr sz="2200" spc="-5" dirty="0" smtClean="0">
                <a:latin typeface="Times New Roman"/>
                <a:cs typeface="Times New Roman"/>
              </a:rPr>
              <a:t>MOV</a:t>
            </a:r>
            <a:r>
              <a:rPr sz="2200" spc="55" dirty="0" smtClean="0">
                <a:latin typeface="Times New Roman"/>
                <a:cs typeface="Times New Roman"/>
              </a:rPr>
              <a:t> </a:t>
            </a:r>
            <a:r>
              <a:rPr sz="2200" dirty="0" smtClean="0">
                <a:latin typeface="Times New Roman"/>
                <a:cs typeface="Times New Roman"/>
              </a:rPr>
              <a:t>etc.</a:t>
            </a:r>
            <a:endParaRPr lang="en-IN" sz="2200" dirty="0" smtClean="0">
              <a:latin typeface="Times New Roman"/>
              <a:cs typeface="Times New Roman"/>
            </a:endParaRPr>
          </a:p>
          <a:p>
            <a:pPr marL="12700" marR="242570" algn="just">
              <a:lnSpc>
                <a:spcPts val="2160"/>
              </a:lnSpc>
              <a:spcBef>
                <a:spcPts val="65"/>
              </a:spcBef>
              <a:buSzPct val="94444"/>
              <a:buFont typeface="Arial"/>
              <a:buChar char="•"/>
              <a:tabLst>
                <a:tab pos="93980" algn="l"/>
              </a:tabLst>
            </a:pPr>
            <a:endParaRPr sz="2200" dirty="0" smtClean="0">
              <a:latin typeface="Times New Roman"/>
              <a:cs typeface="Times New Roman"/>
            </a:endParaRPr>
          </a:p>
          <a:p>
            <a:pPr marL="12700" marR="5080" algn="just">
              <a:lnSpc>
                <a:spcPts val="2160"/>
              </a:lnSpc>
              <a:buSzPct val="94444"/>
              <a:buFont typeface="Arial"/>
              <a:buChar char="•"/>
              <a:tabLst>
                <a:tab pos="93980" algn="l"/>
              </a:tabLst>
            </a:pPr>
            <a:r>
              <a:rPr sz="2200" spc="-5" dirty="0" smtClean="0">
                <a:latin typeface="Times New Roman"/>
                <a:cs typeface="Times New Roman"/>
              </a:rPr>
              <a:t>By using codes resembling English programming becomes much easier. The </a:t>
            </a:r>
            <a:r>
              <a:rPr sz="2200" dirty="0" smtClean="0">
                <a:latin typeface="Times New Roman"/>
                <a:cs typeface="Times New Roman"/>
              </a:rPr>
              <a:t>use of  </a:t>
            </a:r>
            <a:r>
              <a:rPr sz="2200" spc="-5" dirty="0" smtClean="0">
                <a:latin typeface="Times New Roman"/>
                <a:cs typeface="Times New Roman"/>
              </a:rPr>
              <a:t>these mnemonic </a:t>
            </a:r>
            <a:r>
              <a:rPr sz="2200" dirty="0" smtClean="0">
                <a:latin typeface="Times New Roman"/>
                <a:cs typeface="Times New Roman"/>
              </a:rPr>
              <a:t>codes </a:t>
            </a:r>
            <a:r>
              <a:rPr sz="2200" spc="-5" dirty="0" smtClean="0">
                <a:latin typeface="Times New Roman"/>
                <a:cs typeface="Times New Roman"/>
              </a:rPr>
              <a:t>such as LDA </a:t>
            </a:r>
            <a:r>
              <a:rPr sz="2200" dirty="0" smtClean="0">
                <a:latin typeface="Times New Roman"/>
                <a:cs typeface="Times New Roman"/>
              </a:rPr>
              <a:t>for load </a:t>
            </a:r>
            <a:r>
              <a:rPr sz="2200" spc="-5" dirty="0" smtClean="0">
                <a:latin typeface="Times New Roman"/>
                <a:cs typeface="Times New Roman"/>
              </a:rPr>
              <a:t>and STA </a:t>
            </a:r>
            <a:r>
              <a:rPr sz="2200" dirty="0" smtClean="0">
                <a:latin typeface="Times New Roman"/>
                <a:cs typeface="Times New Roman"/>
              </a:rPr>
              <a:t>for </a:t>
            </a:r>
            <a:r>
              <a:rPr sz="2200" spc="-5" dirty="0" smtClean="0">
                <a:latin typeface="Times New Roman"/>
                <a:cs typeface="Times New Roman"/>
              </a:rPr>
              <a:t>store means the code </a:t>
            </a:r>
            <a:r>
              <a:rPr sz="2200" dirty="0" smtClean="0">
                <a:latin typeface="Times New Roman"/>
                <a:cs typeface="Times New Roman"/>
              </a:rPr>
              <a:t>is  </a:t>
            </a:r>
            <a:r>
              <a:rPr sz="2200" spc="-5" dirty="0" smtClean="0">
                <a:latin typeface="Times New Roman"/>
                <a:cs typeface="Times New Roman"/>
              </a:rPr>
              <a:t>easier to read and</a:t>
            </a:r>
            <a:r>
              <a:rPr sz="2200" spc="20" dirty="0" smtClean="0">
                <a:latin typeface="Times New Roman"/>
                <a:cs typeface="Times New Roman"/>
              </a:rPr>
              <a:t> </a:t>
            </a:r>
            <a:r>
              <a:rPr sz="2200" spc="-5" dirty="0" smtClean="0">
                <a:latin typeface="Times New Roman"/>
                <a:cs typeface="Times New Roman"/>
              </a:rPr>
              <a:t>write.</a:t>
            </a:r>
            <a:endParaRPr lang="en-IN" sz="2200" spc="-5" dirty="0" smtClean="0">
              <a:latin typeface="Times New Roman"/>
              <a:cs typeface="Times New Roman"/>
            </a:endParaRPr>
          </a:p>
          <a:p>
            <a:pPr marL="12700" marR="5080" algn="just">
              <a:lnSpc>
                <a:spcPts val="2160"/>
              </a:lnSpc>
              <a:buSzPct val="94444"/>
              <a:buFont typeface="Arial"/>
              <a:buChar char="•"/>
              <a:tabLst>
                <a:tab pos="93980" algn="l"/>
              </a:tabLst>
            </a:pPr>
            <a:endParaRPr sz="2200" dirty="0" smtClean="0">
              <a:latin typeface="Times New Roman"/>
              <a:cs typeface="Times New Roman"/>
            </a:endParaRPr>
          </a:p>
          <a:p>
            <a:pPr marL="12700" marR="65405" algn="just">
              <a:lnSpc>
                <a:spcPts val="2160"/>
              </a:lnSpc>
              <a:buSzPct val="94444"/>
              <a:buFont typeface="Arial"/>
              <a:buChar char="•"/>
              <a:tabLst>
                <a:tab pos="93980" algn="l"/>
              </a:tabLst>
            </a:pPr>
            <a:r>
              <a:rPr sz="2200" spc="-5" dirty="0" smtClean="0">
                <a:latin typeface="Times New Roman"/>
                <a:cs typeface="Times New Roman"/>
              </a:rPr>
              <a:t>To convert an assembly </a:t>
            </a:r>
            <a:r>
              <a:rPr sz="2200" dirty="0" smtClean="0">
                <a:latin typeface="Times New Roman"/>
                <a:cs typeface="Times New Roman"/>
              </a:rPr>
              <a:t>code program </a:t>
            </a:r>
            <a:r>
              <a:rPr sz="2200" spc="-5" dirty="0" smtClean="0">
                <a:latin typeface="Times New Roman"/>
                <a:cs typeface="Times New Roman"/>
              </a:rPr>
              <a:t>into </a:t>
            </a:r>
            <a:r>
              <a:rPr sz="2200" dirty="0" smtClean="0">
                <a:latin typeface="Times New Roman"/>
                <a:cs typeface="Times New Roman"/>
              </a:rPr>
              <a:t>object code </a:t>
            </a:r>
            <a:r>
              <a:rPr sz="2200" spc="-5" dirty="0" smtClean="0">
                <a:latin typeface="Times New Roman"/>
                <a:cs typeface="Times New Roman"/>
              </a:rPr>
              <a:t>to </a:t>
            </a:r>
            <a:r>
              <a:rPr sz="2200" dirty="0" smtClean="0">
                <a:latin typeface="Times New Roman"/>
                <a:cs typeface="Times New Roman"/>
              </a:rPr>
              <a:t>run on a </a:t>
            </a:r>
            <a:r>
              <a:rPr sz="2200" spc="-5" dirty="0" smtClean="0">
                <a:latin typeface="Times New Roman"/>
                <a:cs typeface="Times New Roman"/>
              </a:rPr>
              <a:t>computer  </a:t>
            </a:r>
            <a:r>
              <a:rPr sz="2200" dirty="0" smtClean="0">
                <a:latin typeface="Times New Roman"/>
                <a:cs typeface="Times New Roman"/>
              </a:rPr>
              <a:t>requires </a:t>
            </a:r>
            <a:r>
              <a:rPr sz="2200" spc="-5" dirty="0" smtClean="0">
                <a:latin typeface="Times New Roman"/>
                <a:cs typeface="Times New Roman"/>
              </a:rPr>
              <a:t>an </a:t>
            </a:r>
            <a:r>
              <a:rPr sz="2200" b="1" spc="-10" dirty="0" smtClean="0">
                <a:latin typeface="Times New Roman"/>
                <a:cs typeface="Times New Roman"/>
              </a:rPr>
              <a:t>Assembler </a:t>
            </a:r>
            <a:r>
              <a:rPr sz="2200" dirty="0" smtClean="0">
                <a:latin typeface="Times New Roman"/>
                <a:cs typeface="Times New Roman"/>
              </a:rPr>
              <a:t>and </a:t>
            </a:r>
            <a:r>
              <a:rPr sz="2200" spc="-5" dirty="0" smtClean="0">
                <a:latin typeface="Times New Roman"/>
                <a:cs typeface="Times New Roman"/>
              </a:rPr>
              <a:t>each </a:t>
            </a:r>
            <a:r>
              <a:rPr sz="2200" dirty="0" smtClean="0">
                <a:latin typeface="Times New Roman"/>
                <a:cs typeface="Times New Roman"/>
              </a:rPr>
              <a:t>line of </a:t>
            </a:r>
            <a:r>
              <a:rPr sz="2200" spc="-5" dirty="0" smtClean="0">
                <a:latin typeface="Times New Roman"/>
                <a:cs typeface="Times New Roman"/>
              </a:rPr>
              <a:t>assembly </a:t>
            </a:r>
            <a:r>
              <a:rPr sz="2200" dirty="0" smtClean="0">
                <a:latin typeface="Times New Roman"/>
                <a:cs typeface="Times New Roman"/>
              </a:rPr>
              <a:t>can be replaced by the equivalent  one </a:t>
            </a:r>
            <a:r>
              <a:rPr sz="2200" spc="-5" dirty="0" smtClean="0">
                <a:latin typeface="Times New Roman"/>
                <a:cs typeface="Times New Roman"/>
              </a:rPr>
              <a:t>line </a:t>
            </a:r>
            <a:r>
              <a:rPr sz="2200" dirty="0" smtClean="0">
                <a:latin typeface="Times New Roman"/>
                <a:cs typeface="Times New Roman"/>
              </a:rPr>
              <a:t>of object (machine)</a:t>
            </a:r>
            <a:r>
              <a:rPr sz="2200" spc="10" dirty="0" smtClean="0">
                <a:latin typeface="Times New Roman"/>
                <a:cs typeface="Times New Roman"/>
              </a:rPr>
              <a:t> </a:t>
            </a:r>
            <a:r>
              <a:rPr sz="2200" spc="-5" dirty="0" smtClean="0">
                <a:latin typeface="Times New Roman"/>
                <a:cs typeface="Times New Roman"/>
              </a:rPr>
              <a:t>code:</a:t>
            </a:r>
            <a:endParaRPr sz="2200" dirty="0">
              <a:latin typeface="Times New Roman"/>
              <a:cs typeface="Times New Roman"/>
            </a:endParaRPr>
          </a:p>
        </p:txBody>
      </p:sp>
      <p:sp>
        <p:nvSpPr>
          <p:cNvPr id="5" name="object 5"/>
          <p:cNvSpPr/>
          <p:nvPr/>
        </p:nvSpPr>
        <p:spPr>
          <a:xfrm>
            <a:off x="2853559" y="4577889"/>
            <a:ext cx="6432331" cy="2161555"/>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10261600" y="6429910"/>
            <a:ext cx="2844800" cy="218008"/>
          </a:xfrm>
          <a:prstGeom prst="rect">
            <a:avLst/>
          </a:prstGeom>
        </p:spPr>
        <p:txBody>
          <a:bodyPr vert="horz" wrap="square" lIns="0" tIns="0" rIns="0" bIns="0" rtlCol="0" anchor="ctr">
            <a:spAutoFit/>
          </a:bodyPr>
          <a:lstStyle/>
          <a:p>
            <a:pPr marL="38100">
              <a:lnSpc>
                <a:spcPts val="1664"/>
              </a:lnSpc>
            </a:pPr>
            <a:fld id="{81D60167-4931-47E6-BA6A-407CBD079E47}" type="slidenum">
              <a:rPr spc="40" dirty="0"/>
              <a:pPr marL="38100">
                <a:lnSpc>
                  <a:spcPts val="1664"/>
                </a:lnSpc>
              </a:pPr>
              <a:t>18</a:t>
            </a:fld>
            <a:endParaRPr spc="40" dirty="0"/>
          </a:p>
        </p:txBody>
      </p:sp>
    </p:spTree>
    <p:extLst>
      <p:ext uri="{BB962C8B-B14F-4D97-AF65-F5344CB8AC3E}">
        <p14:creationId xmlns:p14="http://schemas.microsoft.com/office/powerpoint/2010/main" val="3946438256"/>
      </p:ext>
    </p:extLst>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10972800" cy="1182415"/>
          </a:xfrm>
        </p:spPr>
        <p:txBody>
          <a:bodyPr>
            <a:normAutofit/>
          </a:bodyPr>
          <a:lstStyle/>
          <a:p>
            <a:r>
              <a:rPr lang="en-US" sz="3600" b="1" spc="-10" dirty="0">
                <a:solidFill>
                  <a:srgbClr val="FF0000"/>
                </a:solidFill>
              </a:rPr>
              <a:t>The Evolution of Programming Languages</a:t>
            </a:r>
            <a:r>
              <a:rPr lang="en-US" sz="3600" b="1" spc="30" dirty="0">
                <a:solidFill>
                  <a:srgbClr val="FF0000"/>
                </a:solidFill>
              </a:rPr>
              <a:t> </a:t>
            </a:r>
            <a:r>
              <a:rPr lang="en-US" sz="3600" b="1" dirty="0">
                <a:solidFill>
                  <a:srgbClr val="FF0000"/>
                </a:solidFill>
              </a:rPr>
              <a:t>-</a:t>
            </a:r>
            <a:endParaRPr lang="en-IN" sz="3600" b="1" dirty="0">
              <a:solidFill>
                <a:srgbClr val="FF0000"/>
              </a:solidFill>
            </a:endParaRPr>
          </a:p>
        </p:txBody>
      </p:sp>
      <p:sp>
        <p:nvSpPr>
          <p:cNvPr id="3" name="Content Placeholder 2"/>
          <p:cNvSpPr>
            <a:spLocks noGrp="1"/>
          </p:cNvSpPr>
          <p:nvPr>
            <p:ph idx="1"/>
          </p:nvPr>
        </p:nvSpPr>
        <p:spPr>
          <a:xfrm>
            <a:off x="762000" y="1024759"/>
            <a:ext cx="10809890" cy="5060731"/>
          </a:xfrm>
        </p:spPr>
        <p:txBody>
          <a:bodyPr>
            <a:noAutofit/>
          </a:bodyPr>
          <a:lstStyle/>
          <a:p>
            <a:pPr marL="0" indent="0" algn="just">
              <a:buNone/>
            </a:pPr>
            <a:r>
              <a:rPr lang="en-IN" sz="2400" b="1" spc="-5" dirty="0" smtClean="0">
                <a:solidFill>
                  <a:srgbClr val="242424"/>
                </a:solidFill>
                <a:latin typeface="Times New Roman"/>
                <a:cs typeface="Times New Roman"/>
              </a:rPr>
              <a:t>Advantages </a:t>
            </a:r>
            <a:r>
              <a:rPr lang="en-IN" sz="2400" b="1" dirty="0">
                <a:solidFill>
                  <a:srgbClr val="242424"/>
                </a:solidFill>
                <a:latin typeface="Times New Roman"/>
                <a:cs typeface="Times New Roman"/>
              </a:rPr>
              <a:t>of </a:t>
            </a:r>
            <a:r>
              <a:rPr lang="en-IN" sz="2400" b="1" spc="-5" dirty="0">
                <a:solidFill>
                  <a:srgbClr val="242424"/>
                </a:solidFill>
                <a:latin typeface="Times New Roman"/>
                <a:cs typeface="Times New Roman"/>
              </a:rPr>
              <a:t>Assembly</a:t>
            </a:r>
            <a:r>
              <a:rPr lang="en-IN" sz="2400" b="1" spc="-25" dirty="0">
                <a:solidFill>
                  <a:srgbClr val="242424"/>
                </a:solidFill>
                <a:latin typeface="Times New Roman"/>
                <a:cs typeface="Times New Roman"/>
              </a:rPr>
              <a:t> </a:t>
            </a:r>
            <a:r>
              <a:rPr lang="en-IN" sz="2400" b="1" spc="-5" dirty="0">
                <a:solidFill>
                  <a:srgbClr val="242424"/>
                </a:solidFill>
                <a:latin typeface="Times New Roman"/>
                <a:cs typeface="Times New Roman"/>
              </a:rPr>
              <a:t>Language</a:t>
            </a:r>
            <a:r>
              <a:rPr lang="en-IN" sz="2400" b="1" spc="-5" dirty="0" smtClean="0">
                <a:solidFill>
                  <a:srgbClr val="242424"/>
                </a:solidFill>
                <a:latin typeface="Times New Roman"/>
                <a:cs typeface="Times New Roman"/>
              </a:rPr>
              <a:t>:</a:t>
            </a:r>
          </a:p>
          <a:p>
            <a:pPr marL="12700" algn="just">
              <a:spcBef>
                <a:spcPts val="100"/>
              </a:spcBef>
            </a:pPr>
            <a:r>
              <a:rPr lang="en-US" sz="2400" spc="-5" dirty="0">
                <a:solidFill>
                  <a:srgbClr val="242424"/>
                </a:solidFill>
                <a:latin typeface="Times New Roman"/>
                <a:cs typeface="Times New Roman"/>
              </a:rPr>
              <a:t>Code can </a:t>
            </a:r>
            <a:r>
              <a:rPr lang="en-US" sz="2400" dirty="0">
                <a:solidFill>
                  <a:srgbClr val="242424"/>
                </a:solidFill>
                <a:latin typeface="Times New Roman"/>
                <a:cs typeface="Times New Roman"/>
              </a:rPr>
              <a:t>be </a:t>
            </a:r>
            <a:r>
              <a:rPr lang="en-US" sz="2400" spc="-5" dirty="0">
                <a:solidFill>
                  <a:srgbClr val="242424"/>
                </a:solidFill>
                <a:latin typeface="Times New Roman"/>
                <a:cs typeface="Times New Roman"/>
              </a:rPr>
              <a:t>fast </a:t>
            </a:r>
            <a:r>
              <a:rPr lang="en-US" sz="2400" dirty="0">
                <a:solidFill>
                  <a:srgbClr val="242424"/>
                </a:solidFill>
                <a:latin typeface="Times New Roman"/>
                <a:cs typeface="Times New Roman"/>
              </a:rPr>
              <a:t>and</a:t>
            </a:r>
            <a:r>
              <a:rPr lang="en-US" sz="2400" spc="10" dirty="0">
                <a:solidFill>
                  <a:srgbClr val="242424"/>
                </a:solidFill>
                <a:latin typeface="Times New Roman"/>
                <a:cs typeface="Times New Roman"/>
              </a:rPr>
              <a:t> </a:t>
            </a:r>
            <a:r>
              <a:rPr lang="en-US" sz="2400" spc="-5" dirty="0">
                <a:solidFill>
                  <a:srgbClr val="242424"/>
                </a:solidFill>
                <a:latin typeface="Times New Roman"/>
                <a:cs typeface="Times New Roman"/>
              </a:rPr>
              <a:t>efficient</a:t>
            </a:r>
            <a:endParaRPr lang="en-US" sz="2400" dirty="0">
              <a:latin typeface="Times New Roman"/>
              <a:cs typeface="Times New Roman"/>
            </a:endParaRPr>
          </a:p>
          <a:p>
            <a:pPr marL="12700" algn="just">
              <a:spcBef>
                <a:spcPts val="100"/>
              </a:spcBef>
            </a:pPr>
            <a:r>
              <a:rPr lang="en-US" sz="2400" spc="-5" dirty="0">
                <a:solidFill>
                  <a:srgbClr val="242424"/>
                </a:solidFill>
                <a:latin typeface="Times New Roman"/>
                <a:cs typeface="Times New Roman"/>
              </a:rPr>
              <a:t>Cod</a:t>
            </a:r>
            <a:r>
              <a:rPr lang="en-US" sz="2400" dirty="0">
                <a:solidFill>
                  <a:srgbClr val="242424"/>
                </a:solidFill>
                <a:latin typeface="Times New Roman"/>
                <a:cs typeface="Times New Roman"/>
              </a:rPr>
              <a:t>e c</a:t>
            </a:r>
            <a:r>
              <a:rPr lang="en-US" sz="2400" spc="-5" dirty="0">
                <a:solidFill>
                  <a:srgbClr val="242424"/>
                </a:solidFill>
                <a:latin typeface="Times New Roman"/>
                <a:cs typeface="Times New Roman"/>
              </a:rPr>
              <a:t>a</a:t>
            </a:r>
            <a:r>
              <a:rPr lang="en-US" sz="2400" dirty="0">
                <a:solidFill>
                  <a:srgbClr val="242424"/>
                </a:solidFill>
                <a:latin typeface="Times New Roman"/>
                <a:cs typeface="Times New Roman"/>
              </a:rPr>
              <a:t>n </a:t>
            </a:r>
            <a:r>
              <a:rPr lang="en-US" sz="2400" spc="-20" dirty="0">
                <a:solidFill>
                  <a:srgbClr val="242424"/>
                </a:solidFill>
                <a:latin typeface="Times New Roman"/>
                <a:cs typeface="Times New Roman"/>
              </a:rPr>
              <a:t>m</a:t>
            </a:r>
            <a:r>
              <a:rPr lang="en-US" sz="2400" dirty="0">
                <a:solidFill>
                  <a:srgbClr val="242424"/>
                </a:solidFill>
                <a:latin typeface="Times New Roman"/>
                <a:cs typeface="Times New Roman"/>
              </a:rPr>
              <a:t>ake u</a:t>
            </a:r>
            <a:r>
              <a:rPr lang="en-US" sz="2400" spc="-5" dirty="0">
                <a:solidFill>
                  <a:srgbClr val="242424"/>
                </a:solidFill>
                <a:latin typeface="Times New Roman"/>
                <a:cs typeface="Times New Roman"/>
              </a:rPr>
              <a:t>s</a:t>
            </a:r>
            <a:r>
              <a:rPr lang="en-US" sz="2400" dirty="0">
                <a:solidFill>
                  <a:srgbClr val="242424"/>
                </a:solidFill>
                <a:latin typeface="Times New Roman"/>
                <a:cs typeface="Times New Roman"/>
              </a:rPr>
              <a:t>e of</a:t>
            </a:r>
            <a:r>
              <a:rPr lang="en-US" sz="2400" spc="-5" dirty="0">
                <a:solidFill>
                  <a:srgbClr val="242424"/>
                </a:solidFill>
                <a:latin typeface="Times New Roman"/>
                <a:cs typeface="Times New Roman"/>
              </a:rPr>
              <a:t> </a:t>
            </a:r>
            <a:r>
              <a:rPr lang="en-US" sz="2400" spc="-10" dirty="0">
                <a:solidFill>
                  <a:srgbClr val="242424"/>
                </a:solidFill>
                <a:latin typeface="Times New Roman"/>
                <a:cs typeface="Times New Roman"/>
              </a:rPr>
              <a:t>s</a:t>
            </a:r>
            <a:r>
              <a:rPr lang="en-US" sz="2400" dirty="0">
                <a:solidFill>
                  <a:srgbClr val="242424"/>
                </a:solidFill>
                <a:latin typeface="Times New Roman"/>
                <a:cs typeface="Times New Roman"/>
              </a:rPr>
              <a:t>peci</a:t>
            </a:r>
            <a:r>
              <a:rPr lang="en-US" sz="2400" spc="-10" dirty="0">
                <a:solidFill>
                  <a:srgbClr val="242424"/>
                </a:solidFill>
                <a:latin typeface="Times New Roman"/>
                <a:cs typeface="Times New Roman"/>
              </a:rPr>
              <a:t>f</a:t>
            </a:r>
            <a:r>
              <a:rPr lang="en-US" sz="2400" dirty="0">
                <a:solidFill>
                  <a:srgbClr val="242424"/>
                </a:solidFill>
                <a:latin typeface="Times New Roman"/>
                <a:cs typeface="Times New Roman"/>
              </a:rPr>
              <a:t>ic p</a:t>
            </a:r>
            <a:r>
              <a:rPr lang="en-US" sz="2400" spc="5" dirty="0">
                <a:solidFill>
                  <a:srgbClr val="242424"/>
                </a:solidFill>
                <a:latin typeface="Times New Roman"/>
                <a:cs typeface="Times New Roman"/>
              </a:rPr>
              <a:t>r</a:t>
            </a:r>
            <a:r>
              <a:rPr lang="en-US" sz="2400" spc="-10" dirty="0">
                <a:solidFill>
                  <a:srgbClr val="242424"/>
                </a:solidFill>
                <a:latin typeface="Times New Roman"/>
                <a:cs typeface="Times New Roman"/>
              </a:rPr>
              <a:t>o</a:t>
            </a:r>
            <a:r>
              <a:rPr lang="en-US" sz="2400" dirty="0">
                <a:solidFill>
                  <a:srgbClr val="242424"/>
                </a:solidFill>
                <a:latin typeface="Times New Roman"/>
                <a:cs typeface="Times New Roman"/>
              </a:rPr>
              <a:t>ces</a:t>
            </a:r>
            <a:r>
              <a:rPr lang="en-US" sz="2400" spc="-10" dirty="0">
                <a:solidFill>
                  <a:srgbClr val="242424"/>
                </a:solidFill>
                <a:latin typeface="Times New Roman"/>
                <a:cs typeface="Times New Roman"/>
              </a:rPr>
              <a:t>s</a:t>
            </a:r>
            <a:r>
              <a:rPr lang="en-US" sz="2400" dirty="0">
                <a:solidFill>
                  <a:srgbClr val="242424"/>
                </a:solidFill>
                <a:latin typeface="Times New Roman"/>
                <a:cs typeface="Times New Roman"/>
              </a:rPr>
              <a:t>or fe</a:t>
            </a:r>
            <a:r>
              <a:rPr lang="en-US" sz="2400" spc="-5" dirty="0">
                <a:solidFill>
                  <a:srgbClr val="242424"/>
                </a:solidFill>
                <a:latin typeface="Times New Roman"/>
                <a:cs typeface="Times New Roman"/>
              </a:rPr>
              <a:t>a</a:t>
            </a:r>
            <a:r>
              <a:rPr lang="en-US" sz="2400" dirty="0">
                <a:solidFill>
                  <a:srgbClr val="242424"/>
                </a:solidFill>
                <a:latin typeface="Times New Roman"/>
                <a:cs typeface="Times New Roman"/>
              </a:rPr>
              <a:t>t</a:t>
            </a:r>
            <a:r>
              <a:rPr lang="en-US" sz="2400" spc="5" dirty="0">
                <a:solidFill>
                  <a:srgbClr val="242424"/>
                </a:solidFill>
                <a:latin typeface="Times New Roman"/>
                <a:cs typeface="Times New Roman"/>
              </a:rPr>
              <a:t>u</a:t>
            </a:r>
            <a:r>
              <a:rPr lang="en-US" sz="2400" dirty="0">
                <a:solidFill>
                  <a:srgbClr val="242424"/>
                </a:solidFill>
                <a:latin typeface="Times New Roman"/>
                <a:cs typeface="Times New Roman"/>
              </a:rPr>
              <a:t>res</a:t>
            </a:r>
            <a:r>
              <a:rPr lang="en-US" sz="2400" spc="-10" dirty="0">
                <a:solidFill>
                  <a:srgbClr val="242424"/>
                </a:solidFill>
                <a:latin typeface="Times New Roman"/>
                <a:cs typeface="Times New Roman"/>
              </a:rPr>
              <a:t> </a:t>
            </a:r>
            <a:r>
              <a:rPr lang="en-US" sz="2400" dirty="0" smtClean="0">
                <a:solidFill>
                  <a:srgbClr val="242424"/>
                </a:solidFill>
                <a:latin typeface="Times New Roman"/>
                <a:cs typeface="Times New Roman"/>
              </a:rPr>
              <a:t>such as </a:t>
            </a:r>
            <a:r>
              <a:rPr lang="en-US" sz="2400" spc="-5" dirty="0">
                <a:solidFill>
                  <a:srgbClr val="242424"/>
                </a:solidFill>
                <a:latin typeface="Times New Roman"/>
                <a:cs typeface="Times New Roman"/>
              </a:rPr>
              <a:t>special </a:t>
            </a:r>
            <a:r>
              <a:rPr lang="en-US" sz="2400" dirty="0">
                <a:solidFill>
                  <a:srgbClr val="242424"/>
                </a:solidFill>
                <a:latin typeface="Times New Roman"/>
                <a:cs typeface="Times New Roman"/>
              </a:rPr>
              <a:t>registers</a:t>
            </a:r>
            <a:r>
              <a:rPr lang="en-US" sz="2400" dirty="0" smtClean="0">
                <a:solidFill>
                  <a:srgbClr val="242424"/>
                </a:solidFill>
                <a:latin typeface="Times New Roman"/>
                <a:cs typeface="Times New Roman"/>
              </a:rPr>
              <a:t>.</a:t>
            </a:r>
            <a:endParaRPr lang="en-US" sz="2400" spc="-5" dirty="0">
              <a:solidFill>
                <a:srgbClr val="242424"/>
              </a:solidFill>
              <a:latin typeface="Times New Roman"/>
              <a:cs typeface="Times New Roman"/>
            </a:endParaRPr>
          </a:p>
          <a:p>
            <a:pPr marL="12700" algn="just">
              <a:spcBef>
                <a:spcPts val="100"/>
              </a:spcBef>
            </a:pPr>
            <a:r>
              <a:rPr lang="en-US" sz="2400" spc="-5" dirty="0">
                <a:solidFill>
                  <a:srgbClr val="242424"/>
                </a:solidFill>
                <a:latin typeface="Times New Roman"/>
                <a:cs typeface="Times New Roman"/>
              </a:rPr>
              <a:t>As </a:t>
            </a:r>
            <a:r>
              <a:rPr lang="en-US" sz="2400" dirty="0">
                <a:solidFill>
                  <a:srgbClr val="242424"/>
                </a:solidFill>
                <a:latin typeface="Times New Roman"/>
                <a:cs typeface="Times New Roman"/>
              </a:rPr>
              <a:t>it is </a:t>
            </a:r>
            <a:r>
              <a:rPr lang="en-US" sz="2400" spc="-5" dirty="0">
                <a:solidFill>
                  <a:srgbClr val="242424"/>
                </a:solidFill>
                <a:latin typeface="Times New Roman"/>
                <a:cs typeface="Times New Roman"/>
              </a:rPr>
              <a:t>closer </a:t>
            </a:r>
            <a:r>
              <a:rPr lang="en-US" sz="2400" dirty="0">
                <a:solidFill>
                  <a:srgbClr val="242424"/>
                </a:solidFill>
                <a:latin typeface="Times New Roman"/>
                <a:cs typeface="Times New Roman"/>
              </a:rPr>
              <a:t>to plain </a:t>
            </a:r>
            <a:r>
              <a:rPr lang="en-US" sz="2400" spc="-5" dirty="0">
                <a:solidFill>
                  <a:srgbClr val="242424"/>
                </a:solidFill>
                <a:latin typeface="Times New Roman"/>
                <a:cs typeface="Times New Roman"/>
              </a:rPr>
              <a:t>English, </a:t>
            </a:r>
            <a:r>
              <a:rPr lang="en-US" sz="2400" dirty="0">
                <a:solidFill>
                  <a:srgbClr val="242424"/>
                </a:solidFill>
                <a:latin typeface="Times New Roman"/>
                <a:cs typeface="Times New Roman"/>
              </a:rPr>
              <a:t>it is </a:t>
            </a:r>
            <a:r>
              <a:rPr lang="en-US" sz="2400" spc="-5" dirty="0">
                <a:solidFill>
                  <a:srgbClr val="242424"/>
                </a:solidFill>
                <a:latin typeface="Times New Roman"/>
                <a:cs typeface="Times New Roman"/>
              </a:rPr>
              <a:t>easier </a:t>
            </a:r>
            <a:r>
              <a:rPr lang="en-US" sz="2400" spc="5" dirty="0">
                <a:solidFill>
                  <a:srgbClr val="242424"/>
                </a:solidFill>
                <a:latin typeface="Times New Roman"/>
                <a:cs typeface="Times New Roman"/>
              </a:rPr>
              <a:t>to </a:t>
            </a:r>
            <a:r>
              <a:rPr lang="en-US" sz="2400" dirty="0">
                <a:solidFill>
                  <a:srgbClr val="242424"/>
                </a:solidFill>
                <a:latin typeface="Times New Roman"/>
                <a:cs typeface="Times New Roman"/>
              </a:rPr>
              <a:t>read </a:t>
            </a:r>
            <a:r>
              <a:rPr lang="en-US" sz="2400" spc="-5" dirty="0">
                <a:solidFill>
                  <a:srgbClr val="242424"/>
                </a:solidFill>
                <a:latin typeface="Times New Roman"/>
                <a:cs typeface="Times New Roman"/>
              </a:rPr>
              <a:t>and </a:t>
            </a:r>
            <a:r>
              <a:rPr lang="en-US" sz="2400" dirty="0">
                <a:solidFill>
                  <a:srgbClr val="242424"/>
                </a:solidFill>
                <a:latin typeface="Times New Roman"/>
                <a:cs typeface="Times New Roman"/>
              </a:rPr>
              <a:t>write </a:t>
            </a:r>
            <a:r>
              <a:rPr lang="en-US" sz="2400" spc="-5" dirty="0">
                <a:solidFill>
                  <a:srgbClr val="242424"/>
                </a:solidFill>
                <a:latin typeface="Times New Roman"/>
                <a:cs typeface="Times New Roman"/>
              </a:rPr>
              <a:t>when  compared </a:t>
            </a:r>
            <a:r>
              <a:rPr lang="en-US" sz="2400" dirty="0">
                <a:solidFill>
                  <a:srgbClr val="242424"/>
                </a:solidFill>
                <a:latin typeface="Times New Roman"/>
                <a:cs typeface="Times New Roman"/>
              </a:rPr>
              <a:t>to </a:t>
            </a:r>
            <a:r>
              <a:rPr lang="en-US" sz="2400" spc="-5" dirty="0">
                <a:solidFill>
                  <a:srgbClr val="242424"/>
                </a:solidFill>
                <a:latin typeface="Times New Roman"/>
                <a:cs typeface="Times New Roman"/>
              </a:rPr>
              <a:t>machine</a:t>
            </a:r>
            <a:r>
              <a:rPr lang="en-US" sz="2400" dirty="0">
                <a:solidFill>
                  <a:srgbClr val="242424"/>
                </a:solidFill>
                <a:latin typeface="Times New Roman"/>
                <a:cs typeface="Times New Roman"/>
              </a:rPr>
              <a:t> code.</a:t>
            </a:r>
            <a:endParaRPr lang="en-US" sz="2400" dirty="0">
              <a:latin typeface="Times New Roman"/>
              <a:cs typeface="Times New Roman"/>
            </a:endParaRPr>
          </a:p>
          <a:p>
            <a:pPr algn="just">
              <a:spcBef>
                <a:spcPts val="5"/>
              </a:spcBef>
            </a:pPr>
            <a:endParaRPr lang="en-US" sz="2400" dirty="0">
              <a:latin typeface="Times New Roman"/>
              <a:cs typeface="Times New Roman"/>
            </a:endParaRPr>
          </a:p>
          <a:p>
            <a:pPr marL="0" indent="0" algn="just">
              <a:buNone/>
            </a:pPr>
            <a:r>
              <a:rPr lang="en-US" sz="2400" b="1" spc="-5" dirty="0">
                <a:solidFill>
                  <a:srgbClr val="242424"/>
                </a:solidFill>
                <a:latin typeface="Times New Roman"/>
                <a:cs typeface="Times New Roman"/>
              </a:rPr>
              <a:t>Drawbacks:</a:t>
            </a:r>
            <a:endParaRPr lang="en-US" sz="2400" dirty="0">
              <a:latin typeface="Times New Roman"/>
              <a:cs typeface="Times New Roman"/>
            </a:endParaRPr>
          </a:p>
          <a:p>
            <a:pPr marL="12700" marR="657860" algn="just">
              <a:buClr>
                <a:srgbClr val="0A007F"/>
              </a:buClr>
              <a:tabLst>
                <a:tab pos="195580" algn="l"/>
              </a:tabLst>
            </a:pPr>
            <a:r>
              <a:rPr lang="en-US" sz="2400" spc="-5" dirty="0">
                <a:solidFill>
                  <a:srgbClr val="242424"/>
                </a:solidFill>
                <a:latin typeface="Times New Roman"/>
                <a:cs typeface="Times New Roman"/>
              </a:rPr>
              <a:t>Code cannot </a:t>
            </a:r>
            <a:r>
              <a:rPr lang="en-US" sz="2400" dirty="0">
                <a:solidFill>
                  <a:srgbClr val="242424"/>
                </a:solidFill>
                <a:latin typeface="Times New Roman"/>
                <a:cs typeface="Times New Roman"/>
              </a:rPr>
              <a:t>be ported to other </a:t>
            </a:r>
            <a:r>
              <a:rPr lang="en-US" sz="2400" spc="-5" dirty="0">
                <a:solidFill>
                  <a:srgbClr val="242424"/>
                </a:solidFill>
                <a:latin typeface="Times New Roman"/>
                <a:cs typeface="Times New Roman"/>
              </a:rPr>
              <a:t>systems and </a:t>
            </a:r>
            <a:r>
              <a:rPr lang="en-US" sz="2400" dirty="0">
                <a:solidFill>
                  <a:srgbClr val="242424"/>
                </a:solidFill>
                <a:latin typeface="Times New Roman"/>
                <a:cs typeface="Times New Roman"/>
              </a:rPr>
              <a:t>has to be rewritten  </a:t>
            </a:r>
            <a:r>
              <a:rPr lang="en-US" sz="2400" spc="-5" dirty="0">
                <a:solidFill>
                  <a:srgbClr val="242424"/>
                </a:solidFill>
                <a:latin typeface="Times New Roman"/>
                <a:cs typeface="Times New Roman"/>
              </a:rPr>
              <a:t>because each processor </a:t>
            </a:r>
            <a:r>
              <a:rPr lang="en-US" sz="2400" dirty="0">
                <a:solidFill>
                  <a:srgbClr val="242424"/>
                </a:solidFill>
                <a:latin typeface="Times New Roman"/>
                <a:cs typeface="Times New Roman"/>
              </a:rPr>
              <a:t>has their </a:t>
            </a:r>
            <a:r>
              <a:rPr lang="en-US" sz="2400" spc="-5" dirty="0">
                <a:solidFill>
                  <a:srgbClr val="242424"/>
                </a:solidFill>
                <a:latin typeface="Times New Roman"/>
                <a:cs typeface="Times New Roman"/>
              </a:rPr>
              <a:t>own</a:t>
            </a:r>
            <a:r>
              <a:rPr lang="en-US" sz="2400" spc="5" dirty="0">
                <a:solidFill>
                  <a:srgbClr val="242424"/>
                </a:solidFill>
                <a:latin typeface="Times New Roman"/>
                <a:cs typeface="Times New Roman"/>
              </a:rPr>
              <a:t> </a:t>
            </a:r>
            <a:r>
              <a:rPr lang="en-US" sz="2400" spc="-5" dirty="0">
                <a:solidFill>
                  <a:srgbClr val="242424"/>
                </a:solidFill>
                <a:latin typeface="Times New Roman"/>
                <a:cs typeface="Times New Roman"/>
              </a:rPr>
              <a:t>mnemonics.</a:t>
            </a:r>
            <a:endParaRPr lang="en-US" sz="2400" dirty="0">
              <a:latin typeface="Times New Roman"/>
              <a:cs typeface="Times New Roman"/>
            </a:endParaRPr>
          </a:p>
          <a:p>
            <a:pPr marL="12700" marR="5080" algn="just">
              <a:buSzPct val="95833"/>
              <a:tabLst>
                <a:tab pos="120650" algn="l"/>
              </a:tabLst>
            </a:pPr>
            <a:r>
              <a:rPr lang="en-US" sz="2400" b="1" spc="-5" dirty="0">
                <a:solidFill>
                  <a:srgbClr val="242424"/>
                </a:solidFill>
                <a:latin typeface="Times New Roman"/>
                <a:cs typeface="Times New Roman"/>
              </a:rPr>
              <a:t>No Symbolic </a:t>
            </a:r>
            <a:r>
              <a:rPr lang="en-US" sz="2400" b="1" dirty="0">
                <a:solidFill>
                  <a:srgbClr val="242424"/>
                </a:solidFill>
                <a:latin typeface="Times New Roman"/>
                <a:cs typeface="Times New Roman"/>
              </a:rPr>
              <a:t>names for memory </a:t>
            </a:r>
            <a:r>
              <a:rPr lang="en-US" sz="2400" b="1" spc="-5" dirty="0">
                <a:solidFill>
                  <a:srgbClr val="242424"/>
                </a:solidFill>
                <a:latin typeface="Times New Roman"/>
                <a:cs typeface="Times New Roman"/>
              </a:rPr>
              <a:t>locations. </a:t>
            </a:r>
            <a:r>
              <a:rPr lang="en-US" sz="2400" spc="-5" dirty="0">
                <a:solidFill>
                  <a:srgbClr val="242424"/>
                </a:solidFill>
                <a:latin typeface="Times New Roman"/>
                <a:cs typeface="Times New Roman"/>
              </a:rPr>
              <a:t>You </a:t>
            </a:r>
            <a:r>
              <a:rPr lang="en-US" sz="2400" dirty="0">
                <a:solidFill>
                  <a:srgbClr val="242424"/>
                </a:solidFill>
                <a:latin typeface="Times New Roman"/>
                <a:cs typeface="Times New Roman"/>
              </a:rPr>
              <a:t>need to </a:t>
            </a:r>
            <a:r>
              <a:rPr lang="en-US" sz="2400" spc="-5" dirty="0">
                <a:solidFill>
                  <a:srgbClr val="242424"/>
                </a:solidFill>
                <a:latin typeface="Times New Roman"/>
                <a:cs typeface="Times New Roman"/>
              </a:rPr>
              <a:t>keep </a:t>
            </a:r>
            <a:r>
              <a:rPr lang="en-US" sz="2400" dirty="0">
                <a:solidFill>
                  <a:srgbClr val="242424"/>
                </a:solidFill>
                <a:latin typeface="Times New Roman"/>
                <a:cs typeface="Times New Roman"/>
              </a:rPr>
              <a:t>track  of the exact </a:t>
            </a:r>
            <a:r>
              <a:rPr lang="en-US" sz="2400" spc="-10" dirty="0">
                <a:solidFill>
                  <a:srgbClr val="242424"/>
                </a:solidFill>
                <a:latin typeface="Times New Roman"/>
                <a:cs typeface="Times New Roman"/>
              </a:rPr>
              <a:t>memory </a:t>
            </a:r>
            <a:r>
              <a:rPr lang="en-US" sz="2400" dirty="0">
                <a:solidFill>
                  <a:srgbClr val="242424"/>
                </a:solidFill>
                <a:latin typeface="Times New Roman"/>
                <a:cs typeface="Times New Roman"/>
              </a:rPr>
              <a:t>location that a piece of data is </a:t>
            </a:r>
            <a:r>
              <a:rPr lang="en-US" sz="2400" spc="-5" dirty="0">
                <a:solidFill>
                  <a:srgbClr val="242424"/>
                </a:solidFill>
                <a:latin typeface="Times New Roman"/>
                <a:cs typeface="Times New Roman"/>
              </a:rPr>
              <a:t>stored. </a:t>
            </a:r>
            <a:r>
              <a:rPr lang="en-US" sz="2400" dirty="0">
                <a:solidFill>
                  <a:srgbClr val="242424"/>
                </a:solidFill>
                <a:latin typeface="Times New Roman"/>
                <a:cs typeface="Times New Roman"/>
              </a:rPr>
              <a:t>That is,  </a:t>
            </a:r>
            <a:r>
              <a:rPr lang="en-US" sz="2400" spc="5" dirty="0">
                <a:solidFill>
                  <a:srgbClr val="242424"/>
                </a:solidFill>
                <a:latin typeface="Times New Roman"/>
                <a:cs typeface="Times New Roman"/>
              </a:rPr>
              <a:t>you </a:t>
            </a:r>
            <a:r>
              <a:rPr lang="en-US" sz="2400" spc="-5" dirty="0">
                <a:solidFill>
                  <a:srgbClr val="242424"/>
                </a:solidFill>
                <a:latin typeface="Times New Roman"/>
                <a:cs typeface="Times New Roman"/>
              </a:rPr>
              <a:t>must manipulate </a:t>
            </a:r>
            <a:r>
              <a:rPr lang="en-US" sz="2400" spc="-10" dirty="0">
                <a:solidFill>
                  <a:srgbClr val="242424"/>
                </a:solidFill>
                <a:latin typeface="Times New Roman"/>
                <a:cs typeface="Times New Roman"/>
              </a:rPr>
              <a:t>memory </a:t>
            </a:r>
            <a:r>
              <a:rPr lang="en-US" sz="2400" dirty="0">
                <a:solidFill>
                  <a:srgbClr val="242424"/>
                </a:solidFill>
                <a:latin typeface="Times New Roman"/>
                <a:cs typeface="Times New Roman"/>
              </a:rPr>
              <a:t>locations</a:t>
            </a:r>
            <a:r>
              <a:rPr lang="en-US" sz="2400" spc="35" dirty="0">
                <a:solidFill>
                  <a:srgbClr val="242424"/>
                </a:solidFill>
                <a:latin typeface="Times New Roman"/>
                <a:cs typeface="Times New Roman"/>
              </a:rPr>
              <a:t> </a:t>
            </a:r>
            <a:r>
              <a:rPr lang="en-US" sz="2400" dirty="0">
                <a:solidFill>
                  <a:srgbClr val="242424"/>
                </a:solidFill>
                <a:latin typeface="Times New Roman"/>
                <a:cs typeface="Times New Roman"/>
              </a:rPr>
              <a:t>directly.</a:t>
            </a:r>
            <a:endParaRPr lang="en-US" sz="2400" dirty="0">
              <a:latin typeface="Times New Roman"/>
              <a:cs typeface="Times New Roman"/>
            </a:endParaRPr>
          </a:p>
          <a:p>
            <a:pPr marL="12700" algn="just">
              <a:tabLst>
                <a:tab pos="6951980" algn="l"/>
              </a:tabLst>
            </a:pPr>
            <a:endParaRPr lang="en-US" sz="2400" dirty="0">
              <a:latin typeface="Times New Roman"/>
              <a:cs typeface="Times New Roman"/>
            </a:endParaRPr>
          </a:p>
          <a:p>
            <a:pPr algn="just"/>
            <a:endParaRPr lang="en-IN" sz="2400" dirty="0">
              <a:latin typeface="Times New Roman"/>
              <a:cs typeface="Times New Roman"/>
            </a:endParaRPr>
          </a:p>
          <a:p>
            <a:pPr algn="just"/>
            <a:endParaRPr lang="en-IN" sz="2400" dirty="0"/>
          </a:p>
        </p:txBody>
      </p:sp>
    </p:spTree>
    <p:extLst>
      <p:ext uri="{BB962C8B-B14F-4D97-AF65-F5344CB8AC3E}">
        <p14:creationId xmlns:p14="http://schemas.microsoft.com/office/powerpoint/2010/main" val="3925765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7A0E-301F-433F-A66A-D8416CCD3AAF}"/>
              </a:ext>
            </a:extLst>
          </p:cNvPr>
          <p:cNvSpPr>
            <a:spLocks noGrp="1"/>
          </p:cNvSpPr>
          <p:nvPr>
            <p:ph type="title"/>
          </p:nvPr>
        </p:nvSpPr>
        <p:spPr>
          <a:xfrm>
            <a:off x="0" y="1714500"/>
            <a:ext cx="12192000" cy="2933700"/>
          </a:xfrm>
        </p:spPr>
        <p:txBody>
          <a:bodyPr>
            <a:normAutofit/>
          </a:bodyPr>
          <a:lstStyle/>
          <a:p>
            <a:r>
              <a:rPr lang="en-US" dirty="0" smtClean="0">
                <a:latin typeface="Sylfaen" panose="010A0502050306030303" pitchFamily="18" charset="0"/>
                <a:cs typeface="Times New Roman" panose="02020603050405020304" pitchFamily="18" charset="0"/>
              </a:rPr>
              <a:t>Lect-3 (UNIT-1)</a:t>
            </a:r>
            <a:r>
              <a:rPr lang="en-US" sz="2800" dirty="0" smtClean="0">
                <a:latin typeface="Sylfaen" panose="010A0502050306030303" pitchFamily="18" charset="0"/>
                <a:cs typeface="Times New Roman" panose="02020603050405020304" pitchFamily="18" charset="0"/>
              </a:rPr>
              <a:t/>
            </a:r>
            <a:br>
              <a:rPr lang="en-US" sz="2800" dirty="0" smtClean="0">
                <a:latin typeface="Sylfaen" panose="010A0502050306030303" pitchFamily="18" charset="0"/>
                <a:cs typeface="Times New Roman" panose="02020603050405020304" pitchFamily="18" charset="0"/>
              </a:rPr>
            </a:br>
            <a:r>
              <a:rPr lang="en-US" sz="2800" dirty="0" smtClean="0">
                <a:latin typeface="Sylfaen" panose="010A0502050306030303" pitchFamily="18" charset="0"/>
                <a:cs typeface="Times New Roman" panose="02020603050405020304" pitchFamily="18" charset="0"/>
              </a:rPr>
              <a:t/>
            </a:r>
            <a:br>
              <a:rPr lang="en-US" sz="2800" dirty="0" smtClean="0">
                <a:latin typeface="Sylfaen" panose="010A0502050306030303" pitchFamily="18" charset="0"/>
                <a:cs typeface="Times New Roman" panose="02020603050405020304" pitchFamily="18" charset="0"/>
              </a:rPr>
            </a:br>
            <a:r>
              <a:rPr lang="en-US" dirty="0" smtClean="0">
                <a:latin typeface="Sylfaen" panose="010A0502050306030303" pitchFamily="18" charset="0"/>
                <a:cs typeface="Times New Roman" panose="02020603050405020304" pitchFamily="18" charset="0"/>
              </a:rPr>
              <a:t>Evolution of </a:t>
            </a:r>
            <a:r>
              <a:rPr lang="en-US" dirty="0">
                <a:latin typeface="Sylfaen" panose="010A0502050306030303" pitchFamily="18" charset="0"/>
                <a:cs typeface="Times New Roman" panose="02020603050405020304" pitchFamily="18" charset="0"/>
              </a:rPr>
              <a:t>P</a:t>
            </a:r>
            <a:r>
              <a:rPr lang="en-US" dirty="0" smtClean="0">
                <a:latin typeface="Sylfaen" panose="010A0502050306030303" pitchFamily="18" charset="0"/>
                <a:cs typeface="Times New Roman" panose="02020603050405020304" pitchFamily="18" charset="0"/>
              </a:rPr>
              <a:t>rogramming Languages</a:t>
            </a:r>
            <a:endParaRPr lang="en-US" dirty="0">
              <a:latin typeface="Sylfaen" panose="010A0502050306030303" pitchFamily="18" charset="0"/>
              <a:cs typeface="Times New Roman" panose="02020603050405020304" pitchFamily="18" charset="0"/>
            </a:endParaRPr>
          </a:p>
        </p:txBody>
      </p:sp>
    </p:spTree>
    <p:extLst>
      <p:ext uri="{BB962C8B-B14F-4D97-AF65-F5344CB8AC3E}">
        <p14:creationId xmlns:p14="http://schemas.microsoft.com/office/powerpoint/2010/main" val="3860673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35117" y="348890"/>
            <a:ext cx="9475076" cy="505267"/>
          </a:xfrm>
          <a:prstGeom prst="rect">
            <a:avLst/>
          </a:prstGeom>
        </p:spPr>
        <p:txBody>
          <a:bodyPr vert="horz" wrap="square" lIns="0" tIns="12700" rIns="0" bIns="0" rtlCol="0" anchor="ctr">
            <a:spAutoFit/>
          </a:bodyPr>
          <a:lstStyle/>
          <a:p>
            <a:pPr marL="12700">
              <a:spcBef>
                <a:spcPts val="100"/>
              </a:spcBef>
            </a:pPr>
            <a:r>
              <a:rPr lang="en-US" sz="3200" spc="-10" dirty="0"/>
              <a:t>The Evolution of Programming Languages</a:t>
            </a:r>
            <a:r>
              <a:rPr lang="en-US" sz="3200" spc="30" dirty="0"/>
              <a:t> </a:t>
            </a:r>
            <a:r>
              <a:rPr lang="en-US" sz="3200" dirty="0"/>
              <a:t>-</a:t>
            </a:r>
            <a:endParaRPr sz="3200" dirty="0">
              <a:latin typeface="Times New Roman"/>
              <a:cs typeface="Times New Roman"/>
            </a:endParaRPr>
          </a:p>
        </p:txBody>
      </p:sp>
      <p:sp>
        <p:nvSpPr>
          <p:cNvPr id="5" name="object 5"/>
          <p:cNvSpPr txBox="1">
            <a:spLocks noGrp="1"/>
          </p:cNvSpPr>
          <p:nvPr>
            <p:ph type="sldNum" sz="quarter" idx="7"/>
          </p:nvPr>
        </p:nvSpPr>
        <p:spPr>
          <a:xfrm>
            <a:off x="10261600" y="6429910"/>
            <a:ext cx="2844800" cy="218008"/>
          </a:xfrm>
          <a:prstGeom prst="rect">
            <a:avLst/>
          </a:prstGeom>
        </p:spPr>
        <p:txBody>
          <a:bodyPr vert="horz" wrap="square" lIns="0" tIns="0" rIns="0" bIns="0" rtlCol="0" anchor="ctr">
            <a:spAutoFit/>
          </a:bodyPr>
          <a:lstStyle/>
          <a:p>
            <a:pPr marL="38100">
              <a:lnSpc>
                <a:spcPts val="1664"/>
              </a:lnSpc>
            </a:pPr>
            <a:fld id="{81D60167-4931-47E6-BA6A-407CBD079E47}" type="slidenum">
              <a:rPr spc="40" dirty="0"/>
              <a:pPr marL="38100">
                <a:lnSpc>
                  <a:spcPts val="1664"/>
                </a:lnSpc>
              </a:pPr>
              <a:t>20</a:t>
            </a:fld>
            <a:endParaRPr spc="40" dirty="0"/>
          </a:p>
        </p:txBody>
      </p:sp>
      <p:sp>
        <p:nvSpPr>
          <p:cNvPr id="4" name="object 4"/>
          <p:cNvSpPr txBox="1"/>
          <p:nvPr/>
        </p:nvSpPr>
        <p:spPr>
          <a:xfrm>
            <a:off x="677917" y="854157"/>
            <a:ext cx="10941269" cy="4870564"/>
          </a:xfrm>
          <a:prstGeom prst="rect">
            <a:avLst/>
          </a:prstGeom>
        </p:spPr>
        <p:txBody>
          <a:bodyPr vert="horz" wrap="square" lIns="0" tIns="12700" rIns="0" bIns="0" rtlCol="0">
            <a:spAutoFit/>
          </a:bodyPr>
          <a:lstStyle/>
          <a:p>
            <a:pPr marL="12700" marR="265430" algn="just">
              <a:spcBef>
                <a:spcPts val="100"/>
              </a:spcBef>
              <a:buSzPct val="95000"/>
              <a:tabLst>
                <a:tab pos="102870" algn="l"/>
              </a:tabLst>
            </a:pPr>
            <a:r>
              <a:rPr lang="en-US" sz="3000" b="1" spc="-5" dirty="0">
                <a:solidFill>
                  <a:srgbClr val="000000"/>
                </a:solidFill>
                <a:latin typeface="Times New Roman"/>
                <a:cs typeface="Times New Roman"/>
              </a:rPr>
              <a:t>Third </a:t>
            </a:r>
            <a:r>
              <a:rPr lang="en-US" sz="3000" b="1" dirty="0">
                <a:solidFill>
                  <a:srgbClr val="000000"/>
                </a:solidFill>
                <a:latin typeface="Times New Roman"/>
                <a:cs typeface="Times New Roman"/>
              </a:rPr>
              <a:t>generation </a:t>
            </a:r>
            <a:r>
              <a:rPr lang="en-US" sz="3000" b="1" spc="-5" dirty="0">
                <a:solidFill>
                  <a:srgbClr val="000000"/>
                </a:solidFill>
                <a:latin typeface="Times New Roman"/>
                <a:cs typeface="Times New Roman"/>
              </a:rPr>
              <a:t>(High </a:t>
            </a:r>
            <a:r>
              <a:rPr lang="en-US" sz="3000" b="1" dirty="0">
                <a:solidFill>
                  <a:srgbClr val="000000"/>
                </a:solidFill>
                <a:latin typeface="Times New Roman"/>
                <a:cs typeface="Times New Roman"/>
              </a:rPr>
              <a:t>Level</a:t>
            </a:r>
            <a:r>
              <a:rPr lang="en-US" sz="3000" b="1" spc="5" dirty="0">
                <a:solidFill>
                  <a:srgbClr val="000000"/>
                </a:solidFill>
                <a:latin typeface="Times New Roman"/>
                <a:cs typeface="Times New Roman"/>
              </a:rPr>
              <a:t> </a:t>
            </a:r>
            <a:r>
              <a:rPr lang="en-US" sz="3000" b="1" dirty="0">
                <a:solidFill>
                  <a:srgbClr val="000000"/>
                </a:solidFill>
                <a:latin typeface="Times New Roman"/>
                <a:cs typeface="Times New Roman"/>
              </a:rPr>
              <a:t>Languages)</a:t>
            </a:r>
            <a:endParaRPr lang="en-IN" sz="3000" b="1" dirty="0">
              <a:latin typeface="Times New Roman"/>
              <a:cs typeface="Times New Roman"/>
            </a:endParaRPr>
          </a:p>
          <a:p>
            <a:pPr marL="12700" marR="265430" algn="just">
              <a:spcBef>
                <a:spcPts val="100"/>
              </a:spcBef>
              <a:buSzPct val="95000"/>
              <a:buFont typeface="Arial"/>
              <a:buChar char="•"/>
              <a:tabLst>
                <a:tab pos="102870" algn="l"/>
              </a:tabLst>
            </a:pPr>
            <a:endParaRPr lang="en-US" sz="2000" dirty="0" smtClean="0">
              <a:latin typeface="Times New Roman"/>
              <a:cs typeface="Times New Roman"/>
            </a:endParaRPr>
          </a:p>
          <a:p>
            <a:pPr marL="355600" marR="265430" indent="-342900" algn="just">
              <a:spcBef>
                <a:spcPts val="100"/>
              </a:spcBef>
              <a:buSzPct val="95000"/>
              <a:buFont typeface="Arial" panose="020B0604020202020204" pitchFamily="34" charset="0"/>
              <a:buChar char="•"/>
              <a:tabLst>
                <a:tab pos="102870" algn="l"/>
              </a:tabLst>
            </a:pPr>
            <a:r>
              <a:rPr lang="en-US" sz="2200" dirty="0" smtClean="0">
                <a:latin typeface="Times New Roman"/>
                <a:cs typeface="Times New Roman"/>
              </a:rPr>
              <a:t>Even though </a:t>
            </a:r>
            <a:r>
              <a:rPr lang="en-US" sz="2200" spc="-5" dirty="0" smtClean="0">
                <a:latin typeface="Times New Roman"/>
                <a:cs typeface="Times New Roman"/>
              </a:rPr>
              <a:t>Assembly </a:t>
            </a:r>
            <a:r>
              <a:rPr lang="en-US" sz="2200" dirty="0" smtClean="0">
                <a:latin typeface="Times New Roman"/>
                <a:cs typeface="Times New Roman"/>
              </a:rPr>
              <a:t>code </a:t>
            </a:r>
            <a:r>
              <a:rPr lang="en-US" sz="2200" spc="-5" dirty="0" smtClean="0">
                <a:latin typeface="Times New Roman"/>
                <a:cs typeface="Times New Roman"/>
              </a:rPr>
              <a:t>is easier to </a:t>
            </a:r>
            <a:r>
              <a:rPr lang="en-US" sz="2200" dirty="0" smtClean="0">
                <a:latin typeface="Times New Roman"/>
                <a:cs typeface="Times New Roman"/>
              </a:rPr>
              <a:t>read </a:t>
            </a:r>
            <a:r>
              <a:rPr lang="en-US" sz="2200" spc="-5" dirty="0" smtClean="0">
                <a:latin typeface="Times New Roman"/>
                <a:cs typeface="Times New Roman"/>
              </a:rPr>
              <a:t>than machine </a:t>
            </a:r>
            <a:r>
              <a:rPr lang="en-US" sz="2200" dirty="0" smtClean="0">
                <a:latin typeface="Times New Roman"/>
                <a:cs typeface="Times New Roman"/>
              </a:rPr>
              <a:t>code, it </a:t>
            </a:r>
            <a:r>
              <a:rPr lang="en-US" sz="2200" spc="-5" dirty="0" smtClean="0">
                <a:latin typeface="Times New Roman"/>
                <a:cs typeface="Times New Roman"/>
              </a:rPr>
              <a:t>is </a:t>
            </a:r>
            <a:r>
              <a:rPr lang="en-US" sz="2200" spc="-10" dirty="0" smtClean="0">
                <a:latin typeface="Times New Roman"/>
                <a:cs typeface="Times New Roman"/>
              </a:rPr>
              <a:t>still  </a:t>
            </a:r>
            <a:r>
              <a:rPr lang="en-US" sz="2200" dirty="0" smtClean="0">
                <a:latin typeface="Times New Roman"/>
                <a:cs typeface="Times New Roman"/>
              </a:rPr>
              <a:t>not </a:t>
            </a:r>
            <a:r>
              <a:rPr lang="en-US" sz="2200" spc="-5" dirty="0" smtClean="0">
                <a:latin typeface="Times New Roman"/>
                <a:cs typeface="Times New Roman"/>
              </a:rPr>
              <a:t>straightforward </a:t>
            </a:r>
            <a:r>
              <a:rPr lang="en-US" sz="2200" dirty="0" smtClean="0">
                <a:latin typeface="Times New Roman"/>
                <a:cs typeface="Times New Roman"/>
              </a:rPr>
              <a:t>to perform loops and </a:t>
            </a:r>
            <a:r>
              <a:rPr lang="en-US" sz="2200" spc="-5" dirty="0" smtClean="0">
                <a:latin typeface="Times New Roman"/>
                <a:cs typeface="Times New Roman"/>
              </a:rPr>
              <a:t>conditionals</a:t>
            </a:r>
            <a:r>
              <a:rPr lang="en-US" sz="2200" spc="15" dirty="0" smtClean="0">
                <a:latin typeface="Times New Roman"/>
                <a:cs typeface="Times New Roman"/>
              </a:rPr>
              <a:t> </a:t>
            </a:r>
            <a:r>
              <a:rPr lang="en-US" sz="2200" dirty="0" smtClean="0">
                <a:latin typeface="Times New Roman"/>
                <a:cs typeface="Times New Roman"/>
              </a:rPr>
              <a:t>.</a:t>
            </a:r>
          </a:p>
          <a:p>
            <a:pPr algn="just">
              <a:spcBef>
                <a:spcPts val="40"/>
              </a:spcBef>
              <a:buFont typeface="Arial"/>
              <a:buChar char="•"/>
            </a:pPr>
            <a:endParaRPr sz="2200" dirty="0">
              <a:latin typeface="Times New Roman"/>
              <a:cs typeface="Times New Roman"/>
            </a:endParaRPr>
          </a:p>
          <a:p>
            <a:pPr marL="355600" marR="609600" indent="-342900" algn="just">
              <a:buSzPct val="95000"/>
              <a:buFont typeface="Arial" panose="020B0604020202020204" pitchFamily="34" charset="0"/>
              <a:buChar char="•"/>
              <a:tabLst>
                <a:tab pos="102870" algn="l"/>
              </a:tabLst>
            </a:pPr>
            <a:r>
              <a:rPr sz="2200" dirty="0">
                <a:latin typeface="Times New Roman"/>
                <a:cs typeface="Times New Roman"/>
              </a:rPr>
              <a:t>Third-generation </a:t>
            </a:r>
            <a:r>
              <a:rPr sz="2200" spc="-5" dirty="0">
                <a:latin typeface="Times New Roman"/>
                <a:cs typeface="Times New Roman"/>
              </a:rPr>
              <a:t>programming </a:t>
            </a:r>
            <a:r>
              <a:rPr sz="2200" dirty="0">
                <a:latin typeface="Times New Roman"/>
                <a:cs typeface="Times New Roman"/>
              </a:rPr>
              <a:t>languages brought </a:t>
            </a:r>
            <a:r>
              <a:rPr sz="2200" spc="-5" dirty="0">
                <a:latin typeface="Times New Roman"/>
                <a:cs typeface="Times New Roman"/>
              </a:rPr>
              <a:t>many programmer-  friendly features to </a:t>
            </a:r>
            <a:r>
              <a:rPr sz="2200" dirty="0">
                <a:latin typeface="Times New Roman"/>
                <a:cs typeface="Times New Roman"/>
              </a:rPr>
              <a:t>code such as loops, </a:t>
            </a:r>
            <a:r>
              <a:rPr sz="2200" spc="-5" dirty="0">
                <a:latin typeface="Times New Roman"/>
                <a:cs typeface="Times New Roman"/>
              </a:rPr>
              <a:t>conditionals, classes</a:t>
            </a:r>
            <a:r>
              <a:rPr sz="2200" spc="35" dirty="0">
                <a:latin typeface="Times New Roman"/>
                <a:cs typeface="Times New Roman"/>
              </a:rPr>
              <a:t> </a:t>
            </a:r>
            <a:r>
              <a:rPr sz="2200" spc="-5" dirty="0">
                <a:latin typeface="Times New Roman"/>
                <a:cs typeface="Times New Roman"/>
              </a:rPr>
              <a:t>etc.</a:t>
            </a:r>
            <a:endParaRPr sz="2200" dirty="0">
              <a:latin typeface="Times New Roman"/>
              <a:cs typeface="Times New Roman"/>
            </a:endParaRPr>
          </a:p>
          <a:p>
            <a:pPr algn="just">
              <a:spcBef>
                <a:spcPts val="35"/>
              </a:spcBef>
              <a:buFont typeface="Arial"/>
              <a:buChar char="•"/>
            </a:pPr>
            <a:endParaRPr sz="2200" dirty="0">
              <a:latin typeface="Times New Roman"/>
              <a:cs typeface="Times New Roman"/>
            </a:endParaRPr>
          </a:p>
          <a:p>
            <a:pPr marL="355600" marR="13335" indent="-342900" algn="just">
              <a:lnSpc>
                <a:spcPct val="100400"/>
              </a:lnSpc>
              <a:buSzPct val="95000"/>
              <a:buFont typeface="Arial" panose="020B0604020202020204" pitchFamily="34" charset="0"/>
              <a:buChar char="•"/>
              <a:tabLst>
                <a:tab pos="102870" algn="l"/>
              </a:tabLst>
            </a:pPr>
            <a:r>
              <a:rPr sz="2200" spc="-5" dirty="0">
                <a:latin typeface="Times New Roman"/>
                <a:cs typeface="Times New Roman"/>
              </a:rPr>
              <a:t>This means that </a:t>
            </a:r>
            <a:r>
              <a:rPr sz="2200" dirty="0">
                <a:latin typeface="Times New Roman"/>
                <a:cs typeface="Times New Roman"/>
              </a:rPr>
              <a:t>one </a:t>
            </a:r>
            <a:r>
              <a:rPr sz="2200" spc="-5" dirty="0">
                <a:latin typeface="Times New Roman"/>
                <a:cs typeface="Times New Roman"/>
              </a:rPr>
              <a:t>line </a:t>
            </a:r>
            <a:r>
              <a:rPr sz="2200" dirty="0">
                <a:latin typeface="Times New Roman"/>
                <a:cs typeface="Times New Roman"/>
              </a:rPr>
              <a:t>of </a:t>
            </a:r>
            <a:r>
              <a:rPr sz="2200" spc="-5" dirty="0">
                <a:latin typeface="Times New Roman"/>
                <a:cs typeface="Times New Roman"/>
              </a:rPr>
              <a:t>third generation </a:t>
            </a:r>
            <a:r>
              <a:rPr sz="2200" dirty="0">
                <a:latin typeface="Times New Roman"/>
                <a:cs typeface="Times New Roman"/>
              </a:rPr>
              <a:t>code can produce </a:t>
            </a:r>
            <a:r>
              <a:rPr sz="2200" spc="-5" dirty="0">
                <a:latin typeface="Times New Roman"/>
                <a:cs typeface="Times New Roman"/>
              </a:rPr>
              <a:t>many lines </a:t>
            </a:r>
            <a:r>
              <a:rPr sz="2200" dirty="0">
                <a:latin typeface="Times New Roman"/>
                <a:cs typeface="Times New Roman"/>
              </a:rPr>
              <a:t>of  object </a:t>
            </a:r>
            <a:r>
              <a:rPr sz="2200" spc="-5" dirty="0">
                <a:latin typeface="Times New Roman"/>
                <a:cs typeface="Times New Roman"/>
              </a:rPr>
              <a:t>(machine) </a:t>
            </a:r>
            <a:r>
              <a:rPr sz="2200" dirty="0">
                <a:latin typeface="Times New Roman"/>
                <a:cs typeface="Times New Roman"/>
              </a:rPr>
              <a:t>code, </a:t>
            </a:r>
            <a:r>
              <a:rPr sz="2200" spc="-5" dirty="0">
                <a:latin typeface="Times New Roman"/>
                <a:cs typeface="Times New Roman"/>
              </a:rPr>
              <a:t>saving </a:t>
            </a:r>
            <a:r>
              <a:rPr sz="2200" dirty="0">
                <a:latin typeface="Times New Roman"/>
                <a:cs typeface="Times New Roman"/>
              </a:rPr>
              <a:t>a lot of </a:t>
            </a:r>
            <a:r>
              <a:rPr sz="2200" spc="-10" dirty="0">
                <a:latin typeface="Times New Roman"/>
                <a:cs typeface="Times New Roman"/>
              </a:rPr>
              <a:t>time </a:t>
            </a:r>
            <a:r>
              <a:rPr sz="2200" spc="-5" dirty="0">
                <a:latin typeface="Times New Roman"/>
                <a:cs typeface="Times New Roman"/>
              </a:rPr>
              <a:t>when writing</a:t>
            </a:r>
            <a:r>
              <a:rPr sz="2200" spc="70" dirty="0">
                <a:latin typeface="Times New Roman"/>
                <a:cs typeface="Times New Roman"/>
              </a:rPr>
              <a:t> </a:t>
            </a:r>
            <a:r>
              <a:rPr sz="2200" spc="-5" dirty="0">
                <a:latin typeface="Times New Roman"/>
                <a:cs typeface="Times New Roman"/>
              </a:rPr>
              <a:t>programs.</a:t>
            </a:r>
            <a:endParaRPr sz="2200" dirty="0">
              <a:latin typeface="Times New Roman"/>
              <a:cs typeface="Times New Roman"/>
            </a:endParaRPr>
          </a:p>
          <a:p>
            <a:pPr algn="just">
              <a:spcBef>
                <a:spcPts val="40"/>
              </a:spcBef>
              <a:buFont typeface="Arial"/>
              <a:buChar char="•"/>
            </a:pPr>
            <a:endParaRPr sz="2200" dirty="0">
              <a:latin typeface="Times New Roman"/>
              <a:cs typeface="Times New Roman"/>
            </a:endParaRPr>
          </a:p>
          <a:p>
            <a:pPr marL="355600" marR="5080" indent="-342900" algn="just">
              <a:buSzPct val="95000"/>
              <a:buFont typeface="Arial" panose="020B0604020202020204" pitchFamily="34" charset="0"/>
              <a:buChar char="•"/>
              <a:tabLst>
                <a:tab pos="102870" algn="l"/>
              </a:tabLst>
            </a:pPr>
            <a:r>
              <a:rPr sz="2200" dirty="0">
                <a:latin typeface="Times New Roman"/>
                <a:cs typeface="Times New Roman"/>
              </a:rPr>
              <a:t>Third </a:t>
            </a:r>
            <a:r>
              <a:rPr sz="2200" spc="-5" dirty="0">
                <a:latin typeface="Times New Roman"/>
                <a:cs typeface="Times New Roman"/>
              </a:rPr>
              <a:t>generation </a:t>
            </a:r>
            <a:r>
              <a:rPr sz="2200" dirty="0">
                <a:latin typeface="Times New Roman"/>
                <a:cs typeface="Times New Roman"/>
              </a:rPr>
              <a:t>languages </a:t>
            </a:r>
            <a:r>
              <a:rPr sz="2200" spc="-5" dirty="0">
                <a:latin typeface="Times New Roman"/>
                <a:cs typeface="Times New Roman"/>
              </a:rPr>
              <a:t>can </a:t>
            </a:r>
            <a:r>
              <a:rPr sz="2200" dirty="0">
                <a:latin typeface="Times New Roman"/>
                <a:cs typeface="Times New Roman"/>
              </a:rPr>
              <a:t>be platform </a:t>
            </a:r>
            <a:r>
              <a:rPr sz="2200" spc="-5" dirty="0">
                <a:latin typeface="Times New Roman"/>
                <a:cs typeface="Times New Roman"/>
              </a:rPr>
              <a:t>independent, meaning that </a:t>
            </a:r>
            <a:r>
              <a:rPr sz="2200" dirty="0">
                <a:latin typeface="Times New Roman"/>
                <a:cs typeface="Times New Roman"/>
              </a:rPr>
              <a:t>code  </a:t>
            </a:r>
            <a:r>
              <a:rPr sz="2200" spc="-5" dirty="0">
                <a:latin typeface="Times New Roman"/>
                <a:cs typeface="Times New Roman"/>
              </a:rPr>
              <a:t>written </a:t>
            </a:r>
            <a:r>
              <a:rPr sz="2200" dirty="0">
                <a:latin typeface="Times New Roman"/>
                <a:cs typeface="Times New Roman"/>
              </a:rPr>
              <a:t>for one </a:t>
            </a:r>
            <a:r>
              <a:rPr sz="2200" spc="-5" dirty="0">
                <a:latin typeface="Times New Roman"/>
                <a:cs typeface="Times New Roman"/>
              </a:rPr>
              <a:t>system will </a:t>
            </a:r>
            <a:r>
              <a:rPr sz="2200" dirty="0">
                <a:latin typeface="Times New Roman"/>
                <a:cs typeface="Times New Roman"/>
              </a:rPr>
              <a:t>work on another. To convert a 3rd generation  program </a:t>
            </a:r>
            <a:r>
              <a:rPr sz="2200" spc="-5" dirty="0">
                <a:latin typeface="Times New Roman"/>
                <a:cs typeface="Times New Roman"/>
              </a:rPr>
              <a:t>into </a:t>
            </a:r>
            <a:r>
              <a:rPr sz="2200" dirty="0">
                <a:latin typeface="Times New Roman"/>
                <a:cs typeface="Times New Roman"/>
              </a:rPr>
              <a:t>object code requires a </a:t>
            </a:r>
            <a:r>
              <a:rPr sz="2200" b="1" dirty="0">
                <a:latin typeface="Times New Roman"/>
                <a:cs typeface="Times New Roman"/>
              </a:rPr>
              <a:t>Compiler </a:t>
            </a:r>
            <a:r>
              <a:rPr sz="2200" dirty="0">
                <a:latin typeface="Times New Roman"/>
                <a:cs typeface="Times New Roman"/>
              </a:rPr>
              <a:t>or an</a:t>
            </a:r>
            <a:r>
              <a:rPr sz="2200" spc="50" dirty="0">
                <a:latin typeface="Times New Roman"/>
                <a:cs typeface="Times New Roman"/>
              </a:rPr>
              <a:t> </a:t>
            </a:r>
            <a:r>
              <a:rPr sz="2200" b="1" dirty="0">
                <a:latin typeface="Times New Roman"/>
                <a:cs typeface="Times New Roman"/>
              </a:rPr>
              <a:t>Interpreter</a:t>
            </a:r>
            <a:r>
              <a:rPr sz="2200" dirty="0">
                <a:latin typeface="Times New Roman"/>
                <a:cs typeface="Times New Roman"/>
              </a:rPr>
              <a:t>.</a:t>
            </a:r>
          </a:p>
        </p:txBody>
      </p:sp>
    </p:spTree>
    <p:extLst>
      <p:ext uri="{BB962C8B-B14F-4D97-AF65-F5344CB8AC3E}">
        <p14:creationId xmlns:p14="http://schemas.microsoft.com/office/powerpoint/2010/main" val="3547368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18903" y="359684"/>
            <a:ext cx="7461579" cy="513080"/>
          </a:xfrm>
          <a:prstGeom prst="rect">
            <a:avLst/>
          </a:prstGeom>
        </p:spPr>
        <p:txBody>
          <a:bodyPr vert="horz" wrap="square" lIns="0" tIns="12700" rIns="0" bIns="0" rtlCol="0" anchor="ctr">
            <a:spAutoFit/>
          </a:bodyPr>
          <a:lstStyle/>
          <a:p>
            <a:pPr marL="12700">
              <a:spcBef>
                <a:spcPts val="100"/>
              </a:spcBef>
            </a:pPr>
            <a:r>
              <a:rPr sz="3200" spc="-5" dirty="0">
                <a:solidFill>
                  <a:srgbClr val="000000"/>
                </a:solidFill>
                <a:latin typeface="Times New Roman"/>
                <a:cs typeface="Times New Roman"/>
              </a:rPr>
              <a:t>Third </a:t>
            </a:r>
            <a:r>
              <a:rPr sz="3200" dirty="0">
                <a:solidFill>
                  <a:srgbClr val="000000"/>
                </a:solidFill>
                <a:latin typeface="Times New Roman"/>
                <a:cs typeface="Times New Roman"/>
              </a:rPr>
              <a:t>generation </a:t>
            </a:r>
            <a:r>
              <a:rPr sz="3200" spc="-5" dirty="0">
                <a:solidFill>
                  <a:srgbClr val="000000"/>
                </a:solidFill>
                <a:latin typeface="Times New Roman"/>
                <a:cs typeface="Times New Roman"/>
              </a:rPr>
              <a:t>(High </a:t>
            </a:r>
            <a:r>
              <a:rPr sz="3200" dirty="0">
                <a:solidFill>
                  <a:srgbClr val="000000"/>
                </a:solidFill>
                <a:latin typeface="Times New Roman"/>
                <a:cs typeface="Times New Roman"/>
              </a:rPr>
              <a:t>Level</a:t>
            </a:r>
            <a:r>
              <a:rPr sz="3200" spc="5" dirty="0">
                <a:solidFill>
                  <a:srgbClr val="000000"/>
                </a:solidFill>
                <a:latin typeface="Times New Roman"/>
                <a:cs typeface="Times New Roman"/>
              </a:rPr>
              <a:t> </a:t>
            </a:r>
            <a:r>
              <a:rPr sz="3200" dirty="0">
                <a:solidFill>
                  <a:srgbClr val="000000"/>
                </a:solidFill>
                <a:latin typeface="Times New Roman"/>
                <a:cs typeface="Times New Roman"/>
              </a:rPr>
              <a:t>Languages)</a:t>
            </a:r>
            <a:endParaRPr sz="3200" dirty="0">
              <a:latin typeface="Times New Roman"/>
              <a:cs typeface="Times New Roman"/>
            </a:endParaRPr>
          </a:p>
        </p:txBody>
      </p:sp>
      <p:sp>
        <p:nvSpPr>
          <p:cNvPr id="5" name="object 5"/>
          <p:cNvSpPr txBox="1">
            <a:spLocks noGrp="1"/>
          </p:cNvSpPr>
          <p:nvPr>
            <p:ph type="sldNum" sz="quarter" idx="7"/>
          </p:nvPr>
        </p:nvSpPr>
        <p:spPr>
          <a:xfrm>
            <a:off x="10261600" y="6429910"/>
            <a:ext cx="2844800" cy="218008"/>
          </a:xfrm>
          <a:prstGeom prst="rect">
            <a:avLst/>
          </a:prstGeom>
        </p:spPr>
        <p:txBody>
          <a:bodyPr vert="horz" wrap="square" lIns="0" tIns="0" rIns="0" bIns="0" rtlCol="0" anchor="ctr">
            <a:spAutoFit/>
          </a:bodyPr>
          <a:lstStyle/>
          <a:p>
            <a:pPr marL="38100">
              <a:lnSpc>
                <a:spcPts val="1664"/>
              </a:lnSpc>
            </a:pPr>
            <a:fld id="{81D60167-4931-47E6-BA6A-407CBD079E47}" type="slidenum">
              <a:rPr spc="40" dirty="0"/>
              <a:pPr marL="38100">
                <a:lnSpc>
                  <a:spcPts val="1664"/>
                </a:lnSpc>
              </a:pPr>
              <a:t>21</a:t>
            </a:fld>
            <a:endParaRPr spc="40" dirty="0"/>
          </a:p>
        </p:txBody>
      </p:sp>
      <p:sp>
        <p:nvSpPr>
          <p:cNvPr id="4" name="object 4"/>
          <p:cNvSpPr txBox="1"/>
          <p:nvPr/>
        </p:nvSpPr>
        <p:spPr>
          <a:xfrm>
            <a:off x="1918903" y="1005227"/>
            <a:ext cx="8342697" cy="5552802"/>
          </a:xfrm>
          <a:prstGeom prst="rect">
            <a:avLst/>
          </a:prstGeom>
        </p:spPr>
        <p:txBody>
          <a:bodyPr vert="horz" wrap="square" lIns="0" tIns="12700" rIns="0" bIns="0" rtlCol="0">
            <a:spAutoFit/>
          </a:bodyPr>
          <a:lstStyle/>
          <a:p>
            <a:pPr marL="12700" algn="just">
              <a:spcBef>
                <a:spcPts val="100"/>
              </a:spcBef>
            </a:pPr>
            <a:r>
              <a:rPr sz="1800" b="1" spc="-10" dirty="0">
                <a:latin typeface="Times New Roman"/>
                <a:cs typeface="Times New Roman"/>
              </a:rPr>
              <a:t>FORTRAN</a:t>
            </a:r>
            <a:r>
              <a:rPr sz="1800" b="1" dirty="0">
                <a:latin typeface="Times New Roman"/>
                <a:cs typeface="Times New Roman"/>
              </a:rPr>
              <a:t> </a:t>
            </a:r>
            <a:r>
              <a:rPr sz="1800" dirty="0">
                <a:latin typeface="Times New Roman"/>
                <a:cs typeface="Times New Roman"/>
              </a:rPr>
              <a:t>–</a:t>
            </a:r>
          </a:p>
          <a:p>
            <a:pPr marL="93345" indent="-81280" algn="just">
              <a:buSzPct val="94444"/>
              <a:buFont typeface="Arial"/>
              <a:buChar char="•"/>
              <a:tabLst>
                <a:tab pos="93980" algn="l"/>
              </a:tabLst>
            </a:pPr>
            <a:r>
              <a:rPr sz="1800" spc="-5" dirty="0">
                <a:latin typeface="Times New Roman"/>
                <a:cs typeface="Times New Roman"/>
              </a:rPr>
              <a:t>Stands </a:t>
            </a:r>
            <a:r>
              <a:rPr sz="1800" dirty="0">
                <a:latin typeface="Times New Roman"/>
                <a:cs typeface="Times New Roman"/>
              </a:rPr>
              <a:t>for </a:t>
            </a:r>
            <a:r>
              <a:rPr sz="1800" spc="-5" dirty="0">
                <a:latin typeface="Times New Roman"/>
                <a:cs typeface="Times New Roman"/>
              </a:rPr>
              <a:t>FORmula TRANslator is </a:t>
            </a:r>
            <a:r>
              <a:rPr sz="1800" dirty="0">
                <a:latin typeface="Times New Roman"/>
                <a:cs typeface="Times New Roman"/>
              </a:rPr>
              <a:t>developed </a:t>
            </a:r>
            <a:r>
              <a:rPr sz="1800" spc="-5" dirty="0">
                <a:latin typeface="Times New Roman"/>
                <a:cs typeface="Times New Roman"/>
              </a:rPr>
              <a:t>in </a:t>
            </a:r>
            <a:r>
              <a:rPr sz="1800" dirty="0">
                <a:latin typeface="Times New Roman"/>
                <a:cs typeface="Times New Roman"/>
              </a:rPr>
              <a:t>1957 by </a:t>
            </a:r>
            <a:r>
              <a:rPr sz="1800" spc="-5" dirty="0">
                <a:latin typeface="Times New Roman"/>
                <a:cs typeface="Times New Roman"/>
              </a:rPr>
              <a:t>John</a:t>
            </a:r>
            <a:r>
              <a:rPr sz="1800" spc="35" dirty="0">
                <a:latin typeface="Times New Roman"/>
                <a:cs typeface="Times New Roman"/>
              </a:rPr>
              <a:t> </a:t>
            </a:r>
            <a:r>
              <a:rPr sz="1800" spc="-5" dirty="0">
                <a:latin typeface="Times New Roman"/>
                <a:cs typeface="Times New Roman"/>
              </a:rPr>
              <a:t>Backus</a:t>
            </a:r>
            <a:endParaRPr sz="1800" dirty="0">
              <a:latin typeface="Times New Roman"/>
              <a:cs typeface="Times New Roman"/>
            </a:endParaRPr>
          </a:p>
          <a:p>
            <a:pPr marL="93345" indent="-81280" algn="just">
              <a:buSzPct val="94444"/>
              <a:buFont typeface="Arial"/>
              <a:buChar char="•"/>
              <a:tabLst>
                <a:tab pos="93980" algn="l"/>
              </a:tabLst>
            </a:pPr>
            <a:r>
              <a:rPr sz="1800" spc="-5" dirty="0">
                <a:latin typeface="Times New Roman"/>
                <a:cs typeface="Times New Roman"/>
              </a:rPr>
              <a:t>Very easy </a:t>
            </a:r>
            <a:r>
              <a:rPr sz="1800" dirty="0">
                <a:latin typeface="Times New Roman"/>
                <a:cs typeface="Times New Roman"/>
              </a:rPr>
              <a:t>to handle </a:t>
            </a:r>
            <a:r>
              <a:rPr sz="1800" spc="-5" dirty="0">
                <a:latin typeface="Times New Roman"/>
                <a:cs typeface="Times New Roman"/>
              </a:rPr>
              <a:t>complex</a:t>
            </a:r>
            <a:r>
              <a:rPr sz="1800" spc="10" dirty="0">
                <a:latin typeface="Times New Roman"/>
                <a:cs typeface="Times New Roman"/>
              </a:rPr>
              <a:t> </a:t>
            </a:r>
            <a:r>
              <a:rPr sz="1800" dirty="0">
                <a:latin typeface="Times New Roman"/>
                <a:cs typeface="Times New Roman"/>
              </a:rPr>
              <a:t>numbers</a:t>
            </a:r>
          </a:p>
          <a:p>
            <a:pPr marL="93345" indent="-81280" algn="just">
              <a:buSzPct val="94444"/>
              <a:buFont typeface="Arial"/>
              <a:buChar char="•"/>
              <a:tabLst>
                <a:tab pos="93980" algn="l"/>
              </a:tabLst>
            </a:pPr>
            <a:r>
              <a:rPr sz="1800" dirty="0">
                <a:latin typeface="Times New Roman"/>
                <a:cs typeface="Times New Roman"/>
              </a:rPr>
              <a:t>Syntax </a:t>
            </a:r>
            <a:r>
              <a:rPr sz="1800" spc="-5" dirty="0">
                <a:latin typeface="Times New Roman"/>
                <a:cs typeface="Times New Roman"/>
              </a:rPr>
              <a:t>was </a:t>
            </a:r>
            <a:r>
              <a:rPr sz="1800" dirty="0">
                <a:latin typeface="Times New Roman"/>
                <a:cs typeface="Times New Roman"/>
              </a:rPr>
              <a:t>very </a:t>
            </a:r>
            <a:r>
              <a:rPr sz="1800" spc="-5" dirty="0">
                <a:latin typeface="Times New Roman"/>
                <a:cs typeface="Times New Roman"/>
              </a:rPr>
              <a:t>difficult to</a:t>
            </a:r>
            <a:r>
              <a:rPr sz="1800" spc="25" dirty="0">
                <a:latin typeface="Times New Roman"/>
                <a:cs typeface="Times New Roman"/>
              </a:rPr>
              <a:t> </a:t>
            </a:r>
            <a:r>
              <a:rPr sz="1800" spc="-5" dirty="0">
                <a:latin typeface="Times New Roman"/>
                <a:cs typeface="Times New Roman"/>
              </a:rPr>
              <a:t>remember</a:t>
            </a:r>
            <a:endParaRPr sz="1800" dirty="0">
              <a:latin typeface="Times New Roman"/>
              <a:cs typeface="Times New Roman"/>
            </a:endParaRPr>
          </a:p>
          <a:p>
            <a:pPr marL="12700" algn="just"/>
            <a:endParaRPr lang="en-IN" sz="1800" b="1" spc="-10" dirty="0" smtClean="0">
              <a:latin typeface="Times New Roman"/>
              <a:cs typeface="Times New Roman"/>
            </a:endParaRPr>
          </a:p>
          <a:p>
            <a:pPr marL="12700" algn="just"/>
            <a:r>
              <a:rPr sz="1800" b="1" spc="-10" dirty="0" smtClean="0">
                <a:latin typeface="Times New Roman"/>
                <a:cs typeface="Times New Roman"/>
              </a:rPr>
              <a:t>BASIC</a:t>
            </a:r>
            <a:r>
              <a:rPr sz="1800" b="1" spc="5" dirty="0" smtClean="0">
                <a:latin typeface="Times New Roman"/>
                <a:cs typeface="Times New Roman"/>
              </a:rPr>
              <a:t> </a:t>
            </a:r>
            <a:r>
              <a:rPr sz="1800" dirty="0">
                <a:latin typeface="Times New Roman"/>
                <a:cs typeface="Times New Roman"/>
              </a:rPr>
              <a:t>–</a:t>
            </a:r>
          </a:p>
          <a:p>
            <a:pPr marL="149860" indent="-137160" algn="just">
              <a:buSzPct val="94444"/>
              <a:buFont typeface="Arial"/>
              <a:buChar char="•"/>
              <a:tabLst>
                <a:tab pos="149860" algn="l"/>
              </a:tabLst>
            </a:pPr>
            <a:r>
              <a:rPr sz="1800" dirty="0">
                <a:latin typeface="Times New Roman"/>
                <a:cs typeface="Times New Roman"/>
              </a:rPr>
              <a:t>Stands for </a:t>
            </a:r>
            <a:r>
              <a:rPr sz="1800" spc="-5" dirty="0">
                <a:latin typeface="Times New Roman"/>
                <a:cs typeface="Times New Roman"/>
              </a:rPr>
              <a:t>Beginner’s All </a:t>
            </a:r>
            <a:r>
              <a:rPr sz="1800" dirty="0">
                <a:latin typeface="Times New Roman"/>
                <a:cs typeface="Times New Roman"/>
              </a:rPr>
              <a:t>purpose Symbolic </a:t>
            </a:r>
            <a:r>
              <a:rPr sz="1800" spc="-5" dirty="0">
                <a:latin typeface="Times New Roman"/>
                <a:cs typeface="Times New Roman"/>
              </a:rPr>
              <a:t>Instruction Code developed in</a:t>
            </a:r>
            <a:r>
              <a:rPr sz="1800" spc="65" dirty="0">
                <a:latin typeface="Times New Roman"/>
                <a:cs typeface="Times New Roman"/>
              </a:rPr>
              <a:t> </a:t>
            </a:r>
            <a:r>
              <a:rPr sz="1800" dirty="0">
                <a:latin typeface="Times New Roman"/>
                <a:cs typeface="Times New Roman"/>
              </a:rPr>
              <a:t>1960</a:t>
            </a:r>
          </a:p>
          <a:p>
            <a:pPr marL="149860" indent="-137160" algn="just">
              <a:buSzPct val="94444"/>
              <a:buFont typeface="Arial"/>
              <a:buChar char="•"/>
              <a:tabLst>
                <a:tab pos="149860" algn="l"/>
              </a:tabLst>
            </a:pPr>
            <a:r>
              <a:rPr sz="1800" dirty="0">
                <a:latin typeface="Times New Roman"/>
                <a:cs typeface="Times New Roman"/>
              </a:rPr>
              <a:t>This </a:t>
            </a:r>
            <a:r>
              <a:rPr sz="1800" spc="-5" dirty="0">
                <a:latin typeface="Times New Roman"/>
                <a:cs typeface="Times New Roman"/>
              </a:rPr>
              <a:t>language </a:t>
            </a:r>
            <a:r>
              <a:rPr sz="1800" spc="-5" dirty="0" smtClean="0">
                <a:latin typeface="Times New Roman"/>
                <a:cs typeface="Times New Roman"/>
              </a:rPr>
              <a:t>use</a:t>
            </a:r>
            <a:r>
              <a:rPr lang="en-IN" sz="1800" spc="-5" dirty="0" smtClean="0">
                <a:latin typeface="Times New Roman"/>
                <a:cs typeface="Times New Roman"/>
              </a:rPr>
              <a:t>s</a:t>
            </a:r>
            <a:r>
              <a:rPr sz="1800" spc="-5" dirty="0" smtClean="0">
                <a:latin typeface="Times New Roman"/>
                <a:cs typeface="Times New Roman"/>
              </a:rPr>
              <a:t> </a:t>
            </a:r>
            <a:r>
              <a:rPr sz="1800" dirty="0">
                <a:latin typeface="Times New Roman"/>
                <a:cs typeface="Times New Roman"/>
              </a:rPr>
              <a:t>interpreter during </a:t>
            </a:r>
            <a:r>
              <a:rPr sz="1800" spc="-5" dirty="0">
                <a:latin typeface="Times New Roman"/>
                <a:cs typeface="Times New Roman"/>
              </a:rPr>
              <a:t>execution </a:t>
            </a:r>
            <a:r>
              <a:rPr sz="1800" dirty="0">
                <a:latin typeface="Times New Roman"/>
                <a:cs typeface="Times New Roman"/>
              </a:rPr>
              <a:t>of</a:t>
            </a:r>
            <a:r>
              <a:rPr sz="1800" spc="25" dirty="0">
                <a:latin typeface="Times New Roman"/>
                <a:cs typeface="Times New Roman"/>
              </a:rPr>
              <a:t> </a:t>
            </a:r>
            <a:r>
              <a:rPr sz="1800" dirty="0">
                <a:latin typeface="Times New Roman"/>
                <a:cs typeface="Times New Roman"/>
              </a:rPr>
              <a:t>program</a:t>
            </a:r>
          </a:p>
          <a:p>
            <a:pPr marL="149860" indent="-137160" algn="just">
              <a:buSzPct val="94444"/>
              <a:buFont typeface="Arial"/>
              <a:buChar char="•"/>
              <a:tabLst>
                <a:tab pos="149860" algn="l"/>
              </a:tabLst>
            </a:pPr>
            <a:r>
              <a:rPr sz="1800" dirty="0">
                <a:latin typeface="Times New Roman"/>
                <a:cs typeface="Times New Roman"/>
              </a:rPr>
              <a:t>Execution </a:t>
            </a:r>
            <a:r>
              <a:rPr sz="1800" spc="-5" dirty="0">
                <a:latin typeface="Times New Roman"/>
                <a:cs typeface="Times New Roman"/>
              </a:rPr>
              <a:t>slower than FORTRAN</a:t>
            </a:r>
            <a:r>
              <a:rPr sz="1800" spc="25" dirty="0">
                <a:latin typeface="Times New Roman"/>
                <a:cs typeface="Times New Roman"/>
              </a:rPr>
              <a:t> </a:t>
            </a:r>
            <a:r>
              <a:rPr sz="1800" spc="-5" dirty="0">
                <a:latin typeface="Times New Roman"/>
                <a:cs typeface="Times New Roman"/>
              </a:rPr>
              <a:t>programs</a:t>
            </a:r>
            <a:endParaRPr sz="1800" dirty="0">
              <a:latin typeface="Times New Roman"/>
              <a:cs typeface="Times New Roman"/>
            </a:endParaRPr>
          </a:p>
          <a:p>
            <a:pPr marL="12700" algn="just"/>
            <a:endParaRPr lang="en-IN" sz="1800" b="1" spc="-5" dirty="0" smtClean="0">
              <a:latin typeface="Times New Roman"/>
              <a:cs typeface="Times New Roman"/>
            </a:endParaRPr>
          </a:p>
          <a:p>
            <a:pPr marL="12700" algn="just"/>
            <a:r>
              <a:rPr sz="1800" b="1" spc="-5" dirty="0" smtClean="0">
                <a:latin typeface="Times New Roman"/>
                <a:cs typeface="Times New Roman"/>
              </a:rPr>
              <a:t>COBOL </a:t>
            </a:r>
            <a:r>
              <a:rPr sz="1800" dirty="0">
                <a:latin typeface="Times New Roman"/>
                <a:cs typeface="Times New Roman"/>
              </a:rPr>
              <a:t>–</a:t>
            </a:r>
          </a:p>
          <a:p>
            <a:pPr marL="93345" indent="-81280" algn="just">
              <a:buSzPct val="94444"/>
              <a:buFont typeface="Arial"/>
              <a:buChar char="•"/>
              <a:tabLst>
                <a:tab pos="93980" algn="l"/>
              </a:tabLst>
            </a:pPr>
            <a:r>
              <a:rPr sz="1800" spc="-5" dirty="0">
                <a:latin typeface="Times New Roman"/>
                <a:cs typeface="Times New Roman"/>
              </a:rPr>
              <a:t>Stands </a:t>
            </a:r>
            <a:r>
              <a:rPr sz="1800" dirty="0">
                <a:latin typeface="Times New Roman"/>
                <a:cs typeface="Times New Roman"/>
              </a:rPr>
              <a:t>for </a:t>
            </a:r>
            <a:r>
              <a:rPr sz="1800" spc="-10" dirty="0">
                <a:latin typeface="Times New Roman"/>
                <a:cs typeface="Times New Roman"/>
              </a:rPr>
              <a:t>COmmon </a:t>
            </a:r>
            <a:r>
              <a:rPr sz="1800" spc="-5" dirty="0">
                <a:latin typeface="Times New Roman"/>
                <a:cs typeface="Times New Roman"/>
              </a:rPr>
              <a:t>Business Oriented Language developed in</a:t>
            </a:r>
            <a:r>
              <a:rPr sz="1800" spc="60" dirty="0">
                <a:latin typeface="Times New Roman"/>
                <a:cs typeface="Times New Roman"/>
              </a:rPr>
              <a:t> </a:t>
            </a:r>
            <a:r>
              <a:rPr sz="1800" dirty="0">
                <a:latin typeface="Times New Roman"/>
                <a:cs typeface="Times New Roman"/>
              </a:rPr>
              <a:t>1960</a:t>
            </a:r>
          </a:p>
          <a:p>
            <a:pPr marL="93345" indent="-81280" algn="just">
              <a:buSzPct val="94444"/>
              <a:buFont typeface="Arial"/>
              <a:buChar char="•"/>
              <a:tabLst>
                <a:tab pos="93980" algn="l"/>
              </a:tabLst>
            </a:pPr>
            <a:r>
              <a:rPr sz="1800" spc="-5" dirty="0">
                <a:latin typeface="Times New Roman"/>
                <a:cs typeface="Times New Roman"/>
              </a:rPr>
              <a:t>Revised version </a:t>
            </a:r>
            <a:r>
              <a:rPr sz="1800" dirty="0">
                <a:latin typeface="Times New Roman"/>
                <a:cs typeface="Times New Roman"/>
              </a:rPr>
              <a:t>in 1974 </a:t>
            </a:r>
            <a:r>
              <a:rPr sz="1800" spc="-5" dirty="0">
                <a:latin typeface="Times New Roman"/>
                <a:cs typeface="Times New Roman"/>
              </a:rPr>
              <a:t>and then </a:t>
            </a:r>
            <a:r>
              <a:rPr sz="1800" dirty="0">
                <a:latin typeface="Times New Roman"/>
                <a:cs typeface="Times New Roman"/>
              </a:rPr>
              <a:t>1984</a:t>
            </a:r>
            <a:r>
              <a:rPr sz="1800" spc="40" dirty="0">
                <a:latin typeface="Times New Roman"/>
                <a:cs typeface="Times New Roman"/>
              </a:rPr>
              <a:t> </a:t>
            </a:r>
            <a:r>
              <a:rPr sz="1800" spc="-5" dirty="0">
                <a:latin typeface="Times New Roman"/>
                <a:cs typeface="Times New Roman"/>
              </a:rPr>
              <a:t>etc.</a:t>
            </a:r>
            <a:endParaRPr sz="1800" dirty="0">
              <a:latin typeface="Times New Roman"/>
              <a:cs typeface="Times New Roman"/>
            </a:endParaRPr>
          </a:p>
          <a:p>
            <a:pPr marL="93345" indent="-81280" algn="just">
              <a:buSzPct val="94444"/>
              <a:buFont typeface="Arial"/>
              <a:buChar char="•"/>
              <a:tabLst>
                <a:tab pos="93980" algn="l"/>
              </a:tabLst>
            </a:pPr>
            <a:r>
              <a:rPr sz="1800" spc="-5" dirty="0">
                <a:latin typeface="Times New Roman"/>
                <a:cs typeface="Times New Roman"/>
              </a:rPr>
              <a:t>First language to use </a:t>
            </a:r>
            <a:r>
              <a:rPr sz="1800" dirty="0">
                <a:latin typeface="Times New Roman"/>
                <a:cs typeface="Times New Roman"/>
              </a:rPr>
              <a:t>English </a:t>
            </a:r>
            <a:r>
              <a:rPr sz="1800" spc="-5" dirty="0">
                <a:latin typeface="Times New Roman"/>
                <a:cs typeface="Times New Roman"/>
              </a:rPr>
              <a:t>like statement </a:t>
            </a:r>
            <a:r>
              <a:rPr sz="1800" dirty="0">
                <a:latin typeface="Times New Roman"/>
                <a:cs typeface="Times New Roman"/>
              </a:rPr>
              <a:t>in </a:t>
            </a:r>
            <a:r>
              <a:rPr sz="1800" spc="-5" dirty="0">
                <a:latin typeface="Times New Roman"/>
                <a:cs typeface="Times New Roman"/>
              </a:rPr>
              <a:t>programming</a:t>
            </a:r>
            <a:r>
              <a:rPr sz="1800" spc="65" dirty="0">
                <a:latin typeface="Times New Roman"/>
                <a:cs typeface="Times New Roman"/>
              </a:rPr>
              <a:t> </a:t>
            </a:r>
            <a:r>
              <a:rPr sz="1800" dirty="0">
                <a:latin typeface="Times New Roman"/>
                <a:cs typeface="Times New Roman"/>
              </a:rPr>
              <a:t>syntax</a:t>
            </a:r>
          </a:p>
          <a:p>
            <a:pPr marL="12700" algn="just"/>
            <a:endParaRPr lang="en-IN" sz="1800" b="1" spc="-10" dirty="0" smtClean="0">
              <a:latin typeface="Times New Roman"/>
              <a:cs typeface="Times New Roman"/>
            </a:endParaRPr>
          </a:p>
          <a:p>
            <a:pPr marL="12700" algn="just"/>
            <a:r>
              <a:rPr sz="1800" b="1" spc="-10" dirty="0" smtClean="0">
                <a:latin typeface="Times New Roman"/>
                <a:cs typeface="Times New Roman"/>
              </a:rPr>
              <a:t>PASCAL</a:t>
            </a:r>
            <a:r>
              <a:rPr sz="1800" b="1" spc="5" dirty="0" smtClean="0">
                <a:latin typeface="Times New Roman"/>
                <a:cs typeface="Times New Roman"/>
              </a:rPr>
              <a:t> </a:t>
            </a:r>
            <a:r>
              <a:rPr sz="1800" dirty="0">
                <a:latin typeface="Times New Roman"/>
                <a:cs typeface="Times New Roman"/>
              </a:rPr>
              <a:t>–</a:t>
            </a:r>
          </a:p>
          <a:p>
            <a:pPr marL="149860" indent="-137160" algn="just">
              <a:buSzPct val="94444"/>
              <a:buFont typeface="Arial"/>
              <a:buChar char="•"/>
              <a:tabLst>
                <a:tab pos="149860" algn="l"/>
              </a:tabLst>
            </a:pPr>
            <a:r>
              <a:rPr sz="1800" spc="-5" dirty="0">
                <a:latin typeface="Times New Roman"/>
                <a:cs typeface="Times New Roman"/>
              </a:rPr>
              <a:t>Named after Blaise Pascal (Philosopher) in</a:t>
            </a:r>
            <a:r>
              <a:rPr sz="1800" spc="45" dirty="0">
                <a:latin typeface="Times New Roman"/>
                <a:cs typeface="Times New Roman"/>
              </a:rPr>
              <a:t> </a:t>
            </a:r>
            <a:r>
              <a:rPr sz="1800" dirty="0">
                <a:latin typeface="Times New Roman"/>
                <a:cs typeface="Times New Roman"/>
              </a:rPr>
              <a:t>1970</a:t>
            </a:r>
          </a:p>
          <a:p>
            <a:pPr marL="149860" indent="-137160" algn="just">
              <a:buSzPct val="94444"/>
              <a:buFont typeface="Arial"/>
              <a:buChar char="•"/>
              <a:tabLst>
                <a:tab pos="149860" algn="l"/>
              </a:tabLst>
            </a:pPr>
            <a:r>
              <a:rPr sz="1800" spc="-5" dirty="0">
                <a:latin typeface="Times New Roman"/>
                <a:cs typeface="Times New Roman"/>
              </a:rPr>
              <a:t>Specially designed as teaching</a:t>
            </a:r>
            <a:r>
              <a:rPr sz="1800" spc="50" dirty="0">
                <a:latin typeface="Times New Roman"/>
                <a:cs typeface="Times New Roman"/>
              </a:rPr>
              <a:t> </a:t>
            </a:r>
            <a:r>
              <a:rPr sz="1800" dirty="0">
                <a:latin typeface="Times New Roman"/>
                <a:cs typeface="Times New Roman"/>
              </a:rPr>
              <a:t>language</a:t>
            </a:r>
          </a:p>
          <a:p>
            <a:pPr marL="149860" indent="-137160" algn="just">
              <a:buSzPct val="94444"/>
              <a:buFont typeface="Arial"/>
              <a:buChar char="•"/>
              <a:tabLst>
                <a:tab pos="149860" algn="l"/>
              </a:tabLst>
            </a:pPr>
            <a:r>
              <a:rPr sz="1800" spc="-5" dirty="0">
                <a:latin typeface="Times New Roman"/>
                <a:cs typeface="Times New Roman"/>
              </a:rPr>
              <a:t>Structured programming</a:t>
            </a:r>
            <a:r>
              <a:rPr sz="1800" spc="5" dirty="0">
                <a:latin typeface="Times New Roman"/>
                <a:cs typeface="Times New Roman"/>
              </a:rPr>
              <a:t> </a:t>
            </a:r>
            <a:r>
              <a:rPr sz="1800" dirty="0">
                <a:latin typeface="Times New Roman"/>
                <a:cs typeface="Times New Roman"/>
              </a:rPr>
              <a:t>language</a:t>
            </a:r>
          </a:p>
          <a:p>
            <a:pPr marL="149860" indent="-137160" algn="just">
              <a:buSzPct val="94444"/>
              <a:buFont typeface="Arial"/>
              <a:buChar char="•"/>
              <a:tabLst>
                <a:tab pos="149860" algn="l"/>
              </a:tabLst>
            </a:pPr>
            <a:r>
              <a:rPr sz="1800" spc="-5" dirty="0">
                <a:latin typeface="Times New Roman"/>
                <a:cs typeface="Times New Roman"/>
              </a:rPr>
              <a:t>Platform </a:t>
            </a:r>
            <a:r>
              <a:rPr sz="1800" dirty="0">
                <a:latin typeface="Times New Roman"/>
                <a:cs typeface="Times New Roman"/>
              </a:rPr>
              <a:t>independent </a:t>
            </a:r>
            <a:r>
              <a:rPr sz="1800" spc="-5" dirty="0">
                <a:latin typeface="Times New Roman"/>
                <a:cs typeface="Times New Roman"/>
              </a:rPr>
              <a:t>language</a:t>
            </a:r>
            <a:endParaRPr sz="1800" dirty="0">
              <a:latin typeface="Times New Roman"/>
              <a:cs typeface="Times New Roman"/>
            </a:endParaRPr>
          </a:p>
        </p:txBody>
      </p:sp>
    </p:spTree>
    <p:extLst>
      <p:ext uri="{BB962C8B-B14F-4D97-AF65-F5344CB8AC3E}">
        <p14:creationId xmlns:p14="http://schemas.microsoft.com/office/powerpoint/2010/main" val="1825562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780540" y="6319520"/>
            <a:ext cx="234950" cy="228268"/>
          </a:xfrm>
          <a:prstGeom prst="rect">
            <a:avLst/>
          </a:prstGeom>
        </p:spPr>
        <p:txBody>
          <a:bodyPr vert="horz" wrap="square" lIns="0" tIns="12700" rIns="0" bIns="0" rtlCol="0">
            <a:spAutoFit/>
          </a:bodyPr>
          <a:lstStyle/>
          <a:p>
            <a:pPr marL="12700">
              <a:spcBef>
                <a:spcPts val="100"/>
              </a:spcBef>
            </a:pPr>
            <a:r>
              <a:rPr sz="1400" spc="45" dirty="0">
                <a:solidFill>
                  <a:srgbClr val="FFFFFF"/>
                </a:solidFill>
                <a:latin typeface="Arial"/>
                <a:cs typeface="Arial"/>
              </a:rPr>
              <a:t>2</a:t>
            </a:r>
            <a:r>
              <a:rPr sz="1400" spc="40" dirty="0">
                <a:solidFill>
                  <a:srgbClr val="FFFFFF"/>
                </a:solidFill>
                <a:latin typeface="Arial"/>
                <a:cs typeface="Arial"/>
              </a:rPr>
              <a:t>0</a:t>
            </a:r>
            <a:endParaRPr sz="1400">
              <a:latin typeface="Arial"/>
              <a:cs typeface="Arial"/>
            </a:endParaRPr>
          </a:p>
        </p:txBody>
      </p:sp>
      <p:sp>
        <p:nvSpPr>
          <p:cNvPr id="4" name="object 4"/>
          <p:cNvSpPr txBox="1">
            <a:spLocks noGrp="1"/>
          </p:cNvSpPr>
          <p:nvPr>
            <p:ph type="title"/>
          </p:nvPr>
        </p:nvSpPr>
        <p:spPr>
          <a:xfrm>
            <a:off x="1906270" y="235082"/>
            <a:ext cx="7265670" cy="513080"/>
          </a:xfrm>
          <a:prstGeom prst="rect">
            <a:avLst/>
          </a:prstGeom>
        </p:spPr>
        <p:txBody>
          <a:bodyPr vert="horz" wrap="square" lIns="0" tIns="12700" rIns="0" bIns="0" rtlCol="0" anchor="ctr">
            <a:spAutoFit/>
          </a:bodyPr>
          <a:lstStyle/>
          <a:p>
            <a:pPr marL="12700">
              <a:spcBef>
                <a:spcPts val="100"/>
              </a:spcBef>
            </a:pPr>
            <a:r>
              <a:rPr sz="3200" spc="-5" dirty="0">
                <a:solidFill>
                  <a:srgbClr val="000000"/>
                </a:solidFill>
                <a:latin typeface="Times New Roman"/>
                <a:cs typeface="Times New Roman"/>
              </a:rPr>
              <a:t>Third </a:t>
            </a:r>
            <a:r>
              <a:rPr sz="3200" dirty="0">
                <a:solidFill>
                  <a:srgbClr val="000000"/>
                </a:solidFill>
                <a:latin typeface="Times New Roman"/>
                <a:cs typeface="Times New Roman"/>
              </a:rPr>
              <a:t>generation </a:t>
            </a:r>
            <a:r>
              <a:rPr sz="3200" spc="-5" dirty="0">
                <a:solidFill>
                  <a:srgbClr val="000000"/>
                </a:solidFill>
                <a:latin typeface="Times New Roman"/>
                <a:cs typeface="Times New Roman"/>
              </a:rPr>
              <a:t>(High </a:t>
            </a:r>
            <a:r>
              <a:rPr sz="3200" dirty="0">
                <a:solidFill>
                  <a:srgbClr val="000000"/>
                </a:solidFill>
                <a:latin typeface="Times New Roman"/>
                <a:cs typeface="Times New Roman"/>
              </a:rPr>
              <a:t>Level</a:t>
            </a:r>
            <a:r>
              <a:rPr sz="3200" spc="5" dirty="0">
                <a:solidFill>
                  <a:srgbClr val="000000"/>
                </a:solidFill>
                <a:latin typeface="Times New Roman"/>
                <a:cs typeface="Times New Roman"/>
              </a:rPr>
              <a:t> </a:t>
            </a:r>
            <a:r>
              <a:rPr sz="3200" dirty="0">
                <a:solidFill>
                  <a:srgbClr val="000000"/>
                </a:solidFill>
                <a:latin typeface="Times New Roman"/>
                <a:cs typeface="Times New Roman"/>
              </a:rPr>
              <a:t>Languages)</a:t>
            </a:r>
            <a:endParaRPr sz="3200" dirty="0">
              <a:latin typeface="Times New Roman"/>
              <a:cs typeface="Times New Roman"/>
            </a:endParaRPr>
          </a:p>
        </p:txBody>
      </p:sp>
      <p:sp>
        <p:nvSpPr>
          <p:cNvPr id="5" name="object 5"/>
          <p:cNvSpPr txBox="1"/>
          <p:nvPr/>
        </p:nvSpPr>
        <p:spPr>
          <a:xfrm>
            <a:off x="1780540" y="902246"/>
            <a:ext cx="8782357" cy="5860579"/>
          </a:xfrm>
          <a:prstGeom prst="rect">
            <a:avLst/>
          </a:prstGeom>
        </p:spPr>
        <p:txBody>
          <a:bodyPr vert="horz" wrap="square" lIns="0" tIns="12700" rIns="0" bIns="0" rtlCol="0">
            <a:spAutoFit/>
          </a:bodyPr>
          <a:lstStyle/>
          <a:p>
            <a:pPr marL="12700">
              <a:spcBef>
                <a:spcPts val="100"/>
              </a:spcBef>
            </a:pPr>
            <a:r>
              <a:rPr sz="2000" b="1" dirty="0">
                <a:solidFill>
                  <a:srgbClr val="FF0000"/>
                </a:solidFill>
                <a:latin typeface="Times New Roman"/>
                <a:cs typeface="Times New Roman"/>
              </a:rPr>
              <a:t>C</a:t>
            </a:r>
            <a:endParaRPr sz="2000" dirty="0">
              <a:latin typeface="Times New Roman"/>
              <a:cs typeface="Times New Roman"/>
            </a:endParaRPr>
          </a:p>
          <a:p>
            <a:pPr marL="12700" marR="85090">
              <a:tabLst>
                <a:tab pos="165100" algn="l"/>
              </a:tabLst>
            </a:pPr>
            <a:r>
              <a:rPr sz="2000" dirty="0">
                <a:latin typeface="Times New Roman"/>
                <a:cs typeface="Times New Roman"/>
              </a:rPr>
              <a:t>Developed </a:t>
            </a:r>
            <a:r>
              <a:rPr sz="2000" spc="-5" dirty="0">
                <a:latin typeface="Times New Roman"/>
                <a:cs typeface="Times New Roman"/>
              </a:rPr>
              <a:t>in </a:t>
            </a:r>
            <a:r>
              <a:rPr sz="2000" dirty="0">
                <a:latin typeface="Times New Roman"/>
                <a:cs typeface="Times New Roman"/>
              </a:rPr>
              <a:t>1972 at AT &amp; T’s </a:t>
            </a:r>
            <a:r>
              <a:rPr sz="2000" spc="-5" dirty="0">
                <a:latin typeface="Times New Roman"/>
                <a:cs typeface="Times New Roman"/>
              </a:rPr>
              <a:t>Bell </a:t>
            </a:r>
            <a:r>
              <a:rPr sz="2000" dirty="0">
                <a:latin typeface="Times New Roman"/>
                <a:cs typeface="Times New Roman"/>
              </a:rPr>
              <a:t>Laboratory by Dennis </a:t>
            </a:r>
            <a:r>
              <a:rPr sz="2000" spc="-5" dirty="0">
                <a:latin typeface="Times New Roman"/>
                <a:cs typeface="Times New Roman"/>
              </a:rPr>
              <a:t>Ritchie called  </a:t>
            </a:r>
            <a:r>
              <a:rPr sz="2000" dirty="0">
                <a:latin typeface="Times New Roman"/>
                <a:cs typeface="Times New Roman"/>
              </a:rPr>
              <a:t>POP</a:t>
            </a:r>
          </a:p>
          <a:p>
            <a:pPr marL="12700">
              <a:tabLst>
                <a:tab pos="165100" algn="l"/>
              </a:tabLst>
            </a:pPr>
            <a:r>
              <a:rPr sz="2000" spc="-5" dirty="0">
                <a:latin typeface="Times New Roman"/>
                <a:cs typeface="Times New Roman"/>
              </a:rPr>
              <a:t>Reliable </a:t>
            </a:r>
            <a:r>
              <a:rPr sz="2000" dirty="0">
                <a:latin typeface="Times New Roman"/>
                <a:cs typeface="Times New Roman"/>
              </a:rPr>
              <a:t>and </a:t>
            </a:r>
            <a:r>
              <a:rPr sz="2000" spc="-10" dirty="0">
                <a:latin typeface="Times New Roman"/>
                <a:cs typeface="Times New Roman"/>
              </a:rPr>
              <a:t>Simple</a:t>
            </a:r>
            <a:r>
              <a:rPr sz="2000" spc="15" dirty="0">
                <a:latin typeface="Times New Roman"/>
                <a:cs typeface="Times New Roman"/>
              </a:rPr>
              <a:t> </a:t>
            </a:r>
            <a:r>
              <a:rPr sz="2000" dirty="0">
                <a:latin typeface="Times New Roman"/>
                <a:cs typeface="Times New Roman"/>
              </a:rPr>
              <a:t>language</a:t>
            </a:r>
          </a:p>
          <a:p>
            <a:pPr marL="12700">
              <a:tabLst>
                <a:tab pos="165100" algn="l"/>
              </a:tabLst>
            </a:pPr>
            <a:r>
              <a:rPr sz="2000" dirty="0">
                <a:latin typeface="Times New Roman"/>
                <a:cs typeface="Times New Roman"/>
              </a:rPr>
              <a:t>Powerful language </a:t>
            </a:r>
            <a:r>
              <a:rPr sz="2000" spc="-5" dirty="0">
                <a:latin typeface="Times New Roman"/>
                <a:cs typeface="Times New Roman"/>
              </a:rPr>
              <a:t>which is </a:t>
            </a:r>
            <a:r>
              <a:rPr sz="2000" dirty="0">
                <a:latin typeface="Times New Roman"/>
                <a:cs typeface="Times New Roman"/>
              </a:rPr>
              <a:t>used for </a:t>
            </a:r>
            <a:r>
              <a:rPr sz="2000" spc="-5" dirty="0">
                <a:latin typeface="Times New Roman"/>
                <a:cs typeface="Times New Roman"/>
              </a:rPr>
              <a:t>system</a:t>
            </a:r>
            <a:r>
              <a:rPr sz="2000" spc="15" dirty="0">
                <a:latin typeface="Times New Roman"/>
                <a:cs typeface="Times New Roman"/>
              </a:rPr>
              <a:t> </a:t>
            </a:r>
            <a:r>
              <a:rPr sz="2000" spc="-5" dirty="0">
                <a:latin typeface="Times New Roman"/>
                <a:cs typeface="Times New Roman"/>
              </a:rPr>
              <a:t>programming</a:t>
            </a:r>
            <a:endParaRPr sz="2000" dirty="0">
              <a:latin typeface="Times New Roman"/>
              <a:cs typeface="Times New Roman"/>
            </a:endParaRPr>
          </a:p>
          <a:p>
            <a:pPr marL="12700">
              <a:tabLst>
                <a:tab pos="165100" algn="l"/>
              </a:tabLst>
            </a:pPr>
            <a:r>
              <a:rPr sz="2000" dirty="0">
                <a:latin typeface="Times New Roman"/>
                <a:cs typeface="Times New Roman"/>
              </a:rPr>
              <a:t>Handling of </a:t>
            </a:r>
            <a:r>
              <a:rPr sz="2000" spc="-5" dirty="0">
                <a:latin typeface="Times New Roman"/>
                <a:cs typeface="Times New Roman"/>
              </a:rPr>
              <a:t>Data types, pointers, variables </a:t>
            </a:r>
            <a:r>
              <a:rPr sz="2000" dirty="0">
                <a:latin typeface="Times New Roman"/>
                <a:cs typeface="Times New Roman"/>
              </a:rPr>
              <a:t>and </a:t>
            </a:r>
            <a:r>
              <a:rPr sz="2000" spc="-5" dirty="0">
                <a:latin typeface="Times New Roman"/>
                <a:cs typeface="Times New Roman"/>
              </a:rPr>
              <a:t>file etc. is</a:t>
            </a:r>
            <a:r>
              <a:rPr sz="2000" spc="75" dirty="0">
                <a:latin typeface="Times New Roman"/>
                <a:cs typeface="Times New Roman"/>
              </a:rPr>
              <a:t> </a:t>
            </a:r>
            <a:r>
              <a:rPr sz="2000" dirty="0" smtClean="0">
                <a:latin typeface="Times New Roman"/>
                <a:cs typeface="Times New Roman"/>
              </a:rPr>
              <a:t>provided</a:t>
            </a:r>
            <a:endParaRPr lang="en-IN" sz="2000" dirty="0" smtClean="0">
              <a:latin typeface="Times New Roman"/>
              <a:cs typeface="Times New Roman"/>
            </a:endParaRPr>
          </a:p>
          <a:p>
            <a:pPr marL="12700">
              <a:tabLst>
                <a:tab pos="165100" algn="l"/>
              </a:tabLst>
            </a:pPr>
            <a:endParaRPr sz="2000" dirty="0">
              <a:latin typeface="Times New Roman"/>
              <a:cs typeface="Times New Roman"/>
            </a:endParaRPr>
          </a:p>
          <a:p>
            <a:pPr marL="12700"/>
            <a:r>
              <a:rPr sz="2000" b="1" dirty="0">
                <a:solidFill>
                  <a:srgbClr val="FF0000"/>
                </a:solidFill>
                <a:latin typeface="Times New Roman"/>
                <a:cs typeface="Times New Roman"/>
              </a:rPr>
              <a:t>C++</a:t>
            </a:r>
            <a:endParaRPr sz="2000" dirty="0">
              <a:latin typeface="Times New Roman"/>
              <a:cs typeface="Times New Roman"/>
            </a:endParaRPr>
          </a:p>
          <a:p>
            <a:pPr marL="12700" marR="5080">
              <a:lnSpc>
                <a:spcPts val="2410"/>
              </a:lnSpc>
              <a:spcBef>
                <a:spcPts val="70"/>
              </a:spcBef>
              <a:tabLst>
                <a:tab pos="102870" algn="l"/>
              </a:tabLst>
            </a:pPr>
            <a:r>
              <a:rPr sz="2000" dirty="0">
                <a:latin typeface="Times New Roman"/>
                <a:cs typeface="Times New Roman"/>
              </a:rPr>
              <a:t>Developed in 1979 by Bjarne Stroustrup </a:t>
            </a:r>
            <a:r>
              <a:rPr sz="2000" spc="-5" dirty="0">
                <a:latin typeface="Times New Roman"/>
                <a:cs typeface="Times New Roman"/>
              </a:rPr>
              <a:t>called </a:t>
            </a:r>
            <a:r>
              <a:rPr sz="2000" dirty="0">
                <a:latin typeface="Times New Roman"/>
                <a:cs typeface="Times New Roman"/>
              </a:rPr>
              <a:t>as C </a:t>
            </a:r>
            <a:r>
              <a:rPr sz="2000" spc="-5" dirty="0">
                <a:latin typeface="Times New Roman"/>
                <a:cs typeface="Times New Roman"/>
              </a:rPr>
              <a:t>with Class </a:t>
            </a:r>
            <a:r>
              <a:rPr sz="2000" dirty="0">
                <a:latin typeface="Times New Roman"/>
                <a:cs typeface="Times New Roman"/>
              </a:rPr>
              <a:t>and </a:t>
            </a:r>
            <a:r>
              <a:rPr sz="2000" spc="-5" dirty="0">
                <a:latin typeface="Times New Roman"/>
                <a:cs typeface="Times New Roman"/>
              </a:rPr>
              <a:t>C++ in  </a:t>
            </a:r>
            <a:r>
              <a:rPr sz="2000" dirty="0">
                <a:latin typeface="Times New Roman"/>
                <a:cs typeface="Times New Roman"/>
              </a:rPr>
              <a:t>1983</a:t>
            </a:r>
          </a:p>
          <a:p>
            <a:pPr marL="12700">
              <a:lnSpc>
                <a:spcPts val="2320"/>
              </a:lnSpc>
              <a:tabLst>
                <a:tab pos="165100" algn="l"/>
              </a:tabLst>
            </a:pPr>
            <a:r>
              <a:rPr sz="2000" dirty="0">
                <a:latin typeface="Times New Roman"/>
                <a:cs typeface="Times New Roman"/>
              </a:rPr>
              <a:t>Extension of </a:t>
            </a:r>
            <a:r>
              <a:rPr sz="2000" spc="-5" dirty="0">
                <a:latin typeface="Times New Roman"/>
                <a:cs typeface="Times New Roman"/>
              </a:rPr>
              <a:t>C, </a:t>
            </a:r>
            <a:r>
              <a:rPr sz="2000" dirty="0">
                <a:latin typeface="Times New Roman"/>
                <a:cs typeface="Times New Roman"/>
              </a:rPr>
              <a:t>supports object </a:t>
            </a:r>
            <a:r>
              <a:rPr sz="2000" spc="-5" dirty="0">
                <a:latin typeface="Times New Roman"/>
                <a:cs typeface="Times New Roman"/>
              </a:rPr>
              <a:t>oriented features </a:t>
            </a:r>
            <a:r>
              <a:rPr sz="2000" dirty="0">
                <a:latin typeface="Times New Roman"/>
                <a:cs typeface="Times New Roman"/>
              </a:rPr>
              <a:t>and </a:t>
            </a:r>
            <a:r>
              <a:rPr sz="2000" spc="-5" dirty="0">
                <a:latin typeface="Times New Roman"/>
                <a:cs typeface="Times New Roman"/>
              </a:rPr>
              <a:t>Case</a:t>
            </a:r>
            <a:r>
              <a:rPr sz="2000" spc="25" dirty="0">
                <a:latin typeface="Times New Roman"/>
                <a:cs typeface="Times New Roman"/>
              </a:rPr>
              <a:t> </a:t>
            </a:r>
            <a:r>
              <a:rPr sz="2000" spc="-5" dirty="0">
                <a:latin typeface="Times New Roman"/>
                <a:cs typeface="Times New Roman"/>
              </a:rPr>
              <a:t>sensitive</a:t>
            </a:r>
            <a:endParaRPr sz="2000" dirty="0">
              <a:latin typeface="Times New Roman"/>
              <a:cs typeface="Times New Roman"/>
            </a:endParaRPr>
          </a:p>
          <a:p>
            <a:pPr marL="12700" marR="3538854">
              <a:tabLst>
                <a:tab pos="165100" algn="l"/>
              </a:tabLst>
            </a:pPr>
            <a:r>
              <a:rPr sz="2000" spc="-5" dirty="0">
                <a:latin typeface="Times New Roman"/>
                <a:cs typeface="Times New Roman"/>
              </a:rPr>
              <a:t>Specially </a:t>
            </a:r>
            <a:r>
              <a:rPr sz="2000" dirty="0">
                <a:latin typeface="Times New Roman"/>
                <a:cs typeface="Times New Roman"/>
              </a:rPr>
              <a:t>works on </a:t>
            </a:r>
            <a:r>
              <a:rPr sz="2000" spc="-5" dirty="0">
                <a:latin typeface="Times New Roman"/>
                <a:cs typeface="Times New Roman"/>
              </a:rPr>
              <a:t>Classes </a:t>
            </a:r>
            <a:r>
              <a:rPr sz="2000" dirty="0">
                <a:latin typeface="Times New Roman"/>
                <a:cs typeface="Times New Roman"/>
              </a:rPr>
              <a:t>and Objects </a:t>
            </a:r>
            <a:r>
              <a:rPr sz="2000" dirty="0">
                <a:solidFill>
                  <a:srgbClr val="FF0000"/>
                </a:solidFill>
                <a:latin typeface="Times New Roman"/>
                <a:cs typeface="Times New Roman"/>
              </a:rPr>
              <a:t> </a:t>
            </a:r>
            <a:endParaRPr lang="en-IN" sz="2000" dirty="0" smtClean="0">
              <a:solidFill>
                <a:srgbClr val="FF0000"/>
              </a:solidFill>
              <a:latin typeface="Times New Roman"/>
              <a:cs typeface="Times New Roman"/>
            </a:endParaRPr>
          </a:p>
          <a:p>
            <a:pPr marL="12700" marR="3538854">
              <a:tabLst>
                <a:tab pos="165100" algn="l"/>
              </a:tabLst>
            </a:pPr>
            <a:endParaRPr lang="en-IN" sz="2000" dirty="0">
              <a:solidFill>
                <a:srgbClr val="FF0000"/>
              </a:solidFill>
              <a:latin typeface="Times New Roman"/>
              <a:cs typeface="Times New Roman"/>
            </a:endParaRPr>
          </a:p>
          <a:p>
            <a:pPr marL="12700" marR="3538854">
              <a:tabLst>
                <a:tab pos="165100" algn="l"/>
              </a:tabLst>
            </a:pPr>
            <a:r>
              <a:rPr sz="2000" dirty="0" smtClean="0">
                <a:solidFill>
                  <a:srgbClr val="FF0000"/>
                </a:solidFill>
                <a:latin typeface="Times New Roman"/>
                <a:cs typeface="Times New Roman"/>
              </a:rPr>
              <a:t>JAVA</a:t>
            </a:r>
            <a:r>
              <a:rPr sz="2000" spc="5" dirty="0" smtClean="0">
                <a:solidFill>
                  <a:srgbClr val="FF0000"/>
                </a:solidFill>
                <a:latin typeface="Times New Roman"/>
                <a:cs typeface="Times New Roman"/>
              </a:rPr>
              <a:t> </a:t>
            </a:r>
            <a:endParaRPr sz="2000" dirty="0">
              <a:latin typeface="Times New Roman"/>
              <a:cs typeface="Times New Roman"/>
            </a:endParaRPr>
          </a:p>
          <a:p>
            <a:pPr marL="12065">
              <a:tabLst>
                <a:tab pos="102870" algn="l"/>
              </a:tabLst>
            </a:pPr>
            <a:r>
              <a:rPr sz="2000" dirty="0">
                <a:latin typeface="Times New Roman"/>
                <a:cs typeface="Times New Roman"/>
              </a:rPr>
              <a:t>Developed in 1991 by Sun </a:t>
            </a:r>
            <a:r>
              <a:rPr sz="2000" spc="-5" dirty="0">
                <a:latin typeface="Times New Roman"/>
                <a:cs typeface="Times New Roman"/>
              </a:rPr>
              <a:t>Microsystem called </a:t>
            </a:r>
            <a:r>
              <a:rPr sz="2000" dirty="0">
                <a:latin typeface="Times New Roman"/>
                <a:cs typeface="Times New Roman"/>
              </a:rPr>
              <a:t>as</a:t>
            </a:r>
            <a:r>
              <a:rPr sz="2000" spc="10" dirty="0">
                <a:latin typeface="Times New Roman"/>
                <a:cs typeface="Times New Roman"/>
              </a:rPr>
              <a:t> </a:t>
            </a:r>
            <a:r>
              <a:rPr sz="2000" dirty="0">
                <a:latin typeface="Times New Roman"/>
                <a:cs typeface="Times New Roman"/>
              </a:rPr>
              <a:t>Oak</a:t>
            </a:r>
          </a:p>
          <a:p>
            <a:pPr marL="12700">
              <a:tabLst>
                <a:tab pos="165100" algn="l"/>
              </a:tabLst>
            </a:pPr>
            <a:r>
              <a:rPr sz="2000" spc="5" dirty="0">
                <a:latin typeface="Times New Roman"/>
                <a:cs typeface="Times New Roman"/>
              </a:rPr>
              <a:t>In </a:t>
            </a:r>
            <a:r>
              <a:rPr sz="2000" dirty="0">
                <a:latin typeface="Times New Roman"/>
                <a:cs typeface="Times New Roman"/>
              </a:rPr>
              <a:t>1995, changes </a:t>
            </a:r>
            <a:r>
              <a:rPr sz="2000" spc="-5" dirty="0">
                <a:latin typeface="Times New Roman"/>
                <a:cs typeface="Times New Roman"/>
              </a:rPr>
              <a:t>to</a:t>
            </a:r>
            <a:r>
              <a:rPr sz="2000" dirty="0">
                <a:latin typeface="Times New Roman"/>
                <a:cs typeface="Times New Roman"/>
              </a:rPr>
              <a:t> JAVA</a:t>
            </a:r>
          </a:p>
          <a:p>
            <a:pPr marL="12700">
              <a:tabLst>
                <a:tab pos="165100" algn="l"/>
              </a:tabLst>
            </a:pPr>
            <a:r>
              <a:rPr sz="2000" dirty="0">
                <a:latin typeface="Times New Roman"/>
                <a:cs typeface="Times New Roman"/>
              </a:rPr>
              <a:t>Supports object </a:t>
            </a:r>
            <a:r>
              <a:rPr sz="2000" spc="-5" dirty="0">
                <a:latin typeface="Times New Roman"/>
                <a:cs typeface="Times New Roman"/>
              </a:rPr>
              <a:t>oriented</a:t>
            </a:r>
            <a:r>
              <a:rPr sz="2000" spc="-15" dirty="0">
                <a:latin typeface="Times New Roman"/>
                <a:cs typeface="Times New Roman"/>
              </a:rPr>
              <a:t> </a:t>
            </a:r>
            <a:r>
              <a:rPr sz="2000" spc="-5" dirty="0">
                <a:latin typeface="Times New Roman"/>
                <a:cs typeface="Times New Roman"/>
              </a:rPr>
              <a:t>features</a:t>
            </a:r>
            <a:endParaRPr sz="2000" dirty="0">
              <a:latin typeface="Times New Roman"/>
              <a:cs typeface="Times New Roman"/>
            </a:endParaRPr>
          </a:p>
          <a:p>
            <a:pPr marL="12700">
              <a:tabLst>
                <a:tab pos="165100" algn="l"/>
              </a:tabLst>
            </a:pPr>
            <a:r>
              <a:rPr sz="2000" spc="-5" dirty="0">
                <a:latin typeface="Times New Roman"/>
                <a:cs typeface="Times New Roman"/>
              </a:rPr>
              <a:t>Simple </a:t>
            </a:r>
            <a:r>
              <a:rPr sz="2000" dirty="0">
                <a:latin typeface="Times New Roman"/>
                <a:cs typeface="Times New Roman"/>
              </a:rPr>
              <a:t>and </a:t>
            </a:r>
            <a:r>
              <a:rPr sz="2000" spc="-5" dirty="0">
                <a:latin typeface="Times New Roman"/>
                <a:cs typeface="Times New Roman"/>
              </a:rPr>
              <a:t>Easy to</a:t>
            </a:r>
            <a:r>
              <a:rPr sz="2000" spc="20" dirty="0">
                <a:latin typeface="Times New Roman"/>
                <a:cs typeface="Times New Roman"/>
              </a:rPr>
              <a:t> </a:t>
            </a:r>
            <a:r>
              <a:rPr sz="2000" spc="-5" dirty="0">
                <a:latin typeface="Times New Roman"/>
                <a:cs typeface="Times New Roman"/>
              </a:rPr>
              <a:t>learn</a:t>
            </a:r>
            <a:endParaRPr sz="2000" dirty="0">
              <a:latin typeface="Times New Roman"/>
              <a:cs typeface="Times New Roman"/>
            </a:endParaRPr>
          </a:p>
          <a:p>
            <a:pPr marL="12700">
              <a:tabLst>
                <a:tab pos="165100" algn="l"/>
              </a:tabLst>
            </a:pPr>
            <a:r>
              <a:rPr sz="2000" dirty="0" smtClean="0">
                <a:latin typeface="Times New Roman"/>
                <a:cs typeface="Times New Roman"/>
              </a:rPr>
              <a:t>Safe </a:t>
            </a:r>
            <a:r>
              <a:rPr sz="2000" dirty="0">
                <a:latin typeface="Times New Roman"/>
                <a:cs typeface="Times New Roman"/>
              </a:rPr>
              <a:t>and Secure </a:t>
            </a:r>
            <a:r>
              <a:rPr sz="2000" dirty="0" smtClean="0">
                <a:latin typeface="Times New Roman"/>
                <a:cs typeface="Times New Roman"/>
              </a:rPr>
              <a:t>language</a:t>
            </a:r>
            <a:endParaRPr lang="en-IN" sz="2000" dirty="0" smtClean="0">
              <a:latin typeface="Times New Roman"/>
              <a:cs typeface="Times New Roman"/>
            </a:endParaRPr>
          </a:p>
          <a:p>
            <a:pPr marL="12700">
              <a:tabLst>
                <a:tab pos="165100" algn="l"/>
              </a:tabLst>
            </a:pPr>
            <a:r>
              <a:rPr lang="en-IN" sz="2000" spc="-5" dirty="0" smtClean="0">
                <a:latin typeface="Times New Roman"/>
                <a:cs typeface="Times New Roman"/>
              </a:rPr>
              <a:t>Portable </a:t>
            </a:r>
            <a:r>
              <a:rPr lang="en-IN" sz="2000" dirty="0">
                <a:latin typeface="Times New Roman"/>
                <a:cs typeface="Times New Roman"/>
              </a:rPr>
              <a:t>and </a:t>
            </a:r>
            <a:r>
              <a:rPr lang="en-IN" sz="2000" spc="-5" dirty="0">
                <a:latin typeface="Times New Roman"/>
                <a:cs typeface="Times New Roman"/>
              </a:rPr>
              <a:t>Platform</a:t>
            </a:r>
            <a:r>
              <a:rPr lang="en-IN" sz="2000" spc="-85" dirty="0">
                <a:latin typeface="Times New Roman"/>
                <a:cs typeface="Times New Roman"/>
              </a:rPr>
              <a:t> </a:t>
            </a:r>
            <a:r>
              <a:rPr lang="en-IN" sz="2000" dirty="0">
                <a:latin typeface="Times New Roman"/>
                <a:cs typeface="Times New Roman"/>
              </a:rPr>
              <a:t>Independent</a:t>
            </a:r>
          </a:p>
          <a:p>
            <a:pPr marL="165100" indent="-152400">
              <a:buFont typeface="Arial"/>
              <a:buChar char="•"/>
              <a:tabLst>
                <a:tab pos="165100" algn="l"/>
              </a:tabLst>
            </a:pPr>
            <a:endParaRPr sz="2000" dirty="0">
              <a:latin typeface="Times New Roman"/>
              <a:cs typeface="Times New Roman"/>
            </a:endParaRPr>
          </a:p>
        </p:txBody>
      </p:sp>
    </p:spTree>
    <p:extLst>
      <p:ext uri="{BB962C8B-B14F-4D97-AF65-F5344CB8AC3E}">
        <p14:creationId xmlns:p14="http://schemas.microsoft.com/office/powerpoint/2010/main" val="604296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6270" y="387350"/>
            <a:ext cx="7265670" cy="513080"/>
          </a:xfrm>
          <a:prstGeom prst="rect">
            <a:avLst/>
          </a:prstGeom>
        </p:spPr>
        <p:txBody>
          <a:bodyPr vert="horz" wrap="square" lIns="0" tIns="12700" rIns="0" bIns="0" rtlCol="0" anchor="ctr">
            <a:spAutoFit/>
          </a:bodyPr>
          <a:lstStyle/>
          <a:p>
            <a:pPr marL="12700">
              <a:spcBef>
                <a:spcPts val="100"/>
              </a:spcBef>
            </a:pPr>
            <a:r>
              <a:rPr sz="3200" spc="-5" dirty="0">
                <a:solidFill>
                  <a:srgbClr val="000000"/>
                </a:solidFill>
                <a:latin typeface="Times New Roman"/>
                <a:cs typeface="Times New Roman"/>
              </a:rPr>
              <a:t>Third </a:t>
            </a:r>
            <a:r>
              <a:rPr sz="3200" dirty="0">
                <a:solidFill>
                  <a:srgbClr val="000000"/>
                </a:solidFill>
                <a:latin typeface="Times New Roman"/>
                <a:cs typeface="Times New Roman"/>
              </a:rPr>
              <a:t>generation </a:t>
            </a:r>
            <a:r>
              <a:rPr sz="3200" spc="-5" dirty="0">
                <a:solidFill>
                  <a:srgbClr val="000000"/>
                </a:solidFill>
                <a:latin typeface="Times New Roman"/>
                <a:cs typeface="Times New Roman"/>
              </a:rPr>
              <a:t>(High </a:t>
            </a:r>
            <a:r>
              <a:rPr sz="3200" dirty="0">
                <a:solidFill>
                  <a:srgbClr val="000000"/>
                </a:solidFill>
                <a:latin typeface="Times New Roman"/>
                <a:cs typeface="Times New Roman"/>
              </a:rPr>
              <a:t>Level</a:t>
            </a:r>
            <a:r>
              <a:rPr sz="3200" spc="5" dirty="0">
                <a:solidFill>
                  <a:srgbClr val="000000"/>
                </a:solidFill>
                <a:latin typeface="Times New Roman"/>
                <a:cs typeface="Times New Roman"/>
              </a:rPr>
              <a:t> </a:t>
            </a:r>
            <a:r>
              <a:rPr sz="3200" dirty="0">
                <a:solidFill>
                  <a:srgbClr val="000000"/>
                </a:solidFill>
                <a:latin typeface="Times New Roman"/>
                <a:cs typeface="Times New Roman"/>
              </a:rPr>
              <a:t>Languages)</a:t>
            </a:r>
            <a:endParaRPr sz="3200" dirty="0">
              <a:latin typeface="Times New Roman"/>
              <a:cs typeface="Times New Roman"/>
            </a:endParaRPr>
          </a:p>
        </p:txBody>
      </p:sp>
      <p:sp>
        <p:nvSpPr>
          <p:cNvPr id="5" name="object 5"/>
          <p:cNvSpPr txBox="1">
            <a:spLocks noGrp="1"/>
          </p:cNvSpPr>
          <p:nvPr>
            <p:ph type="sldNum" sz="quarter" idx="7"/>
          </p:nvPr>
        </p:nvSpPr>
        <p:spPr>
          <a:xfrm>
            <a:off x="10261600" y="6429910"/>
            <a:ext cx="2844800" cy="218008"/>
          </a:xfrm>
          <a:prstGeom prst="rect">
            <a:avLst/>
          </a:prstGeom>
        </p:spPr>
        <p:txBody>
          <a:bodyPr vert="horz" wrap="square" lIns="0" tIns="0" rIns="0" bIns="0" rtlCol="0" anchor="ctr">
            <a:spAutoFit/>
          </a:bodyPr>
          <a:lstStyle/>
          <a:p>
            <a:pPr marL="38100">
              <a:lnSpc>
                <a:spcPts val="1664"/>
              </a:lnSpc>
            </a:pPr>
            <a:fld id="{81D60167-4931-47E6-BA6A-407CBD079E47}" type="slidenum">
              <a:rPr spc="40" dirty="0"/>
              <a:pPr marL="38100">
                <a:lnSpc>
                  <a:spcPts val="1664"/>
                </a:lnSpc>
              </a:pPr>
              <a:t>23</a:t>
            </a:fld>
            <a:endParaRPr spc="40" dirty="0"/>
          </a:p>
        </p:txBody>
      </p:sp>
      <p:sp>
        <p:nvSpPr>
          <p:cNvPr id="4" name="object 4"/>
          <p:cNvSpPr txBox="1"/>
          <p:nvPr/>
        </p:nvSpPr>
        <p:spPr>
          <a:xfrm>
            <a:off x="961698" y="1116856"/>
            <a:ext cx="10389474" cy="4642296"/>
          </a:xfrm>
          <a:prstGeom prst="rect">
            <a:avLst/>
          </a:prstGeom>
        </p:spPr>
        <p:txBody>
          <a:bodyPr vert="horz" wrap="square" lIns="0" tIns="12700" rIns="0" bIns="0" rtlCol="0">
            <a:spAutoFit/>
          </a:bodyPr>
          <a:lstStyle/>
          <a:p>
            <a:pPr marL="12700">
              <a:spcBef>
                <a:spcPts val="100"/>
              </a:spcBef>
              <a:tabLst>
                <a:tab pos="1274445" algn="l"/>
              </a:tabLst>
            </a:pPr>
            <a:r>
              <a:rPr sz="2000" b="1" spc="-5" dirty="0">
                <a:latin typeface="Times New Roman"/>
                <a:cs typeface="Times New Roman"/>
              </a:rPr>
              <a:t>Examples</a:t>
            </a:r>
            <a:r>
              <a:rPr sz="2000" b="1" spc="-5" dirty="0" smtClean="0">
                <a:latin typeface="Times New Roman"/>
                <a:cs typeface="Times New Roman"/>
              </a:rPr>
              <a:t>:</a:t>
            </a:r>
            <a:endParaRPr lang="en-IN" sz="2000" b="1" spc="-5" dirty="0" smtClean="0">
              <a:latin typeface="Times New Roman"/>
              <a:cs typeface="Times New Roman"/>
            </a:endParaRPr>
          </a:p>
          <a:p>
            <a:pPr marL="12700">
              <a:spcBef>
                <a:spcPts val="100"/>
              </a:spcBef>
              <a:tabLst>
                <a:tab pos="1274445" algn="l"/>
              </a:tabLst>
            </a:pPr>
            <a:r>
              <a:rPr lang="en-IN" sz="2000" spc="-5" dirty="0">
                <a:uFill>
                  <a:solidFill>
                    <a:srgbClr val="CC9900"/>
                  </a:solidFill>
                </a:uFill>
                <a:latin typeface="Times New Roman"/>
                <a:cs typeface="Times New Roman"/>
              </a:rPr>
              <a:t>C</a:t>
            </a:r>
            <a:r>
              <a:rPr sz="2000" spc="-5" dirty="0" smtClean="0">
                <a:latin typeface="Times New Roman"/>
                <a:cs typeface="Times New Roman"/>
              </a:rPr>
              <a:t>,</a:t>
            </a:r>
            <a:r>
              <a:rPr sz="2000" dirty="0" smtClean="0">
                <a:latin typeface="Times New Roman"/>
                <a:cs typeface="Times New Roman"/>
              </a:rPr>
              <a:t> </a:t>
            </a:r>
            <a:r>
              <a:rPr sz="2000" dirty="0">
                <a:latin typeface="Times New Roman"/>
                <a:cs typeface="Times New Roman"/>
              </a:rPr>
              <a:t>C</a:t>
            </a:r>
            <a:r>
              <a:rPr sz="2000" dirty="0" smtClean="0">
                <a:latin typeface="Times New Roman"/>
                <a:cs typeface="Times New Roman"/>
              </a:rPr>
              <a:t>++,</a:t>
            </a:r>
            <a:r>
              <a:rPr lang="en-IN" sz="2000" dirty="0" smtClean="0">
                <a:latin typeface="Times New Roman"/>
                <a:cs typeface="Times New Roman"/>
              </a:rPr>
              <a:t> </a:t>
            </a:r>
            <a:r>
              <a:rPr sz="2000" dirty="0" smtClean="0">
                <a:uFill>
                  <a:solidFill>
                    <a:srgbClr val="CC9900"/>
                  </a:solidFill>
                </a:uFill>
                <a:latin typeface="Times New Roman"/>
                <a:cs typeface="Times New Roman"/>
              </a:rPr>
              <a:t>Java</a:t>
            </a:r>
            <a:endParaRPr sz="2000" dirty="0">
              <a:latin typeface="Times New Roman"/>
              <a:cs typeface="Times New Roman"/>
            </a:endParaRPr>
          </a:p>
          <a:p>
            <a:pPr marL="12700" marR="1614170"/>
            <a:r>
              <a:rPr sz="2000" dirty="0">
                <a:latin typeface="Times New Roman"/>
                <a:cs typeface="Times New Roman"/>
              </a:rPr>
              <a:t>BASIC (Beginners </a:t>
            </a:r>
            <a:r>
              <a:rPr sz="2000" spc="-5" dirty="0">
                <a:latin typeface="Times New Roman"/>
                <a:cs typeface="Times New Roman"/>
              </a:rPr>
              <a:t>All </a:t>
            </a:r>
            <a:r>
              <a:rPr sz="2000" dirty="0">
                <a:latin typeface="Times New Roman"/>
                <a:cs typeface="Times New Roman"/>
              </a:rPr>
              <a:t>Purpose </a:t>
            </a:r>
            <a:r>
              <a:rPr sz="2000" spc="-5" dirty="0">
                <a:latin typeface="Times New Roman"/>
                <a:cs typeface="Times New Roman"/>
              </a:rPr>
              <a:t>Symbolic Instruction </a:t>
            </a:r>
            <a:r>
              <a:rPr sz="2000" dirty="0">
                <a:latin typeface="Times New Roman"/>
                <a:cs typeface="Times New Roman"/>
              </a:rPr>
              <a:t>Code),  </a:t>
            </a:r>
            <a:r>
              <a:rPr sz="2000" spc="-5" dirty="0">
                <a:latin typeface="Times New Roman"/>
                <a:cs typeface="Times New Roman"/>
              </a:rPr>
              <a:t>FORTRAN (Formula</a:t>
            </a:r>
            <a:r>
              <a:rPr sz="2000" spc="15" dirty="0">
                <a:latin typeface="Times New Roman"/>
                <a:cs typeface="Times New Roman"/>
              </a:rPr>
              <a:t> </a:t>
            </a:r>
            <a:r>
              <a:rPr sz="2000" spc="-5" dirty="0">
                <a:latin typeface="Times New Roman"/>
                <a:cs typeface="Times New Roman"/>
              </a:rPr>
              <a:t>Translation).</a:t>
            </a:r>
            <a:endParaRPr sz="2000" dirty="0">
              <a:latin typeface="Times New Roman"/>
              <a:cs typeface="Times New Roman"/>
            </a:endParaRPr>
          </a:p>
          <a:p>
            <a:pPr marL="12700" marR="3429635"/>
            <a:r>
              <a:rPr sz="2000" spc="-5" dirty="0">
                <a:latin typeface="Times New Roman"/>
                <a:cs typeface="Times New Roman"/>
              </a:rPr>
              <a:t>PL/I (Programming </a:t>
            </a:r>
            <a:r>
              <a:rPr sz="2000" dirty="0">
                <a:latin typeface="Times New Roman"/>
                <a:cs typeface="Times New Roman"/>
              </a:rPr>
              <a:t>Language, </a:t>
            </a:r>
            <a:r>
              <a:rPr sz="2000" spc="-5" dirty="0">
                <a:latin typeface="Times New Roman"/>
                <a:cs typeface="Times New Roman"/>
              </a:rPr>
              <a:t>Version </a:t>
            </a:r>
            <a:r>
              <a:rPr sz="2000" dirty="0">
                <a:latin typeface="Times New Roman"/>
                <a:cs typeface="Times New Roman"/>
              </a:rPr>
              <a:t>1).  ALGOL </a:t>
            </a:r>
            <a:r>
              <a:rPr sz="2000" spc="-5" dirty="0">
                <a:latin typeface="Times New Roman"/>
                <a:cs typeface="Times New Roman"/>
              </a:rPr>
              <a:t>(Algorithmic</a:t>
            </a:r>
            <a:r>
              <a:rPr sz="2000" spc="-15" dirty="0">
                <a:latin typeface="Times New Roman"/>
                <a:cs typeface="Times New Roman"/>
              </a:rPr>
              <a:t> </a:t>
            </a:r>
            <a:r>
              <a:rPr sz="2000" dirty="0">
                <a:latin typeface="Times New Roman"/>
                <a:cs typeface="Times New Roman"/>
              </a:rPr>
              <a:t>Language).</a:t>
            </a:r>
          </a:p>
          <a:p>
            <a:pPr marL="12700"/>
            <a:r>
              <a:rPr sz="2000" spc="-5" dirty="0">
                <a:latin typeface="Times New Roman"/>
                <a:cs typeface="Times New Roman"/>
              </a:rPr>
              <a:t>APL </a:t>
            </a:r>
            <a:r>
              <a:rPr sz="2000" dirty="0">
                <a:latin typeface="Times New Roman"/>
                <a:cs typeface="Times New Roman"/>
              </a:rPr>
              <a:t>(A </a:t>
            </a:r>
            <a:r>
              <a:rPr sz="2000" spc="-5" dirty="0">
                <a:latin typeface="Times New Roman"/>
                <a:cs typeface="Times New Roman"/>
              </a:rPr>
              <a:t>Programming</a:t>
            </a:r>
            <a:r>
              <a:rPr sz="2000" spc="-35" dirty="0">
                <a:latin typeface="Times New Roman"/>
                <a:cs typeface="Times New Roman"/>
              </a:rPr>
              <a:t> </a:t>
            </a:r>
            <a:r>
              <a:rPr sz="2000" dirty="0">
                <a:latin typeface="Times New Roman"/>
                <a:cs typeface="Times New Roman"/>
              </a:rPr>
              <a:t>Language).</a:t>
            </a:r>
          </a:p>
          <a:p>
            <a:pPr>
              <a:spcBef>
                <a:spcPts val="40"/>
              </a:spcBef>
            </a:pPr>
            <a:endParaRPr sz="2000" dirty="0">
              <a:latin typeface="Times New Roman"/>
              <a:cs typeface="Times New Roman"/>
            </a:endParaRPr>
          </a:p>
          <a:p>
            <a:pPr marL="12065">
              <a:buSzPct val="95000"/>
              <a:tabLst>
                <a:tab pos="102870" algn="l"/>
              </a:tabLst>
            </a:pPr>
            <a:r>
              <a:rPr sz="2000" b="1" dirty="0">
                <a:latin typeface="Times New Roman"/>
                <a:cs typeface="Times New Roman"/>
              </a:rPr>
              <a:t>Advantages:</a:t>
            </a:r>
            <a:endParaRPr sz="2000" dirty="0">
              <a:latin typeface="Times New Roman"/>
              <a:cs typeface="Times New Roman"/>
            </a:endParaRPr>
          </a:p>
          <a:p>
            <a:pPr marL="12700" marR="810895" algn="just">
              <a:buSzPct val="95000"/>
              <a:buAutoNum type="arabicPeriod"/>
              <a:tabLst>
                <a:tab pos="203835" algn="l"/>
              </a:tabLst>
            </a:pPr>
            <a:r>
              <a:rPr lang="en-IN" sz="2000" dirty="0" smtClean="0">
                <a:latin typeface="Times New Roman"/>
                <a:cs typeface="Times New Roman"/>
              </a:rPr>
              <a:t> </a:t>
            </a:r>
            <a:r>
              <a:rPr sz="2000" dirty="0" smtClean="0">
                <a:latin typeface="Times New Roman"/>
                <a:cs typeface="Times New Roman"/>
              </a:rPr>
              <a:t>Hardware </a:t>
            </a:r>
            <a:r>
              <a:rPr sz="2000" dirty="0">
                <a:latin typeface="Times New Roman"/>
                <a:cs typeface="Times New Roman"/>
              </a:rPr>
              <a:t>independence, </a:t>
            </a:r>
            <a:r>
              <a:rPr sz="2000" spc="-5" dirty="0">
                <a:latin typeface="Times New Roman"/>
                <a:cs typeface="Times New Roman"/>
              </a:rPr>
              <a:t>can </a:t>
            </a:r>
            <a:r>
              <a:rPr sz="2000" dirty="0">
                <a:latin typeface="Times New Roman"/>
                <a:cs typeface="Times New Roman"/>
              </a:rPr>
              <a:t>be </a:t>
            </a:r>
            <a:r>
              <a:rPr sz="2000" spc="-5" dirty="0">
                <a:latin typeface="Times New Roman"/>
                <a:cs typeface="Times New Roman"/>
              </a:rPr>
              <a:t>easily </a:t>
            </a:r>
            <a:r>
              <a:rPr sz="2000" dirty="0">
                <a:latin typeface="Times New Roman"/>
                <a:cs typeface="Times New Roman"/>
              </a:rPr>
              <a:t>ported </a:t>
            </a:r>
            <a:r>
              <a:rPr sz="2000" spc="-5" dirty="0">
                <a:latin typeface="Times New Roman"/>
                <a:cs typeface="Times New Roman"/>
              </a:rPr>
              <a:t>to other </a:t>
            </a:r>
            <a:r>
              <a:rPr sz="2000" spc="-10" dirty="0">
                <a:latin typeface="Times New Roman"/>
                <a:cs typeface="Times New Roman"/>
              </a:rPr>
              <a:t>systems </a:t>
            </a:r>
            <a:r>
              <a:rPr sz="2000" dirty="0">
                <a:latin typeface="Times New Roman"/>
                <a:cs typeface="Times New Roman"/>
              </a:rPr>
              <a:t>and  processors</a:t>
            </a:r>
          </a:p>
          <a:p>
            <a:pPr marL="12700" marR="5080" algn="just">
              <a:spcBef>
                <a:spcPts val="10"/>
              </a:spcBef>
              <a:buSzPct val="95000"/>
              <a:buAutoNum type="arabicPeriod"/>
              <a:tabLst>
                <a:tab pos="203835" algn="l"/>
              </a:tabLst>
            </a:pPr>
            <a:r>
              <a:rPr lang="en-IN" sz="2000" spc="-10" dirty="0" smtClean="0">
                <a:latin typeface="Times New Roman"/>
                <a:cs typeface="Times New Roman"/>
              </a:rPr>
              <a:t> </a:t>
            </a:r>
            <a:r>
              <a:rPr sz="2000" spc="-10" dirty="0" smtClean="0">
                <a:latin typeface="Times New Roman"/>
                <a:cs typeface="Times New Roman"/>
              </a:rPr>
              <a:t>Time </a:t>
            </a:r>
            <a:r>
              <a:rPr sz="2000" spc="-5" dirty="0">
                <a:latin typeface="Times New Roman"/>
                <a:cs typeface="Times New Roman"/>
              </a:rPr>
              <a:t>saving, programmer friendly, </a:t>
            </a:r>
            <a:r>
              <a:rPr sz="2000" dirty="0">
                <a:latin typeface="Times New Roman"/>
                <a:cs typeface="Times New Roman"/>
              </a:rPr>
              <a:t>one </a:t>
            </a:r>
            <a:r>
              <a:rPr sz="2000" spc="-5" dirty="0">
                <a:latin typeface="Times New Roman"/>
                <a:cs typeface="Times New Roman"/>
              </a:rPr>
              <a:t>line </a:t>
            </a:r>
            <a:r>
              <a:rPr sz="2000" dirty="0">
                <a:latin typeface="Times New Roman"/>
                <a:cs typeface="Times New Roman"/>
              </a:rPr>
              <a:t>of 3rd gen is </a:t>
            </a:r>
            <a:r>
              <a:rPr sz="2000" spc="-5" dirty="0">
                <a:latin typeface="Times New Roman"/>
                <a:cs typeface="Times New Roman"/>
              </a:rPr>
              <a:t>the equivalent </a:t>
            </a:r>
            <a:r>
              <a:rPr sz="2000" dirty="0">
                <a:latin typeface="Times New Roman"/>
                <a:cs typeface="Times New Roman"/>
              </a:rPr>
              <a:t>of  </a:t>
            </a:r>
            <a:r>
              <a:rPr sz="2000" spc="-10" dirty="0">
                <a:latin typeface="Times New Roman"/>
                <a:cs typeface="Times New Roman"/>
              </a:rPr>
              <a:t>many </a:t>
            </a:r>
            <a:r>
              <a:rPr sz="2000" spc="-5" dirty="0">
                <a:latin typeface="Times New Roman"/>
                <a:cs typeface="Times New Roman"/>
              </a:rPr>
              <a:t>lines </a:t>
            </a:r>
            <a:r>
              <a:rPr sz="2000" dirty="0">
                <a:latin typeface="Times New Roman"/>
                <a:cs typeface="Times New Roman"/>
              </a:rPr>
              <a:t>of 1st and 2nd</a:t>
            </a:r>
            <a:r>
              <a:rPr sz="2000" spc="30" dirty="0">
                <a:latin typeface="Times New Roman"/>
                <a:cs typeface="Times New Roman"/>
              </a:rPr>
              <a:t> </a:t>
            </a:r>
            <a:r>
              <a:rPr sz="2000" dirty="0">
                <a:latin typeface="Times New Roman"/>
                <a:cs typeface="Times New Roman"/>
              </a:rPr>
              <a:t>gen</a:t>
            </a:r>
            <a:r>
              <a:rPr sz="2000" dirty="0" smtClean="0">
                <a:latin typeface="Times New Roman"/>
                <a:cs typeface="Times New Roman"/>
              </a:rPr>
              <a:t>.</a:t>
            </a:r>
            <a:endParaRPr lang="en-IN" sz="2000" dirty="0" smtClean="0">
              <a:latin typeface="Times New Roman"/>
              <a:cs typeface="Times New Roman"/>
            </a:endParaRPr>
          </a:p>
          <a:p>
            <a:pPr marL="12700" marR="5080" algn="just">
              <a:spcBef>
                <a:spcPts val="10"/>
              </a:spcBef>
              <a:buSzPct val="95000"/>
              <a:tabLst>
                <a:tab pos="203835" algn="l"/>
              </a:tabLst>
            </a:pPr>
            <a:endParaRPr sz="2000" dirty="0">
              <a:latin typeface="Times New Roman"/>
              <a:cs typeface="Times New Roman"/>
            </a:endParaRPr>
          </a:p>
          <a:p>
            <a:pPr marL="12065" algn="just">
              <a:buSzPct val="95000"/>
              <a:tabLst>
                <a:tab pos="102870" algn="l"/>
              </a:tabLst>
            </a:pPr>
            <a:r>
              <a:rPr sz="2000" b="1" dirty="0" smtClean="0">
                <a:latin typeface="Times New Roman"/>
                <a:cs typeface="Times New Roman"/>
              </a:rPr>
              <a:t>Disadvantages:</a:t>
            </a:r>
            <a:endParaRPr lang="en-IN" sz="2000" dirty="0">
              <a:latin typeface="Times New Roman"/>
              <a:cs typeface="Times New Roman"/>
            </a:endParaRPr>
          </a:p>
          <a:p>
            <a:pPr marL="12065" algn="just">
              <a:buSzPct val="95000"/>
              <a:tabLst>
                <a:tab pos="102870" algn="l"/>
              </a:tabLst>
            </a:pPr>
            <a:r>
              <a:rPr lang="en-IN" sz="2000" dirty="0" smtClean="0">
                <a:latin typeface="Times New Roman"/>
                <a:cs typeface="Times New Roman"/>
              </a:rPr>
              <a:t>1. </a:t>
            </a:r>
            <a:r>
              <a:rPr sz="2000" dirty="0" smtClean="0">
                <a:latin typeface="Times New Roman"/>
                <a:cs typeface="Times New Roman"/>
              </a:rPr>
              <a:t>Code </a:t>
            </a:r>
            <a:r>
              <a:rPr sz="2000" dirty="0">
                <a:latin typeface="Times New Roman"/>
                <a:cs typeface="Times New Roman"/>
              </a:rPr>
              <a:t>produced </a:t>
            </a:r>
            <a:r>
              <a:rPr sz="2000" spc="-10" dirty="0">
                <a:latin typeface="Times New Roman"/>
                <a:cs typeface="Times New Roman"/>
              </a:rPr>
              <a:t>might </a:t>
            </a:r>
            <a:r>
              <a:rPr sz="2000" dirty="0">
                <a:latin typeface="Times New Roman"/>
                <a:cs typeface="Times New Roman"/>
              </a:rPr>
              <a:t>not </a:t>
            </a:r>
            <a:r>
              <a:rPr sz="2000" spc="-10" dirty="0">
                <a:latin typeface="Times New Roman"/>
                <a:cs typeface="Times New Roman"/>
              </a:rPr>
              <a:t>make </a:t>
            </a:r>
            <a:r>
              <a:rPr sz="2000" spc="-5" dirty="0">
                <a:latin typeface="Times New Roman"/>
                <a:cs typeface="Times New Roman"/>
              </a:rPr>
              <a:t>the best </a:t>
            </a:r>
            <a:r>
              <a:rPr sz="2000" dirty="0">
                <a:latin typeface="Times New Roman"/>
                <a:cs typeface="Times New Roman"/>
              </a:rPr>
              <a:t>use of </a:t>
            </a:r>
            <a:r>
              <a:rPr sz="2000" spc="-5" dirty="0">
                <a:latin typeface="Times New Roman"/>
                <a:cs typeface="Times New Roman"/>
              </a:rPr>
              <a:t>processor specific  features </a:t>
            </a:r>
            <a:r>
              <a:rPr sz="2000" dirty="0">
                <a:latin typeface="Times New Roman"/>
                <a:cs typeface="Times New Roman"/>
              </a:rPr>
              <a:t>unlike </a:t>
            </a:r>
            <a:r>
              <a:rPr sz="2000" spc="-5" dirty="0">
                <a:latin typeface="Times New Roman"/>
                <a:cs typeface="Times New Roman"/>
              </a:rPr>
              <a:t>1st </a:t>
            </a:r>
            <a:r>
              <a:rPr sz="2000" dirty="0">
                <a:latin typeface="Times New Roman"/>
                <a:cs typeface="Times New Roman"/>
              </a:rPr>
              <a:t>and 2nd</a:t>
            </a:r>
            <a:r>
              <a:rPr sz="2000" spc="30" dirty="0">
                <a:latin typeface="Times New Roman"/>
                <a:cs typeface="Times New Roman"/>
              </a:rPr>
              <a:t> </a:t>
            </a:r>
            <a:r>
              <a:rPr sz="2000" dirty="0">
                <a:latin typeface="Times New Roman"/>
                <a:cs typeface="Times New Roman"/>
              </a:rPr>
              <a:t>gen</a:t>
            </a:r>
          </a:p>
        </p:txBody>
      </p:sp>
    </p:spTree>
    <p:extLst>
      <p:ext uri="{BB962C8B-B14F-4D97-AF65-F5344CB8AC3E}">
        <p14:creationId xmlns:p14="http://schemas.microsoft.com/office/powerpoint/2010/main" val="22378883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41433" y="1482222"/>
            <a:ext cx="11035863" cy="4026743"/>
          </a:xfrm>
          <a:prstGeom prst="rect">
            <a:avLst/>
          </a:prstGeom>
        </p:spPr>
        <p:txBody>
          <a:bodyPr vert="horz" wrap="square" lIns="0" tIns="12700" rIns="0" bIns="0" rtlCol="0">
            <a:spAutoFit/>
          </a:bodyPr>
          <a:lstStyle/>
          <a:p>
            <a:pPr marL="355600" marR="240029" indent="-342900" algn="just">
              <a:spcBef>
                <a:spcPts val="100"/>
              </a:spcBef>
              <a:buSzPct val="95000"/>
              <a:buFont typeface="Arial" panose="020B0604020202020204" pitchFamily="34" charset="0"/>
              <a:buChar char="•"/>
              <a:tabLst>
                <a:tab pos="102870" algn="l"/>
              </a:tabLst>
            </a:pPr>
            <a:r>
              <a:rPr sz="2600" dirty="0" smtClean="0">
                <a:latin typeface="Times New Roman"/>
                <a:cs typeface="Times New Roman"/>
              </a:rPr>
              <a:t>The </a:t>
            </a:r>
            <a:r>
              <a:rPr sz="2600" dirty="0">
                <a:latin typeface="Times New Roman"/>
                <a:cs typeface="Times New Roman"/>
              </a:rPr>
              <a:t>fourth </a:t>
            </a:r>
            <a:r>
              <a:rPr sz="2600" spc="-5" dirty="0">
                <a:latin typeface="Times New Roman"/>
                <a:cs typeface="Times New Roman"/>
              </a:rPr>
              <a:t>generation programming </a:t>
            </a:r>
            <a:r>
              <a:rPr sz="2600" dirty="0">
                <a:latin typeface="Times New Roman"/>
                <a:cs typeface="Times New Roman"/>
              </a:rPr>
              <a:t>language or non-procedural language,  </a:t>
            </a:r>
            <a:r>
              <a:rPr sz="2600" spc="-5" dirty="0">
                <a:latin typeface="Times New Roman"/>
                <a:cs typeface="Times New Roman"/>
              </a:rPr>
              <a:t>often abbreviated as </a:t>
            </a:r>
            <a:r>
              <a:rPr sz="2600" dirty="0">
                <a:latin typeface="Times New Roman"/>
                <a:cs typeface="Times New Roman"/>
              </a:rPr>
              <a:t>4GL, </a:t>
            </a:r>
            <a:r>
              <a:rPr sz="2600" spc="-5" dirty="0">
                <a:latin typeface="Times New Roman"/>
                <a:cs typeface="Times New Roman"/>
              </a:rPr>
              <a:t>enables </a:t>
            </a:r>
            <a:r>
              <a:rPr sz="2600" dirty="0">
                <a:latin typeface="Times New Roman"/>
                <a:cs typeface="Times New Roman"/>
              </a:rPr>
              <a:t>users </a:t>
            </a:r>
            <a:r>
              <a:rPr sz="2600" spc="-5" dirty="0">
                <a:latin typeface="Times New Roman"/>
                <a:cs typeface="Times New Roman"/>
              </a:rPr>
              <a:t>to access data in </a:t>
            </a:r>
            <a:r>
              <a:rPr sz="2600" dirty="0">
                <a:latin typeface="Times New Roman"/>
                <a:cs typeface="Times New Roman"/>
              </a:rPr>
              <a:t>a</a:t>
            </a:r>
            <a:r>
              <a:rPr sz="2600" spc="114" dirty="0">
                <a:latin typeface="Times New Roman"/>
                <a:cs typeface="Times New Roman"/>
              </a:rPr>
              <a:t> </a:t>
            </a:r>
            <a:r>
              <a:rPr sz="2600" spc="-5" dirty="0">
                <a:latin typeface="Times New Roman"/>
                <a:cs typeface="Times New Roman"/>
              </a:rPr>
              <a:t>database</a:t>
            </a:r>
            <a:r>
              <a:rPr sz="2600" spc="-5" dirty="0" smtClean="0">
                <a:latin typeface="Times New Roman"/>
                <a:cs typeface="Times New Roman"/>
              </a:rPr>
              <a:t>.</a:t>
            </a:r>
            <a:endParaRPr lang="en-IN" sz="2600" spc="-5" dirty="0" smtClean="0">
              <a:latin typeface="Times New Roman"/>
              <a:cs typeface="Times New Roman"/>
            </a:endParaRPr>
          </a:p>
          <a:p>
            <a:pPr marL="12700" marR="240029" algn="just">
              <a:spcBef>
                <a:spcPts val="100"/>
              </a:spcBef>
              <a:buSzPct val="95000"/>
              <a:buFont typeface="Arial"/>
              <a:buChar char="•"/>
              <a:tabLst>
                <a:tab pos="102870" algn="l"/>
              </a:tabLst>
            </a:pPr>
            <a:endParaRPr sz="2600" dirty="0">
              <a:latin typeface="Times New Roman"/>
              <a:cs typeface="Times New Roman"/>
            </a:endParaRPr>
          </a:p>
          <a:p>
            <a:pPr marL="355600" marR="56515" indent="-342900" algn="just">
              <a:buSzPct val="95000"/>
              <a:buFont typeface="Arial" panose="020B0604020202020204" pitchFamily="34" charset="0"/>
              <a:buChar char="•"/>
              <a:tabLst>
                <a:tab pos="102870" algn="l"/>
              </a:tabLst>
            </a:pPr>
            <a:r>
              <a:rPr sz="2600" dirty="0" smtClean="0">
                <a:latin typeface="Times New Roman"/>
                <a:cs typeface="Times New Roman"/>
              </a:rPr>
              <a:t>These </a:t>
            </a:r>
            <a:r>
              <a:rPr sz="2600" spc="-5" dirty="0">
                <a:latin typeface="Times New Roman"/>
                <a:cs typeface="Times New Roman"/>
              </a:rPr>
              <a:t>are very </a:t>
            </a:r>
            <a:r>
              <a:rPr sz="2600" dirty="0">
                <a:latin typeface="Times New Roman"/>
                <a:cs typeface="Times New Roman"/>
              </a:rPr>
              <a:t>high-level </a:t>
            </a:r>
            <a:r>
              <a:rPr sz="2600" spc="-5" dirty="0">
                <a:latin typeface="Times New Roman"/>
                <a:cs typeface="Times New Roman"/>
              </a:rPr>
              <a:t>programming </a:t>
            </a:r>
            <a:r>
              <a:rPr sz="2600" dirty="0">
                <a:latin typeface="Times New Roman"/>
                <a:cs typeface="Times New Roman"/>
              </a:rPr>
              <a:t>languages </a:t>
            </a:r>
            <a:r>
              <a:rPr lang="en-IN" sz="2600" dirty="0" smtClean="0">
                <a:latin typeface="Times New Roman"/>
                <a:cs typeface="Times New Roman"/>
              </a:rPr>
              <a:t>and </a:t>
            </a:r>
            <a:r>
              <a:rPr sz="2600" dirty="0" smtClean="0">
                <a:latin typeface="Times New Roman"/>
                <a:cs typeface="Times New Roman"/>
              </a:rPr>
              <a:t>are </a:t>
            </a:r>
            <a:r>
              <a:rPr sz="2600" spc="-5" dirty="0">
                <a:latin typeface="Times New Roman"/>
                <a:cs typeface="Times New Roman"/>
              </a:rPr>
              <a:t>often </a:t>
            </a:r>
            <a:r>
              <a:rPr sz="2600" dirty="0">
                <a:latin typeface="Times New Roman"/>
                <a:cs typeface="Times New Roman"/>
              </a:rPr>
              <a:t>referred </a:t>
            </a:r>
            <a:r>
              <a:rPr sz="2600" spc="-5" dirty="0">
                <a:latin typeface="Times New Roman"/>
                <a:cs typeface="Times New Roman"/>
              </a:rPr>
              <a:t>to </a:t>
            </a:r>
            <a:r>
              <a:rPr sz="2600" dirty="0">
                <a:latin typeface="Times New Roman"/>
                <a:cs typeface="Times New Roman"/>
              </a:rPr>
              <a:t>as  </a:t>
            </a:r>
            <a:r>
              <a:rPr sz="2600" b="1" dirty="0">
                <a:latin typeface="Times New Roman"/>
                <a:cs typeface="Times New Roman"/>
              </a:rPr>
              <a:t>goal-oriented programming </a:t>
            </a:r>
            <a:r>
              <a:rPr sz="2600" dirty="0">
                <a:latin typeface="Times New Roman"/>
                <a:cs typeface="Times New Roman"/>
              </a:rPr>
              <a:t>languages </a:t>
            </a:r>
            <a:r>
              <a:rPr sz="2600" spc="-5" dirty="0">
                <a:latin typeface="Times New Roman"/>
                <a:cs typeface="Times New Roman"/>
              </a:rPr>
              <a:t>because they </a:t>
            </a:r>
            <a:r>
              <a:rPr sz="2600" dirty="0">
                <a:latin typeface="Times New Roman"/>
                <a:cs typeface="Times New Roman"/>
              </a:rPr>
              <a:t>are </a:t>
            </a:r>
            <a:r>
              <a:rPr sz="2600" spc="-5" dirty="0">
                <a:latin typeface="Times New Roman"/>
                <a:cs typeface="Times New Roman"/>
              </a:rPr>
              <a:t>usually </a:t>
            </a:r>
            <a:r>
              <a:rPr sz="2600" spc="-10" dirty="0">
                <a:latin typeface="Times New Roman"/>
                <a:cs typeface="Times New Roman"/>
              </a:rPr>
              <a:t>limited </a:t>
            </a:r>
            <a:r>
              <a:rPr sz="2600" spc="-5" dirty="0">
                <a:latin typeface="Times New Roman"/>
                <a:cs typeface="Times New Roman"/>
              </a:rPr>
              <a:t>to </a:t>
            </a:r>
            <a:r>
              <a:rPr sz="2600" dirty="0">
                <a:latin typeface="Times New Roman"/>
                <a:cs typeface="Times New Roman"/>
              </a:rPr>
              <a:t>a  very </a:t>
            </a:r>
            <a:r>
              <a:rPr sz="2600" spc="-5" dirty="0">
                <a:latin typeface="Times New Roman"/>
                <a:cs typeface="Times New Roman"/>
              </a:rPr>
              <a:t>specific application and </a:t>
            </a:r>
            <a:r>
              <a:rPr sz="2600" dirty="0">
                <a:latin typeface="Times New Roman"/>
                <a:cs typeface="Times New Roman"/>
              </a:rPr>
              <a:t>it </a:t>
            </a:r>
            <a:r>
              <a:rPr sz="2600" spc="-5" dirty="0">
                <a:latin typeface="Times New Roman"/>
                <a:cs typeface="Times New Roman"/>
              </a:rPr>
              <a:t>might </a:t>
            </a:r>
            <a:r>
              <a:rPr sz="2600" dirty="0">
                <a:latin typeface="Times New Roman"/>
                <a:cs typeface="Times New Roman"/>
              </a:rPr>
              <a:t>use </a:t>
            </a:r>
            <a:r>
              <a:rPr sz="2600" spc="-5" dirty="0">
                <a:latin typeface="Times New Roman"/>
                <a:cs typeface="Times New Roman"/>
              </a:rPr>
              <a:t>syntax that is </a:t>
            </a:r>
            <a:r>
              <a:rPr sz="2600" dirty="0">
                <a:latin typeface="Times New Roman"/>
                <a:cs typeface="Times New Roman"/>
              </a:rPr>
              <a:t>never used in </a:t>
            </a:r>
            <a:r>
              <a:rPr sz="2600" spc="-5" dirty="0">
                <a:latin typeface="Times New Roman"/>
                <a:cs typeface="Times New Roman"/>
              </a:rPr>
              <a:t>other  </a:t>
            </a:r>
            <a:r>
              <a:rPr sz="2600" spc="-5" dirty="0" smtClean="0">
                <a:latin typeface="Times New Roman"/>
                <a:cs typeface="Times New Roman"/>
              </a:rPr>
              <a:t>programming</a:t>
            </a:r>
            <a:r>
              <a:rPr sz="2600" dirty="0" smtClean="0">
                <a:latin typeface="Times New Roman"/>
                <a:cs typeface="Times New Roman"/>
              </a:rPr>
              <a:t> </a:t>
            </a:r>
            <a:r>
              <a:rPr sz="2600" spc="-5" dirty="0">
                <a:latin typeface="Times New Roman"/>
                <a:cs typeface="Times New Roman"/>
              </a:rPr>
              <a:t>languages</a:t>
            </a:r>
            <a:r>
              <a:rPr sz="2600" spc="-5" dirty="0" smtClean="0">
                <a:latin typeface="Times New Roman"/>
                <a:cs typeface="Times New Roman"/>
              </a:rPr>
              <a:t>.</a:t>
            </a:r>
            <a:endParaRPr lang="en-IN" sz="2600" spc="-5" dirty="0" smtClean="0">
              <a:latin typeface="Times New Roman"/>
              <a:cs typeface="Times New Roman"/>
            </a:endParaRPr>
          </a:p>
          <a:p>
            <a:pPr marL="12700" marR="56515" algn="just">
              <a:buSzPct val="95000"/>
              <a:buFont typeface="Arial"/>
              <a:buChar char="•"/>
              <a:tabLst>
                <a:tab pos="102870" algn="l"/>
              </a:tabLst>
            </a:pPr>
            <a:endParaRPr sz="2600" dirty="0">
              <a:latin typeface="Times New Roman"/>
              <a:cs typeface="Times New Roman"/>
            </a:endParaRPr>
          </a:p>
          <a:p>
            <a:pPr marL="355600" marR="5080" indent="-342900" algn="just">
              <a:spcBef>
                <a:spcPts val="10"/>
              </a:spcBef>
              <a:buSzPct val="95000"/>
              <a:buFont typeface="Arial" panose="020B0604020202020204" pitchFamily="34" charset="0"/>
              <a:buChar char="•"/>
              <a:tabLst>
                <a:tab pos="102870" algn="l"/>
              </a:tabLst>
            </a:pPr>
            <a:r>
              <a:rPr sz="2600" dirty="0" smtClean="0">
                <a:latin typeface="Times New Roman"/>
                <a:cs typeface="Times New Roman"/>
              </a:rPr>
              <a:t>SQL</a:t>
            </a:r>
            <a:r>
              <a:rPr sz="2600" dirty="0">
                <a:latin typeface="Times New Roman"/>
                <a:cs typeface="Times New Roman"/>
              </a:rPr>
              <a:t>, NOMAD and FOCUS are </a:t>
            </a:r>
            <a:r>
              <a:rPr sz="2600" spc="-5" dirty="0">
                <a:latin typeface="Times New Roman"/>
                <a:cs typeface="Times New Roman"/>
              </a:rPr>
              <a:t>examples </a:t>
            </a:r>
            <a:r>
              <a:rPr sz="2600" dirty="0">
                <a:latin typeface="Times New Roman"/>
                <a:cs typeface="Times New Roman"/>
              </a:rPr>
              <a:t>of fourth </a:t>
            </a:r>
            <a:r>
              <a:rPr sz="2600" spc="-5" dirty="0">
                <a:latin typeface="Times New Roman"/>
                <a:cs typeface="Times New Roman"/>
              </a:rPr>
              <a:t>generation programming  languages.</a:t>
            </a:r>
            <a:endParaRPr sz="2600" dirty="0">
              <a:latin typeface="Times New Roman"/>
              <a:cs typeface="Times New Roman"/>
            </a:endParaRPr>
          </a:p>
        </p:txBody>
      </p:sp>
      <p:sp>
        <p:nvSpPr>
          <p:cNvPr id="5" name="object 5"/>
          <p:cNvSpPr txBox="1">
            <a:spLocks noGrp="1"/>
          </p:cNvSpPr>
          <p:nvPr>
            <p:ph type="sldNum" sz="quarter" idx="7"/>
          </p:nvPr>
        </p:nvSpPr>
        <p:spPr>
          <a:xfrm>
            <a:off x="10261600" y="6429910"/>
            <a:ext cx="2844800" cy="218008"/>
          </a:xfrm>
          <a:prstGeom prst="rect">
            <a:avLst/>
          </a:prstGeom>
        </p:spPr>
        <p:txBody>
          <a:bodyPr vert="horz" wrap="square" lIns="0" tIns="0" rIns="0" bIns="0" rtlCol="0" anchor="ctr">
            <a:spAutoFit/>
          </a:bodyPr>
          <a:lstStyle/>
          <a:p>
            <a:pPr marL="38100">
              <a:lnSpc>
                <a:spcPts val="1664"/>
              </a:lnSpc>
            </a:pPr>
            <a:fld id="{81D60167-4931-47E6-BA6A-407CBD079E47}" type="slidenum">
              <a:rPr spc="40" dirty="0"/>
              <a:pPr marL="38100">
                <a:lnSpc>
                  <a:spcPts val="1664"/>
                </a:lnSpc>
              </a:pPr>
              <a:t>24</a:t>
            </a:fld>
            <a:endParaRPr spc="40" dirty="0"/>
          </a:p>
        </p:txBody>
      </p:sp>
      <p:sp>
        <p:nvSpPr>
          <p:cNvPr id="4" name="object 4"/>
          <p:cNvSpPr txBox="1">
            <a:spLocks noGrp="1"/>
          </p:cNvSpPr>
          <p:nvPr>
            <p:ph type="title"/>
          </p:nvPr>
        </p:nvSpPr>
        <p:spPr>
          <a:xfrm>
            <a:off x="1481958" y="488137"/>
            <a:ext cx="8779641" cy="566822"/>
          </a:xfrm>
          <a:prstGeom prst="rect">
            <a:avLst/>
          </a:prstGeom>
        </p:spPr>
        <p:txBody>
          <a:bodyPr vert="horz" wrap="square" lIns="0" tIns="12700" rIns="0" bIns="0" rtlCol="0" anchor="ctr">
            <a:spAutoFit/>
          </a:bodyPr>
          <a:lstStyle/>
          <a:p>
            <a:pPr marL="12700">
              <a:spcBef>
                <a:spcPts val="100"/>
              </a:spcBef>
            </a:pPr>
            <a:r>
              <a:rPr sz="3600" dirty="0">
                <a:solidFill>
                  <a:srgbClr val="000000"/>
                </a:solidFill>
                <a:latin typeface="Times New Roman"/>
                <a:cs typeface="Times New Roman"/>
              </a:rPr>
              <a:t>Fourth</a:t>
            </a:r>
            <a:r>
              <a:rPr sz="3600" spc="-75" dirty="0">
                <a:solidFill>
                  <a:srgbClr val="000000"/>
                </a:solidFill>
                <a:latin typeface="Times New Roman"/>
                <a:cs typeface="Times New Roman"/>
              </a:rPr>
              <a:t> </a:t>
            </a:r>
            <a:r>
              <a:rPr sz="3600" dirty="0">
                <a:solidFill>
                  <a:srgbClr val="000000"/>
                </a:solidFill>
                <a:latin typeface="Times New Roman"/>
                <a:cs typeface="Times New Roman"/>
              </a:rPr>
              <a:t>generation</a:t>
            </a:r>
            <a:endParaRPr sz="3600" dirty="0">
              <a:latin typeface="Times New Roman"/>
              <a:cs typeface="Times New Roman"/>
            </a:endParaRPr>
          </a:p>
        </p:txBody>
      </p:sp>
    </p:spTree>
    <p:extLst>
      <p:ext uri="{BB962C8B-B14F-4D97-AF65-F5344CB8AC3E}">
        <p14:creationId xmlns:p14="http://schemas.microsoft.com/office/powerpoint/2010/main" val="1450970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11014" y="394993"/>
            <a:ext cx="9522371" cy="628377"/>
          </a:xfrm>
          <a:prstGeom prst="rect">
            <a:avLst/>
          </a:prstGeom>
        </p:spPr>
        <p:txBody>
          <a:bodyPr vert="horz" wrap="square" lIns="0" tIns="12700" rIns="0" bIns="0" rtlCol="0" anchor="ctr">
            <a:spAutoFit/>
          </a:bodyPr>
          <a:lstStyle/>
          <a:p>
            <a:pPr marL="12700">
              <a:spcBef>
                <a:spcPts val="100"/>
              </a:spcBef>
            </a:pPr>
            <a:r>
              <a:rPr sz="4000" dirty="0">
                <a:solidFill>
                  <a:srgbClr val="000000"/>
                </a:solidFill>
                <a:latin typeface="Times New Roman"/>
                <a:cs typeface="Times New Roman"/>
              </a:rPr>
              <a:t>Fifth</a:t>
            </a:r>
            <a:r>
              <a:rPr sz="4000" spc="-70" dirty="0">
                <a:solidFill>
                  <a:srgbClr val="000000"/>
                </a:solidFill>
                <a:latin typeface="Times New Roman"/>
                <a:cs typeface="Times New Roman"/>
              </a:rPr>
              <a:t> </a:t>
            </a:r>
            <a:r>
              <a:rPr sz="4000" dirty="0">
                <a:solidFill>
                  <a:srgbClr val="000000"/>
                </a:solidFill>
                <a:latin typeface="Times New Roman"/>
                <a:cs typeface="Times New Roman"/>
              </a:rPr>
              <a:t>generation</a:t>
            </a:r>
            <a:endParaRPr sz="4000" dirty="0">
              <a:latin typeface="Times New Roman"/>
              <a:cs typeface="Times New Roman"/>
            </a:endParaRPr>
          </a:p>
        </p:txBody>
      </p:sp>
      <p:sp>
        <p:nvSpPr>
          <p:cNvPr id="5" name="object 5"/>
          <p:cNvSpPr txBox="1">
            <a:spLocks noGrp="1"/>
          </p:cNvSpPr>
          <p:nvPr>
            <p:ph type="sldNum" sz="quarter" idx="7"/>
          </p:nvPr>
        </p:nvSpPr>
        <p:spPr>
          <a:xfrm>
            <a:off x="10261600" y="6429910"/>
            <a:ext cx="2844800" cy="218008"/>
          </a:xfrm>
          <a:prstGeom prst="rect">
            <a:avLst/>
          </a:prstGeom>
        </p:spPr>
        <p:txBody>
          <a:bodyPr vert="horz" wrap="square" lIns="0" tIns="0" rIns="0" bIns="0" rtlCol="0" anchor="ctr">
            <a:spAutoFit/>
          </a:bodyPr>
          <a:lstStyle/>
          <a:p>
            <a:pPr marL="38100">
              <a:lnSpc>
                <a:spcPts val="1664"/>
              </a:lnSpc>
            </a:pPr>
            <a:fld id="{81D60167-4931-47E6-BA6A-407CBD079E47}" type="slidenum">
              <a:rPr spc="40" dirty="0"/>
              <a:pPr marL="38100">
                <a:lnSpc>
                  <a:spcPts val="1664"/>
                </a:lnSpc>
              </a:pPr>
              <a:t>25</a:t>
            </a:fld>
            <a:endParaRPr spc="40" dirty="0"/>
          </a:p>
        </p:txBody>
      </p:sp>
      <p:sp>
        <p:nvSpPr>
          <p:cNvPr id="4" name="object 4"/>
          <p:cNvSpPr txBox="1"/>
          <p:nvPr/>
        </p:nvSpPr>
        <p:spPr>
          <a:xfrm>
            <a:off x="819806" y="1232741"/>
            <a:ext cx="10704786" cy="4919295"/>
          </a:xfrm>
          <a:prstGeom prst="rect">
            <a:avLst/>
          </a:prstGeom>
        </p:spPr>
        <p:txBody>
          <a:bodyPr vert="horz" wrap="square" lIns="0" tIns="12700" rIns="0" bIns="0" rtlCol="0">
            <a:spAutoFit/>
          </a:bodyPr>
          <a:lstStyle/>
          <a:p>
            <a:pPr marL="12700" marR="102870" algn="just">
              <a:spcBef>
                <a:spcPts val="100"/>
              </a:spcBef>
              <a:buSzPct val="95000"/>
              <a:buFont typeface="Arial"/>
              <a:buChar char="•"/>
              <a:tabLst>
                <a:tab pos="102870" algn="l"/>
              </a:tabLst>
            </a:pPr>
            <a:r>
              <a:rPr sz="2400" dirty="0">
                <a:latin typeface="Times New Roman"/>
                <a:cs typeface="Times New Roman"/>
              </a:rPr>
              <a:t>The </a:t>
            </a:r>
            <a:r>
              <a:rPr sz="2400" spc="-5" dirty="0">
                <a:latin typeface="Times New Roman"/>
                <a:cs typeface="Times New Roman"/>
              </a:rPr>
              <a:t>fifth generation programming </a:t>
            </a:r>
            <a:r>
              <a:rPr sz="2400" dirty="0">
                <a:latin typeface="Times New Roman"/>
                <a:cs typeface="Times New Roman"/>
              </a:rPr>
              <a:t>language or </a:t>
            </a:r>
            <a:r>
              <a:rPr sz="2400" spc="-5" dirty="0">
                <a:latin typeface="Times New Roman"/>
                <a:cs typeface="Times New Roman"/>
              </a:rPr>
              <a:t>visual programming </a:t>
            </a:r>
            <a:r>
              <a:rPr sz="2400" dirty="0">
                <a:latin typeface="Times New Roman"/>
                <a:cs typeface="Times New Roman"/>
              </a:rPr>
              <a:t>language,  </a:t>
            </a:r>
            <a:r>
              <a:rPr sz="2400" spc="-5" dirty="0">
                <a:latin typeface="Times New Roman"/>
                <a:cs typeface="Times New Roman"/>
              </a:rPr>
              <a:t>is also </a:t>
            </a:r>
            <a:r>
              <a:rPr sz="2400" dirty="0">
                <a:latin typeface="Times New Roman"/>
                <a:cs typeface="Times New Roman"/>
              </a:rPr>
              <a:t>known as natural</a:t>
            </a:r>
            <a:r>
              <a:rPr sz="2400" spc="5" dirty="0">
                <a:latin typeface="Times New Roman"/>
                <a:cs typeface="Times New Roman"/>
              </a:rPr>
              <a:t> </a:t>
            </a:r>
            <a:r>
              <a:rPr sz="2400" spc="-5" dirty="0">
                <a:latin typeface="Times New Roman"/>
                <a:cs typeface="Times New Roman"/>
              </a:rPr>
              <a:t>language</a:t>
            </a:r>
            <a:r>
              <a:rPr sz="2400" spc="-5" dirty="0" smtClean="0">
                <a:latin typeface="Times New Roman"/>
                <a:cs typeface="Times New Roman"/>
              </a:rPr>
              <a:t>.</a:t>
            </a:r>
            <a:endParaRPr lang="en-IN" sz="2400" spc="-5" dirty="0" smtClean="0">
              <a:latin typeface="Times New Roman"/>
              <a:cs typeface="Times New Roman"/>
            </a:endParaRPr>
          </a:p>
          <a:p>
            <a:pPr marL="12700" marR="102870" algn="just">
              <a:spcBef>
                <a:spcPts val="100"/>
              </a:spcBef>
              <a:buSzPct val="95000"/>
              <a:buFont typeface="Arial"/>
              <a:buChar char="•"/>
              <a:tabLst>
                <a:tab pos="102870" algn="l"/>
              </a:tabLst>
            </a:pPr>
            <a:endParaRPr sz="2400" dirty="0">
              <a:latin typeface="Times New Roman"/>
              <a:cs typeface="Times New Roman"/>
            </a:endParaRPr>
          </a:p>
          <a:p>
            <a:pPr marL="12700" marR="1003935" algn="just">
              <a:spcBef>
                <a:spcPts val="600"/>
              </a:spcBef>
              <a:buSzPct val="95000"/>
              <a:buFont typeface="Arial"/>
              <a:buChar char="•"/>
              <a:tabLst>
                <a:tab pos="102870" algn="l"/>
              </a:tabLst>
            </a:pPr>
            <a:r>
              <a:rPr sz="2400" dirty="0">
                <a:latin typeface="Times New Roman"/>
                <a:cs typeface="Times New Roman"/>
              </a:rPr>
              <a:t>Provides a </a:t>
            </a:r>
            <a:r>
              <a:rPr sz="2400" spc="-5" dirty="0">
                <a:latin typeface="Times New Roman"/>
                <a:cs typeface="Times New Roman"/>
              </a:rPr>
              <a:t>visual </a:t>
            </a:r>
            <a:r>
              <a:rPr sz="2400" dirty="0">
                <a:latin typeface="Times New Roman"/>
                <a:cs typeface="Times New Roman"/>
              </a:rPr>
              <a:t>or graphical </a:t>
            </a:r>
            <a:r>
              <a:rPr sz="2400" spc="-5" dirty="0">
                <a:latin typeface="Times New Roman"/>
                <a:cs typeface="Times New Roman"/>
              </a:rPr>
              <a:t>interface, called </a:t>
            </a:r>
            <a:r>
              <a:rPr sz="2400" dirty="0" smtClean="0">
                <a:latin typeface="Times New Roman"/>
                <a:cs typeface="Times New Roman"/>
              </a:rPr>
              <a:t>a</a:t>
            </a:r>
            <a:r>
              <a:rPr lang="en-IN" sz="2400" dirty="0" smtClean="0">
                <a:latin typeface="Times New Roman"/>
                <a:cs typeface="Times New Roman"/>
              </a:rPr>
              <a:t>s</a:t>
            </a:r>
            <a:r>
              <a:rPr sz="2400" dirty="0" smtClean="0">
                <a:latin typeface="Times New Roman"/>
                <a:cs typeface="Times New Roman"/>
              </a:rPr>
              <a:t> </a:t>
            </a:r>
            <a:r>
              <a:rPr sz="2400" spc="-5" dirty="0">
                <a:latin typeface="Times New Roman"/>
                <a:cs typeface="Times New Roman"/>
              </a:rPr>
              <a:t>visual programming  environment, </a:t>
            </a:r>
            <a:r>
              <a:rPr sz="2400" dirty="0">
                <a:latin typeface="Times New Roman"/>
                <a:cs typeface="Times New Roman"/>
              </a:rPr>
              <a:t>for </a:t>
            </a:r>
            <a:r>
              <a:rPr sz="2400" spc="-5" dirty="0">
                <a:latin typeface="Times New Roman"/>
                <a:cs typeface="Times New Roman"/>
              </a:rPr>
              <a:t>creating </a:t>
            </a:r>
            <a:r>
              <a:rPr sz="2400" dirty="0">
                <a:latin typeface="Times New Roman"/>
                <a:cs typeface="Times New Roman"/>
              </a:rPr>
              <a:t>source</a:t>
            </a:r>
            <a:r>
              <a:rPr sz="2400" spc="30" dirty="0">
                <a:latin typeface="Times New Roman"/>
                <a:cs typeface="Times New Roman"/>
              </a:rPr>
              <a:t> </a:t>
            </a:r>
            <a:r>
              <a:rPr sz="2400" spc="-5" dirty="0">
                <a:latin typeface="Times New Roman"/>
                <a:cs typeface="Times New Roman"/>
              </a:rPr>
              <a:t>codes</a:t>
            </a:r>
            <a:r>
              <a:rPr sz="2400" spc="-5" dirty="0" smtClean="0">
                <a:latin typeface="Times New Roman"/>
                <a:cs typeface="Times New Roman"/>
              </a:rPr>
              <a:t>.</a:t>
            </a:r>
            <a:endParaRPr lang="en-IN" sz="2400" spc="-5" dirty="0" smtClean="0">
              <a:latin typeface="Times New Roman"/>
              <a:cs typeface="Times New Roman"/>
            </a:endParaRPr>
          </a:p>
          <a:p>
            <a:pPr marL="12700" marR="1003935" algn="just">
              <a:spcBef>
                <a:spcPts val="600"/>
              </a:spcBef>
              <a:buSzPct val="95000"/>
              <a:buFont typeface="Arial"/>
              <a:buChar char="•"/>
              <a:tabLst>
                <a:tab pos="102870" algn="l"/>
              </a:tabLst>
            </a:pPr>
            <a:endParaRPr sz="2400" dirty="0">
              <a:latin typeface="Times New Roman"/>
              <a:cs typeface="Times New Roman"/>
            </a:endParaRPr>
          </a:p>
          <a:p>
            <a:pPr marL="12700" marR="147955" algn="just">
              <a:spcBef>
                <a:spcPts val="600"/>
              </a:spcBef>
              <a:buSzPct val="95000"/>
              <a:buFont typeface="Arial"/>
              <a:buChar char="•"/>
              <a:tabLst>
                <a:tab pos="102870" algn="l"/>
              </a:tabLst>
            </a:pPr>
            <a:r>
              <a:rPr sz="2400" spc="-5" dirty="0">
                <a:latin typeface="Times New Roman"/>
                <a:cs typeface="Times New Roman"/>
              </a:rPr>
              <a:t>Fifth generation programming allows </a:t>
            </a:r>
            <a:r>
              <a:rPr sz="2400" dirty="0">
                <a:latin typeface="Times New Roman"/>
                <a:cs typeface="Times New Roman"/>
              </a:rPr>
              <a:t>people </a:t>
            </a:r>
            <a:r>
              <a:rPr sz="2400" spc="-5" dirty="0">
                <a:latin typeface="Times New Roman"/>
                <a:cs typeface="Times New Roman"/>
              </a:rPr>
              <a:t>to interact with computers  without </a:t>
            </a:r>
            <a:r>
              <a:rPr sz="2400" dirty="0">
                <a:latin typeface="Times New Roman"/>
                <a:cs typeface="Times New Roman"/>
              </a:rPr>
              <a:t>needing </a:t>
            </a:r>
            <a:r>
              <a:rPr sz="2400" spc="-5" dirty="0">
                <a:latin typeface="Times New Roman"/>
                <a:cs typeface="Times New Roman"/>
              </a:rPr>
              <a:t>any specialized </a:t>
            </a:r>
            <a:r>
              <a:rPr sz="2400" dirty="0">
                <a:latin typeface="Times New Roman"/>
                <a:cs typeface="Times New Roman"/>
              </a:rPr>
              <a:t>knowledge. </a:t>
            </a:r>
            <a:endParaRPr lang="en-IN" sz="2400" dirty="0" smtClean="0">
              <a:latin typeface="Times New Roman"/>
              <a:cs typeface="Times New Roman"/>
            </a:endParaRPr>
          </a:p>
          <a:p>
            <a:pPr marL="12700" marR="147955" algn="just">
              <a:spcBef>
                <a:spcPts val="600"/>
              </a:spcBef>
              <a:buSzPct val="95000"/>
              <a:buFont typeface="Arial"/>
              <a:buChar char="•"/>
              <a:tabLst>
                <a:tab pos="102870" algn="l"/>
              </a:tabLst>
            </a:pPr>
            <a:endParaRPr lang="en-IN" sz="2400" dirty="0">
              <a:latin typeface="Times New Roman"/>
              <a:cs typeface="Times New Roman"/>
            </a:endParaRPr>
          </a:p>
          <a:p>
            <a:pPr marL="12700" marR="147955" algn="just">
              <a:spcBef>
                <a:spcPts val="600"/>
              </a:spcBef>
              <a:buSzPct val="95000"/>
              <a:buFont typeface="Arial"/>
              <a:buChar char="•"/>
              <a:tabLst>
                <a:tab pos="102870" algn="l"/>
              </a:tabLst>
            </a:pPr>
            <a:r>
              <a:rPr sz="2400" dirty="0" smtClean="0">
                <a:latin typeface="Times New Roman"/>
                <a:cs typeface="Times New Roman"/>
              </a:rPr>
              <a:t>People </a:t>
            </a:r>
            <a:r>
              <a:rPr sz="2400" dirty="0">
                <a:latin typeface="Times New Roman"/>
                <a:cs typeface="Times New Roman"/>
              </a:rPr>
              <a:t>can </a:t>
            </a:r>
            <a:r>
              <a:rPr sz="2400" spc="-5" dirty="0">
                <a:latin typeface="Times New Roman"/>
                <a:cs typeface="Times New Roman"/>
              </a:rPr>
              <a:t>talk to computers </a:t>
            </a:r>
            <a:r>
              <a:rPr sz="2400" dirty="0">
                <a:latin typeface="Times New Roman"/>
                <a:cs typeface="Times New Roman"/>
              </a:rPr>
              <a:t>and  </a:t>
            </a:r>
            <a:r>
              <a:rPr sz="2400" spc="-5" dirty="0">
                <a:latin typeface="Times New Roman"/>
                <a:cs typeface="Times New Roman"/>
              </a:rPr>
              <a:t>the </a:t>
            </a:r>
            <a:r>
              <a:rPr sz="2400" dirty="0">
                <a:latin typeface="Times New Roman"/>
                <a:cs typeface="Times New Roman"/>
              </a:rPr>
              <a:t>voice </a:t>
            </a:r>
            <a:r>
              <a:rPr sz="2400" spc="-5" dirty="0">
                <a:latin typeface="Times New Roman"/>
                <a:cs typeface="Times New Roman"/>
              </a:rPr>
              <a:t>recognition </a:t>
            </a:r>
            <a:r>
              <a:rPr sz="2400" spc="-10" dirty="0">
                <a:latin typeface="Times New Roman"/>
                <a:cs typeface="Times New Roman"/>
              </a:rPr>
              <a:t>systems </a:t>
            </a:r>
            <a:r>
              <a:rPr sz="2400" spc="-5" dirty="0">
                <a:latin typeface="Times New Roman"/>
                <a:cs typeface="Times New Roman"/>
              </a:rPr>
              <a:t>can </a:t>
            </a:r>
            <a:r>
              <a:rPr sz="2400" dirty="0">
                <a:latin typeface="Times New Roman"/>
                <a:cs typeface="Times New Roman"/>
              </a:rPr>
              <a:t>convert spoken sounds </a:t>
            </a:r>
            <a:r>
              <a:rPr sz="2400" spc="-5" dirty="0">
                <a:latin typeface="Times New Roman"/>
                <a:cs typeface="Times New Roman"/>
              </a:rPr>
              <a:t>into written</a:t>
            </a:r>
            <a:r>
              <a:rPr sz="2400" spc="90" dirty="0">
                <a:latin typeface="Times New Roman"/>
                <a:cs typeface="Times New Roman"/>
              </a:rPr>
              <a:t> </a:t>
            </a:r>
            <a:r>
              <a:rPr sz="2400" dirty="0">
                <a:latin typeface="Times New Roman"/>
                <a:cs typeface="Times New Roman"/>
              </a:rPr>
              <a:t>words</a:t>
            </a:r>
            <a:r>
              <a:rPr sz="2400" dirty="0" smtClean="0">
                <a:latin typeface="Times New Roman"/>
                <a:cs typeface="Times New Roman"/>
              </a:rPr>
              <a:t>.</a:t>
            </a:r>
            <a:endParaRPr lang="en-IN" sz="2400" dirty="0" smtClean="0">
              <a:latin typeface="Times New Roman"/>
              <a:cs typeface="Times New Roman"/>
            </a:endParaRPr>
          </a:p>
          <a:p>
            <a:pPr marL="12700" marR="147955" algn="just">
              <a:spcBef>
                <a:spcPts val="600"/>
              </a:spcBef>
              <a:buSzPct val="95000"/>
              <a:buFont typeface="Arial"/>
              <a:buChar char="•"/>
              <a:tabLst>
                <a:tab pos="102870" algn="l"/>
              </a:tabLst>
            </a:pPr>
            <a:endParaRPr sz="2400" dirty="0">
              <a:latin typeface="Times New Roman"/>
              <a:cs typeface="Times New Roman"/>
            </a:endParaRPr>
          </a:p>
        </p:txBody>
      </p:sp>
    </p:spTree>
    <p:extLst>
      <p:ext uri="{BB962C8B-B14F-4D97-AF65-F5344CB8AC3E}">
        <p14:creationId xmlns:p14="http://schemas.microsoft.com/office/powerpoint/2010/main" val="158491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rgbClr val="000000"/>
                </a:solidFill>
                <a:latin typeface="Times New Roman"/>
                <a:cs typeface="Times New Roman"/>
              </a:rPr>
              <a:t>Fifth</a:t>
            </a:r>
            <a:r>
              <a:rPr lang="en-IN" sz="3600" spc="-70" dirty="0">
                <a:solidFill>
                  <a:srgbClr val="000000"/>
                </a:solidFill>
                <a:latin typeface="Times New Roman"/>
                <a:cs typeface="Times New Roman"/>
              </a:rPr>
              <a:t> </a:t>
            </a:r>
            <a:r>
              <a:rPr lang="en-IN" sz="3600" dirty="0">
                <a:solidFill>
                  <a:srgbClr val="000000"/>
                </a:solidFill>
                <a:latin typeface="Times New Roman"/>
                <a:cs typeface="Times New Roman"/>
              </a:rPr>
              <a:t>generation</a:t>
            </a:r>
            <a:endParaRPr lang="en-IN" sz="3600" dirty="0"/>
          </a:p>
        </p:txBody>
      </p:sp>
      <p:sp>
        <p:nvSpPr>
          <p:cNvPr id="3" name="Text Placeholder 2"/>
          <p:cNvSpPr>
            <a:spLocks noGrp="1"/>
          </p:cNvSpPr>
          <p:nvPr>
            <p:ph type="body" idx="1"/>
          </p:nvPr>
        </p:nvSpPr>
        <p:spPr>
          <a:xfrm>
            <a:off x="609600" y="1600201"/>
            <a:ext cx="10972800" cy="4525963"/>
          </a:xfrm>
        </p:spPr>
        <p:txBody>
          <a:bodyPr/>
          <a:lstStyle/>
          <a:p>
            <a:pPr marL="12700" marR="310515" algn="just">
              <a:spcBef>
                <a:spcPts val="600"/>
              </a:spcBef>
              <a:buSzPct val="95000"/>
              <a:tabLst>
                <a:tab pos="102870" algn="l"/>
              </a:tabLst>
            </a:pPr>
            <a:r>
              <a:rPr lang="en-US" dirty="0"/>
              <a:t>The </a:t>
            </a:r>
            <a:r>
              <a:rPr lang="en-US" spc="-5" dirty="0"/>
              <a:t>difficulty is the computer still </a:t>
            </a:r>
            <a:r>
              <a:rPr lang="en-US" dirty="0"/>
              <a:t>only understands </a:t>
            </a:r>
            <a:r>
              <a:rPr lang="en-US" spc="-5" dirty="0"/>
              <a:t>zeros and </a:t>
            </a:r>
            <a:r>
              <a:rPr lang="en-US" dirty="0"/>
              <a:t>ones, </a:t>
            </a:r>
            <a:r>
              <a:rPr lang="en-US" spc="-5" dirty="0"/>
              <a:t>so </a:t>
            </a:r>
            <a:r>
              <a:rPr lang="en-US" dirty="0"/>
              <a:t>a  </a:t>
            </a:r>
            <a:r>
              <a:rPr lang="en-US" spc="-5" dirty="0"/>
              <a:t>compiler </a:t>
            </a:r>
            <a:r>
              <a:rPr lang="en-US" dirty="0"/>
              <a:t>and </a:t>
            </a:r>
            <a:r>
              <a:rPr lang="en-US" spc="-5" dirty="0"/>
              <a:t>interpreter </a:t>
            </a:r>
            <a:r>
              <a:rPr lang="en-US" spc="-10" dirty="0"/>
              <a:t>must </a:t>
            </a:r>
            <a:r>
              <a:rPr lang="en-US" dirty="0"/>
              <a:t>convert </a:t>
            </a:r>
            <a:r>
              <a:rPr lang="en-US" spc="-5" dirty="0"/>
              <a:t>the </a:t>
            </a:r>
            <a:r>
              <a:rPr lang="en-US" dirty="0"/>
              <a:t>source code </a:t>
            </a:r>
            <a:r>
              <a:rPr lang="en-US" spc="-5" dirty="0"/>
              <a:t>into the machine </a:t>
            </a:r>
            <a:r>
              <a:rPr lang="en-US" dirty="0"/>
              <a:t>code  </a:t>
            </a:r>
            <a:r>
              <a:rPr lang="en-US" spc="-5" dirty="0"/>
              <a:t>that the computer </a:t>
            </a:r>
            <a:r>
              <a:rPr lang="en-US" dirty="0"/>
              <a:t>can</a:t>
            </a:r>
            <a:r>
              <a:rPr lang="en-US" spc="15" dirty="0"/>
              <a:t> </a:t>
            </a:r>
            <a:r>
              <a:rPr lang="en-US" dirty="0"/>
              <a:t>understand.</a:t>
            </a:r>
          </a:p>
          <a:p>
            <a:pPr marL="12700" marR="310515" algn="just">
              <a:spcBef>
                <a:spcPts val="600"/>
              </a:spcBef>
              <a:buSzPct val="95000"/>
              <a:tabLst>
                <a:tab pos="102870" algn="l"/>
              </a:tabLst>
            </a:pPr>
            <a:endParaRPr lang="en-US" dirty="0"/>
          </a:p>
          <a:p>
            <a:pPr marL="12700" marR="5080" algn="just">
              <a:spcBef>
                <a:spcPts val="600"/>
              </a:spcBef>
              <a:buSzPct val="95000"/>
              <a:tabLst>
                <a:tab pos="102870" algn="l"/>
              </a:tabLst>
            </a:pPr>
            <a:r>
              <a:rPr lang="en-US" spc="-5" dirty="0"/>
              <a:t>Fifth-generation </a:t>
            </a:r>
            <a:r>
              <a:rPr lang="en-US" dirty="0"/>
              <a:t>languages </a:t>
            </a:r>
            <a:r>
              <a:rPr lang="en-US" spc="-5" dirty="0"/>
              <a:t>characteristically </a:t>
            </a:r>
            <a:r>
              <a:rPr lang="en-US" dirty="0"/>
              <a:t>consist of </a:t>
            </a:r>
            <a:r>
              <a:rPr lang="en-US" spc="-5" dirty="0"/>
              <a:t>English-like </a:t>
            </a:r>
            <a:r>
              <a:rPr lang="en-US" dirty="0"/>
              <a:t>words and  </a:t>
            </a:r>
            <a:r>
              <a:rPr lang="en-US" spc="-5" dirty="0"/>
              <a:t>phrases, </a:t>
            </a:r>
            <a:r>
              <a:rPr lang="en-US" dirty="0"/>
              <a:t>thus uses an </a:t>
            </a:r>
            <a:r>
              <a:rPr lang="en-US" spc="-5" dirty="0"/>
              <a:t>English like syntax to </a:t>
            </a:r>
            <a:r>
              <a:rPr lang="en-US" spc="-10" dirty="0"/>
              <a:t>simplify </a:t>
            </a:r>
            <a:r>
              <a:rPr lang="en-US" spc="-5" dirty="0"/>
              <a:t>software</a:t>
            </a:r>
            <a:r>
              <a:rPr lang="en-US" spc="100" dirty="0"/>
              <a:t> </a:t>
            </a:r>
            <a:r>
              <a:rPr lang="en-US" spc="-5" dirty="0"/>
              <a:t>development.</a:t>
            </a:r>
          </a:p>
          <a:p>
            <a:pPr marL="12700" marR="5080" algn="just">
              <a:spcBef>
                <a:spcPts val="600"/>
              </a:spcBef>
              <a:buSzPct val="95000"/>
              <a:tabLst>
                <a:tab pos="102870" algn="l"/>
              </a:tabLst>
            </a:pPr>
            <a:endParaRPr lang="en-US" dirty="0"/>
          </a:p>
          <a:p>
            <a:pPr marL="12700" marR="484505" algn="just">
              <a:spcBef>
                <a:spcPts val="600"/>
              </a:spcBef>
              <a:buSzPct val="95000"/>
              <a:tabLst>
                <a:tab pos="102870" algn="l"/>
              </a:tabLst>
            </a:pPr>
            <a:r>
              <a:rPr lang="en-US" dirty="0"/>
              <a:t>Prolog </a:t>
            </a:r>
            <a:r>
              <a:rPr lang="en-US" spc="-5" dirty="0"/>
              <a:t>(</a:t>
            </a:r>
            <a:r>
              <a:rPr lang="en-US" b="1" spc="-5" dirty="0" err="1"/>
              <a:t>PRO</a:t>
            </a:r>
            <a:r>
              <a:rPr lang="en-US" spc="-5" dirty="0" err="1"/>
              <a:t>gramming</a:t>
            </a:r>
            <a:r>
              <a:rPr lang="en-US" spc="-5" dirty="0"/>
              <a:t> </a:t>
            </a:r>
            <a:r>
              <a:rPr lang="en-US" dirty="0"/>
              <a:t>In </a:t>
            </a:r>
            <a:r>
              <a:rPr lang="en-US" b="1" spc="-5" dirty="0" err="1"/>
              <a:t>LOG</a:t>
            </a:r>
            <a:r>
              <a:rPr lang="en-US" spc="-5" dirty="0" err="1"/>
              <a:t>ic</a:t>
            </a:r>
            <a:r>
              <a:rPr lang="en-US" spc="-5" dirty="0"/>
              <a:t> </a:t>
            </a:r>
            <a:r>
              <a:rPr lang="en-US" dirty="0"/>
              <a:t>)and </a:t>
            </a:r>
            <a:r>
              <a:rPr lang="en-US" spc="-5" dirty="0"/>
              <a:t>Mercury </a:t>
            </a:r>
            <a:r>
              <a:rPr lang="en-US" dirty="0"/>
              <a:t>are </a:t>
            </a:r>
            <a:r>
              <a:rPr lang="en-US" spc="-5" dirty="0"/>
              <a:t>the best </a:t>
            </a:r>
            <a:r>
              <a:rPr lang="en-US" dirty="0"/>
              <a:t>known </a:t>
            </a:r>
            <a:r>
              <a:rPr lang="en-US" spc="-5" dirty="0"/>
              <a:t>fifth-  generation</a:t>
            </a:r>
            <a:r>
              <a:rPr lang="en-US" dirty="0"/>
              <a:t> </a:t>
            </a:r>
            <a:r>
              <a:rPr lang="en-US" spc="-5" dirty="0"/>
              <a:t>languages</a:t>
            </a:r>
            <a:r>
              <a:rPr lang="en-US" spc="-5" dirty="0" smtClean="0"/>
              <a:t>.</a:t>
            </a:r>
            <a:endParaRPr lang="en-US" dirty="0"/>
          </a:p>
        </p:txBody>
      </p:sp>
    </p:spTree>
    <p:extLst>
      <p:ext uri="{BB962C8B-B14F-4D97-AF65-F5344CB8AC3E}">
        <p14:creationId xmlns:p14="http://schemas.microsoft.com/office/powerpoint/2010/main" val="3372151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6271" y="340738"/>
            <a:ext cx="8861577" cy="566822"/>
          </a:xfrm>
          <a:prstGeom prst="rect">
            <a:avLst/>
          </a:prstGeom>
        </p:spPr>
        <p:txBody>
          <a:bodyPr vert="horz" wrap="square" lIns="0" tIns="12700" rIns="0" bIns="0" rtlCol="0" anchor="ctr">
            <a:spAutoFit/>
          </a:bodyPr>
          <a:lstStyle/>
          <a:p>
            <a:pPr marL="12700">
              <a:spcBef>
                <a:spcPts val="100"/>
              </a:spcBef>
            </a:pPr>
            <a:r>
              <a:rPr sz="3600" dirty="0">
                <a:solidFill>
                  <a:srgbClr val="000000"/>
                </a:solidFill>
                <a:latin typeface="Times New Roman"/>
                <a:cs typeface="Times New Roman"/>
              </a:rPr>
              <a:t>Fifth</a:t>
            </a:r>
            <a:r>
              <a:rPr sz="3600" spc="-70" dirty="0">
                <a:solidFill>
                  <a:srgbClr val="000000"/>
                </a:solidFill>
                <a:latin typeface="Times New Roman"/>
                <a:cs typeface="Times New Roman"/>
              </a:rPr>
              <a:t> </a:t>
            </a:r>
            <a:r>
              <a:rPr sz="3600" dirty="0">
                <a:solidFill>
                  <a:srgbClr val="000000"/>
                </a:solidFill>
                <a:latin typeface="Times New Roman"/>
                <a:cs typeface="Times New Roman"/>
              </a:rPr>
              <a:t>generation</a:t>
            </a:r>
            <a:endParaRPr sz="3600" dirty="0">
              <a:latin typeface="Times New Roman"/>
              <a:cs typeface="Times New Roman"/>
            </a:endParaRPr>
          </a:p>
        </p:txBody>
      </p:sp>
      <p:sp>
        <p:nvSpPr>
          <p:cNvPr id="5" name="object 5"/>
          <p:cNvSpPr txBox="1">
            <a:spLocks noGrp="1"/>
          </p:cNvSpPr>
          <p:nvPr>
            <p:ph type="sldNum" sz="quarter" idx="7"/>
          </p:nvPr>
        </p:nvSpPr>
        <p:spPr>
          <a:xfrm>
            <a:off x="10261600" y="6429910"/>
            <a:ext cx="2844800" cy="218008"/>
          </a:xfrm>
          <a:prstGeom prst="rect">
            <a:avLst/>
          </a:prstGeom>
        </p:spPr>
        <p:txBody>
          <a:bodyPr vert="horz" wrap="square" lIns="0" tIns="0" rIns="0" bIns="0" rtlCol="0" anchor="ctr">
            <a:spAutoFit/>
          </a:bodyPr>
          <a:lstStyle/>
          <a:p>
            <a:pPr marL="38100">
              <a:lnSpc>
                <a:spcPts val="1664"/>
              </a:lnSpc>
            </a:pPr>
            <a:fld id="{81D60167-4931-47E6-BA6A-407CBD079E47}" type="slidenum">
              <a:rPr spc="40" dirty="0"/>
              <a:pPr marL="38100">
                <a:lnSpc>
                  <a:spcPts val="1664"/>
                </a:lnSpc>
              </a:pPr>
              <a:t>27</a:t>
            </a:fld>
            <a:endParaRPr spc="40" dirty="0"/>
          </a:p>
        </p:txBody>
      </p:sp>
      <p:sp>
        <p:nvSpPr>
          <p:cNvPr id="4" name="object 4"/>
          <p:cNvSpPr txBox="1"/>
          <p:nvPr/>
        </p:nvSpPr>
        <p:spPr>
          <a:xfrm>
            <a:off x="1560786" y="1416400"/>
            <a:ext cx="9080938" cy="4101123"/>
          </a:xfrm>
          <a:prstGeom prst="rect">
            <a:avLst/>
          </a:prstGeom>
        </p:spPr>
        <p:txBody>
          <a:bodyPr vert="horz" wrap="square" lIns="0" tIns="12700" rIns="0" bIns="0" rtlCol="0">
            <a:spAutoFit/>
          </a:bodyPr>
          <a:lstStyle/>
          <a:p>
            <a:pPr marL="12700">
              <a:spcBef>
                <a:spcPts val="100"/>
              </a:spcBef>
            </a:pPr>
            <a:r>
              <a:rPr sz="2400" b="1" dirty="0">
                <a:latin typeface="Times New Roman"/>
                <a:cs typeface="Times New Roman"/>
              </a:rPr>
              <a:t>Advantages</a:t>
            </a:r>
            <a:r>
              <a:rPr sz="2400" b="1" dirty="0" smtClean="0">
                <a:latin typeface="Times New Roman"/>
                <a:cs typeface="Times New Roman"/>
              </a:rPr>
              <a:t>:</a:t>
            </a:r>
            <a:endParaRPr lang="en-IN" sz="2400" b="1" dirty="0" smtClean="0">
              <a:latin typeface="Times New Roman"/>
              <a:cs typeface="Times New Roman"/>
            </a:endParaRPr>
          </a:p>
          <a:p>
            <a:pPr marL="12700">
              <a:spcBef>
                <a:spcPts val="100"/>
              </a:spcBef>
            </a:pPr>
            <a:endParaRPr sz="2400" dirty="0">
              <a:latin typeface="Times New Roman"/>
              <a:cs typeface="Times New Roman"/>
            </a:endParaRPr>
          </a:p>
          <a:p>
            <a:pPr marL="203835" indent="-191135">
              <a:buSzPct val="95000"/>
              <a:buAutoNum type="arabicPeriod"/>
              <a:tabLst>
                <a:tab pos="203835" algn="l"/>
              </a:tabLst>
            </a:pPr>
            <a:r>
              <a:rPr lang="en-IN" sz="2400" dirty="0" smtClean="0">
                <a:latin typeface="Times New Roman"/>
                <a:cs typeface="Times New Roman"/>
              </a:rPr>
              <a:t> </a:t>
            </a:r>
            <a:r>
              <a:rPr sz="2400" dirty="0" smtClean="0">
                <a:latin typeface="Times New Roman"/>
                <a:cs typeface="Times New Roman"/>
              </a:rPr>
              <a:t>Have </a:t>
            </a:r>
            <a:r>
              <a:rPr sz="2400" dirty="0">
                <a:latin typeface="Times New Roman"/>
                <a:cs typeface="Times New Roman"/>
              </a:rPr>
              <a:t>friendly</a:t>
            </a:r>
            <a:r>
              <a:rPr sz="2400" spc="-15" dirty="0">
                <a:latin typeface="Times New Roman"/>
                <a:cs typeface="Times New Roman"/>
              </a:rPr>
              <a:t> </a:t>
            </a:r>
            <a:r>
              <a:rPr sz="2400" spc="-5" dirty="0">
                <a:latin typeface="Times New Roman"/>
                <a:cs typeface="Times New Roman"/>
              </a:rPr>
              <a:t>interfaces</a:t>
            </a:r>
            <a:endParaRPr sz="2400" dirty="0">
              <a:latin typeface="Times New Roman"/>
              <a:cs typeface="Times New Roman"/>
            </a:endParaRPr>
          </a:p>
          <a:p>
            <a:pPr marL="12700" marR="3098165">
              <a:buSzPct val="95000"/>
              <a:buAutoNum type="arabicPeriod"/>
              <a:tabLst>
                <a:tab pos="203835" algn="l"/>
              </a:tabLst>
            </a:pPr>
            <a:r>
              <a:rPr lang="en-IN" sz="2400" spc="-5" dirty="0" smtClean="0">
                <a:latin typeface="Times New Roman"/>
                <a:cs typeface="Times New Roman"/>
              </a:rPr>
              <a:t> </a:t>
            </a:r>
            <a:r>
              <a:rPr sz="2400" spc="-5" dirty="0" smtClean="0">
                <a:latin typeface="Times New Roman"/>
                <a:cs typeface="Times New Roman"/>
              </a:rPr>
              <a:t>Easier </a:t>
            </a:r>
            <a:r>
              <a:rPr sz="2400" spc="-5" dirty="0">
                <a:latin typeface="Times New Roman"/>
                <a:cs typeface="Times New Roman"/>
              </a:rPr>
              <a:t>to </a:t>
            </a:r>
            <a:r>
              <a:rPr sz="2400" dirty="0">
                <a:latin typeface="Times New Roman"/>
                <a:cs typeface="Times New Roman"/>
              </a:rPr>
              <a:t>use </a:t>
            </a:r>
            <a:r>
              <a:rPr sz="2400" spc="-5" dirty="0">
                <a:latin typeface="Times New Roman"/>
                <a:cs typeface="Times New Roman"/>
              </a:rPr>
              <a:t>than </a:t>
            </a:r>
            <a:r>
              <a:rPr sz="2400" dirty="0">
                <a:latin typeface="Times New Roman"/>
                <a:cs typeface="Times New Roman"/>
              </a:rPr>
              <a:t>older high </a:t>
            </a:r>
            <a:r>
              <a:rPr sz="2400" spc="-5" dirty="0">
                <a:latin typeface="Times New Roman"/>
                <a:cs typeface="Times New Roman"/>
              </a:rPr>
              <a:t>level </a:t>
            </a:r>
            <a:r>
              <a:rPr sz="2400" dirty="0">
                <a:latin typeface="Times New Roman"/>
                <a:cs typeface="Times New Roman"/>
              </a:rPr>
              <a:t>languages  </a:t>
            </a:r>
            <a:r>
              <a:rPr sz="2400" spc="-5" dirty="0">
                <a:latin typeface="Times New Roman"/>
                <a:cs typeface="Times New Roman"/>
              </a:rPr>
              <a:t>3</a:t>
            </a:r>
            <a:r>
              <a:rPr sz="2400" spc="-5" dirty="0" smtClean="0">
                <a:latin typeface="Times New Roman"/>
                <a:cs typeface="Times New Roman"/>
              </a:rPr>
              <a:t>.</a:t>
            </a:r>
            <a:r>
              <a:rPr lang="en-IN" sz="2400" spc="-5" dirty="0" smtClean="0">
                <a:latin typeface="Times New Roman"/>
                <a:cs typeface="Times New Roman"/>
              </a:rPr>
              <a:t> </a:t>
            </a:r>
            <a:r>
              <a:rPr sz="2400" spc="-5" dirty="0" smtClean="0">
                <a:latin typeface="Times New Roman"/>
                <a:cs typeface="Times New Roman"/>
              </a:rPr>
              <a:t>Linked </a:t>
            </a:r>
            <a:r>
              <a:rPr sz="2400" dirty="0">
                <a:latin typeface="Times New Roman"/>
                <a:cs typeface="Times New Roman"/>
              </a:rPr>
              <a:t>to </a:t>
            </a:r>
            <a:r>
              <a:rPr sz="2400" spc="-5" dirty="0">
                <a:latin typeface="Times New Roman"/>
                <a:cs typeface="Times New Roman"/>
              </a:rPr>
              <a:t>the English</a:t>
            </a:r>
            <a:r>
              <a:rPr sz="2400" spc="20" dirty="0">
                <a:latin typeface="Times New Roman"/>
                <a:cs typeface="Times New Roman"/>
              </a:rPr>
              <a:t> </a:t>
            </a:r>
            <a:r>
              <a:rPr sz="2400" dirty="0">
                <a:latin typeface="Times New Roman"/>
                <a:cs typeface="Times New Roman"/>
              </a:rPr>
              <a:t>language</a:t>
            </a:r>
          </a:p>
          <a:p>
            <a:pPr>
              <a:spcBef>
                <a:spcPts val="40"/>
              </a:spcBef>
            </a:pPr>
            <a:endParaRPr lang="en-IN" sz="2400" dirty="0" smtClean="0">
              <a:latin typeface="Times New Roman"/>
              <a:cs typeface="Times New Roman"/>
            </a:endParaRPr>
          </a:p>
          <a:p>
            <a:pPr>
              <a:spcBef>
                <a:spcPts val="40"/>
              </a:spcBef>
            </a:pPr>
            <a:endParaRPr sz="2400" dirty="0">
              <a:latin typeface="Times New Roman"/>
              <a:cs typeface="Times New Roman"/>
            </a:endParaRPr>
          </a:p>
          <a:p>
            <a:pPr marL="12700"/>
            <a:r>
              <a:rPr sz="2400" b="1" spc="-5" dirty="0">
                <a:latin typeface="Times New Roman"/>
                <a:cs typeface="Times New Roman"/>
              </a:rPr>
              <a:t>Disadvantages:</a:t>
            </a:r>
            <a:endParaRPr sz="2400" dirty="0">
              <a:latin typeface="Times New Roman"/>
              <a:cs typeface="Times New Roman"/>
            </a:endParaRPr>
          </a:p>
          <a:p>
            <a:pPr>
              <a:spcBef>
                <a:spcPts val="55"/>
              </a:spcBef>
            </a:pPr>
            <a:endParaRPr sz="2400" dirty="0">
              <a:latin typeface="Times New Roman"/>
              <a:cs typeface="Times New Roman"/>
            </a:endParaRPr>
          </a:p>
          <a:p>
            <a:pPr marL="12700" marR="5080"/>
            <a:r>
              <a:rPr lang="en-IN" sz="2400" spc="-5" dirty="0" smtClean="0">
                <a:latin typeface="Times New Roman"/>
                <a:cs typeface="Times New Roman"/>
              </a:rPr>
              <a:t>1. </a:t>
            </a:r>
            <a:r>
              <a:rPr sz="2400" spc="-5" dirty="0" smtClean="0">
                <a:latin typeface="Times New Roman"/>
                <a:cs typeface="Times New Roman"/>
              </a:rPr>
              <a:t>Programs </a:t>
            </a:r>
            <a:r>
              <a:rPr sz="2400" dirty="0">
                <a:latin typeface="Times New Roman"/>
                <a:cs typeface="Times New Roman"/>
              </a:rPr>
              <a:t>run </a:t>
            </a:r>
            <a:r>
              <a:rPr sz="2400" spc="-5" dirty="0">
                <a:latin typeface="Times New Roman"/>
                <a:cs typeface="Times New Roman"/>
              </a:rPr>
              <a:t>slower than those </a:t>
            </a:r>
            <a:r>
              <a:rPr sz="2400" dirty="0">
                <a:latin typeface="Times New Roman"/>
                <a:cs typeface="Times New Roman"/>
              </a:rPr>
              <a:t>of </a:t>
            </a:r>
            <a:r>
              <a:rPr sz="2400" spc="-5" dirty="0">
                <a:latin typeface="Times New Roman"/>
                <a:cs typeface="Times New Roman"/>
              </a:rPr>
              <a:t>earlier </a:t>
            </a:r>
            <a:r>
              <a:rPr sz="2400" dirty="0">
                <a:latin typeface="Times New Roman"/>
                <a:cs typeface="Times New Roman"/>
              </a:rPr>
              <a:t>language generations because </a:t>
            </a:r>
            <a:r>
              <a:rPr sz="2400" spc="-5" dirty="0">
                <a:latin typeface="Times New Roman"/>
                <a:cs typeface="Times New Roman"/>
              </a:rPr>
              <a:t>their  machine </a:t>
            </a:r>
            <a:r>
              <a:rPr sz="2400" dirty="0">
                <a:latin typeface="Times New Roman"/>
                <a:cs typeface="Times New Roman"/>
              </a:rPr>
              <a:t>code is </a:t>
            </a:r>
            <a:r>
              <a:rPr sz="2400" spc="-5" dirty="0">
                <a:latin typeface="Times New Roman"/>
                <a:cs typeface="Times New Roman"/>
              </a:rPr>
              <a:t>longer </a:t>
            </a:r>
            <a:r>
              <a:rPr sz="2400" dirty="0">
                <a:latin typeface="Times New Roman"/>
                <a:cs typeface="Times New Roman"/>
              </a:rPr>
              <a:t>and </a:t>
            </a:r>
            <a:r>
              <a:rPr sz="2400" spc="-10" dirty="0">
                <a:latin typeface="Times New Roman"/>
                <a:cs typeface="Times New Roman"/>
              </a:rPr>
              <a:t>more</a:t>
            </a:r>
            <a:r>
              <a:rPr sz="2400" spc="30" dirty="0">
                <a:latin typeface="Times New Roman"/>
                <a:cs typeface="Times New Roman"/>
              </a:rPr>
              <a:t> </a:t>
            </a:r>
            <a:r>
              <a:rPr sz="2400" spc="-5" dirty="0">
                <a:latin typeface="Times New Roman"/>
                <a:cs typeface="Times New Roman"/>
              </a:rPr>
              <a:t>complex</a:t>
            </a:r>
            <a:endParaRPr sz="2400" dirty="0">
              <a:latin typeface="Times New Roman"/>
              <a:cs typeface="Times New Roman"/>
            </a:endParaRPr>
          </a:p>
        </p:txBody>
      </p:sp>
    </p:spTree>
    <p:extLst>
      <p:ext uri="{BB962C8B-B14F-4D97-AF65-F5344CB8AC3E}">
        <p14:creationId xmlns:p14="http://schemas.microsoft.com/office/powerpoint/2010/main" val="11362229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3740" y="474979"/>
            <a:ext cx="8067040" cy="513080"/>
          </a:xfrm>
          <a:prstGeom prst="rect">
            <a:avLst/>
          </a:prstGeom>
        </p:spPr>
        <p:txBody>
          <a:bodyPr vert="horz" wrap="square" lIns="0" tIns="12700" rIns="0" bIns="0" rtlCol="0" anchor="ctr">
            <a:spAutoFit/>
          </a:bodyPr>
          <a:lstStyle/>
          <a:p>
            <a:pPr marL="12700">
              <a:spcBef>
                <a:spcPts val="100"/>
              </a:spcBef>
            </a:pPr>
            <a:r>
              <a:rPr sz="3200" b="0" spc="-425" dirty="0">
                <a:solidFill>
                  <a:srgbClr val="686363"/>
                </a:solidFill>
              </a:rPr>
              <a:t>A </a:t>
            </a:r>
            <a:r>
              <a:rPr sz="3200" b="0" spc="-130" dirty="0">
                <a:solidFill>
                  <a:srgbClr val="686363"/>
                </a:solidFill>
              </a:rPr>
              <a:t>Typical </a:t>
            </a:r>
            <a:r>
              <a:rPr sz="3200" b="0" spc="-459" dirty="0">
                <a:solidFill>
                  <a:srgbClr val="686363"/>
                </a:solidFill>
              </a:rPr>
              <a:t>C </a:t>
            </a:r>
            <a:r>
              <a:rPr sz="3200" b="0" spc="-125" dirty="0">
                <a:solidFill>
                  <a:srgbClr val="686363"/>
                </a:solidFill>
              </a:rPr>
              <a:t>Program </a:t>
            </a:r>
            <a:r>
              <a:rPr sz="3200" b="0" spc="-90" dirty="0">
                <a:solidFill>
                  <a:srgbClr val="686363"/>
                </a:solidFill>
              </a:rPr>
              <a:t>Development</a:t>
            </a:r>
            <a:r>
              <a:rPr sz="3200" b="0" spc="-170" dirty="0">
                <a:solidFill>
                  <a:srgbClr val="686363"/>
                </a:solidFill>
              </a:rPr>
              <a:t> </a:t>
            </a:r>
            <a:r>
              <a:rPr sz="3200" b="0" spc="-85" dirty="0">
                <a:solidFill>
                  <a:srgbClr val="686363"/>
                </a:solidFill>
              </a:rPr>
              <a:t>Environment</a:t>
            </a:r>
            <a:endParaRPr sz="3200"/>
          </a:p>
        </p:txBody>
      </p:sp>
      <p:sp>
        <p:nvSpPr>
          <p:cNvPr id="3" name="object 3"/>
          <p:cNvSpPr txBox="1"/>
          <p:nvPr/>
        </p:nvSpPr>
        <p:spPr>
          <a:xfrm>
            <a:off x="7735570" y="1751329"/>
            <a:ext cx="1239520" cy="1583690"/>
          </a:xfrm>
          <a:prstGeom prst="rect">
            <a:avLst/>
          </a:prstGeom>
        </p:spPr>
        <p:txBody>
          <a:bodyPr vert="horz" wrap="square" lIns="0" tIns="128270" rIns="0" bIns="0" rtlCol="0">
            <a:spAutoFit/>
          </a:bodyPr>
          <a:lstStyle/>
          <a:p>
            <a:pPr marL="285750" indent="-273050">
              <a:spcBef>
                <a:spcPts val="1010"/>
              </a:spcBef>
              <a:buAutoNum type="arabicPeriod"/>
              <a:tabLst>
                <a:tab pos="285750" algn="l"/>
              </a:tabLst>
            </a:pPr>
            <a:r>
              <a:rPr sz="1800" b="1" i="1" spc="-35" dirty="0">
                <a:solidFill>
                  <a:srgbClr val="491E9E"/>
                </a:solidFill>
                <a:latin typeface="Times New Roman"/>
                <a:cs typeface="Times New Roman"/>
              </a:rPr>
              <a:t>Edit</a:t>
            </a:r>
            <a:endParaRPr sz="1800">
              <a:latin typeface="Times New Roman"/>
              <a:cs typeface="Times New Roman"/>
            </a:endParaRPr>
          </a:p>
          <a:p>
            <a:pPr marL="285750" indent="-273050">
              <a:spcBef>
                <a:spcPts val="910"/>
              </a:spcBef>
              <a:buAutoNum type="arabicPeriod"/>
              <a:tabLst>
                <a:tab pos="285750" algn="l"/>
              </a:tabLst>
            </a:pPr>
            <a:r>
              <a:rPr sz="1800" b="1" i="1" spc="-75" dirty="0">
                <a:solidFill>
                  <a:srgbClr val="006666"/>
                </a:solidFill>
                <a:latin typeface="Times New Roman"/>
                <a:cs typeface="Times New Roman"/>
              </a:rPr>
              <a:t>Preprocess</a:t>
            </a:r>
            <a:endParaRPr sz="1800">
              <a:latin typeface="Times New Roman"/>
              <a:cs typeface="Times New Roman"/>
            </a:endParaRPr>
          </a:p>
          <a:p>
            <a:pPr marL="285750" indent="-273050">
              <a:spcBef>
                <a:spcPts val="900"/>
              </a:spcBef>
              <a:buAutoNum type="arabicPeriod"/>
              <a:tabLst>
                <a:tab pos="285750" algn="l"/>
              </a:tabLst>
            </a:pPr>
            <a:r>
              <a:rPr sz="1800" b="1" i="1" spc="-85" dirty="0">
                <a:solidFill>
                  <a:srgbClr val="491E9E"/>
                </a:solidFill>
                <a:latin typeface="Times New Roman"/>
                <a:cs typeface="Times New Roman"/>
              </a:rPr>
              <a:t>Compile</a:t>
            </a:r>
            <a:endParaRPr sz="1800">
              <a:latin typeface="Times New Roman"/>
              <a:cs typeface="Times New Roman"/>
            </a:endParaRPr>
          </a:p>
          <a:p>
            <a:pPr marL="285750" indent="-273050">
              <a:spcBef>
                <a:spcPts val="910"/>
              </a:spcBef>
              <a:buAutoNum type="arabicPeriod"/>
              <a:tabLst>
                <a:tab pos="285750" algn="l"/>
              </a:tabLst>
            </a:pPr>
            <a:r>
              <a:rPr sz="1800" b="1" i="1" spc="-85" dirty="0">
                <a:solidFill>
                  <a:srgbClr val="006666"/>
                </a:solidFill>
                <a:latin typeface="Times New Roman"/>
                <a:cs typeface="Times New Roman"/>
              </a:rPr>
              <a:t>Link</a:t>
            </a:r>
            <a:endParaRPr sz="1800">
              <a:latin typeface="Times New Roman"/>
              <a:cs typeface="Times New Roman"/>
            </a:endParaRPr>
          </a:p>
        </p:txBody>
      </p:sp>
      <p:sp>
        <p:nvSpPr>
          <p:cNvPr id="4" name="object 4"/>
          <p:cNvSpPr txBox="1"/>
          <p:nvPr/>
        </p:nvSpPr>
        <p:spPr>
          <a:xfrm>
            <a:off x="7735571" y="3309620"/>
            <a:ext cx="978535" cy="802640"/>
          </a:xfrm>
          <a:prstGeom prst="rect">
            <a:avLst/>
          </a:prstGeom>
        </p:spPr>
        <p:txBody>
          <a:bodyPr vert="horz" wrap="square" lIns="0" tIns="127000" rIns="0" bIns="0" rtlCol="0">
            <a:spAutoFit/>
          </a:bodyPr>
          <a:lstStyle/>
          <a:p>
            <a:pPr marL="285750" indent="-273050">
              <a:spcBef>
                <a:spcPts val="1000"/>
              </a:spcBef>
              <a:buAutoNum type="arabicPeriod" startAt="5"/>
              <a:tabLst>
                <a:tab pos="285750" algn="l"/>
              </a:tabLst>
            </a:pPr>
            <a:r>
              <a:rPr sz="1800" b="1" i="1" spc="-85" dirty="0">
                <a:solidFill>
                  <a:srgbClr val="491E9E"/>
                </a:solidFill>
                <a:latin typeface="Times New Roman"/>
                <a:cs typeface="Times New Roman"/>
              </a:rPr>
              <a:t>Load</a:t>
            </a:r>
            <a:endParaRPr sz="1800">
              <a:latin typeface="Times New Roman"/>
              <a:cs typeface="Times New Roman"/>
            </a:endParaRPr>
          </a:p>
          <a:p>
            <a:pPr marL="285750" indent="-273050">
              <a:spcBef>
                <a:spcPts val="900"/>
              </a:spcBef>
              <a:buAutoNum type="arabicPeriod" startAt="5"/>
              <a:tabLst>
                <a:tab pos="285750" algn="l"/>
              </a:tabLst>
            </a:pPr>
            <a:r>
              <a:rPr sz="1800" b="1" i="1" spc="-215" dirty="0">
                <a:solidFill>
                  <a:srgbClr val="006666"/>
                </a:solidFill>
                <a:latin typeface="Times New Roman"/>
                <a:cs typeface="Times New Roman"/>
              </a:rPr>
              <a:t>E</a:t>
            </a:r>
            <a:r>
              <a:rPr sz="1800" b="1" i="1" spc="-145" dirty="0">
                <a:solidFill>
                  <a:srgbClr val="006666"/>
                </a:solidFill>
                <a:latin typeface="Times New Roman"/>
                <a:cs typeface="Times New Roman"/>
              </a:rPr>
              <a:t>x</a:t>
            </a:r>
            <a:r>
              <a:rPr sz="1800" b="1" i="1" spc="-125" dirty="0">
                <a:solidFill>
                  <a:srgbClr val="006666"/>
                </a:solidFill>
                <a:latin typeface="Times New Roman"/>
                <a:cs typeface="Times New Roman"/>
              </a:rPr>
              <a:t>e</a:t>
            </a:r>
            <a:r>
              <a:rPr sz="1800" b="1" i="1" spc="-120" dirty="0">
                <a:solidFill>
                  <a:srgbClr val="006666"/>
                </a:solidFill>
                <a:latin typeface="Times New Roman"/>
                <a:cs typeface="Times New Roman"/>
              </a:rPr>
              <a:t>c</a:t>
            </a:r>
            <a:r>
              <a:rPr sz="1800" b="1" i="1" spc="-95" dirty="0">
                <a:solidFill>
                  <a:srgbClr val="006666"/>
                </a:solidFill>
                <a:latin typeface="Times New Roman"/>
                <a:cs typeface="Times New Roman"/>
              </a:rPr>
              <a:t>u</a:t>
            </a:r>
            <a:r>
              <a:rPr sz="1800" b="1" i="1" spc="15" dirty="0">
                <a:solidFill>
                  <a:srgbClr val="006666"/>
                </a:solidFill>
                <a:latin typeface="Times New Roman"/>
                <a:cs typeface="Times New Roman"/>
              </a:rPr>
              <a:t>te</a:t>
            </a:r>
            <a:endParaRPr sz="1800">
              <a:latin typeface="Times New Roman"/>
              <a:cs typeface="Times New Roman"/>
            </a:endParaRPr>
          </a:p>
        </p:txBody>
      </p:sp>
      <p:grpSp>
        <p:nvGrpSpPr>
          <p:cNvPr id="5" name="object 5"/>
          <p:cNvGrpSpPr/>
          <p:nvPr/>
        </p:nvGrpSpPr>
        <p:grpSpPr>
          <a:xfrm>
            <a:off x="3351529" y="2247900"/>
            <a:ext cx="514350" cy="74930"/>
            <a:chOff x="1827529" y="2247900"/>
            <a:chExt cx="514350" cy="74930"/>
          </a:xfrm>
        </p:grpSpPr>
        <p:sp>
          <p:nvSpPr>
            <p:cNvPr id="6" name="object 6"/>
            <p:cNvSpPr/>
            <p:nvPr/>
          </p:nvSpPr>
          <p:spPr>
            <a:xfrm>
              <a:off x="1827529" y="2284730"/>
              <a:ext cx="514350" cy="0"/>
            </a:xfrm>
            <a:custGeom>
              <a:avLst/>
              <a:gdLst/>
              <a:ahLst/>
              <a:cxnLst/>
              <a:rect l="l" t="t" r="r" b="b"/>
              <a:pathLst>
                <a:path w="514350">
                  <a:moveTo>
                    <a:pt x="514350" y="0"/>
                  </a:moveTo>
                  <a:lnTo>
                    <a:pt x="0" y="0"/>
                  </a:lnTo>
                  <a:lnTo>
                    <a:pt x="514350" y="0"/>
                  </a:lnTo>
                  <a:close/>
                </a:path>
              </a:pathLst>
            </a:custGeom>
            <a:solidFill>
              <a:srgbClr val="000000"/>
            </a:solidFill>
          </p:spPr>
          <p:txBody>
            <a:bodyPr wrap="square" lIns="0" tIns="0" rIns="0" bIns="0" rtlCol="0"/>
            <a:lstStyle/>
            <a:p>
              <a:endParaRPr/>
            </a:p>
          </p:txBody>
        </p:sp>
        <p:sp>
          <p:nvSpPr>
            <p:cNvPr id="7" name="object 7"/>
            <p:cNvSpPr/>
            <p:nvPr/>
          </p:nvSpPr>
          <p:spPr>
            <a:xfrm>
              <a:off x="1873249" y="2284730"/>
              <a:ext cx="422909" cy="0"/>
            </a:xfrm>
            <a:custGeom>
              <a:avLst/>
              <a:gdLst/>
              <a:ahLst/>
              <a:cxnLst/>
              <a:rect l="l" t="t" r="r" b="b"/>
              <a:pathLst>
                <a:path w="422910">
                  <a:moveTo>
                    <a:pt x="422910" y="0"/>
                  </a:moveTo>
                  <a:lnTo>
                    <a:pt x="0" y="0"/>
                  </a:lnTo>
                </a:path>
              </a:pathLst>
            </a:custGeom>
            <a:ln w="3810">
              <a:solidFill>
                <a:srgbClr val="000000"/>
              </a:solidFill>
            </a:ln>
          </p:spPr>
          <p:txBody>
            <a:bodyPr wrap="square" lIns="0" tIns="0" rIns="0" bIns="0" rtlCol="0"/>
            <a:lstStyle/>
            <a:p>
              <a:endParaRPr/>
            </a:p>
          </p:txBody>
        </p:sp>
        <p:sp>
          <p:nvSpPr>
            <p:cNvPr id="8" name="object 8"/>
            <p:cNvSpPr/>
            <p:nvPr/>
          </p:nvSpPr>
          <p:spPr>
            <a:xfrm>
              <a:off x="1827530" y="2247899"/>
              <a:ext cx="514350" cy="74930"/>
            </a:xfrm>
            <a:custGeom>
              <a:avLst/>
              <a:gdLst/>
              <a:ahLst/>
              <a:cxnLst/>
              <a:rect l="l" t="t" r="r" b="b"/>
              <a:pathLst>
                <a:path w="514350" h="74930">
                  <a:moveTo>
                    <a:pt x="50800" y="0"/>
                  </a:moveTo>
                  <a:lnTo>
                    <a:pt x="0" y="36830"/>
                  </a:lnTo>
                  <a:lnTo>
                    <a:pt x="50800" y="74930"/>
                  </a:lnTo>
                  <a:lnTo>
                    <a:pt x="50800" y="0"/>
                  </a:lnTo>
                  <a:close/>
                </a:path>
                <a:path w="514350" h="74930">
                  <a:moveTo>
                    <a:pt x="514350" y="36830"/>
                  </a:moveTo>
                  <a:lnTo>
                    <a:pt x="463550" y="0"/>
                  </a:lnTo>
                  <a:lnTo>
                    <a:pt x="463550" y="74930"/>
                  </a:lnTo>
                  <a:lnTo>
                    <a:pt x="514350" y="36830"/>
                  </a:lnTo>
                  <a:close/>
                </a:path>
              </a:pathLst>
            </a:custGeom>
            <a:solidFill>
              <a:srgbClr val="000000"/>
            </a:solidFill>
          </p:spPr>
          <p:txBody>
            <a:bodyPr wrap="square" lIns="0" tIns="0" rIns="0" bIns="0" rtlCol="0"/>
            <a:lstStyle/>
            <a:p>
              <a:endParaRPr/>
            </a:p>
          </p:txBody>
        </p:sp>
      </p:grpSp>
      <p:sp>
        <p:nvSpPr>
          <p:cNvPr id="9" name="object 9"/>
          <p:cNvSpPr/>
          <p:nvPr/>
        </p:nvSpPr>
        <p:spPr>
          <a:xfrm>
            <a:off x="3605529" y="5448300"/>
            <a:ext cx="50800" cy="74930"/>
          </a:xfrm>
          <a:custGeom>
            <a:avLst/>
            <a:gdLst/>
            <a:ahLst/>
            <a:cxnLst/>
            <a:rect l="l" t="t" r="r" b="b"/>
            <a:pathLst>
              <a:path w="50800" h="74929">
                <a:moveTo>
                  <a:pt x="0" y="0"/>
                </a:moveTo>
                <a:lnTo>
                  <a:pt x="0" y="74930"/>
                </a:lnTo>
                <a:lnTo>
                  <a:pt x="50800" y="36830"/>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2971800" y="5448300"/>
            <a:ext cx="49530" cy="74930"/>
          </a:xfrm>
          <a:custGeom>
            <a:avLst/>
            <a:gdLst/>
            <a:ahLst/>
            <a:cxnLst/>
            <a:rect l="l" t="t" r="r" b="b"/>
            <a:pathLst>
              <a:path w="49530" h="74929">
                <a:moveTo>
                  <a:pt x="49530" y="0"/>
                </a:moveTo>
                <a:lnTo>
                  <a:pt x="0" y="36830"/>
                </a:lnTo>
                <a:lnTo>
                  <a:pt x="49530" y="74930"/>
                </a:lnTo>
                <a:lnTo>
                  <a:pt x="49530" y="0"/>
                </a:lnTo>
                <a:close/>
              </a:path>
            </a:pathLst>
          </a:custGeom>
          <a:solidFill>
            <a:srgbClr val="000000"/>
          </a:solidFill>
        </p:spPr>
        <p:txBody>
          <a:bodyPr wrap="square" lIns="0" tIns="0" rIns="0" bIns="0" rtlCol="0"/>
          <a:lstStyle/>
          <a:p>
            <a:endParaRPr/>
          </a:p>
        </p:txBody>
      </p:sp>
      <p:sp>
        <p:nvSpPr>
          <p:cNvPr id="11" name="object 11"/>
          <p:cNvSpPr/>
          <p:nvPr/>
        </p:nvSpPr>
        <p:spPr>
          <a:xfrm>
            <a:off x="4876801" y="3427729"/>
            <a:ext cx="227329" cy="1447800"/>
          </a:xfrm>
          <a:custGeom>
            <a:avLst/>
            <a:gdLst/>
            <a:ahLst/>
            <a:cxnLst/>
            <a:rect l="l" t="t" r="r" b="b"/>
            <a:pathLst>
              <a:path w="227329" h="1447800">
                <a:moveTo>
                  <a:pt x="0" y="0"/>
                </a:moveTo>
                <a:lnTo>
                  <a:pt x="39521" y="22717"/>
                </a:lnTo>
                <a:lnTo>
                  <a:pt x="73273" y="85405"/>
                </a:lnTo>
                <a:lnTo>
                  <a:pt x="87123" y="129177"/>
                </a:lnTo>
                <a:lnTo>
                  <a:pt x="98495" y="179869"/>
                </a:lnTo>
                <a:lnTo>
                  <a:pt x="107045" y="236456"/>
                </a:lnTo>
                <a:lnTo>
                  <a:pt x="112428" y="297915"/>
                </a:lnTo>
                <a:lnTo>
                  <a:pt x="114300" y="363220"/>
                </a:lnTo>
              </a:path>
              <a:path w="227329" h="1447800">
                <a:moveTo>
                  <a:pt x="0" y="0"/>
                </a:moveTo>
                <a:lnTo>
                  <a:pt x="0" y="0"/>
                </a:lnTo>
              </a:path>
              <a:path w="227329" h="1447800">
                <a:moveTo>
                  <a:pt x="114300" y="363220"/>
                </a:moveTo>
                <a:lnTo>
                  <a:pt x="114300" y="363220"/>
                </a:lnTo>
              </a:path>
              <a:path w="227329" h="1447800">
                <a:moveTo>
                  <a:pt x="0" y="1447800"/>
                </a:moveTo>
                <a:lnTo>
                  <a:pt x="39521" y="1425243"/>
                </a:lnTo>
                <a:lnTo>
                  <a:pt x="73273" y="1362924"/>
                </a:lnTo>
                <a:lnTo>
                  <a:pt x="87123" y="1319362"/>
                </a:lnTo>
                <a:lnTo>
                  <a:pt x="98495" y="1268871"/>
                </a:lnTo>
                <a:lnTo>
                  <a:pt x="107045" y="1212452"/>
                </a:lnTo>
                <a:lnTo>
                  <a:pt x="112428" y="1151111"/>
                </a:lnTo>
                <a:lnTo>
                  <a:pt x="114300" y="1085850"/>
                </a:lnTo>
              </a:path>
              <a:path w="227329" h="1447800">
                <a:moveTo>
                  <a:pt x="0" y="1447800"/>
                </a:moveTo>
                <a:lnTo>
                  <a:pt x="0" y="1447800"/>
                </a:lnTo>
              </a:path>
              <a:path w="227329" h="1447800">
                <a:moveTo>
                  <a:pt x="114300" y="1085850"/>
                </a:moveTo>
                <a:lnTo>
                  <a:pt x="114300" y="1085850"/>
                </a:lnTo>
              </a:path>
              <a:path w="227329" h="1447800">
                <a:moveTo>
                  <a:pt x="227329" y="723900"/>
                </a:moveTo>
                <a:lnTo>
                  <a:pt x="187808" y="746617"/>
                </a:lnTo>
                <a:lnTo>
                  <a:pt x="154056" y="809305"/>
                </a:lnTo>
                <a:lnTo>
                  <a:pt x="140206" y="853077"/>
                </a:lnTo>
                <a:lnTo>
                  <a:pt x="128834" y="903769"/>
                </a:lnTo>
                <a:lnTo>
                  <a:pt x="120284" y="960356"/>
                </a:lnTo>
                <a:lnTo>
                  <a:pt x="114901" y="1021815"/>
                </a:lnTo>
                <a:lnTo>
                  <a:pt x="113029" y="1087120"/>
                </a:lnTo>
              </a:path>
              <a:path w="227329" h="1447800">
                <a:moveTo>
                  <a:pt x="227329" y="723900"/>
                </a:moveTo>
                <a:lnTo>
                  <a:pt x="227329" y="723900"/>
                </a:lnTo>
              </a:path>
              <a:path w="227329" h="1447800">
                <a:moveTo>
                  <a:pt x="113029" y="1087120"/>
                </a:moveTo>
                <a:lnTo>
                  <a:pt x="113029" y="1087120"/>
                </a:lnTo>
              </a:path>
              <a:path w="227329" h="1447800">
                <a:moveTo>
                  <a:pt x="227329" y="723900"/>
                </a:moveTo>
                <a:lnTo>
                  <a:pt x="187808" y="701343"/>
                </a:lnTo>
                <a:lnTo>
                  <a:pt x="154056" y="639024"/>
                </a:lnTo>
                <a:lnTo>
                  <a:pt x="140206" y="595462"/>
                </a:lnTo>
                <a:lnTo>
                  <a:pt x="128834" y="544971"/>
                </a:lnTo>
                <a:lnTo>
                  <a:pt x="120284" y="488552"/>
                </a:lnTo>
                <a:lnTo>
                  <a:pt x="114901" y="427211"/>
                </a:lnTo>
                <a:lnTo>
                  <a:pt x="113029" y="361950"/>
                </a:lnTo>
              </a:path>
              <a:path w="227329" h="1447800">
                <a:moveTo>
                  <a:pt x="227329" y="723900"/>
                </a:moveTo>
                <a:lnTo>
                  <a:pt x="227329" y="723900"/>
                </a:lnTo>
              </a:path>
              <a:path w="227329" h="1447800">
                <a:moveTo>
                  <a:pt x="113029" y="361950"/>
                </a:moveTo>
                <a:lnTo>
                  <a:pt x="113029" y="361950"/>
                </a:lnTo>
              </a:path>
            </a:pathLst>
          </a:custGeom>
          <a:ln w="3234">
            <a:solidFill>
              <a:srgbClr val="000000"/>
            </a:solidFill>
          </a:ln>
        </p:spPr>
        <p:txBody>
          <a:bodyPr wrap="square" lIns="0" tIns="0" rIns="0" bIns="0" rtlCol="0"/>
          <a:lstStyle/>
          <a:p>
            <a:endParaRPr/>
          </a:p>
        </p:txBody>
      </p:sp>
      <p:sp>
        <p:nvSpPr>
          <p:cNvPr id="12" name="object 12"/>
          <p:cNvSpPr/>
          <p:nvPr/>
        </p:nvSpPr>
        <p:spPr>
          <a:xfrm>
            <a:off x="4722782" y="1825912"/>
            <a:ext cx="155634" cy="231834"/>
          </a:xfrm>
          <a:prstGeom prst="rect">
            <a:avLst/>
          </a:prstGeom>
          <a:blipFill>
            <a:blip r:embed="rId3" cstate="print"/>
            <a:stretch>
              <a:fillRect/>
            </a:stretch>
          </a:blipFill>
        </p:spPr>
        <p:txBody>
          <a:bodyPr wrap="square" lIns="0" tIns="0" rIns="0" bIns="0" rtlCol="0"/>
          <a:lstStyle/>
          <a:p>
            <a:endParaRPr/>
          </a:p>
        </p:txBody>
      </p:sp>
      <p:grpSp>
        <p:nvGrpSpPr>
          <p:cNvPr id="13" name="object 13"/>
          <p:cNvGrpSpPr/>
          <p:nvPr/>
        </p:nvGrpSpPr>
        <p:grpSpPr>
          <a:xfrm>
            <a:off x="3351529" y="2628900"/>
            <a:ext cx="514350" cy="74930"/>
            <a:chOff x="1827529" y="2628900"/>
            <a:chExt cx="514350" cy="74930"/>
          </a:xfrm>
        </p:grpSpPr>
        <p:sp>
          <p:nvSpPr>
            <p:cNvPr id="14" name="object 14"/>
            <p:cNvSpPr/>
            <p:nvPr/>
          </p:nvSpPr>
          <p:spPr>
            <a:xfrm>
              <a:off x="1873249" y="2667000"/>
              <a:ext cx="422909" cy="0"/>
            </a:xfrm>
            <a:custGeom>
              <a:avLst/>
              <a:gdLst/>
              <a:ahLst/>
              <a:cxnLst/>
              <a:rect l="l" t="t" r="r" b="b"/>
              <a:pathLst>
                <a:path w="422910">
                  <a:moveTo>
                    <a:pt x="422910" y="0"/>
                  </a:moveTo>
                  <a:lnTo>
                    <a:pt x="0" y="0"/>
                  </a:lnTo>
                </a:path>
              </a:pathLst>
            </a:custGeom>
            <a:ln w="3810">
              <a:solidFill>
                <a:srgbClr val="000000"/>
              </a:solidFill>
            </a:ln>
          </p:spPr>
          <p:txBody>
            <a:bodyPr wrap="square" lIns="0" tIns="0" rIns="0" bIns="0" rtlCol="0"/>
            <a:lstStyle/>
            <a:p>
              <a:endParaRPr/>
            </a:p>
          </p:txBody>
        </p:sp>
        <p:sp>
          <p:nvSpPr>
            <p:cNvPr id="15" name="object 15"/>
            <p:cNvSpPr/>
            <p:nvPr/>
          </p:nvSpPr>
          <p:spPr>
            <a:xfrm>
              <a:off x="1827530" y="2628899"/>
              <a:ext cx="514350" cy="74930"/>
            </a:xfrm>
            <a:custGeom>
              <a:avLst/>
              <a:gdLst/>
              <a:ahLst/>
              <a:cxnLst/>
              <a:rect l="l" t="t" r="r" b="b"/>
              <a:pathLst>
                <a:path w="514350" h="74930">
                  <a:moveTo>
                    <a:pt x="50800" y="0"/>
                  </a:moveTo>
                  <a:lnTo>
                    <a:pt x="0" y="38100"/>
                  </a:lnTo>
                  <a:lnTo>
                    <a:pt x="50800" y="74930"/>
                  </a:lnTo>
                  <a:lnTo>
                    <a:pt x="50800" y="0"/>
                  </a:lnTo>
                  <a:close/>
                </a:path>
                <a:path w="514350" h="74930">
                  <a:moveTo>
                    <a:pt x="514350" y="38100"/>
                  </a:moveTo>
                  <a:lnTo>
                    <a:pt x="463550" y="0"/>
                  </a:lnTo>
                  <a:lnTo>
                    <a:pt x="463550" y="74930"/>
                  </a:lnTo>
                  <a:lnTo>
                    <a:pt x="514350" y="38100"/>
                  </a:lnTo>
                  <a:close/>
                </a:path>
              </a:pathLst>
            </a:custGeom>
            <a:solidFill>
              <a:srgbClr val="000000"/>
            </a:solidFill>
          </p:spPr>
          <p:txBody>
            <a:bodyPr wrap="square" lIns="0" tIns="0" rIns="0" bIns="0" rtlCol="0"/>
            <a:lstStyle/>
            <a:p>
              <a:endParaRPr/>
            </a:p>
          </p:txBody>
        </p:sp>
      </p:grpSp>
      <p:grpSp>
        <p:nvGrpSpPr>
          <p:cNvPr id="16" name="object 16"/>
          <p:cNvGrpSpPr/>
          <p:nvPr/>
        </p:nvGrpSpPr>
        <p:grpSpPr>
          <a:xfrm>
            <a:off x="3351529" y="3009900"/>
            <a:ext cx="514350" cy="74930"/>
            <a:chOff x="1827529" y="3009900"/>
            <a:chExt cx="514350" cy="74930"/>
          </a:xfrm>
        </p:grpSpPr>
        <p:sp>
          <p:nvSpPr>
            <p:cNvPr id="17" name="object 17"/>
            <p:cNvSpPr/>
            <p:nvPr/>
          </p:nvSpPr>
          <p:spPr>
            <a:xfrm>
              <a:off x="1873249" y="3048000"/>
              <a:ext cx="422909" cy="0"/>
            </a:xfrm>
            <a:custGeom>
              <a:avLst/>
              <a:gdLst/>
              <a:ahLst/>
              <a:cxnLst/>
              <a:rect l="l" t="t" r="r" b="b"/>
              <a:pathLst>
                <a:path w="422910">
                  <a:moveTo>
                    <a:pt x="422910" y="0"/>
                  </a:moveTo>
                  <a:lnTo>
                    <a:pt x="0" y="0"/>
                  </a:lnTo>
                </a:path>
              </a:pathLst>
            </a:custGeom>
            <a:ln w="3810">
              <a:solidFill>
                <a:srgbClr val="000000"/>
              </a:solidFill>
            </a:ln>
          </p:spPr>
          <p:txBody>
            <a:bodyPr wrap="square" lIns="0" tIns="0" rIns="0" bIns="0" rtlCol="0"/>
            <a:lstStyle/>
            <a:p>
              <a:endParaRPr/>
            </a:p>
          </p:txBody>
        </p:sp>
        <p:sp>
          <p:nvSpPr>
            <p:cNvPr id="18" name="object 18"/>
            <p:cNvSpPr/>
            <p:nvPr/>
          </p:nvSpPr>
          <p:spPr>
            <a:xfrm>
              <a:off x="1827530" y="3009899"/>
              <a:ext cx="514350" cy="74930"/>
            </a:xfrm>
            <a:custGeom>
              <a:avLst/>
              <a:gdLst/>
              <a:ahLst/>
              <a:cxnLst/>
              <a:rect l="l" t="t" r="r" b="b"/>
              <a:pathLst>
                <a:path w="514350" h="74930">
                  <a:moveTo>
                    <a:pt x="50800" y="0"/>
                  </a:moveTo>
                  <a:lnTo>
                    <a:pt x="0" y="38100"/>
                  </a:lnTo>
                  <a:lnTo>
                    <a:pt x="50800" y="74930"/>
                  </a:lnTo>
                  <a:lnTo>
                    <a:pt x="50800" y="0"/>
                  </a:lnTo>
                  <a:close/>
                </a:path>
                <a:path w="514350" h="74930">
                  <a:moveTo>
                    <a:pt x="514350" y="38100"/>
                  </a:moveTo>
                  <a:lnTo>
                    <a:pt x="463550" y="0"/>
                  </a:lnTo>
                  <a:lnTo>
                    <a:pt x="463550" y="74930"/>
                  </a:lnTo>
                  <a:lnTo>
                    <a:pt x="514350" y="38100"/>
                  </a:lnTo>
                  <a:close/>
                </a:path>
              </a:pathLst>
            </a:custGeom>
            <a:solidFill>
              <a:srgbClr val="000000"/>
            </a:solidFill>
          </p:spPr>
          <p:txBody>
            <a:bodyPr wrap="square" lIns="0" tIns="0" rIns="0" bIns="0" rtlCol="0"/>
            <a:lstStyle/>
            <a:p>
              <a:endParaRPr/>
            </a:p>
          </p:txBody>
        </p:sp>
      </p:grpSp>
      <p:grpSp>
        <p:nvGrpSpPr>
          <p:cNvPr id="19" name="object 19"/>
          <p:cNvGrpSpPr/>
          <p:nvPr/>
        </p:nvGrpSpPr>
        <p:grpSpPr>
          <a:xfrm>
            <a:off x="2432368" y="4337368"/>
            <a:ext cx="696595" cy="315595"/>
            <a:chOff x="908367" y="4337367"/>
            <a:chExt cx="696595" cy="315595"/>
          </a:xfrm>
        </p:grpSpPr>
        <p:sp>
          <p:nvSpPr>
            <p:cNvPr id="20" name="object 20"/>
            <p:cNvSpPr/>
            <p:nvPr/>
          </p:nvSpPr>
          <p:spPr>
            <a:xfrm>
              <a:off x="913130" y="4342129"/>
              <a:ext cx="687070" cy="306070"/>
            </a:xfrm>
            <a:custGeom>
              <a:avLst/>
              <a:gdLst/>
              <a:ahLst/>
              <a:cxnLst/>
              <a:rect l="l" t="t" r="r" b="b"/>
              <a:pathLst>
                <a:path w="687069" h="306070">
                  <a:moveTo>
                    <a:pt x="344169" y="0"/>
                  </a:moveTo>
                  <a:lnTo>
                    <a:pt x="265922" y="1044"/>
                  </a:lnTo>
                  <a:lnTo>
                    <a:pt x="193739" y="3998"/>
                  </a:lnTo>
                  <a:lnTo>
                    <a:pt x="129799" y="8597"/>
                  </a:lnTo>
                  <a:lnTo>
                    <a:pt x="76277" y="14573"/>
                  </a:lnTo>
                  <a:lnTo>
                    <a:pt x="35352" y="21660"/>
                  </a:lnTo>
                  <a:lnTo>
                    <a:pt x="0" y="38100"/>
                  </a:lnTo>
                  <a:lnTo>
                    <a:pt x="0" y="267970"/>
                  </a:lnTo>
                  <a:lnTo>
                    <a:pt x="35352" y="284409"/>
                  </a:lnTo>
                  <a:lnTo>
                    <a:pt x="76277" y="291496"/>
                  </a:lnTo>
                  <a:lnTo>
                    <a:pt x="129799" y="297472"/>
                  </a:lnTo>
                  <a:lnTo>
                    <a:pt x="193739" y="302071"/>
                  </a:lnTo>
                  <a:lnTo>
                    <a:pt x="265922" y="305025"/>
                  </a:lnTo>
                  <a:lnTo>
                    <a:pt x="344169" y="306070"/>
                  </a:lnTo>
                  <a:lnTo>
                    <a:pt x="421947" y="305025"/>
                  </a:lnTo>
                  <a:lnTo>
                    <a:pt x="493793" y="302071"/>
                  </a:lnTo>
                  <a:lnTo>
                    <a:pt x="557507" y="297472"/>
                  </a:lnTo>
                  <a:lnTo>
                    <a:pt x="610892" y="291496"/>
                  </a:lnTo>
                  <a:lnTo>
                    <a:pt x="651746" y="284409"/>
                  </a:lnTo>
                  <a:lnTo>
                    <a:pt x="687069" y="267970"/>
                  </a:lnTo>
                  <a:lnTo>
                    <a:pt x="687069" y="38100"/>
                  </a:lnTo>
                  <a:lnTo>
                    <a:pt x="651746" y="21660"/>
                  </a:lnTo>
                  <a:lnTo>
                    <a:pt x="610892" y="14573"/>
                  </a:lnTo>
                  <a:lnTo>
                    <a:pt x="557507" y="8597"/>
                  </a:lnTo>
                  <a:lnTo>
                    <a:pt x="493793" y="3998"/>
                  </a:lnTo>
                  <a:lnTo>
                    <a:pt x="421947" y="1044"/>
                  </a:lnTo>
                  <a:lnTo>
                    <a:pt x="344169" y="0"/>
                  </a:lnTo>
                  <a:close/>
                </a:path>
              </a:pathLst>
            </a:custGeom>
            <a:solidFill>
              <a:srgbClr val="D24716"/>
            </a:solidFill>
          </p:spPr>
          <p:txBody>
            <a:bodyPr wrap="square" lIns="0" tIns="0" rIns="0" bIns="0" rtlCol="0"/>
            <a:lstStyle/>
            <a:p>
              <a:endParaRPr/>
            </a:p>
          </p:txBody>
        </p:sp>
        <p:sp>
          <p:nvSpPr>
            <p:cNvPr id="21" name="object 21"/>
            <p:cNvSpPr/>
            <p:nvPr/>
          </p:nvSpPr>
          <p:spPr>
            <a:xfrm>
              <a:off x="913130" y="4342129"/>
              <a:ext cx="687070" cy="306070"/>
            </a:xfrm>
            <a:custGeom>
              <a:avLst/>
              <a:gdLst/>
              <a:ahLst/>
              <a:cxnLst/>
              <a:rect l="l" t="t" r="r" b="b"/>
              <a:pathLst>
                <a:path w="687069" h="306070">
                  <a:moveTo>
                    <a:pt x="344169" y="0"/>
                  </a:moveTo>
                  <a:lnTo>
                    <a:pt x="265922" y="1044"/>
                  </a:lnTo>
                  <a:lnTo>
                    <a:pt x="193739" y="3998"/>
                  </a:lnTo>
                  <a:lnTo>
                    <a:pt x="129799" y="8597"/>
                  </a:lnTo>
                  <a:lnTo>
                    <a:pt x="76277" y="14573"/>
                  </a:lnTo>
                  <a:lnTo>
                    <a:pt x="35352" y="21660"/>
                  </a:lnTo>
                  <a:lnTo>
                    <a:pt x="0" y="38100"/>
                  </a:lnTo>
                  <a:lnTo>
                    <a:pt x="0" y="267970"/>
                  </a:lnTo>
                  <a:lnTo>
                    <a:pt x="35352" y="284409"/>
                  </a:lnTo>
                  <a:lnTo>
                    <a:pt x="76277" y="291496"/>
                  </a:lnTo>
                  <a:lnTo>
                    <a:pt x="129799" y="297472"/>
                  </a:lnTo>
                  <a:lnTo>
                    <a:pt x="193739" y="302071"/>
                  </a:lnTo>
                  <a:lnTo>
                    <a:pt x="265922" y="305025"/>
                  </a:lnTo>
                  <a:lnTo>
                    <a:pt x="344169" y="306070"/>
                  </a:lnTo>
                  <a:lnTo>
                    <a:pt x="421947" y="305025"/>
                  </a:lnTo>
                  <a:lnTo>
                    <a:pt x="493793" y="302071"/>
                  </a:lnTo>
                  <a:lnTo>
                    <a:pt x="557507" y="297472"/>
                  </a:lnTo>
                  <a:lnTo>
                    <a:pt x="610892" y="291496"/>
                  </a:lnTo>
                  <a:lnTo>
                    <a:pt x="651746" y="284409"/>
                  </a:lnTo>
                  <a:lnTo>
                    <a:pt x="687069" y="267970"/>
                  </a:lnTo>
                  <a:lnTo>
                    <a:pt x="687069" y="38100"/>
                  </a:lnTo>
                  <a:lnTo>
                    <a:pt x="651746" y="21660"/>
                  </a:lnTo>
                  <a:lnTo>
                    <a:pt x="610892" y="14573"/>
                  </a:lnTo>
                  <a:lnTo>
                    <a:pt x="557507" y="8597"/>
                  </a:lnTo>
                  <a:lnTo>
                    <a:pt x="493793" y="3998"/>
                  </a:lnTo>
                  <a:lnTo>
                    <a:pt x="421947" y="1044"/>
                  </a:lnTo>
                  <a:lnTo>
                    <a:pt x="344169" y="0"/>
                  </a:lnTo>
                  <a:close/>
                </a:path>
                <a:path w="687069" h="306070">
                  <a:moveTo>
                    <a:pt x="0" y="0"/>
                  </a:moveTo>
                  <a:lnTo>
                    <a:pt x="0" y="0"/>
                  </a:lnTo>
                </a:path>
                <a:path w="687069" h="306070">
                  <a:moveTo>
                    <a:pt x="687069" y="306070"/>
                  </a:moveTo>
                  <a:lnTo>
                    <a:pt x="687069" y="306070"/>
                  </a:lnTo>
                </a:path>
              </a:pathLst>
            </a:custGeom>
            <a:ln w="9344">
              <a:solidFill>
                <a:srgbClr val="000000"/>
              </a:solidFill>
            </a:ln>
          </p:spPr>
          <p:txBody>
            <a:bodyPr wrap="square" lIns="0" tIns="0" rIns="0" bIns="0" rtlCol="0"/>
            <a:lstStyle/>
            <a:p>
              <a:endParaRPr/>
            </a:p>
          </p:txBody>
        </p:sp>
        <p:sp>
          <p:nvSpPr>
            <p:cNvPr id="22" name="object 22"/>
            <p:cNvSpPr/>
            <p:nvPr/>
          </p:nvSpPr>
          <p:spPr>
            <a:xfrm>
              <a:off x="913130" y="4342129"/>
              <a:ext cx="687070" cy="77470"/>
            </a:xfrm>
            <a:custGeom>
              <a:avLst/>
              <a:gdLst/>
              <a:ahLst/>
              <a:cxnLst/>
              <a:rect l="l" t="t" r="r" b="b"/>
              <a:pathLst>
                <a:path w="687069" h="77470">
                  <a:moveTo>
                    <a:pt x="344169" y="0"/>
                  </a:moveTo>
                  <a:lnTo>
                    <a:pt x="265922" y="1044"/>
                  </a:lnTo>
                  <a:lnTo>
                    <a:pt x="193739" y="3998"/>
                  </a:lnTo>
                  <a:lnTo>
                    <a:pt x="129799" y="8597"/>
                  </a:lnTo>
                  <a:lnTo>
                    <a:pt x="76277" y="14573"/>
                  </a:lnTo>
                  <a:lnTo>
                    <a:pt x="35352" y="21660"/>
                  </a:lnTo>
                  <a:lnTo>
                    <a:pt x="0" y="38100"/>
                  </a:lnTo>
                  <a:lnTo>
                    <a:pt x="9201" y="47078"/>
                  </a:lnTo>
                  <a:lnTo>
                    <a:pt x="76277" y="62659"/>
                  </a:lnTo>
                  <a:lnTo>
                    <a:pt x="129799" y="68772"/>
                  </a:lnTo>
                  <a:lnTo>
                    <a:pt x="193739" y="73441"/>
                  </a:lnTo>
                  <a:lnTo>
                    <a:pt x="265922" y="76422"/>
                  </a:lnTo>
                  <a:lnTo>
                    <a:pt x="344169" y="77470"/>
                  </a:lnTo>
                  <a:lnTo>
                    <a:pt x="421947" y="76422"/>
                  </a:lnTo>
                  <a:lnTo>
                    <a:pt x="493793" y="73441"/>
                  </a:lnTo>
                  <a:lnTo>
                    <a:pt x="557507" y="68772"/>
                  </a:lnTo>
                  <a:lnTo>
                    <a:pt x="610892" y="62659"/>
                  </a:lnTo>
                  <a:lnTo>
                    <a:pt x="651746" y="55346"/>
                  </a:lnTo>
                  <a:lnTo>
                    <a:pt x="687069" y="38100"/>
                  </a:lnTo>
                  <a:lnTo>
                    <a:pt x="677872" y="29591"/>
                  </a:lnTo>
                  <a:lnTo>
                    <a:pt x="610892" y="14573"/>
                  </a:lnTo>
                  <a:lnTo>
                    <a:pt x="557507" y="8597"/>
                  </a:lnTo>
                  <a:lnTo>
                    <a:pt x="493793" y="3998"/>
                  </a:lnTo>
                  <a:lnTo>
                    <a:pt x="421947" y="1044"/>
                  </a:lnTo>
                  <a:lnTo>
                    <a:pt x="344169" y="0"/>
                  </a:lnTo>
                  <a:close/>
                </a:path>
              </a:pathLst>
            </a:custGeom>
            <a:solidFill>
              <a:srgbClr val="E48969"/>
            </a:solidFill>
          </p:spPr>
          <p:txBody>
            <a:bodyPr wrap="square" lIns="0" tIns="0" rIns="0" bIns="0" rtlCol="0"/>
            <a:lstStyle/>
            <a:p>
              <a:endParaRPr/>
            </a:p>
          </p:txBody>
        </p:sp>
        <p:sp>
          <p:nvSpPr>
            <p:cNvPr id="23" name="object 23"/>
            <p:cNvSpPr/>
            <p:nvPr/>
          </p:nvSpPr>
          <p:spPr>
            <a:xfrm>
              <a:off x="913130" y="4342129"/>
              <a:ext cx="687070" cy="306070"/>
            </a:xfrm>
            <a:custGeom>
              <a:avLst/>
              <a:gdLst/>
              <a:ahLst/>
              <a:cxnLst/>
              <a:rect l="l" t="t" r="r" b="b"/>
              <a:pathLst>
                <a:path w="687069" h="306070">
                  <a:moveTo>
                    <a:pt x="344169" y="0"/>
                  </a:moveTo>
                  <a:lnTo>
                    <a:pt x="265922" y="1044"/>
                  </a:lnTo>
                  <a:lnTo>
                    <a:pt x="193739" y="3998"/>
                  </a:lnTo>
                  <a:lnTo>
                    <a:pt x="129799" y="8597"/>
                  </a:lnTo>
                  <a:lnTo>
                    <a:pt x="76277" y="14573"/>
                  </a:lnTo>
                  <a:lnTo>
                    <a:pt x="35352" y="21660"/>
                  </a:lnTo>
                  <a:lnTo>
                    <a:pt x="0" y="38100"/>
                  </a:lnTo>
                  <a:lnTo>
                    <a:pt x="9201" y="47078"/>
                  </a:lnTo>
                  <a:lnTo>
                    <a:pt x="76277" y="62659"/>
                  </a:lnTo>
                  <a:lnTo>
                    <a:pt x="129799" y="68772"/>
                  </a:lnTo>
                  <a:lnTo>
                    <a:pt x="193739" y="73441"/>
                  </a:lnTo>
                  <a:lnTo>
                    <a:pt x="265922" y="76422"/>
                  </a:lnTo>
                  <a:lnTo>
                    <a:pt x="344169" y="77470"/>
                  </a:lnTo>
                  <a:lnTo>
                    <a:pt x="421947" y="76422"/>
                  </a:lnTo>
                  <a:lnTo>
                    <a:pt x="493793" y="73441"/>
                  </a:lnTo>
                  <a:lnTo>
                    <a:pt x="557507" y="68772"/>
                  </a:lnTo>
                  <a:lnTo>
                    <a:pt x="610892" y="62659"/>
                  </a:lnTo>
                  <a:lnTo>
                    <a:pt x="651746" y="55346"/>
                  </a:lnTo>
                  <a:lnTo>
                    <a:pt x="687069" y="38100"/>
                  </a:lnTo>
                  <a:lnTo>
                    <a:pt x="677872" y="29591"/>
                  </a:lnTo>
                  <a:lnTo>
                    <a:pt x="610892" y="14573"/>
                  </a:lnTo>
                  <a:lnTo>
                    <a:pt x="557507" y="8597"/>
                  </a:lnTo>
                  <a:lnTo>
                    <a:pt x="493793" y="3998"/>
                  </a:lnTo>
                  <a:lnTo>
                    <a:pt x="421947" y="1044"/>
                  </a:lnTo>
                  <a:lnTo>
                    <a:pt x="344169" y="0"/>
                  </a:lnTo>
                  <a:close/>
                </a:path>
                <a:path w="687069" h="306070">
                  <a:moveTo>
                    <a:pt x="0" y="0"/>
                  </a:moveTo>
                  <a:lnTo>
                    <a:pt x="0" y="0"/>
                  </a:lnTo>
                </a:path>
                <a:path w="687069" h="306070">
                  <a:moveTo>
                    <a:pt x="687069" y="306070"/>
                  </a:moveTo>
                  <a:lnTo>
                    <a:pt x="687069" y="306070"/>
                  </a:lnTo>
                </a:path>
              </a:pathLst>
            </a:custGeom>
            <a:ln w="9344">
              <a:solidFill>
                <a:srgbClr val="000000"/>
              </a:solidFill>
            </a:ln>
          </p:spPr>
          <p:txBody>
            <a:bodyPr wrap="square" lIns="0" tIns="0" rIns="0" bIns="0" rtlCol="0"/>
            <a:lstStyle/>
            <a:p>
              <a:endParaRPr/>
            </a:p>
          </p:txBody>
        </p:sp>
      </p:grpSp>
      <p:grpSp>
        <p:nvGrpSpPr>
          <p:cNvPr id="24" name="object 24"/>
          <p:cNvGrpSpPr/>
          <p:nvPr/>
        </p:nvGrpSpPr>
        <p:grpSpPr>
          <a:xfrm>
            <a:off x="3336289" y="1747928"/>
            <a:ext cx="1240790" cy="314325"/>
            <a:chOff x="1812289" y="1747927"/>
            <a:chExt cx="1240790" cy="314325"/>
          </a:xfrm>
        </p:grpSpPr>
        <p:sp>
          <p:nvSpPr>
            <p:cNvPr id="25" name="object 25"/>
            <p:cNvSpPr/>
            <p:nvPr/>
          </p:nvSpPr>
          <p:spPr>
            <a:xfrm>
              <a:off x="1828799" y="1904999"/>
              <a:ext cx="496570" cy="0"/>
            </a:xfrm>
            <a:custGeom>
              <a:avLst/>
              <a:gdLst/>
              <a:ahLst/>
              <a:cxnLst/>
              <a:rect l="l" t="t" r="r" b="b"/>
              <a:pathLst>
                <a:path w="496569">
                  <a:moveTo>
                    <a:pt x="0" y="0"/>
                  </a:moveTo>
                  <a:lnTo>
                    <a:pt x="496569" y="0"/>
                  </a:lnTo>
                  <a:lnTo>
                    <a:pt x="0" y="0"/>
                  </a:lnTo>
                  <a:close/>
                </a:path>
              </a:pathLst>
            </a:custGeom>
            <a:solidFill>
              <a:srgbClr val="000000"/>
            </a:solidFill>
          </p:spPr>
          <p:txBody>
            <a:bodyPr wrap="square" lIns="0" tIns="0" rIns="0" bIns="0" rtlCol="0"/>
            <a:lstStyle/>
            <a:p>
              <a:endParaRPr/>
            </a:p>
          </p:txBody>
        </p:sp>
        <p:sp>
          <p:nvSpPr>
            <p:cNvPr id="26" name="object 26"/>
            <p:cNvSpPr/>
            <p:nvPr/>
          </p:nvSpPr>
          <p:spPr>
            <a:xfrm>
              <a:off x="1858009" y="1904999"/>
              <a:ext cx="422909" cy="0"/>
            </a:xfrm>
            <a:custGeom>
              <a:avLst/>
              <a:gdLst/>
              <a:ahLst/>
              <a:cxnLst/>
              <a:rect l="l" t="t" r="r" b="b"/>
              <a:pathLst>
                <a:path w="422910">
                  <a:moveTo>
                    <a:pt x="422909" y="0"/>
                  </a:moveTo>
                  <a:lnTo>
                    <a:pt x="0" y="0"/>
                  </a:lnTo>
                </a:path>
              </a:pathLst>
            </a:custGeom>
            <a:ln w="3810">
              <a:solidFill>
                <a:srgbClr val="000000"/>
              </a:solidFill>
            </a:ln>
          </p:spPr>
          <p:txBody>
            <a:bodyPr wrap="square" lIns="0" tIns="0" rIns="0" bIns="0" rtlCol="0"/>
            <a:lstStyle/>
            <a:p>
              <a:endParaRPr/>
            </a:p>
          </p:txBody>
        </p:sp>
        <p:sp>
          <p:nvSpPr>
            <p:cNvPr id="27" name="object 27"/>
            <p:cNvSpPr/>
            <p:nvPr/>
          </p:nvSpPr>
          <p:spPr>
            <a:xfrm>
              <a:off x="1812290" y="1866899"/>
              <a:ext cx="513080" cy="74930"/>
            </a:xfrm>
            <a:custGeom>
              <a:avLst/>
              <a:gdLst/>
              <a:ahLst/>
              <a:cxnLst/>
              <a:rect l="l" t="t" r="r" b="b"/>
              <a:pathLst>
                <a:path w="513080" h="74930">
                  <a:moveTo>
                    <a:pt x="50800" y="0"/>
                  </a:moveTo>
                  <a:lnTo>
                    <a:pt x="0" y="38100"/>
                  </a:lnTo>
                  <a:lnTo>
                    <a:pt x="50800" y="74930"/>
                  </a:lnTo>
                  <a:lnTo>
                    <a:pt x="50800" y="0"/>
                  </a:lnTo>
                  <a:close/>
                </a:path>
                <a:path w="513080" h="74930">
                  <a:moveTo>
                    <a:pt x="513080" y="38100"/>
                  </a:moveTo>
                  <a:lnTo>
                    <a:pt x="463550" y="0"/>
                  </a:lnTo>
                  <a:lnTo>
                    <a:pt x="463550" y="74930"/>
                  </a:lnTo>
                  <a:lnTo>
                    <a:pt x="513080" y="38100"/>
                  </a:lnTo>
                  <a:close/>
                </a:path>
              </a:pathLst>
            </a:custGeom>
            <a:solidFill>
              <a:srgbClr val="000000"/>
            </a:solidFill>
          </p:spPr>
          <p:txBody>
            <a:bodyPr wrap="square" lIns="0" tIns="0" rIns="0" bIns="0" rtlCol="0"/>
            <a:lstStyle/>
            <a:p>
              <a:endParaRPr/>
            </a:p>
          </p:txBody>
        </p:sp>
        <p:sp>
          <p:nvSpPr>
            <p:cNvPr id="28" name="object 28"/>
            <p:cNvSpPr/>
            <p:nvPr/>
          </p:nvSpPr>
          <p:spPr>
            <a:xfrm>
              <a:off x="2362199" y="1752599"/>
              <a:ext cx="685800" cy="304800"/>
            </a:xfrm>
            <a:custGeom>
              <a:avLst/>
              <a:gdLst/>
              <a:ahLst/>
              <a:cxnLst/>
              <a:rect l="l" t="t" r="r" b="b"/>
              <a:pathLst>
                <a:path w="685800" h="304800">
                  <a:moveTo>
                    <a:pt x="342900" y="0"/>
                  </a:moveTo>
                  <a:lnTo>
                    <a:pt x="264722" y="1044"/>
                  </a:lnTo>
                  <a:lnTo>
                    <a:pt x="192721" y="3998"/>
                  </a:lnTo>
                  <a:lnTo>
                    <a:pt x="129029" y="8597"/>
                  </a:lnTo>
                  <a:lnTo>
                    <a:pt x="75777" y="14573"/>
                  </a:lnTo>
                  <a:lnTo>
                    <a:pt x="35100" y="21660"/>
                  </a:lnTo>
                  <a:lnTo>
                    <a:pt x="0" y="38100"/>
                  </a:lnTo>
                  <a:lnTo>
                    <a:pt x="0" y="266700"/>
                  </a:lnTo>
                  <a:lnTo>
                    <a:pt x="35100" y="283139"/>
                  </a:lnTo>
                  <a:lnTo>
                    <a:pt x="75777" y="290226"/>
                  </a:lnTo>
                  <a:lnTo>
                    <a:pt x="129029" y="296202"/>
                  </a:lnTo>
                  <a:lnTo>
                    <a:pt x="192721" y="300801"/>
                  </a:lnTo>
                  <a:lnTo>
                    <a:pt x="264722" y="303755"/>
                  </a:lnTo>
                  <a:lnTo>
                    <a:pt x="342900" y="304800"/>
                  </a:lnTo>
                  <a:lnTo>
                    <a:pt x="420677" y="303755"/>
                  </a:lnTo>
                  <a:lnTo>
                    <a:pt x="492523" y="300801"/>
                  </a:lnTo>
                  <a:lnTo>
                    <a:pt x="556237" y="296202"/>
                  </a:lnTo>
                  <a:lnTo>
                    <a:pt x="609622" y="290226"/>
                  </a:lnTo>
                  <a:lnTo>
                    <a:pt x="650476" y="283139"/>
                  </a:lnTo>
                  <a:lnTo>
                    <a:pt x="685800" y="266700"/>
                  </a:lnTo>
                  <a:lnTo>
                    <a:pt x="685800" y="38100"/>
                  </a:lnTo>
                  <a:lnTo>
                    <a:pt x="650476" y="21660"/>
                  </a:lnTo>
                  <a:lnTo>
                    <a:pt x="609622" y="14573"/>
                  </a:lnTo>
                  <a:lnTo>
                    <a:pt x="556237" y="8597"/>
                  </a:lnTo>
                  <a:lnTo>
                    <a:pt x="492523" y="3998"/>
                  </a:lnTo>
                  <a:lnTo>
                    <a:pt x="420677" y="1044"/>
                  </a:lnTo>
                  <a:lnTo>
                    <a:pt x="342900" y="0"/>
                  </a:lnTo>
                  <a:close/>
                </a:path>
              </a:pathLst>
            </a:custGeom>
            <a:solidFill>
              <a:srgbClr val="D24716"/>
            </a:solidFill>
          </p:spPr>
          <p:txBody>
            <a:bodyPr wrap="square" lIns="0" tIns="0" rIns="0" bIns="0" rtlCol="0"/>
            <a:lstStyle/>
            <a:p>
              <a:endParaRPr/>
            </a:p>
          </p:txBody>
        </p:sp>
        <p:sp>
          <p:nvSpPr>
            <p:cNvPr id="29" name="object 29"/>
            <p:cNvSpPr/>
            <p:nvPr/>
          </p:nvSpPr>
          <p:spPr>
            <a:xfrm>
              <a:off x="2362199" y="1752599"/>
              <a:ext cx="685800" cy="304800"/>
            </a:xfrm>
            <a:custGeom>
              <a:avLst/>
              <a:gdLst/>
              <a:ahLst/>
              <a:cxnLst/>
              <a:rect l="l" t="t" r="r" b="b"/>
              <a:pathLst>
                <a:path w="685800" h="304800">
                  <a:moveTo>
                    <a:pt x="342900" y="0"/>
                  </a:moveTo>
                  <a:lnTo>
                    <a:pt x="264722" y="1044"/>
                  </a:lnTo>
                  <a:lnTo>
                    <a:pt x="192721" y="3998"/>
                  </a:lnTo>
                  <a:lnTo>
                    <a:pt x="129029" y="8597"/>
                  </a:lnTo>
                  <a:lnTo>
                    <a:pt x="75777" y="14573"/>
                  </a:lnTo>
                  <a:lnTo>
                    <a:pt x="35100" y="21660"/>
                  </a:lnTo>
                  <a:lnTo>
                    <a:pt x="0" y="38100"/>
                  </a:lnTo>
                  <a:lnTo>
                    <a:pt x="0" y="266700"/>
                  </a:lnTo>
                  <a:lnTo>
                    <a:pt x="35100" y="283139"/>
                  </a:lnTo>
                  <a:lnTo>
                    <a:pt x="75777" y="290226"/>
                  </a:lnTo>
                  <a:lnTo>
                    <a:pt x="129029" y="296202"/>
                  </a:lnTo>
                  <a:lnTo>
                    <a:pt x="192721" y="300801"/>
                  </a:lnTo>
                  <a:lnTo>
                    <a:pt x="264722" y="303755"/>
                  </a:lnTo>
                  <a:lnTo>
                    <a:pt x="342900" y="304800"/>
                  </a:lnTo>
                  <a:lnTo>
                    <a:pt x="420677" y="303755"/>
                  </a:lnTo>
                  <a:lnTo>
                    <a:pt x="492523" y="300801"/>
                  </a:lnTo>
                  <a:lnTo>
                    <a:pt x="556237" y="296202"/>
                  </a:lnTo>
                  <a:lnTo>
                    <a:pt x="609622" y="290226"/>
                  </a:lnTo>
                  <a:lnTo>
                    <a:pt x="650476" y="283139"/>
                  </a:lnTo>
                  <a:lnTo>
                    <a:pt x="685800" y="266700"/>
                  </a:lnTo>
                  <a:lnTo>
                    <a:pt x="685800" y="38100"/>
                  </a:lnTo>
                  <a:lnTo>
                    <a:pt x="650476" y="21660"/>
                  </a:lnTo>
                  <a:lnTo>
                    <a:pt x="609622" y="14573"/>
                  </a:lnTo>
                  <a:lnTo>
                    <a:pt x="556237" y="8597"/>
                  </a:lnTo>
                  <a:lnTo>
                    <a:pt x="492523" y="3998"/>
                  </a:lnTo>
                  <a:lnTo>
                    <a:pt x="420677" y="1044"/>
                  </a:lnTo>
                  <a:lnTo>
                    <a:pt x="342900" y="0"/>
                  </a:lnTo>
                  <a:close/>
                </a:path>
                <a:path w="685800" h="304800">
                  <a:moveTo>
                    <a:pt x="0" y="0"/>
                  </a:moveTo>
                  <a:lnTo>
                    <a:pt x="0" y="0"/>
                  </a:lnTo>
                </a:path>
                <a:path w="685800" h="304800">
                  <a:moveTo>
                    <a:pt x="685800" y="304800"/>
                  </a:moveTo>
                  <a:lnTo>
                    <a:pt x="685800" y="304800"/>
                  </a:lnTo>
                </a:path>
              </a:pathLst>
            </a:custGeom>
            <a:ln w="9344">
              <a:solidFill>
                <a:srgbClr val="000000"/>
              </a:solidFill>
            </a:ln>
          </p:spPr>
          <p:txBody>
            <a:bodyPr wrap="square" lIns="0" tIns="0" rIns="0" bIns="0" rtlCol="0"/>
            <a:lstStyle/>
            <a:p>
              <a:endParaRPr/>
            </a:p>
          </p:txBody>
        </p:sp>
        <p:sp>
          <p:nvSpPr>
            <p:cNvPr id="30" name="object 30"/>
            <p:cNvSpPr/>
            <p:nvPr/>
          </p:nvSpPr>
          <p:spPr>
            <a:xfrm>
              <a:off x="2362199" y="1752599"/>
              <a:ext cx="685800" cy="76200"/>
            </a:xfrm>
            <a:custGeom>
              <a:avLst/>
              <a:gdLst/>
              <a:ahLst/>
              <a:cxnLst/>
              <a:rect l="l" t="t" r="r" b="b"/>
              <a:pathLst>
                <a:path w="685800" h="76200">
                  <a:moveTo>
                    <a:pt x="342900" y="0"/>
                  </a:moveTo>
                  <a:lnTo>
                    <a:pt x="264722" y="1044"/>
                  </a:lnTo>
                  <a:lnTo>
                    <a:pt x="192721" y="3998"/>
                  </a:lnTo>
                  <a:lnTo>
                    <a:pt x="129029" y="8597"/>
                  </a:lnTo>
                  <a:lnTo>
                    <a:pt x="75777" y="14573"/>
                  </a:lnTo>
                  <a:lnTo>
                    <a:pt x="35100" y="21660"/>
                  </a:lnTo>
                  <a:lnTo>
                    <a:pt x="0" y="38100"/>
                  </a:lnTo>
                  <a:lnTo>
                    <a:pt x="9130" y="46608"/>
                  </a:lnTo>
                  <a:lnTo>
                    <a:pt x="75777" y="61626"/>
                  </a:lnTo>
                  <a:lnTo>
                    <a:pt x="129029" y="67602"/>
                  </a:lnTo>
                  <a:lnTo>
                    <a:pt x="192721" y="72201"/>
                  </a:lnTo>
                  <a:lnTo>
                    <a:pt x="264722" y="75155"/>
                  </a:lnTo>
                  <a:lnTo>
                    <a:pt x="342900" y="76200"/>
                  </a:lnTo>
                  <a:lnTo>
                    <a:pt x="420677" y="75155"/>
                  </a:lnTo>
                  <a:lnTo>
                    <a:pt x="492523" y="72201"/>
                  </a:lnTo>
                  <a:lnTo>
                    <a:pt x="556237" y="67602"/>
                  </a:lnTo>
                  <a:lnTo>
                    <a:pt x="609622" y="61626"/>
                  </a:lnTo>
                  <a:lnTo>
                    <a:pt x="650476" y="54539"/>
                  </a:lnTo>
                  <a:lnTo>
                    <a:pt x="685800" y="38100"/>
                  </a:lnTo>
                  <a:lnTo>
                    <a:pt x="676602" y="29591"/>
                  </a:lnTo>
                  <a:lnTo>
                    <a:pt x="609622" y="14573"/>
                  </a:lnTo>
                  <a:lnTo>
                    <a:pt x="556237" y="8597"/>
                  </a:lnTo>
                  <a:lnTo>
                    <a:pt x="492523" y="3998"/>
                  </a:lnTo>
                  <a:lnTo>
                    <a:pt x="420677" y="1044"/>
                  </a:lnTo>
                  <a:lnTo>
                    <a:pt x="342900" y="0"/>
                  </a:lnTo>
                  <a:close/>
                </a:path>
              </a:pathLst>
            </a:custGeom>
            <a:solidFill>
              <a:srgbClr val="E48969"/>
            </a:solidFill>
          </p:spPr>
          <p:txBody>
            <a:bodyPr wrap="square" lIns="0" tIns="0" rIns="0" bIns="0" rtlCol="0"/>
            <a:lstStyle/>
            <a:p>
              <a:endParaRPr/>
            </a:p>
          </p:txBody>
        </p:sp>
        <p:sp>
          <p:nvSpPr>
            <p:cNvPr id="31" name="object 31"/>
            <p:cNvSpPr/>
            <p:nvPr/>
          </p:nvSpPr>
          <p:spPr>
            <a:xfrm>
              <a:off x="2362199" y="1752599"/>
              <a:ext cx="685800" cy="304800"/>
            </a:xfrm>
            <a:custGeom>
              <a:avLst/>
              <a:gdLst/>
              <a:ahLst/>
              <a:cxnLst/>
              <a:rect l="l" t="t" r="r" b="b"/>
              <a:pathLst>
                <a:path w="685800" h="304800">
                  <a:moveTo>
                    <a:pt x="342900" y="0"/>
                  </a:moveTo>
                  <a:lnTo>
                    <a:pt x="264722" y="1044"/>
                  </a:lnTo>
                  <a:lnTo>
                    <a:pt x="192721" y="3998"/>
                  </a:lnTo>
                  <a:lnTo>
                    <a:pt x="129029" y="8597"/>
                  </a:lnTo>
                  <a:lnTo>
                    <a:pt x="75777" y="14573"/>
                  </a:lnTo>
                  <a:lnTo>
                    <a:pt x="35100" y="21660"/>
                  </a:lnTo>
                  <a:lnTo>
                    <a:pt x="0" y="38100"/>
                  </a:lnTo>
                  <a:lnTo>
                    <a:pt x="9130" y="46608"/>
                  </a:lnTo>
                  <a:lnTo>
                    <a:pt x="75777" y="61626"/>
                  </a:lnTo>
                  <a:lnTo>
                    <a:pt x="129029" y="67602"/>
                  </a:lnTo>
                  <a:lnTo>
                    <a:pt x="192721" y="72201"/>
                  </a:lnTo>
                  <a:lnTo>
                    <a:pt x="264722" y="75155"/>
                  </a:lnTo>
                  <a:lnTo>
                    <a:pt x="342900" y="76200"/>
                  </a:lnTo>
                  <a:lnTo>
                    <a:pt x="420677" y="75155"/>
                  </a:lnTo>
                  <a:lnTo>
                    <a:pt x="492523" y="72201"/>
                  </a:lnTo>
                  <a:lnTo>
                    <a:pt x="556237" y="67602"/>
                  </a:lnTo>
                  <a:lnTo>
                    <a:pt x="609622" y="61626"/>
                  </a:lnTo>
                  <a:lnTo>
                    <a:pt x="650476" y="54539"/>
                  </a:lnTo>
                  <a:lnTo>
                    <a:pt x="685800" y="38100"/>
                  </a:lnTo>
                  <a:lnTo>
                    <a:pt x="676602" y="29591"/>
                  </a:lnTo>
                  <a:lnTo>
                    <a:pt x="609622" y="14573"/>
                  </a:lnTo>
                  <a:lnTo>
                    <a:pt x="556237" y="8597"/>
                  </a:lnTo>
                  <a:lnTo>
                    <a:pt x="492523" y="3998"/>
                  </a:lnTo>
                  <a:lnTo>
                    <a:pt x="420677" y="1044"/>
                  </a:lnTo>
                  <a:lnTo>
                    <a:pt x="342900" y="0"/>
                  </a:lnTo>
                  <a:close/>
                </a:path>
                <a:path w="685800" h="304800">
                  <a:moveTo>
                    <a:pt x="0" y="0"/>
                  </a:moveTo>
                  <a:lnTo>
                    <a:pt x="0" y="0"/>
                  </a:lnTo>
                </a:path>
                <a:path w="685800" h="304800">
                  <a:moveTo>
                    <a:pt x="685800" y="304800"/>
                  </a:moveTo>
                  <a:lnTo>
                    <a:pt x="685800" y="304800"/>
                  </a:lnTo>
                </a:path>
              </a:pathLst>
            </a:custGeom>
            <a:ln w="9344">
              <a:solidFill>
                <a:srgbClr val="000000"/>
              </a:solidFill>
            </a:ln>
          </p:spPr>
          <p:txBody>
            <a:bodyPr wrap="square" lIns="0" tIns="0" rIns="0" bIns="0" rtlCol="0"/>
            <a:lstStyle/>
            <a:p>
              <a:endParaRPr/>
            </a:p>
          </p:txBody>
        </p:sp>
      </p:grpSp>
      <p:sp>
        <p:nvSpPr>
          <p:cNvPr id="32" name="object 32"/>
          <p:cNvSpPr txBox="1"/>
          <p:nvPr/>
        </p:nvSpPr>
        <p:spPr>
          <a:xfrm>
            <a:off x="4055111" y="1819909"/>
            <a:ext cx="347345" cy="197490"/>
          </a:xfrm>
          <a:prstGeom prst="rect">
            <a:avLst/>
          </a:prstGeom>
        </p:spPr>
        <p:txBody>
          <a:bodyPr vert="horz" wrap="square" lIns="0" tIns="12700" rIns="0" bIns="0" rtlCol="0">
            <a:spAutoFit/>
          </a:bodyPr>
          <a:lstStyle/>
          <a:p>
            <a:pPr marL="12700">
              <a:spcBef>
                <a:spcPts val="100"/>
              </a:spcBef>
            </a:pPr>
            <a:r>
              <a:rPr sz="1200" b="1" spc="-10" dirty="0">
                <a:latin typeface="Arial"/>
                <a:cs typeface="Arial"/>
              </a:rPr>
              <a:t>D</a:t>
            </a:r>
            <a:r>
              <a:rPr sz="1200" b="1" spc="5" dirty="0">
                <a:latin typeface="Arial"/>
                <a:cs typeface="Arial"/>
              </a:rPr>
              <a:t>i</a:t>
            </a:r>
            <a:r>
              <a:rPr sz="1200" b="1" dirty="0">
                <a:latin typeface="Arial"/>
                <a:cs typeface="Arial"/>
              </a:rPr>
              <a:t>sk</a:t>
            </a:r>
            <a:endParaRPr sz="1200">
              <a:latin typeface="Arial"/>
              <a:cs typeface="Arial"/>
            </a:endParaRPr>
          </a:p>
        </p:txBody>
      </p:sp>
      <p:grpSp>
        <p:nvGrpSpPr>
          <p:cNvPr id="33" name="object 33"/>
          <p:cNvGrpSpPr/>
          <p:nvPr/>
        </p:nvGrpSpPr>
        <p:grpSpPr>
          <a:xfrm>
            <a:off x="3881528" y="2128928"/>
            <a:ext cx="695325" cy="314325"/>
            <a:chOff x="2357527" y="2128927"/>
            <a:chExt cx="695325" cy="314325"/>
          </a:xfrm>
        </p:grpSpPr>
        <p:sp>
          <p:nvSpPr>
            <p:cNvPr id="34" name="object 34"/>
            <p:cNvSpPr/>
            <p:nvPr/>
          </p:nvSpPr>
          <p:spPr>
            <a:xfrm>
              <a:off x="2362199" y="2133599"/>
              <a:ext cx="685800" cy="304800"/>
            </a:xfrm>
            <a:custGeom>
              <a:avLst/>
              <a:gdLst/>
              <a:ahLst/>
              <a:cxnLst/>
              <a:rect l="l" t="t" r="r" b="b"/>
              <a:pathLst>
                <a:path w="685800" h="304800">
                  <a:moveTo>
                    <a:pt x="342900" y="0"/>
                  </a:moveTo>
                  <a:lnTo>
                    <a:pt x="264722" y="977"/>
                  </a:lnTo>
                  <a:lnTo>
                    <a:pt x="192721" y="3776"/>
                  </a:lnTo>
                  <a:lnTo>
                    <a:pt x="129029" y="8197"/>
                  </a:lnTo>
                  <a:lnTo>
                    <a:pt x="75777" y="14040"/>
                  </a:lnTo>
                  <a:lnTo>
                    <a:pt x="35100" y="21104"/>
                  </a:lnTo>
                  <a:lnTo>
                    <a:pt x="0" y="38100"/>
                  </a:lnTo>
                  <a:lnTo>
                    <a:pt x="0" y="266700"/>
                  </a:lnTo>
                  <a:lnTo>
                    <a:pt x="35100" y="283139"/>
                  </a:lnTo>
                  <a:lnTo>
                    <a:pt x="75777" y="290226"/>
                  </a:lnTo>
                  <a:lnTo>
                    <a:pt x="129029" y="296202"/>
                  </a:lnTo>
                  <a:lnTo>
                    <a:pt x="192721" y="300801"/>
                  </a:lnTo>
                  <a:lnTo>
                    <a:pt x="264722" y="303755"/>
                  </a:lnTo>
                  <a:lnTo>
                    <a:pt x="342900" y="304800"/>
                  </a:lnTo>
                  <a:lnTo>
                    <a:pt x="420677" y="303755"/>
                  </a:lnTo>
                  <a:lnTo>
                    <a:pt x="492523" y="300801"/>
                  </a:lnTo>
                  <a:lnTo>
                    <a:pt x="556237" y="296202"/>
                  </a:lnTo>
                  <a:lnTo>
                    <a:pt x="609622" y="290226"/>
                  </a:lnTo>
                  <a:lnTo>
                    <a:pt x="650476" y="283139"/>
                  </a:lnTo>
                  <a:lnTo>
                    <a:pt x="685800" y="266700"/>
                  </a:lnTo>
                  <a:lnTo>
                    <a:pt x="685800" y="38100"/>
                  </a:lnTo>
                  <a:lnTo>
                    <a:pt x="650476" y="21104"/>
                  </a:lnTo>
                  <a:lnTo>
                    <a:pt x="609622" y="14040"/>
                  </a:lnTo>
                  <a:lnTo>
                    <a:pt x="556237" y="8197"/>
                  </a:lnTo>
                  <a:lnTo>
                    <a:pt x="492523" y="3776"/>
                  </a:lnTo>
                  <a:lnTo>
                    <a:pt x="420677" y="977"/>
                  </a:lnTo>
                  <a:lnTo>
                    <a:pt x="342900" y="0"/>
                  </a:lnTo>
                  <a:close/>
                </a:path>
              </a:pathLst>
            </a:custGeom>
            <a:solidFill>
              <a:srgbClr val="D24716"/>
            </a:solidFill>
          </p:spPr>
          <p:txBody>
            <a:bodyPr wrap="square" lIns="0" tIns="0" rIns="0" bIns="0" rtlCol="0"/>
            <a:lstStyle/>
            <a:p>
              <a:endParaRPr/>
            </a:p>
          </p:txBody>
        </p:sp>
        <p:sp>
          <p:nvSpPr>
            <p:cNvPr id="35" name="object 35"/>
            <p:cNvSpPr/>
            <p:nvPr/>
          </p:nvSpPr>
          <p:spPr>
            <a:xfrm>
              <a:off x="2362199" y="2133599"/>
              <a:ext cx="685800" cy="304800"/>
            </a:xfrm>
            <a:custGeom>
              <a:avLst/>
              <a:gdLst/>
              <a:ahLst/>
              <a:cxnLst/>
              <a:rect l="l" t="t" r="r" b="b"/>
              <a:pathLst>
                <a:path w="685800" h="304800">
                  <a:moveTo>
                    <a:pt x="342900" y="0"/>
                  </a:moveTo>
                  <a:lnTo>
                    <a:pt x="264722" y="977"/>
                  </a:lnTo>
                  <a:lnTo>
                    <a:pt x="192721" y="3776"/>
                  </a:lnTo>
                  <a:lnTo>
                    <a:pt x="129029" y="8197"/>
                  </a:lnTo>
                  <a:lnTo>
                    <a:pt x="75777" y="14040"/>
                  </a:lnTo>
                  <a:lnTo>
                    <a:pt x="35100" y="21104"/>
                  </a:lnTo>
                  <a:lnTo>
                    <a:pt x="0" y="38100"/>
                  </a:lnTo>
                  <a:lnTo>
                    <a:pt x="0" y="266700"/>
                  </a:lnTo>
                  <a:lnTo>
                    <a:pt x="35100" y="283139"/>
                  </a:lnTo>
                  <a:lnTo>
                    <a:pt x="75777" y="290226"/>
                  </a:lnTo>
                  <a:lnTo>
                    <a:pt x="129029" y="296202"/>
                  </a:lnTo>
                  <a:lnTo>
                    <a:pt x="192721" y="300801"/>
                  </a:lnTo>
                  <a:lnTo>
                    <a:pt x="264722" y="303755"/>
                  </a:lnTo>
                  <a:lnTo>
                    <a:pt x="342900" y="304800"/>
                  </a:lnTo>
                  <a:lnTo>
                    <a:pt x="420677" y="303755"/>
                  </a:lnTo>
                  <a:lnTo>
                    <a:pt x="492523" y="300801"/>
                  </a:lnTo>
                  <a:lnTo>
                    <a:pt x="556237" y="296202"/>
                  </a:lnTo>
                  <a:lnTo>
                    <a:pt x="609622" y="290226"/>
                  </a:lnTo>
                  <a:lnTo>
                    <a:pt x="650476" y="283139"/>
                  </a:lnTo>
                  <a:lnTo>
                    <a:pt x="685800" y="266700"/>
                  </a:lnTo>
                  <a:lnTo>
                    <a:pt x="685800" y="38100"/>
                  </a:lnTo>
                  <a:lnTo>
                    <a:pt x="650476" y="21104"/>
                  </a:lnTo>
                  <a:lnTo>
                    <a:pt x="609622" y="14040"/>
                  </a:lnTo>
                  <a:lnTo>
                    <a:pt x="556237" y="8197"/>
                  </a:lnTo>
                  <a:lnTo>
                    <a:pt x="492523" y="3776"/>
                  </a:lnTo>
                  <a:lnTo>
                    <a:pt x="420677" y="977"/>
                  </a:lnTo>
                  <a:lnTo>
                    <a:pt x="342900" y="0"/>
                  </a:lnTo>
                  <a:close/>
                </a:path>
                <a:path w="685800" h="304800">
                  <a:moveTo>
                    <a:pt x="0" y="0"/>
                  </a:moveTo>
                  <a:lnTo>
                    <a:pt x="0" y="0"/>
                  </a:lnTo>
                </a:path>
                <a:path w="685800" h="304800">
                  <a:moveTo>
                    <a:pt x="685800" y="304800"/>
                  </a:moveTo>
                  <a:lnTo>
                    <a:pt x="685800" y="304800"/>
                  </a:lnTo>
                </a:path>
              </a:pathLst>
            </a:custGeom>
            <a:ln w="9344">
              <a:solidFill>
                <a:srgbClr val="000000"/>
              </a:solidFill>
            </a:ln>
          </p:spPr>
          <p:txBody>
            <a:bodyPr wrap="square" lIns="0" tIns="0" rIns="0" bIns="0" rtlCol="0"/>
            <a:lstStyle/>
            <a:p>
              <a:endParaRPr/>
            </a:p>
          </p:txBody>
        </p:sp>
        <p:sp>
          <p:nvSpPr>
            <p:cNvPr id="36" name="object 36"/>
            <p:cNvSpPr/>
            <p:nvPr/>
          </p:nvSpPr>
          <p:spPr>
            <a:xfrm>
              <a:off x="2362199" y="2133599"/>
              <a:ext cx="685800" cy="76200"/>
            </a:xfrm>
            <a:custGeom>
              <a:avLst/>
              <a:gdLst/>
              <a:ahLst/>
              <a:cxnLst/>
              <a:rect l="l" t="t" r="r" b="b"/>
              <a:pathLst>
                <a:path w="685800" h="76200">
                  <a:moveTo>
                    <a:pt x="342900" y="0"/>
                  </a:moveTo>
                  <a:lnTo>
                    <a:pt x="264722" y="977"/>
                  </a:lnTo>
                  <a:lnTo>
                    <a:pt x="192721" y="3776"/>
                  </a:lnTo>
                  <a:lnTo>
                    <a:pt x="129029" y="8197"/>
                  </a:lnTo>
                  <a:lnTo>
                    <a:pt x="75777" y="14040"/>
                  </a:lnTo>
                  <a:lnTo>
                    <a:pt x="35100" y="21104"/>
                  </a:lnTo>
                  <a:lnTo>
                    <a:pt x="0" y="38100"/>
                  </a:lnTo>
                  <a:lnTo>
                    <a:pt x="9130" y="46608"/>
                  </a:lnTo>
                  <a:lnTo>
                    <a:pt x="75777" y="61626"/>
                  </a:lnTo>
                  <a:lnTo>
                    <a:pt x="129029" y="67602"/>
                  </a:lnTo>
                  <a:lnTo>
                    <a:pt x="192721" y="72201"/>
                  </a:lnTo>
                  <a:lnTo>
                    <a:pt x="264722" y="75155"/>
                  </a:lnTo>
                  <a:lnTo>
                    <a:pt x="342900" y="76200"/>
                  </a:lnTo>
                  <a:lnTo>
                    <a:pt x="420677" y="75155"/>
                  </a:lnTo>
                  <a:lnTo>
                    <a:pt x="492523" y="72201"/>
                  </a:lnTo>
                  <a:lnTo>
                    <a:pt x="556237" y="67602"/>
                  </a:lnTo>
                  <a:lnTo>
                    <a:pt x="609622" y="61626"/>
                  </a:lnTo>
                  <a:lnTo>
                    <a:pt x="650476" y="54539"/>
                  </a:lnTo>
                  <a:lnTo>
                    <a:pt x="685800" y="38100"/>
                  </a:lnTo>
                  <a:lnTo>
                    <a:pt x="676602" y="29191"/>
                  </a:lnTo>
                  <a:lnTo>
                    <a:pt x="609622" y="14040"/>
                  </a:lnTo>
                  <a:lnTo>
                    <a:pt x="556237" y="8197"/>
                  </a:lnTo>
                  <a:lnTo>
                    <a:pt x="492523" y="3776"/>
                  </a:lnTo>
                  <a:lnTo>
                    <a:pt x="420677" y="977"/>
                  </a:lnTo>
                  <a:lnTo>
                    <a:pt x="342900" y="0"/>
                  </a:lnTo>
                  <a:close/>
                </a:path>
              </a:pathLst>
            </a:custGeom>
            <a:solidFill>
              <a:srgbClr val="E48969"/>
            </a:solidFill>
          </p:spPr>
          <p:txBody>
            <a:bodyPr wrap="square" lIns="0" tIns="0" rIns="0" bIns="0" rtlCol="0"/>
            <a:lstStyle/>
            <a:p>
              <a:endParaRPr/>
            </a:p>
          </p:txBody>
        </p:sp>
        <p:sp>
          <p:nvSpPr>
            <p:cNvPr id="37" name="object 37"/>
            <p:cNvSpPr/>
            <p:nvPr/>
          </p:nvSpPr>
          <p:spPr>
            <a:xfrm>
              <a:off x="2362199" y="2133599"/>
              <a:ext cx="685800" cy="304800"/>
            </a:xfrm>
            <a:custGeom>
              <a:avLst/>
              <a:gdLst/>
              <a:ahLst/>
              <a:cxnLst/>
              <a:rect l="l" t="t" r="r" b="b"/>
              <a:pathLst>
                <a:path w="685800" h="304800">
                  <a:moveTo>
                    <a:pt x="342900" y="0"/>
                  </a:moveTo>
                  <a:lnTo>
                    <a:pt x="264722" y="977"/>
                  </a:lnTo>
                  <a:lnTo>
                    <a:pt x="192721" y="3776"/>
                  </a:lnTo>
                  <a:lnTo>
                    <a:pt x="129029" y="8197"/>
                  </a:lnTo>
                  <a:lnTo>
                    <a:pt x="75777" y="14040"/>
                  </a:lnTo>
                  <a:lnTo>
                    <a:pt x="35100" y="21104"/>
                  </a:lnTo>
                  <a:lnTo>
                    <a:pt x="0" y="38100"/>
                  </a:lnTo>
                  <a:lnTo>
                    <a:pt x="9130" y="46608"/>
                  </a:lnTo>
                  <a:lnTo>
                    <a:pt x="75777" y="61626"/>
                  </a:lnTo>
                  <a:lnTo>
                    <a:pt x="129029" y="67602"/>
                  </a:lnTo>
                  <a:lnTo>
                    <a:pt x="192721" y="72201"/>
                  </a:lnTo>
                  <a:lnTo>
                    <a:pt x="264722" y="75155"/>
                  </a:lnTo>
                  <a:lnTo>
                    <a:pt x="342900" y="76200"/>
                  </a:lnTo>
                  <a:lnTo>
                    <a:pt x="420677" y="75155"/>
                  </a:lnTo>
                  <a:lnTo>
                    <a:pt x="492523" y="72201"/>
                  </a:lnTo>
                  <a:lnTo>
                    <a:pt x="556237" y="67602"/>
                  </a:lnTo>
                  <a:lnTo>
                    <a:pt x="609622" y="61626"/>
                  </a:lnTo>
                  <a:lnTo>
                    <a:pt x="650476" y="54539"/>
                  </a:lnTo>
                  <a:lnTo>
                    <a:pt x="685800" y="38100"/>
                  </a:lnTo>
                  <a:lnTo>
                    <a:pt x="676602" y="29191"/>
                  </a:lnTo>
                  <a:lnTo>
                    <a:pt x="609622" y="14040"/>
                  </a:lnTo>
                  <a:lnTo>
                    <a:pt x="556237" y="8197"/>
                  </a:lnTo>
                  <a:lnTo>
                    <a:pt x="492523" y="3776"/>
                  </a:lnTo>
                  <a:lnTo>
                    <a:pt x="420677" y="977"/>
                  </a:lnTo>
                  <a:lnTo>
                    <a:pt x="342900" y="0"/>
                  </a:lnTo>
                  <a:close/>
                </a:path>
                <a:path w="685800" h="304800">
                  <a:moveTo>
                    <a:pt x="0" y="0"/>
                  </a:moveTo>
                  <a:lnTo>
                    <a:pt x="0" y="0"/>
                  </a:lnTo>
                </a:path>
                <a:path w="685800" h="304800">
                  <a:moveTo>
                    <a:pt x="685800" y="304800"/>
                  </a:moveTo>
                  <a:lnTo>
                    <a:pt x="685800" y="304800"/>
                  </a:lnTo>
                </a:path>
              </a:pathLst>
            </a:custGeom>
            <a:ln w="9344">
              <a:solidFill>
                <a:srgbClr val="000000"/>
              </a:solidFill>
            </a:ln>
          </p:spPr>
          <p:txBody>
            <a:bodyPr wrap="square" lIns="0" tIns="0" rIns="0" bIns="0" rtlCol="0"/>
            <a:lstStyle/>
            <a:p>
              <a:endParaRPr/>
            </a:p>
          </p:txBody>
        </p:sp>
      </p:grpSp>
      <p:grpSp>
        <p:nvGrpSpPr>
          <p:cNvPr id="38" name="object 38"/>
          <p:cNvGrpSpPr/>
          <p:nvPr/>
        </p:nvGrpSpPr>
        <p:grpSpPr>
          <a:xfrm>
            <a:off x="3881528" y="2508658"/>
            <a:ext cx="695325" cy="315595"/>
            <a:chOff x="2357527" y="2508657"/>
            <a:chExt cx="695325" cy="315595"/>
          </a:xfrm>
        </p:grpSpPr>
        <p:sp>
          <p:nvSpPr>
            <p:cNvPr id="39" name="object 39"/>
            <p:cNvSpPr/>
            <p:nvPr/>
          </p:nvSpPr>
          <p:spPr>
            <a:xfrm>
              <a:off x="2362199" y="2513330"/>
              <a:ext cx="685800" cy="306070"/>
            </a:xfrm>
            <a:custGeom>
              <a:avLst/>
              <a:gdLst/>
              <a:ahLst/>
              <a:cxnLst/>
              <a:rect l="l" t="t" r="r" b="b"/>
              <a:pathLst>
                <a:path w="685800" h="306069">
                  <a:moveTo>
                    <a:pt x="342900" y="0"/>
                  </a:moveTo>
                  <a:lnTo>
                    <a:pt x="264722" y="1044"/>
                  </a:lnTo>
                  <a:lnTo>
                    <a:pt x="192721" y="3998"/>
                  </a:lnTo>
                  <a:lnTo>
                    <a:pt x="129029" y="8597"/>
                  </a:lnTo>
                  <a:lnTo>
                    <a:pt x="75777" y="14573"/>
                  </a:lnTo>
                  <a:lnTo>
                    <a:pt x="35100" y="21660"/>
                  </a:lnTo>
                  <a:lnTo>
                    <a:pt x="0" y="38100"/>
                  </a:lnTo>
                  <a:lnTo>
                    <a:pt x="0" y="267970"/>
                  </a:lnTo>
                  <a:lnTo>
                    <a:pt x="35100" y="284409"/>
                  </a:lnTo>
                  <a:lnTo>
                    <a:pt x="75777" y="291496"/>
                  </a:lnTo>
                  <a:lnTo>
                    <a:pt x="129029" y="297472"/>
                  </a:lnTo>
                  <a:lnTo>
                    <a:pt x="192721" y="302071"/>
                  </a:lnTo>
                  <a:lnTo>
                    <a:pt x="264722" y="305025"/>
                  </a:lnTo>
                  <a:lnTo>
                    <a:pt x="342900" y="306070"/>
                  </a:lnTo>
                  <a:lnTo>
                    <a:pt x="420677" y="305025"/>
                  </a:lnTo>
                  <a:lnTo>
                    <a:pt x="492523" y="302071"/>
                  </a:lnTo>
                  <a:lnTo>
                    <a:pt x="556237" y="297472"/>
                  </a:lnTo>
                  <a:lnTo>
                    <a:pt x="609622" y="291496"/>
                  </a:lnTo>
                  <a:lnTo>
                    <a:pt x="650476" y="284409"/>
                  </a:lnTo>
                  <a:lnTo>
                    <a:pt x="685800" y="267970"/>
                  </a:lnTo>
                  <a:lnTo>
                    <a:pt x="685800" y="38100"/>
                  </a:lnTo>
                  <a:lnTo>
                    <a:pt x="650476" y="21660"/>
                  </a:lnTo>
                  <a:lnTo>
                    <a:pt x="609622" y="14573"/>
                  </a:lnTo>
                  <a:lnTo>
                    <a:pt x="556237" y="8597"/>
                  </a:lnTo>
                  <a:lnTo>
                    <a:pt x="492523" y="3998"/>
                  </a:lnTo>
                  <a:lnTo>
                    <a:pt x="420677" y="1044"/>
                  </a:lnTo>
                  <a:lnTo>
                    <a:pt x="342900" y="0"/>
                  </a:lnTo>
                  <a:close/>
                </a:path>
              </a:pathLst>
            </a:custGeom>
            <a:solidFill>
              <a:srgbClr val="D24716"/>
            </a:solidFill>
          </p:spPr>
          <p:txBody>
            <a:bodyPr wrap="square" lIns="0" tIns="0" rIns="0" bIns="0" rtlCol="0"/>
            <a:lstStyle/>
            <a:p>
              <a:endParaRPr/>
            </a:p>
          </p:txBody>
        </p:sp>
        <p:sp>
          <p:nvSpPr>
            <p:cNvPr id="40" name="object 40"/>
            <p:cNvSpPr/>
            <p:nvPr/>
          </p:nvSpPr>
          <p:spPr>
            <a:xfrm>
              <a:off x="2362199" y="2513330"/>
              <a:ext cx="685800" cy="306070"/>
            </a:xfrm>
            <a:custGeom>
              <a:avLst/>
              <a:gdLst/>
              <a:ahLst/>
              <a:cxnLst/>
              <a:rect l="l" t="t" r="r" b="b"/>
              <a:pathLst>
                <a:path w="685800" h="306069">
                  <a:moveTo>
                    <a:pt x="342900" y="0"/>
                  </a:moveTo>
                  <a:lnTo>
                    <a:pt x="264722" y="1044"/>
                  </a:lnTo>
                  <a:lnTo>
                    <a:pt x="192721" y="3998"/>
                  </a:lnTo>
                  <a:lnTo>
                    <a:pt x="129029" y="8597"/>
                  </a:lnTo>
                  <a:lnTo>
                    <a:pt x="75777" y="14573"/>
                  </a:lnTo>
                  <a:lnTo>
                    <a:pt x="35100" y="21660"/>
                  </a:lnTo>
                  <a:lnTo>
                    <a:pt x="0" y="38100"/>
                  </a:lnTo>
                  <a:lnTo>
                    <a:pt x="0" y="267970"/>
                  </a:lnTo>
                  <a:lnTo>
                    <a:pt x="35100" y="284409"/>
                  </a:lnTo>
                  <a:lnTo>
                    <a:pt x="75777" y="291496"/>
                  </a:lnTo>
                  <a:lnTo>
                    <a:pt x="129029" y="297472"/>
                  </a:lnTo>
                  <a:lnTo>
                    <a:pt x="192721" y="302071"/>
                  </a:lnTo>
                  <a:lnTo>
                    <a:pt x="264722" y="305025"/>
                  </a:lnTo>
                  <a:lnTo>
                    <a:pt x="342900" y="306070"/>
                  </a:lnTo>
                  <a:lnTo>
                    <a:pt x="420677" y="305025"/>
                  </a:lnTo>
                  <a:lnTo>
                    <a:pt x="492523" y="302071"/>
                  </a:lnTo>
                  <a:lnTo>
                    <a:pt x="556237" y="297472"/>
                  </a:lnTo>
                  <a:lnTo>
                    <a:pt x="609622" y="291496"/>
                  </a:lnTo>
                  <a:lnTo>
                    <a:pt x="650476" y="284409"/>
                  </a:lnTo>
                  <a:lnTo>
                    <a:pt x="685800" y="267970"/>
                  </a:lnTo>
                  <a:lnTo>
                    <a:pt x="685800" y="38100"/>
                  </a:lnTo>
                  <a:lnTo>
                    <a:pt x="650476" y="21660"/>
                  </a:lnTo>
                  <a:lnTo>
                    <a:pt x="609622" y="14573"/>
                  </a:lnTo>
                  <a:lnTo>
                    <a:pt x="556237" y="8597"/>
                  </a:lnTo>
                  <a:lnTo>
                    <a:pt x="492523" y="3998"/>
                  </a:lnTo>
                  <a:lnTo>
                    <a:pt x="420677" y="1044"/>
                  </a:lnTo>
                  <a:lnTo>
                    <a:pt x="342900" y="0"/>
                  </a:lnTo>
                  <a:close/>
                </a:path>
                <a:path w="685800" h="306069">
                  <a:moveTo>
                    <a:pt x="0" y="0"/>
                  </a:moveTo>
                  <a:lnTo>
                    <a:pt x="0" y="0"/>
                  </a:lnTo>
                </a:path>
                <a:path w="685800" h="306069">
                  <a:moveTo>
                    <a:pt x="685800" y="306070"/>
                  </a:moveTo>
                  <a:lnTo>
                    <a:pt x="685800" y="306070"/>
                  </a:lnTo>
                </a:path>
              </a:pathLst>
            </a:custGeom>
            <a:ln w="9344">
              <a:solidFill>
                <a:srgbClr val="000000"/>
              </a:solidFill>
            </a:ln>
          </p:spPr>
          <p:txBody>
            <a:bodyPr wrap="square" lIns="0" tIns="0" rIns="0" bIns="0" rtlCol="0"/>
            <a:lstStyle/>
            <a:p>
              <a:endParaRPr/>
            </a:p>
          </p:txBody>
        </p:sp>
        <p:sp>
          <p:nvSpPr>
            <p:cNvPr id="41" name="object 41"/>
            <p:cNvSpPr/>
            <p:nvPr/>
          </p:nvSpPr>
          <p:spPr>
            <a:xfrm>
              <a:off x="2362199" y="2513330"/>
              <a:ext cx="685800" cy="77470"/>
            </a:xfrm>
            <a:custGeom>
              <a:avLst/>
              <a:gdLst/>
              <a:ahLst/>
              <a:cxnLst/>
              <a:rect l="l" t="t" r="r" b="b"/>
              <a:pathLst>
                <a:path w="685800" h="77469">
                  <a:moveTo>
                    <a:pt x="342900" y="0"/>
                  </a:moveTo>
                  <a:lnTo>
                    <a:pt x="264722" y="1044"/>
                  </a:lnTo>
                  <a:lnTo>
                    <a:pt x="192721" y="3998"/>
                  </a:lnTo>
                  <a:lnTo>
                    <a:pt x="129029" y="8597"/>
                  </a:lnTo>
                  <a:lnTo>
                    <a:pt x="75777" y="14573"/>
                  </a:lnTo>
                  <a:lnTo>
                    <a:pt x="35100" y="21660"/>
                  </a:lnTo>
                  <a:lnTo>
                    <a:pt x="0" y="38100"/>
                  </a:lnTo>
                  <a:lnTo>
                    <a:pt x="9130" y="47078"/>
                  </a:lnTo>
                  <a:lnTo>
                    <a:pt x="75777" y="62659"/>
                  </a:lnTo>
                  <a:lnTo>
                    <a:pt x="129029" y="68772"/>
                  </a:lnTo>
                  <a:lnTo>
                    <a:pt x="192721" y="73441"/>
                  </a:lnTo>
                  <a:lnTo>
                    <a:pt x="264722" y="76422"/>
                  </a:lnTo>
                  <a:lnTo>
                    <a:pt x="342900" y="77470"/>
                  </a:lnTo>
                  <a:lnTo>
                    <a:pt x="420677" y="76422"/>
                  </a:lnTo>
                  <a:lnTo>
                    <a:pt x="492523" y="73441"/>
                  </a:lnTo>
                  <a:lnTo>
                    <a:pt x="556237" y="68772"/>
                  </a:lnTo>
                  <a:lnTo>
                    <a:pt x="609622" y="62659"/>
                  </a:lnTo>
                  <a:lnTo>
                    <a:pt x="650476" y="55346"/>
                  </a:lnTo>
                  <a:lnTo>
                    <a:pt x="685800" y="38100"/>
                  </a:lnTo>
                  <a:lnTo>
                    <a:pt x="676602" y="29591"/>
                  </a:lnTo>
                  <a:lnTo>
                    <a:pt x="609622" y="14573"/>
                  </a:lnTo>
                  <a:lnTo>
                    <a:pt x="556237" y="8597"/>
                  </a:lnTo>
                  <a:lnTo>
                    <a:pt x="492523" y="3998"/>
                  </a:lnTo>
                  <a:lnTo>
                    <a:pt x="420677" y="1044"/>
                  </a:lnTo>
                  <a:lnTo>
                    <a:pt x="342900" y="0"/>
                  </a:lnTo>
                  <a:close/>
                </a:path>
              </a:pathLst>
            </a:custGeom>
            <a:solidFill>
              <a:srgbClr val="E48969"/>
            </a:solidFill>
          </p:spPr>
          <p:txBody>
            <a:bodyPr wrap="square" lIns="0" tIns="0" rIns="0" bIns="0" rtlCol="0"/>
            <a:lstStyle/>
            <a:p>
              <a:endParaRPr/>
            </a:p>
          </p:txBody>
        </p:sp>
        <p:sp>
          <p:nvSpPr>
            <p:cNvPr id="42" name="object 42"/>
            <p:cNvSpPr/>
            <p:nvPr/>
          </p:nvSpPr>
          <p:spPr>
            <a:xfrm>
              <a:off x="2362199" y="2513330"/>
              <a:ext cx="685800" cy="306070"/>
            </a:xfrm>
            <a:custGeom>
              <a:avLst/>
              <a:gdLst/>
              <a:ahLst/>
              <a:cxnLst/>
              <a:rect l="l" t="t" r="r" b="b"/>
              <a:pathLst>
                <a:path w="685800" h="306069">
                  <a:moveTo>
                    <a:pt x="342900" y="0"/>
                  </a:moveTo>
                  <a:lnTo>
                    <a:pt x="264722" y="1044"/>
                  </a:lnTo>
                  <a:lnTo>
                    <a:pt x="192721" y="3998"/>
                  </a:lnTo>
                  <a:lnTo>
                    <a:pt x="129029" y="8597"/>
                  </a:lnTo>
                  <a:lnTo>
                    <a:pt x="75777" y="14573"/>
                  </a:lnTo>
                  <a:lnTo>
                    <a:pt x="35100" y="21660"/>
                  </a:lnTo>
                  <a:lnTo>
                    <a:pt x="0" y="38100"/>
                  </a:lnTo>
                  <a:lnTo>
                    <a:pt x="9130" y="47078"/>
                  </a:lnTo>
                  <a:lnTo>
                    <a:pt x="75777" y="62659"/>
                  </a:lnTo>
                  <a:lnTo>
                    <a:pt x="129029" y="68772"/>
                  </a:lnTo>
                  <a:lnTo>
                    <a:pt x="192721" y="73441"/>
                  </a:lnTo>
                  <a:lnTo>
                    <a:pt x="264722" y="76422"/>
                  </a:lnTo>
                  <a:lnTo>
                    <a:pt x="342900" y="77470"/>
                  </a:lnTo>
                  <a:lnTo>
                    <a:pt x="420677" y="76422"/>
                  </a:lnTo>
                  <a:lnTo>
                    <a:pt x="492523" y="73441"/>
                  </a:lnTo>
                  <a:lnTo>
                    <a:pt x="556237" y="68772"/>
                  </a:lnTo>
                  <a:lnTo>
                    <a:pt x="609622" y="62659"/>
                  </a:lnTo>
                  <a:lnTo>
                    <a:pt x="650476" y="55346"/>
                  </a:lnTo>
                  <a:lnTo>
                    <a:pt x="685800" y="38100"/>
                  </a:lnTo>
                  <a:lnTo>
                    <a:pt x="676602" y="29591"/>
                  </a:lnTo>
                  <a:lnTo>
                    <a:pt x="609622" y="14573"/>
                  </a:lnTo>
                  <a:lnTo>
                    <a:pt x="556237" y="8597"/>
                  </a:lnTo>
                  <a:lnTo>
                    <a:pt x="492523" y="3998"/>
                  </a:lnTo>
                  <a:lnTo>
                    <a:pt x="420677" y="1044"/>
                  </a:lnTo>
                  <a:lnTo>
                    <a:pt x="342900" y="0"/>
                  </a:lnTo>
                  <a:close/>
                </a:path>
                <a:path w="685800" h="306069">
                  <a:moveTo>
                    <a:pt x="0" y="0"/>
                  </a:moveTo>
                  <a:lnTo>
                    <a:pt x="0" y="0"/>
                  </a:lnTo>
                </a:path>
                <a:path w="685800" h="306069">
                  <a:moveTo>
                    <a:pt x="685800" y="306070"/>
                  </a:moveTo>
                  <a:lnTo>
                    <a:pt x="685800" y="306070"/>
                  </a:lnTo>
                </a:path>
              </a:pathLst>
            </a:custGeom>
            <a:ln w="9344">
              <a:solidFill>
                <a:srgbClr val="000000"/>
              </a:solidFill>
            </a:ln>
          </p:spPr>
          <p:txBody>
            <a:bodyPr wrap="square" lIns="0" tIns="0" rIns="0" bIns="0" rtlCol="0"/>
            <a:lstStyle/>
            <a:p>
              <a:endParaRPr/>
            </a:p>
          </p:txBody>
        </p:sp>
      </p:grpSp>
      <p:grpSp>
        <p:nvGrpSpPr>
          <p:cNvPr id="43" name="object 43"/>
          <p:cNvGrpSpPr/>
          <p:nvPr/>
        </p:nvGrpSpPr>
        <p:grpSpPr>
          <a:xfrm>
            <a:off x="3881528" y="2890928"/>
            <a:ext cx="695325" cy="314325"/>
            <a:chOff x="2357527" y="2890927"/>
            <a:chExt cx="695325" cy="314325"/>
          </a:xfrm>
        </p:grpSpPr>
        <p:sp>
          <p:nvSpPr>
            <p:cNvPr id="44" name="object 44"/>
            <p:cNvSpPr/>
            <p:nvPr/>
          </p:nvSpPr>
          <p:spPr>
            <a:xfrm>
              <a:off x="2362199" y="2895599"/>
              <a:ext cx="685800" cy="304800"/>
            </a:xfrm>
            <a:custGeom>
              <a:avLst/>
              <a:gdLst/>
              <a:ahLst/>
              <a:cxnLst/>
              <a:rect l="l" t="t" r="r" b="b"/>
              <a:pathLst>
                <a:path w="685800" h="304800">
                  <a:moveTo>
                    <a:pt x="342900" y="0"/>
                  </a:moveTo>
                  <a:lnTo>
                    <a:pt x="264722" y="1044"/>
                  </a:lnTo>
                  <a:lnTo>
                    <a:pt x="192721" y="3998"/>
                  </a:lnTo>
                  <a:lnTo>
                    <a:pt x="129029" y="8597"/>
                  </a:lnTo>
                  <a:lnTo>
                    <a:pt x="75777" y="14573"/>
                  </a:lnTo>
                  <a:lnTo>
                    <a:pt x="35100" y="21660"/>
                  </a:lnTo>
                  <a:lnTo>
                    <a:pt x="0" y="38100"/>
                  </a:lnTo>
                  <a:lnTo>
                    <a:pt x="0" y="266700"/>
                  </a:lnTo>
                  <a:lnTo>
                    <a:pt x="35100" y="283139"/>
                  </a:lnTo>
                  <a:lnTo>
                    <a:pt x="75777" y="290226"/>
                  </a:lnTo>
                  <a:lnTo>
                    <a:pt x="129029" y="296202"/>
                  </a:lnTo>
                  <a:lnTo>
                    <a:pt x="192721" y="300801"/>
                  </a:lnTo>
                  <a:lnTo>
                    <a:pt x="264722" y="303755"/>
                  </a:lnTo>
                  <a:lnTo>
                    <a:pt x="342900" y="304800"/>
                  </a:lnTo>
                  <a:lnTo>
                    <a:pt x="420677" y="303755"/>
                  </a:lnTo>
                  <a:lnTo>
                    <a:pt x="492523" y="300801"/>
                  </a:lnTo>
                  <a:lnTo>
                    <a:pt x="556237" y="296202"/>
                  </a:lnTo>
                  <a:lnTo>
                    <a:pt x="609622" y="290226"/>
                  </a:lnTo>
                  <a:lnTo>
                    <a:pt x="650476" y="283139"/>
                  </a:lnTo>
                  <a:lnTo>
                    <a:pt x="685800" y="266700"/>
                  </a:lnTo>
                  <a:lnTo>
                    <a:pt x="685800" y="38100"/>
                  </a:lnTo>
                  <a:lnTo>
                    <a:pt x="650476" y="21660"/>
                  </a:lnTo>
                  <a:lnTo>
                    <a:pt x="609622" y="14573"/>
                  </a:lnTo>
                  <a:lnTo>
                    <a:pt x="556237" y="8597"/>
                  </a:lnTo>
                  <a:lnTo>
                    <a:pt x="492523" y="3998"/>
                  </a:lnTo>
                  <a:lnTo>
                    <a:pt x="420677" y="1044"/>
                  </a:lnTo>
                  <a:lnTo>
                    <a:pt x="342900" y="0"/>
                  </a:lnTo>
                  <a:close/>
                </a:path>
              </a:pathLst>
            </a:custGeom>
            <a:solidFill>
              <a:srgbClr val="D24716"/>
            </a:solidFill>
          </p:spPr>
          <p:txBody>
            <a:bodyPr wrap="square" lIns="0" tIns="0" rIns="0" bIns="0" rtlCol="0"/>
            <a:lstStyle/>
            <a:p>
              <a:endParaRPr/>
            </a:p>
          </p:txBody>
        </p:sp>
        <p:sp>
          <p:nvSpPr>
            <p:cNvPr id="45" name="object 45"/>
            <p:cNvSpPr/>
            <p:nvPr/>
          </p:nvSpPr>
          <p:spPr>
            <a:xfrm>
              <a:off x="2362199" y="2895599"/>
              <a:ext cx="685800" cy="304800"/>
            </a:xfrm>
            <a:custGeom>
              <a:avLst/>
              <a:gdLst/>
              <a:ahLst/>
              <a:cxnLst/>
              <a:rect l="l" t="t" r="r" b="b"/>
              <a:pathLst>
                <a:path w="685800" h="304800">
                  <a:moveTo>
                    <a:pt x="342900" y="0"/>
                  </a:moveTo>
                  <a:lnTo>
                    <a:pt x="264722" y="1044"/>
                  </a:lnTo>
                  <a:lnTo>
                    <a:pt x="192721" y="3998"/>
                  </a:lnTo>
                  <a:lnTo>
                    <a:pt x="129029" y="8597"/>
                  </a:lnTo>
                  <a:lnTo>
                    <a:pt x="75777" y="14573"/>
                  </a:lnTo>
                  <a:lnTo>
                    <a:pt x="35100" y="21660"/>
                  </a:lnTo>
                  <a:lnTo>
                    <a:pt x="0" y="38100"/>
                  </a:lnTo>
                  <a:lnTo>
                    <a:pt x="0" y="266700"/>
                  </a:lnTo>
                  <a:lnTo>
                    <a:pt x="35100" y="283139"/>
                  </a:lnTo>
                  <a:lnTo>
                    <a:pt x="75777" y="290226"/>
                  </a:lnTo>
                  <a:lnTo>
                    <a:pt x="129029" y="296202"/>
                  </a:lnTo>
                  <a:lnTo>
                    <a:pt x="192721" y="300801"/>
                  </a:lnTo>
                  <a:lnTo>
                    <a:pt x="264722" y="303755"/>
                  </a:lnTo>
                  <a:lnTo>
                    <a:pt x="342900" y="304800"/>
                  </a:lnTo>
                  <a:lnTo>
                    <a:pt x="420677" y="303755"/>
                  </a:lnTo>
                  <a:lnTo>
                    <a:pt x="492523" y="300801"/>
                  </a:lnTo>
                  <a:lnTo>
                    <a:pt x="556237" y="296202"/>
                  </a:lnTo>
                  <a:lnTo>
                    <a:pt x="609622" y="290226"/>
                  </a:lnTo>
                  <a:lnTo>
                    <a:pt x="650476" y="283139"/>
                  </a:lnTo>
                  <a:lnTo>
                    <a:pt x="685800" y="266700"/>
                  </a:lnTo>
                  <a:lnTo>
                    <a:pt x="685800" y="38100"/>
                  </a:lnTo>
                  <a:lnTo>
                    <a:pt x="650476" y="21660"/>
                  </a:lnTo>
                  <a:lnTo>
                    <a:pt x="609622" y="14573"/>
                  </a:lnTo>
                  <a:lnTo>
                    <a:pt x="556237" y="8597"/>
                  </a:lnTo>
                  <a:lnTo>
                    <a:pt x="492523" y="3998"/>
                  </a:lnTo>
                  <a:lnTo>
                    <a:pt x="420677" y="1044"/>
                  </a:lnTo>
                  <a:lnTo>
                    <a:pt x="342900" y="0"/>
                  </a:lnTo>
                  <a:close/>
                </a:path>
                <a:path w="685800" h="304800">
                  <a:moveTo>
                    <a:pt x="0" y="0"/>
                  </a:moveTo>
                  <a:lnTo>
                    <a:pt x="0" y="0"/>
                  </a:lnTo>
                </a:path>
                <a:path w="685800" h="304800">
                  <a:moveTo>
                    <a:pt x="685800" y="304800"/>
                  </a:moveTo>
                  <a:lnTo>
                    <a:pt x="685800" y="304800"/>
                  </a:lnTo>
                </a:path>
              </a:pathLst>
            </a:custGeom>
            <a:ln w="9344">
              <a:solidFill>
                <a:srgbClr val="000000"/>
              </a:solidFill>
            </a:ln>
          </p:spPr>
          <p:txBody>
            <a:bodyPr wrap="square" lIns="0" tIns="0" rIns="0" bIns="0" rtlCol="0"/>
            <a:lstStyle/>
            <a:p>
              <a:endParaRPr/>
            </a:p>
          </p:txBody>
        </p:sp>
        <p:sp>
          <p:nvSpPr>
            <p:cNvPr id="46" name="object 46"/>
            <p:cNvSpPr/>
            <p:nvPr/>
          </p:nvSpPr>
          <p:spPr>
            <a:xfrm>
              <a:off x="2362199" y="2895599"/>
              <a:ext cx="685800" cy="76200"/>
            </a:xfrm>
            <a:custGeom>
              <a:avLst/>
              <a:gdLst/>
              <a:ahLst/>
              <a:cxnLst/>
              <a:rect l="l" t="t" r="r" b="b"/>
              <a:pathLst>
                <a:path w="685800" h="76200">
                  <a:moveTo>
                    <a:pt x="342900" y="0"/>
                  </a:moveTo>
                  <a:lnTo>
                    <a:pt x="264722" y="1044"/>
                  </a:lnTo>
                  <a:lnTo>
                    <a:pt x="192721" y="3998"/>
                  </a:lnTo>
                  <a:lnTo>
                    <a:pt x="129029" y="8597"/>
                  </a:lnTo>
                  <a:lnTo>
                    <a:pt x="75777" y="14573"/>
                  </a:lnTo>
                  <a:lnTo>
                    <a:pt x="35100" y="21660"/>
                  </a:lnTo>
                  <a:lnTo>
                    <a:pt x="0" y="38100"/>
                  </a:lnTo>
                  <a:lnTo>
                    <a:pt x="9130" y="46608"/>
                  </a:lnTo>
                  <a:lnTo>
                    <a:pt x="75777" y="61626"/>
                  </a:lnTo>
                  <a:lnTo>
                    <a:pt x="129029" y="67602"/>
                  </a:lnTo>
                  <a:lnTo>
                    <a:pt x="192721" y="72201"/>
                  </a:lnTo>
                  <a:lnTo>
                    <a:pt x="264722" y="75155"/>
                  </a:lnTo>
                  <a:lnTo>
                    <a:pt x="342900" y="76200"/>
                  </a:lnTo>
                  <a:lnTo>
                    <a:pt x="420677" y="75155"/>
                  </a:lnTo>
                  <a:lnTo>
                    <a:pt x="492523" y="72201"/>
                  </a:lnTo>
                  <a:lnTo>
                    <a:pt x="556237" y="67602"/>
                  </a:lnTo>
                  <a:lnTo>
                    <a:pt x="609622" y="61626"/>
                  </a:lnTo>
                  <a:lnTo>
                    <a:pt x="650476" y="54539"/>
                  </a:lnTo>
                  <a:lnTo>
                    <a:pt x="685800" y="38100"/>
                  </a:lnTo>
                  <a:lnTo>
                    <a:pt x="676602" y="29591"/>
                  </a:lnTo>
                  <a:lnTo>
                    <a:pt x="609622" y="14573"/>
                  </a:lnTo>
                  <a:lnTo>
                    <a:pt x="556237" y="8597"/>
                  </a:lnTo>
                  <a:lnTo>
                    <a:pt x="492523" y="3998"/>
                  </a:lnTo>
                  <a:lnTo>
                    <a:pt x="420677" y="1044"/>
                  </a:lnTo>
                  <a:lnTo>
                    <a:pt x="342900" y="0"/>
                  </a:lnTo>
                  <a:close/>
                </a:path>
              </a:pathLst>
            </a:custGeom>
            <a:solidFill>
              <a:srgbClr val="E48969"/>
            </a:solidFill>
          </p:spPr>
          <p:txBody>
            <a:bodyPr wrap="square" lIns="0" tIns="0" rIns="0" bIns="0" rtlCol="0"/>
            <a:lstStyle/>
            <a:p>
              <a:endParaRPr/>
            </a:p>
          </p:txBody>
        </p:sp>
        <p:sp>
          <p:nvSpPr>
            <p:cNvPr id="47" name="object 47"/>
            <p:cNvSpPr/>
            <p:nvPr/>
          </p:nvSpPr>
          <p:spPr>
            <a:xfrm>
              <a:off x="2362199" y="2895599"/>
              <a:ext cx="685800" cy="304800"/>
            </a:xfrm>
            <a:custGeom>
              <a:avLst/>
              <a:gdLst/>
              <a:ahLst/>
              <a:cxnLst/>
              <a:rect l="l" t="t" r="r" b="b"/>
              <a:pathLst>
                <a:path w="685800" h="304800">
                  <a:moveTo>
                    <a:pt x="342900" y="0"/>
                  </a:moveTo>
                  <a:lnTo>
                    <a:pt x="264722" y="1044"/>
                  </a:lnTo>
                  <a:lnTo>
                    <a:pt x="192721" y="3998"/>
                  </a:lnTo>
                  <a:lnTo>
                    <a:pt x="129029" y="8597"/>
                  </a:lnTo>
                  <a:lnTo>
                    <a:pt x="75777" y="14573"/>
                  </a:lnTo>
                  <a:lnTo>
                    <a:pt x="35100" y="21660"/>
                  </a:lnTo>
                  <a:lnTo>
                    <a:pt x="0" y="38100"/>
                  </a:lnTo>
                  <a:lnTo>
                    <a:pt x="9130" y="46608"/>
                  </a:lnTo>
                  <a:lnTo>
                    <a:pt x="75777" y="61626"/>
                  </a:lnTo>
                  <a:lnTo>
                    <a:pt x="129029" y="67602"/>
                  </a:lnTo>
                  <a:lnTo>
                    <a:pt x="192721" y="72201"/>
                  </a:lnTo>
                  <a:lnTo>
                    <a:pt x="264722" y="75155"/>
                  </a:lnTo>
                  <a:lnTo>
                    <a:pt x="342900" y="76200"/>
                  </a:lnTo>
                  <a:lnTo>
                    <a:pt x="420677" y="75155"/>
                  </a:lnTo>
                  <a:lnTo>
                    <a:pt x="492523" y="72201"/>
                  </a:lnTo>
                  <a:lnTo>
                    <a:pt x="556237" y="67602"/>
                  </a:lnTo>
                  <a:lnTo>
                    <a:pt x="609622" y="61626"/>
                  </a:lnTo>
                  <a:lnTo>
                    <a:pt x="650476" y="54539"/>
                  </a:lnTo>
                  <a:lnTo>
                    <a:pt x="685800" y="38100"/>
                  </a:lnTo>
                  <a:lnTo>
                    <a:pt x="676602" y="29591"/>
                  </a:lnTo>
                  <a:lnTo>
                    <a:pt x="609622" y="14573"/>
                  </a:lnTo>
                  <a:lnTo>
                    <a:pt x="556237" y="8597"/>
                  </a:lnTo>
                  <a:lnTo>
                    <a:pt x="492523" y="3998"/>
                  </a:lnTo>
                  <a:lnTo>
                    <a:pt x="420677" y="1044"/>
                  </a:lnTo>
                  <a:lnTo>
                    <a:pt x="342900" y="0"/>
                  </a:lnTo>
                  <a:close/>
                </a:path>
                <a:path w="685800" h="304800">
                  <a:moveTo>
                    <a:pt x="0" y="0"/>
                  </a:moveTo>
                  <a:lnTo>
                    <a:pt x="0" y="0"/>
                  </a:lnTo>
                </a:path>
                <a:path w="685800" h="304800">
                  <a:moveTo>
                    <a:pt x="685800" y="304800"/>
                  </a:moveTo>
                  <a:lnTo>
                    <a:pt x="685800" y="304800"/>
                  </a:lnTo>
                </a:path>
              </a:pathLst>
            </a:custGeom>
            <a:ln w="9344">
              <a:solidFill>
                <a:srgbClr val="000000"/>
              </a:solidFill>
            </a:ln>
          </p:spPr>
          <p:txBody>
            <a:bodyPr wrap="square" lIns="0" tIns="0" rIns="0" bIns="0" rtlCol="0"/>
            <a:lstStyle/>
            <a:p>
              <a:endParaRPr/>
            </a:p>
          </p:txBody>
        </p:sp>
      </p:grpSp>
      <p:grpSp>
        <p:nvGrpSpPr>
          <p:cNvPr id="48" name="object 48"/>
          <p:cNvGrpSpPr/>
          <p:nvPr/>
        </p:nvGrpSpPr>
        <p:grpSpPr>
          <a:xfrm>
            <a:off x="2705100" y="4038600"/>
            <a:ext cx="76200" cy="303530"/>
            <a:chOff x="1181100" y="4038600"/>
            <a:chExt cx="76200" cy="303530"/>
          </a:xfrm>
        </p:grpSpPr>
        <p:sp>
          <p:nvSpPr>
            <p:cNvPr id="49" name="object 49"/>
            <p:cNvSpPr/>
            <p:nvPr/>
          </p:nvSpPr>
          <p:spPr>
            <a:xfrm>
              <a:off x="1219200" y="4084319"/>
              <a:ext cx="0" cy="257810"/>
            </a:xfrm>
            <a:custGeom>
              <a:avLst/>
              <a:gdLst/>
              <a:ahLst/>
              <a:cxnLst/>
              <a:rect l="l" t="t" r="r" b="b"/>
              <a:pathLst>
                <a:path h="257810">
                  <a:moveTo>
                    <a:pt x="0" y="0"/>
                  </a:moveTo>
                  <a:lnTo>
                    <a:pt x="0" y="257809"/>
                  </a:lnTo>
                </a:path>
              </a:pathLst>
            </a:custGeom>
            <a:ln w="3810">
              <a:solidFill>
                <a:srgbClr val="000000"/>
              </a:solidFill>
            </a:ln>
          </p:spPr>
          <p:txBody>
            <a:bodyPr wrap="square" lIns="0" tIns="0" rIns="0" bIns="0" rtlCol="0"/>
            <a:lstStyle/>
            <a:p>
              <a:endParaRPr/>
            </a:p>
          </p:txBody>
        </p:sp>
        <p:sp>
          <p:nvSpPr>
            <p:cNvPr id="50" name="object 50"/>
            <p:cNvSpPr/>
            <p:nvPr/>
          </p:nvSpPr>
          <p:spPr>
            <a:xfrm>
              <a:off x="1181100" y="4038600"/>
              <a:ext cx="76200" cy="50800"/>
            </a:xfrm>
            <a:custGeom>
              <a:avLst/>
              <a:gdLst/>
              <a:ahLst/>
              <a:cxnLst/>
              <a:rect l="l" t="t" r="r" b="b"/>
              <a:pathLst>
                <a:path w="76200" h="50800">
                  <a:moveTo>
                    <a:pt x="38100" y="0"/>
                  </a:moveTo>
                  <a:lnTo>
                    <a:pt x="0" y="50800"/>
                  </a:lnTo>
                  <a:lnTo>
                    <a:pt x="76200" y="50800"/>
                  </a:lnTo>
                  <a:lnTo>
                    <a:pt x="38100" y="0"/>
                  </a:lnTo>
                  <a:close/>
                </a:path>
              </a:pathLst>
            </a:custGeom>
            <a:solidFill>
              <a:srgbClr val="000000"/>
            </a:solidFill>
          </p:spPr>
          <p:txBody>
            <a:bodyPr wrap="square" lIns="0" tIns="0" rIns="0" bIns="0" rtlCol="0"/>
            <a:lstStyle/>
            <a:p>
              <a:endParaRPr/>
            </a:p>
          </p:txBody>
        </p:sp>
      </p:grpSp>
      <p:graphicFrame>
        <p:nvGraphicFramePr>
          <p:cNvPr id="51" name="object 51"/>
          <p:cNvGraphicFramePr>
            <a:graphicFrameLocks noGrp="1"/>
          </p:cNvGraphicFramePr>
          <p:nvPr/>
        </p:nvGraphicFramePr>
        <p:xfrm>
          <a:off x="2052728" y="3652928"/>
          <a:ext cx="2437130" cy="1219198"/>
        </p:xfrm>
        <a:graphic>
          <a:graphicData uri="http://schemas.openxmlformats.org/drawingml/2006/table">
            <a:tbl>
              <a:tblPr firstRow="1" bandRow="1">
                <a:tableStyleId>{2D5ABB26-0587-4C30-8999-92F81FD0307C}</a:tableStyleId>
              </a:tblPr>
              <a:tblGrid>
                <a:gridCol w="1295400">
                  <a:extLst>
                    <a:ext uri="{9D8B030D-6E8A-4147-A177-3AD203B41FA5}">
                      <a16:colId xmlns:a16="http://schemas.microsoft.com/office/drawing/2014/main" val="20000"/>
                    </a:ext>
                  </a:extLst>
                </a:gridCol>
                <a:gridCol w="45593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76200">
                <a:tc gridSpan="2">
                  <a:txBody>
                    <a:bodyPr/>
                    <a:lstStyle/>
                    <a:p>
                      <a:pPr>
                        <a:lnSpc>
                          <a:spcPct val="100000"/>
                        </a:lnSpc>
                      </a:pPr>
                      <a:endParaRPr sz="300">
                        <a:latin typeface="Times New Roman"/>
                        <a:cs typeface="Times New Roman"/>
                      </a:endParaRPr>
                    </a:p>
                  </a:txBody>
                  <a:tcPr marL="0" marR="0" marT="0" marB="0">
                    <a:lnR w="9525">
                      <a:solidFill>
                        <a:srgbClr val="000000"/>
                      </a:solidFill>
                      <a:prstDash val="solid"/>
                    </a:lnR>
                  </a:tcPr>
                </a:tc>
                <a:tc hMerge="1">
                  <a:txBody>
                    <a:bodyPr/>
                    <a:lstStyle/>
                    <a:p>
                      <a:endParaRPr/>
                    </a:p>
                  </a:txBody>
                  <a:tcPr marL="0" marR="0" marT="0" marB="0"/>
                </a:tc>
                <a:tc rowSpan="2">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33CCCC"/>
                    </a:solidFill>
                  </a:tcPr>
                </a:tc>
                <a:extLst>
                  <a:ext uri="{0D108BD9-81ED-4DB2-BD59-A6C34878D82A}">
                    <a16:rowId xmlns:a16="http://schemas.microsoft.com/office/drawing/2014/main" val="10000"/>
                  </a:ext>
                </a:extLst>
              </a:tr>
              <a:tr h="76200">
                <a:tc rowSpan="3">
                  <a:txBody>
                    <a:bodyPr/>
                    <a:lstStyle/>
                    <a:p>
                      <a:pPr marL="392430">
                        <a:lnSpc>
                          <a:spcPct val="100000"/>
                        </a:lnSpc>
                        <a:spcBef>
                          <a:spcPts val="370"/>
                        </a:spcBef>
                      </a:pPr>
                      <a:r>
                        <a:rPr sz="1200" b="1" spc="-5" dirty="0">
                          <a:latin typeface="Arial"/>
                          <a:cs typeface="Arial"/>
                        </a:rPr>
                        <a:t>Loader</a:t>
                      </a:r>
                      <a:endParaRPr sz="1200">
                        <a:latin typeface="Arial"/>
                        <a:cs typeface="Arial"/>
                      </a:endParaRPr>
                    </a:p>
                  </a:txBody>
                  <a:tcPr marL="0" marR="0" marT="46990" marB="0">
                    <a:lnL w="9525">
                      <a:solidFill>
                        <a:srgbClr val="000000"/>
                      </a:solidFill>
                      <a:prstDash val="solid"/>
                    </a:lnL>
                    <a:lnR w="9525">
                      <a:solidFill>
                        <a:srgbClr val="000000"/>
                      </a:solidFill>
                      <a:prstDash val="solid"/>
                    </a:lnR>
                    <a:lnB w="9525">
                      <a:solidFill>
                        <a:srgbClr val="000000"/>
                      </a:solidFill>
                      <a:prstDash val="solid"/>
                    </a:lnB>
                    <a:solidFill>
                      <a:srgbClr val="00CCFF"/>
                    </a:solidFill>
                  </a:tcPr>
                </a:tc>
                <a:tc rowSpan="2">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R w="9525">
                      <a:solidFill>
                        <a:srgbClr val="000000"/>
                      </a:solidFill>
                      <a:prstDash val="solid"/>
                    </a:lnR>
                    <a:lnB w="6350">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33CCCC"/>
                    </a:solidFill>
                  </a:tcPr>
                </a:tc>
                <a:extLst>
                  <a:ext uri="{0D108BD9-81ED-4DB2-BD59-A6C34878D82A}">
                    <a16:rowId xmlns:a16="http://schemas.microsoft.com/office/drawing/2014/main" val="10001"/>
                  </a:ext>
                </a:extLst>
              </a:tr>
              <a:tr h="73660">
                <a:tc vMerge="1">
                  <a:txBody>
                    <a:bodyPr/>
                    <a:lstStyle/>
                    <a:p>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FF"/>
                    </a:solidFill>
                  </a:tcPr>
                </a:tc>
                <a:tc vMerge="1">
                  <a:txBody>
                    <a:bodyPr/>
                    <a:lstStyle/>
                    <a:p>
                      <a:endParaRPr/>
                    </a:p>
                  </a:txBody>
                  <a:tcPr marL="0" marR="0" marT="0" marB="0">
                    <a:lnL w="9525">
                      <a:solidFill>
                        <a:srgbClr val="000000"/>
                      </a:solidFill>
                      <a:prstDash val="solid"/>
                    </a:lnL>
                    <a:lnR w="9525">
                      <a:solidFill>
                        <a:srgbClr val="000000"/>
                      </a:solidFill>
                      <a:prstDash val="solid"/>
                    </a:lnR>
                    <a:lnB w="6350">
                      <a:solidFill>
                        <a:srgbClr val="000000"/>
                      </a:solidFill>
                      <a:prstDash val="solid"/>
                    </a:lnB>
                  </a:tcPr>
                </a:tc>
                <a:tc rowSpan="2">
                  <a:txBody>
                    <a:bodyPr/>
                    <a:lstStyle/>
                    <a:p>
                      <a:pPr>
                        <a:lnSpc>
                          <a:spcPct val="100000"/>
                        </a:lnSpc>
                      </a:pPr>
                      <a:endParaRPr sz="1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33CCCC"/>
                    </a:solidFill>
                  </a:tcPr>
                </a:tc>
                <a:extLst>
                  <a:ext uri="{0D108BD9-81ED-4DB2-BD59-A6C34878D82A}">
                    <a16:rowId xmlns:a16="http://schemas.microsoft.com/office/drawing/2014/main" val="10002"/>
                  </a:ext>
                </a:extLst>
              </a:tr>
              <a:tr h="102869">
                <a:tc vMerge="1">
                  <a:txBody>
                    <a:bodyPr/>
                    <a:lstStyle/>
                    <a:p>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0CCFF"/>
                    </a:solidFill>
                  </a:tcPr>
                </a:tc>
                <a:tc>
                  <a:txBody>
                    <a:bodyPr/>
                    <a:lstStyle/>
                    <a:p>
                      <a:pPr>
                        <a:lnSpc>
                          <a:spcPct val="100000"/>
                        </a:lnSpc>
                      </a:pPr>
                      <a:endParaRPr sz="50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33CCCC"/>
                    </a:solidFill>
                  </a:tcPr>
                </a:tc>
                <a:extLst>
                  <a:ext uri="{0D108BD9-81ED-4DB2-BD59-A6C34878D82A}">
                    <a16:rowId xmlns:a16="http://schemas.microsoft.com/office/drawing/2014/main" val="10003"/>
                  </a:ext>
                </a:extLst>
              </a:tr>
              <a:tr h="128269">
                <a:tc rowSpan="4" gridSpan="2">
                  <a:txBody>
                    <a:bodyPr/>
                    <a:lstStyle/>
                    <a:p>
                      <a:pPr>
                        <a:lnSpc>
                          <a:spcPct val="100000"/>
                        </a:lnSpc>
                      </a:pPr>
                      <a:endParaRPr sz="1300">
                        <a:latin typeface="Times New Roman"/>
                        <a:cs typeface="Times New Roman"/>
                      </a:endParaRPr>
                    </a:p>
                    <a:p>
                      <a:pPr>
                        <a:lnSpc>
                          <a:spcPct val="100000"/>
                        </a:lnSpc>
                        <a:spcBef>
                          <a:spcPts val="45"/>
                        </a:spcBef>
                      </a:pPr>
                      <a:endParaRPr sz="1650">
                        <a:latin typeface="Times New Roman"/>
                        <a:cs typeface="Times New Roman"/>
                      </a:endParaRPr>
                    </a:p>
                    <a:p>
                      <a:pPr marL="562610">
                        <a:lnSpc>
                          <a:spcPct val="100000"/>
                        </a:lnSpc>
                      </a:pPr>
                      <a:r>
                        <a:rPr sz="1200" b="1" spc="-5" dirty="0">
                          <a:latin typeface="Arial"/>
                          <a:cs typeface="Arial"/>
                        </a:rPr>
                        <a:t>Disk</a:t>
                      </a:r>
                      <a:endParaRPr sz="1200">
                        <a:latin typeface="Arial"/>
                        <a:cs typeface="Arial"/>
                      </a:endParaRPr>
                    </a:p>
                  </a:txBody>
                  <a:tcPr marL="0" marR="0" marT="0" marB="0">
                    <a:lnR w="9525">
                      <a:solidFill>
                        <a:srgbClr val="000000"/>
                      </a:solidFill>
                      <a:prstDash val="solid"/>
                    </a:lnR>
                    <a:lnT w="9525" cap="flat" cmpd="sng" algn="ctr">
                      <a:solidFill>
                        <a:srgbClr val="000000"/>
                      </a:solidFill>
                      <a:prstDash val="solid"/>
                      <a:round/>
                      <a:headEnd type="none" w="med" len="med"/>
                      <a:tailEnd type="none" w="med" len="med"/>
                    </a:lnT>
                  </a:tcPr>
                </a:tc>
                <a:tc rowSpan="4" hMerge="1">
                  <a:txBody>
                    <a:bodyPr/>
                    <a:lstStyle/>
                    <a:p>
                      <a:endParaRPr/>
                    </a:p>
                  </a:txBody>
                  <a:tcPr marL="0" marR="0" marT="0" marB="0"/>
                </a:tc>
                <a:tc>
                  <a:txBody>
                    <a:bodyPr/>
                    <a:lstStyle/>
                    <a:p>
                      <a:pPr>
                        <a:lnSpc>
                          <a:spcPct val="100000"/>
                        </a:lnSpc>
                      </a:pPr>
                      <a:endParaRPr sz="7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solidFill>
                      <a:srgbClr val="33CCCC"/>
                    </a:solidFill>
                  </a:tcPr>
                </a:tc>
                <a:extLst>
                  <a:ext uri="{0D108BD9-81ED-4DB2-BD59-A6C34878D82A}">
                    <a16:rowId xmlns:a16="http://schemas.microsoft.com/office/drawing/2014/main" val="10004"/>
                  </a:ext>
                </a:extLst>
              </a:tr>
              <a:tr h="152400">
                <a:tc gridSpan="2" vMerge="1">
                  <a:txBody>
                    <a:bodyPr/>
                    <a:lstStyle/>
                    <a:p>
                      <a:endParaRPr/>
                    </a:p>
                  </a:txBody>
                  <a:tcPr marL="0" marR="0" marT="0" marB="0">
                    <a:lnR w="9525">
                      <a:solidFill>
                        <a:srgbClr val="000000"/>
                      </a:solidFill>
                      <a:prstDash val="solid"/>
                    </a:lnR>
                  </a:tcPr>
                </a:tc>
                <a:tc hMerge="1" vMerge="1">
                  <a:txBody>
                    <a:bodyPr/>
                    <a:lstStyle/>
                    <a:p>
                      <a:endParaRPr/>
                    </a:p>
                  </a:txBody>
                  <a:tcPr marL="0" marR="0" marT="0" marB="0"/>
                </a:tc>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solidFill>
                      <a:srgbClr val="33CCCC"/>
                    </a:solidFill>
                  </a:tcPr>
                </a:tc>
                <a:extLst>
                  <a:ext uri="{0D108BD9-81ED-4DB2-BD59-A6C34878D82A}">
                    <a16:rowId xmlns:a16="http://schemas.microsoft.com/office/drawing/2014/main" val="10005"/>
                  </a:ext>
                </a:extLst>
              </a:tr>
              <a:tr h="457200">
                <a:tc gridSpan="2" vMerge="1">
                  <a:txBody>
                    <a:bodyPr/>
                    <a:lstStyle/>
                    <a:p>
                      <a:endParaRPr/>
                    </a:p>
                  </a:txBody>
                  <a:tcPr marL="0" marR="0" marT="0" marB="0">
                    <a:lnR w="9525">
                      <a:solidFill>
                        <a:srgbClr val="000000"/>
                      </a:solidFill>
                      <a:prstDash val="solid"/>
                    </a:lnR>
                  </a:tcPr>
                </a:tc>
                <a:tc hMerge="1" v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33CCCC"/>
                    </a:solidFill>
                  </a:tcPr>
                </a:tc>
                <a:extLst>
                  <a:ext uri="{0D108BD9-81ED-4DB2-BD59-A6C34878D82A}">
                    <a16:rowId xmlns:a16="http://schemas.microsoft.com/office/drawing/2014/main" val="10006"/>
                  </a:ext>
                </a:extLst>
              </a:tr>
              <a:tr h="152400">
                <a:tc gridSpan="2" vMerge="1">
                  <a:txBody>
                    <a:bodyPr/>
                    <a:lstStyle/>
                    <a:p>
                      <a:endParaRPr/>
                    </a:p>
                  </a:txBody>
                  <a:tcPr marL="0" marR="0" marT="0" marB="0">
                    <a:lnR w="9525">
                      <a:solidFill>
                        <a:srgbClr val="000000"/>
                      </a:solidFill>
                      <a:prstDash val="solid"/>
                    </a:lnR>
                  </a:tcPr>
                </a:tc>
                <a:tc hMerge="1" vMerge="1">
                  <a:txBody>
                    <a:bodyPr/>
                    <a:lstStyle/>
                    <a:p>
                      <a:endParaRPr/>
                    </a:p>
                  </a:txBody>
                  <a:tcPr marL="0" marR="0" marT="0" marB="0"/>
                </a:tc>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33CCCC"/>
                    </a:solidFill>
                  </a:tcPr>
                </a:tc>
                <a:extLst>
                  <a:ext uri="{0D108BD9-81ED-4DB2-BD59-A6C34878D82A}">
                    <a16:rowId xmlns:a16="http://schemas.microsoft.com/office/drawing/2014/main" val="10007"/>
                  </a:ext>
                </a:extLst>
              </a:tr>
            </a:tbl>
          </a:graphicData>
        </a:graphic>
      </p:graphicFrame>
      <p:sp>
        <p:nvSpPr>
          <p:cNvPr id="52" name="object 52"/>
          <p:cNvSpPr txBox="1"/>
          <p:nvPr/>
        </p:nvSpPr>
        <p:spPr>
          <a:xfrm>
            <a:off x="2057400" y="2895601"/>
            <a:ext cx="1295400" cy="232115"/>
          </a:xfrm>
          <a:prstGeom prst="rect">
            <a:avLst/>
          </a:prstGeom>
          <a:solidFill>
            <a:srgbClr val="00CCFF"/>
          </a:solidFill>
          <a:ln w="9344">
            <a:solidFill>
              <a:srgbClr val="000000"/>
            </a:solidFill>
          </a:ln>
        </p:spPr>
        <p:txBody>
          <a:bodyPr vert="horz" wrap="square" lIns="0" tIns="46990" rIns="0" bIns="0" rtlCol="0">
            <a:spAutoFit/>
          </a:bodyPr>
          <a:lstStyle/>
          <a:p>
            <a:pPr marL="417830">
              <a:spcBef>
                <a:spcPts val="370"/>
              </a:spcBef>
            </a:pPr>
            <a:r>
              <a:rPr sz="1200" b="1" dirty="0">
                <a:latin typeface="Arial"/>
                <a:cs typeface="Arial"/>
              </a:rPr>
              <a:t>Linker</a:t>
            </a:r>
            <a:endParaRPr sz="1200">
              <a:latin typeface="Arial"/>
              <a:cs typeface="Arial"/>
            </a:endParaRPr>
          </a:p>
        </p:txBody>
      </p:sp>
      <p:sp>
        <p:nvSpPr>
          <p:cNvPr id="53" name="object 53"/>
          <p:cNvSpPr txBox="1"/>
          <p:nvPr/>
        </p:nvSpPr>
        <p:spPr>
          <a:xfrm>
            <a:off x="2057400" y="2514600"/>
            <a:ext cx="1295400" cy="230832"/>
          </a:xfrm>
          <a:prstGeom prst="rect">
            <a:avLst/>
          </a:prstGeom>
          <a:solidFill>
            <a:srgbClr val="00CCFF"/>
          </a:solidFill>
          <a:ln w="9344">
            <a:solidFill>
              <a:srgbClr val="000000"/>
            </a:solidFill>
          </a:ln>
        </p:spPr>
        <p:txBody>
          <a:bodyPr vert="horz" wrap="square" lIns="0" tIns="45720" rIns="0" bIns="0" rtlCol="0">
            <a:spAutoFit/>
          </a:bodyPr>
          <a:lstStyle/>
          <a:p>
            <a:pPr marL="317500">
              <a:spcBef>
                <a:spcPts val="360"/>
              </a:spcBef>
            </a:pPr>
            <a:r>
              <a:rPr sz="1200" b="1" spc="-5" dirty="0">
                <a:latin typeface="Arial"/>
                <a:cs typeface="Arial"/>
              </a:rPr>
              <a:t>Compiler</a:t>
            </a:r>
            <a:endParaRPr sz="1200">
              <a:latin typeface="Arial"/>
              <a:cs typeface="Arial"/>
            </a:endParaRPr>
          </a:p>
        </p:txBody>
      </p:sp>
      <p:sp>
        <p:nvSpPr>
          <p:cNvPr id="54" name="object 54"/>
          <p:cNvSpPr txBox="1"/>
          <p:nvPr/>
        </p:nvSpPr>
        <p:spPr>
          <a:xfrm>
            <a:off x="2057400" y="2133601"/>
            <a:ext cx="1295400" cy="232115"/>
          </a:xfrm>
          <a:prstGeom prst="rect">
            <a:avLst/>
          </a:prstGeom>
          <a:solidFill>
            <a:srgbClr val="00CCFF"/>
          </a:solidFill>
          <a:ln w="9344">
            <a:solidFill>
              <a:srgbClr val="000000"/>
            </a:solidFill>
          </a:ln>
        </p:spPr>
        <p:txBody>
          <a:bodyPr vert="horz" wrap="square" lIns="0" tIns="46990" rIns="0" bIns="0" rtlCol="0">
            <a:spAutoFit/>
          </a:bodyPr>
          <a:lstStyle/>
          <a:p>
            <a:pPr marL="154940">
              <a:spcBef>
                <a:spcPts val="370"/>
              </a:spcBef>
            </a:pPr>
            <a:r>
              <a:rPr sz="1200" b="1" spc="-5" dirty="0">
                <a:latin typeface="Arial"/>
                <a:cs typeface="Arial"/>
              </a:rPr>
              <a:t>Preprocessor</a:t>
            </a:r>
            <a:endParaRPr sz="1200">
              <a:latin typeface="Arial"/>
              <a:cs typeface="Arial"/>
            </a:endParaRPr>
          </a:p>
        </p:txBody>
      </p:sp>
      <p:sp>
        <p:nvSpPr>
          <p:cNvPr id="55" name="object 55"/>
          <p:cNvSpPr txBox="1"/>
          <p:nvPr/>
        </p:nvSpPr>
        <p:spPr>
          <a:xfrm>
            <a:off x="2057400" y="1752601"/>
            <a:ext cx="1295400" cy="232115"/>
          </a:xfrm>
          <a:prstGeom prst="rect">
            <a:avLst/>
          </a:prstGeom>
          <a:solidFill>
            <a:srgbClr val="00CCFF"/>
          </a:solidFill>
          <a:ln w="9344">
            <a:solidFill>
              <a:srgbClr val="000000"/>
            </a:solidFill>
          </a:ln>
        </p:spPr>
        <p:txBody>
          <a:bodyPr vert="horz" wrap="square" lIns="0" tIns="46990" rIns="0" bIns="0" rtlCol="0">
            <a:spAutoFit/>
          </a:bodyPr>
          <a:lstStyle/>
          <a:p>
            <a:pPr marL="427990">
              <a:spcBef>
                <a:spcPts val="370"/>
              </a:spcBef>
            </a:pPr>
            <a:r>
              <a:rPr sz="1200" b="1" spc="-5" dirty="0">
                <a:latin typeface="Arial"/>
                <a:cs typeface="Arial"/>
              </a:rPr>
              <a:t>Editor</a:t>
            </a:r>
            <a:endParaRPr sz="1200">
              <a:latin typeface="Arial"/>
              <a:cs typeface="Arial"/>
            </a:endParaRPr>
          </a:p>
        </p:txBody>
      </p:sp>
      <p:sp>
        <p:nvSpPr>
          <p:cNvPr id="56" name="object 56"/>
          <p:cNvSpPr txBox="1"/>
          <p:nvPr/>
        </p:nvSpPr>
        <p:spPr>
          <a:xfrm>
            <a:off x="4055111" y="2200909"/>
            <a:ext cx="347345" cy="197490"/>
          </a:xfrm>
          <a:prstGeom prst="rect">
            <a:avLst/>
          </a:prstGeom>
        </p:spPr>
        <p:txBody>
          <a:bodyPr vert="horz" wrap="square" lIns="0" tIns="12700" rIns="0" bIns="0" rtlCol="0">
            <a:spAutoFit/>
          </a:bodyPr>
          <a:lstStyle/>
          <a:p>
            <a:pPr marL="12700">
              <a:spcBef>
                <a:spcPts val="100"/>
              </a:spcBef>
            </a:pPr>
            <a:r>
              <a:rPr sz="1200" b="1" spc="-10" dirty="0">
                <a:latin typeface="Arial"/>
                <a:cs typeface="Arial"/>
              </a:rPr>
              <a:t>D</a:t>
            </a:r>
            <a:r>
              <a:rPr sz="1200" b="1" spc="5" dirty="0">
                <a:latin typeface="Arial"/>
                <a:cs typeface="Arial"/>
              </a:rPr>
              <a:t>i</a:t>
            </a:r>
            <a:r>
              <a:rPr sz="1200" b="1" dirty="0">
                <a:latin typeface="Arial"/>
                <a:cs typeface="Arial"/>
              </a:rPr>
              <a:t>sk</a:t>
            </a:r>
            <a:endParaRPr sz="1200">
              <a:latin typeface="Arial"/>
              <a:cs typeface="Arial"/>
            </a:endParaRPr>
          </a:p>
        </p:txBody>
      </p:sp>
      <p:sp>
        <p:nvSpPr>
          <p:cNvPr id="57" name="object 57"/>
          <p:cNvSpPr txBox="1"/>
          <p:nvPr/>
        </p:nvSpPr>
        <p:spPr>
          <a:xfrm>
            <a:off x="4055111" y="2581909"/>
            <a:ext cx="347345" cy="197490"/>
          </a:xfrm>
          <a:prstGeom prst="rect">
            <a:avLst/>
          </a:prstGeom>
        </p:spPr>
        <p:txBody>
          <a:bodyPr vert="horz" wrap="square" lIns="0" tIns="12700" rIns="0" bIns="0" rtlCol="0">
            <a:spAutoFit/>
          </a:bodyPr>
          <a:lstStyle/>
          <a:p>
            <a:pPr marL="12700">
              <a:spcBef>
                <a:spcPts val="100"/>
              </a:spcBef>
            </a:pPr>
            <a:r>
              <a:rPr sz="1200" b="1" spc="-10" dirty="0">
                <a:latin typeface="Arial"/>
                <a:cs typeface="Arial"/>
              </a:rPr>
              <a:t>D</a:t>
            </a:r>
            <a:r>
              <a:rPr sz="1200" b="1" spc="5" dirty="0">
                <a:latin typeface="Arial"/>
                <a:cs typeface="Arial"/>
              </a:rPr>
              <a:t>i</a:t>
            </a:r>
            <a:r>
              <a:rPr sz="1200" b="1" dirty="0">
                <a:latin typeface="Arial"/>
                <a:cs typeface="Arial"/>
              </a:rPr>
              <a:t>sk</a:t>
            </a:r>
            <a:endParaRPr sz="1200">
              <a:latin typeface="Arial"/>
              <a:cs typeface="Arial"/>
            </a:endParaRPr>
          </a:p>
        </p:txBody>
      </p:sp>
      <p:sp>
        <p:nvSpPr>
          <p:cNvPr id="58" name="object 58"/>
          <p:cNvSpPr txBox="1"/>
          <p:nvPr/>
        </p:nvSpPr>
        <p:spPr>
          <a:xfrm>
            <a:off x="4055111" y="2962909"/>
            <a:ext cx="347345" cy="197490"/>
          </a:xfrm>
          <a:prstGeom prst="rect">
            <a:avLst/>
          </a:prstGeom>
        </p:spPr>
        <p:txBody>
          <a:bodyPr vert="horz" wrap="square" lIns="0" tIns="12700" rIns="0" bIns="0" rtlCol="0">
            <a:spAutoFit/>
          </a:bodyPr>
          <a:lstStyle/>
          <a:p>
            <a:pPr marL="12700">
              <a:spcBef>
                <a:spcPts val="100"/>
              </a:spcBef>
            </a:pPr>
            <a:r>
              <a:rPr sz="1200" b="1" spc="-10" dirty="0">
                <a:latin typeface="Arial"/>
                <a:cs typeface="Arial"/>
              </a:rPr>
              <a:t>D</a:t>
            </a:r>
            <a:r>
              <a:rPr sz="1200" b="1" spc="5" dirty="0">
                <a:latin typeface="Arial"/>
                <a:cs typeface="Arial"/>
              </a:rPr>
              <a:t>i</a:t>
            </a:r>
            <a:r>
              <a:rPr sz="1200" b="1" dirty="0">
                <a:latin typeface="Arial"/>
                <a:cs typeface="Arial"/>
              </a:rPr>
              <a:t>sk</a:t>
            </a:r>
            <a:endParaRPr sz="1200">
              <a:latin typeface="Arial"/>
              <a:cs typeface="Arial"/>
            </a:endParaRPr>
          </a:p>
        </p:txBody>
      </p:sp>
      <p:sp>
        <p:nvSpPr>
          <p:cNvPr id="59" name="object 59"/>
          <p:cNvSpPr txBox="1"/>
          <p:nvPr/>
        </p:nvSpPr>
        <p:spPr>
          <a:xfrm>
            <a:off x="3509010" y="3387090"/>
            <a:ext cx="1216660" cy="197490"/>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Primary</a:t>
            </a:r>
            <a:r>
              <a:rPr sz="1200" b="1" spc="-75" dirty="0">
                <a:latin typeface="Arial"/>
                <a:cs typeface="Arial"/>
              </a:rPr>
              <a:t> </a:t>
            </a:r>
            <a:r>
              <a:rPr sz="1200" b="1" spc="-5" dirty="0">
                <a:latin typeface="Arial"/>
                <a:cs typeface="Arial"/>
              </a:rPr>
              <a:t>Memory</a:t>
            </a:r>
            <a:endParaRPr sz="1200">
              <a:latin typeface="Arial"/>
              <a:cs typeface="Arial"/>
            </a:endParaRPr>
          </a:p>
        </p:txBody>
      </p:sp>
      <p:sp>
        <p:nvSpPr>
          <p:cNvPr id="60" name="object 60"/>
          <p:cNvSpPr txBox="1"/>
          <p:nvPr/>
        </p:nvSpPr>
        <p:spPr>
          <a:xfrm>
            <a:off x="2438400" y="5105400"/>
            <a:ext cx="533400" cy="425116"/>
          </a:xfrm>
          <a:prstGeom prst="rect">
            <a:avLst/>
          </a:prstGeom>
          <a:solidFill>
            <a:srgbClr val="00CCFF"/>
          </a:solidFill>
          <a:ln w="9344">
            <a:solidFill>
              <a:srgbClr val="000000"/>
            </a:solidFill>
          </a:ln>
        </p:spPr>
        <p:txBody>
          <a:bodyPr vert="horz" wrap="square" lIns="0" tIns="1905" rIns="0" bIns="0" rtlCol="0">
            <a:spAutoFit/>
          </a:bodyPr>
          <a:lstStyle/>
          <a:p>
            <a:pPr>
              <a:spcBef>
                <a:spcPts val="15"/>
              </a:spcBef>
            </a:pPr>
            <a:endParaRPr sz="1550">
              <a:latin typeface="Times New Roman"/>
              <a:cs typeface="Times New Roman"/>
            </a:endParaRPr>
          </a:p>
          <a:p>
            <a:pPr marL="104775"/>
            <a:r>
              <a:rPr sz="1200" b="1" spc="-5" dirty="0">
                <a:latin typeface="Arial"/>
                <a:cs typeface="Arial"/>
              </a:rPr>
              <a:t>CPU</a:t>
            </a:r>
            <a:endParaRPr sz="1200">
              <a:latin typeface="Arial"/>
              <a:cs typeface="Arial"/>
            </a:endParaRPr>
          </a:p>
        </p:txBody>
      </p:sp>
      <p:sp>
        <p:nvSpPr>
          <p:cNvPr id="61" name="object 61"/>
          <p:cNvSpPr txBox="1"/>
          <p:nvPr/>
        </p:nvSpPr>
        <p:spPr>
          <a:xfrm>
            <a:off x="3003551" y="5321300"/>
            <a:ext cx="654685" cy="197490"/>
          </a:xfrm>
          <a:prstGeom prst="rect">
            <a:avLst/>
          </a:prstGeom>
        </p:spPr>
        <p:txBody>
          <a:bodyPr vert="horz" wrap="square" lIns="0" tIns="12700" rIns="0" bIns="0" rtlCol="0">
            <a:spAutoFit/>
          </a:bodyPr>
          <a:lstStyle/>
          <a:p>
            <a:pPr marL="12700">
              <a:spcBef>
                <a:spcPts val="100"/>
              </a:spcBef>
              <a:tabLst>
                <a:tab pos="641350" algn="l"/>
              </a:tabLst>
            </a:pPr>
            <a:r>
              <a:rPr sz="1200" u="sng" dirty="0">
                <a:uFill>
                  <a:solidFill>
                    <a:srgbClr val="000000"/>
                  </a:solidFill>
                </a:uFill>
                <a:latin typeface="Times New Roman"/>
                <a:cs typeface="Times New Roman"/>
              </a:rPr>
              <a:t> 	</a:t>
            </a:r>
            <a:endParaRPr sz="1200">
              <a:latin typeface="Times New Roman"/>
              <a:cs typeface="Times New Roman"/>
            </a:endParaRPr>
          </a:p>
        </p:txBody>
      </p:sp>
      <p:graphicFrame>
        <p:nvGraphicFramePr>
          <p:cNvPr id="62" name="object 62"/>
          <p:cNvGraphicFramePr>
            <a:graphicFrameLocks noGrp="1"/>
          </p:cNvGraphicFramePr>
          <p:nvPr/>
        </p:nvGraphicFramePr>
        <p:xfrm>
          <a:off x="3729128" y="5329328"/>
          <a:ext cx="685800" cy="1219200"/>
        </p:xfrm>
        <a:graphic>
          <a:graphicData uri="http://schemas.openxmlformats.org/drawingml/2006/table">
            <a:tbl>
              <a:tblPr firstRow="1" bandRow="1">
                <a:tableStyleId>{2D5ABB26-0587-4C30-8999-92F81FD0307C}</a:tableStyleId>
              </a:tblPr>
              <a:tblGrid>
                <a:gridCol w="685800">
                  <a:extLst>
                    <a:ext uri="{9D8B030D-6E8A-4147-A177-3AD203B41FA5}">
                      <a16:colId xmlns:a16="http://schemas.microsoft.com/office/drawing/2014/main" val="20000"/>
                    </a:ext>
                  </a:extLst>
                </a:gridCol>
              </a:tblGrid>
              <a:tr h="152400">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33CCCC"/>
                    </a:solidFill>
                  </a:tcPr>
                </a:tc>
                <a:extLst>
                  <a:ext uri="{0D108BD9-81ED-4DB2-BD59-A6C34878D82A}">
                    <a16:rowId xmlns:a16="http://schemas.microsoft.com/office/drawing/2014/main" val="10000"/>
                  </a:ext>
                </a:extLst>
              </a:tr>
              <a:tr h="152400">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33CCCC"/>
                    </a:solidFill>
                  </a:tcPr>
                </a:tc>
                <a:extLst>
                  <a:ext uri="{0D108BD9-81ED-4DB2-BD59-A6C34878D82A}">
                    <a16:rowId xmlns:a16="http://schemas.microsoft.com/office/drawing/2014/main" val="10001"/>
                  </a:ext>
                </a:extLst>
              </a:tr>
              <a:tr h="152400">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33CCCC"/>
                    </a:solidFill>
                  </a:tcPr>
                </a:tc>
                <a:extLst>
                  <a:ext uri="{0D108BD9-81ED-4DB2-BD59-A6C34878D82A}">
                    <a16:rowId xmlns:a16="http://schemas.microsoft.com/office/drawing/2014/main" val="10002"/>
                  </a:ext>
                </a:extLst>
              </a:tr>
              <a:tr h="152400">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33CCCC"/>
                    </a:solidFill>
                  </a:tcPr>
                </a:tc>
                <a:extLst>
                  <a:ext uri="{0D108BD9-81ED-4DB2-BD59-A6C34878D82A}">
                    <a16:rowId xmlns:a16="http://schemas.microsoft.com/office/drawing/2014/main" val="10003"/>
                  </a:ext>
                </a:extLst>
              </a:tr>
              <a:tr h="457200">
                <a:tc>
                  <a:txBody>
                    <a:bodyPr/>
                    <a:lstStyle/>
                    <a:p>
                      <a:pPr>
                        <a:lnSpc>
                          <a:spcPct val="100000"/>
                        </a:lnSpc>
                      </a:pPr>
                      <a:endParaRPr sz="1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33CCCC"/>
                    </a:solidFill>
                  </a:tcPr>
                </a:tc>
                <a:extLst>
                  <a:ext uri="{0D108BD9-81ED-4DB2-BD59-A6C34878D82A}">
                    <a16:rowId xmlns:a16="http://schemas.microsoft.com/office/drawing/2014/main" val="10004"/>
                  </a:ext>
                </a:extLst>
              </a:tr>
              <a:tr h="152400">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33CCCC"/>
                    </a:solidFill>
                  </a:tcPr>
                </a:tc>
                <a:extLst>
                  <a:ext uri="{0D108BD9-81ED-4DB2-BD59-A6C34878D82A}">
                    <a16:rowId xmlns:a16="http://schemas.microsoft.com/office/drawing/2014/main" val="10005"/>
                  </a:ext>
                </a:extLst>
              </a:tr>
            </a:tbl>
          </a:graphicData>
        </a:graphic>
      </p:graphicFrame>
      <p:sp>
        <p:nvSpPr>
          <p:cNvPr id="63" name="object 63"/>
          <p:cNvSpPr txBox="1"/>
          <p:nvPr/>
        </p:nvSpPr>
        <p:spPr>
          <a:xfrm>
            <a:off x="3432810" y="4987290"/>
            <a:ext cx="1216660" cy="197490"/>
          </a:xfrm>
          <a:prstGeom prst="rect">
            <a:avLst/>
          </a:prstGeom>
        </p:spPr>
        <p:txBody>
          <a:bodyPr vert="horz" wrap="square" lIns="0" tIns="12700" rIns="0" bIns="0" rtlCol="0">
            <a:spAutoFit/>
          </a:bodyPr>
          <a:lstStyle/>
          <a:p>
            <a:pPr marL="12700">
              <a:spcBef>
                <a:spcPts val="100"/>
              </a:spcBef>
            </a:pPr>
            <a:r>
              <a:rPr sz="1200" b="1" spc="-5" dirty="0">
                <a:latin typeface="Arial"/>
                <a:cs typeface="Arial"/>
              </a:rPr>
              <a:t>Primary</a:t>
            </a:r>
            <a:r>
              <a:rPr sz="1200" b="1" spc="-75" dirty="0">
                <a:latin typeface="Arial"/>
                <a:cs typeface="Arial"/>
              </a:rPr>
              <a:t> </a:t>
            </a:r>
            <a:r>
              <a:rPr sz="1200" b="1" spc="-5" dirty="0">
                <a:latin typeface="Arial"/>
                <a:cs typeface="Arial"/>
              </a:rPr>
              <a:t>Memory</a:t>
            </a:r>
            <a:endParaRPr sz="1200">
              <a:latin typeface="Arial"/>
              <a:cs typeface="Arial"/>
            </a:endParaRPr>
          </a:p>
        </p:txBody>
      </p:sp>
      <p:sp>
        <p:nvSpPr>
          <p:cNvPr id="64" name="object 64"/>
          <p:cNvSpPr/>
          <p:nvPr/>
        </p:nvSpPr>
        <p:spPr>
          <a:xfrm>
            <a:off x="4722782" y="2131982"/>
            <a:ext cx="155634" cy="231834"/>
          </a:xfrm>
          <a:prstGeom prst="rect">
            <a:avLst/>
          </a:prstGeom>
          <a:blipFill>
            <a:blip r:embed="rId4" cstate="print"/>
            <a:stretch>
              <a:fillRect/>
            </a:stretch>
          </a:blipFill>
        </p:spPr>
        <p:txBody>
          <a:bodyPr wrap="square" lIns="0" tIns="0" rIns="0" bIns="0" rtlCol="0"/>
          <a:lstStyle/>
          <a:p>
            <a:endParaRPr/>
          </a:p>
        </p:txBody>
      </p:sp>
      <p:sp>
        <p:nvSpPr>
          <p:cNvPr id="65" name="object 65"/>
          <p:cNvSpPr/>
          <p:nvPr/>
        </p:nvSpPr>
        <p:spPr>
          <a:xfrm>
            <a:off x="4722782" y="2511712"/>
            <a:ext cx="155634" cy="231834"/>
          </a:xfrm>
          <a:prstGeom prst="rect">
            <a:avLst/>
          </a:prstGeom>
          <a:blipFill>
            <a:blip r:embed="rId3" cstate="print"/>
            <a:stretch>
              <a:fillRect/>
            </a:stretch>
          </a:blipFill>
        </p:spPr>
        <p:txBody>
          <a:bodyPr wrap="square" lIns="0" tIns="0" rIns="0" bIns="0" rtlCol="0"/>
          <a:lstStyle/>
          <a:p>
            <a:endParaRPr/>
          </a:p>
        </p:txBody>
      </p:sp>
      <p:sp>
        <p:nvSpPr>
          <p:cNvPr id="66" name="object 66"/>
          <p:cNvSpPr/>
          <p:nvPr/>
        </p:nvSpPr>
        <p:spPr>
          <a:xfrm>
            <a:off x="4722782" y="2893982"/>
            <a:ext cx="155634" cy="231834"/>
          </a:xfrm>
          <a:prstGeom prst="rect">
            <a:avLst/>
          </a:prstGeom>
          <a:blipFill>
            <a:blip r:embed="rId5" cstate="print"/>
            <a:stretch>
              <a:fillRect/>
            </a:stretch>
          </a:blipFill>
        </p:spPr>
        <p:txBody>
          <a:bodyPr wrap="square" lIns="0" tIns="0" rIns="0" bIns="0" rtlCol="0"/>
          <a:lstStyle/>
          <a:p>
            <a:endParaRPr/>
          </a:p>
        </p:txBody>
      </p:sp>
      <p:sp>
        <p:nvSpPr>
          <p:cNvPr id="67" name="object 67"/>
          <p:cNvSpPr/>
          <p:nvPr/>
        </p:nvSpPr>
        <p:spPr>
          <a:xfrm>
            <a:off x="4800601" y="5027929"/>
            <a:ext cx="227329" cy="1447800"/>
          </a:xfrm>
          <a:custGeom>
            <a:avLst/>
            <a:gdLst/>
            <a:ahLst/>
            <a:cxnLst/>
            <a:rect l="l" t="t" r="r" b="b"/>
            <a:pathLst>
              <a:path w="227329" h="1447800">
                <a:moveTo>
                  <a:pt x="0" y="0"/>
                </a:moveTo>
                <a:lnTo>
                  <a:pt x="39521" y="22717"/>
                </a:lnTo>
                <a:lnTo>
                  <a:pt x="73273" y="85405"/>
                </a:lnTo>
                <a:lnTo>
                  <a:pt x="87123" y="129177"/>
                </a:lnTo>
                <a:lnTo>
                  <a:pt x="98495" y="179869"/>
                </a:lnTo>
                <a:lnTo>
                  <a:pt x="107045" y="236456"/>
                </a:lnTo>
                <a:lnTo>
                  <a:pt x="112428" y="297915"/>
                </a:lnTo>
                <a:lnTo>
                  <a:pt x="114300" y="363220"/>
                </a:lnTo>
              </a:path>
              <a:path w="227329" h="1447800">
                <a:moveTo>
                  <a:pt x="0" y="0"/>
                </a:moveTo>
                <a:lnTo>
                  <a:pt x="0" y="0"/>
                </a:lnTo>
              </a:path>
              <a:path w="227329" h="1447800">
                <a:moveTo>
                  <a:pt x="114300" y="363220"/>
                </a:moveTo>
                <a:lnTo>
                  <a:pt x="114300" y="363220"/>
                </a:lnTo>
              </a:path>
              <a:path w="227329" h="1447800">
                <a:moveTo>
                  <a:pt x="0" y="1447800"/>
                </a:moveTo>
                <a:lnTo>
                  <a:pt x="39521" y="1425243"/>
                </a:lnTo>
                <a:lnTo>
                  <a:pt x="73273" y="1362924"/>
                </a:lnTo>
                <a:lnTo>
                  <a:pt x="87123" y="1319362"/>
                </a:lnTo>
                <a:lnTo>
                  <a:pt x="98495" y="1268871"/>
                </a:lnTo>
                <a:lnTo>
                  <a:pt x="107045" y="1212452"/>
                </a:lnTo>
                <a:lnTo>
                  <a:pt x="112428" y="1151111"/>
                </a:lnTo>
                <a:lnTo>
                  <a:pt x="114300" y="1085850"/>
                </a:lnTo>
              </a:path>
              <a:path w="227329" h="1447800">
                <a:moveTo>
                  <a:pt x="0" y="1447800"/>
                </a:moveTo>
                <a:lnTo>
                  <a:pt x="0" y="1447800"/>
                </a:lnTo>
              </a:path>
              <a:path w="227329" h="1447800">
                <a:moveTo>
                  <a:pt x="114300" y="1085850"/>
                </a:moveTo>
                <a:lnTo>
                  <a:pt x="114300" y="1085850"/>
                </a:lnTo>
              </a:path>
              <a:path w="227329" h="1447800">
                <a:moveTo>
                  <a:pt x="227329" y="723900"/>
                </a:moveTo>
                <a:lnTo>
                  <a:pt x="187808" y="746617"/>
                </a:lnTo>
                <a:lnTo>
                  <a:pt x="154056" y="809305"/>
                </a:lnTo>
                <a:lnTo>
                  <a:pt x="140206" y="853077"/>
                </a:lnTo>
                <a:lnTo>
                  <a:pt x="128834" y="903769"/>
                </a:lnTo>
                <a:lnTo>
                  <a:pt x="120284" y="960356"/>
                </a:lnTo>
                <a:lnTo>
                  <a:pt x="114901" y="1021815"/>
                </a:lnTo>
                <a:lnTo>
                  <a:pt x="113029" y="1087120"/>
                </a:lnTo>
              </a:path>
              <a:path w="227329" h="1447800">
                <a:moveTo>
                  <a:pt x="227329" y="723900"/>
                </a:moveTo>
                <a:lnTo>
                  <a:pt x="227329" y="723900"/>
                </a:lnTo>
              </a:path>
              <a:path w="227329" h="1447800">
                <a:moveTo>
                  <a:pt x="113029" y="1087120"/>
                </a:moveTo>
                <a:lnTo>
                  <a:pt x="113029" y="1087120"/>
                </a:lnTo>
              </a:path>
              <a:path w="227329" h="1447800">
                <a:moveTo>
                  <a:pt x="227329" y="723900"/>
                </a:moveTo>
                <a:lnTo>
                  <a:pt x="187808" y="701343"/>
                </a:lnTo>
                <a:lnTo>
                  <a:pt x="154056" y="639024"/>
                </a:lnTo>
                <a:lnTo>
                  <a:pt x="140206" y="595462"/>
                </a:lnTo>
                <a:lnTo>
                  <a:pt x="128834" y="544971"/>
                </a:lnTo>
                <a:lnTo>
                  <a:pt x="120284" y="488552"/>
                </a:lnTo>
                <a:lnTo>
                  <a:pt x="114901" y="427211"/>
                </a:lnTo>
                <a:lnTo>
                  <a:pt x="113029" y="361950"/>
                </a:lnTo>
              </a:path>
              <a:path w="227329" h="1447800">
                <a:moveTo>
                  <a:pt x="227329" y="723900"/>
                </a:moveTo>
                <a:lnTo>
                  <a:pt x="227329" y="723900"/>
                </a:lnTo>
              </a:path>
              <a:path w="227329" h="1447800">
                <a:moveTo>
                  <a:pt x="113029" y="361950"/>
                </a:moveTo>
                <a:lnTo>
                  <a:pt x="113029" y="361950"/>
                </a:lnTo>
              </a:path>
            </a:pathLst>
          </a:custGeom>
          <a:ln w="3234">
            <a:solidFill>
              <a:srgbClr val="000000"/>
            </a:solidFill>
          </a:ln>
        </p:spPr>
        <p:txBody>
          <a:bodyPr wrap="square" lIns="0" tIns="0" rIns="0" bIns="0" rtlCol="0"/>
          <a:lstStyle/>
          <a:p>
            <a:endParaRPr/>
          </a:p>
        </p:txBody>
      </p:sp>
      <p:sp>
        <p:nvSpPr>
          <p:cNvPr id="68" name="object 68"/>
          <p:cNvSpPr txBox="1"/>
          <p:nvPr/>
        </p:nvSpPr>
        <p:spPr>
          <a:xfrm>
            <a:off x="5182870" y="3919220"/>
            <a:ext cx="2044700" cy="452120"/>
          </a:xfrm>
          <a:prstGeom prst="rect">
            <a:avLst/>
          </a:prstGeom>
        </p:spPr>
        <p:txBody>
          <a:bodyPr vert="horz" wrap="square" lIns="0" tIns="12700" rIns="0" bIns="0" rtlCol="0">
            <a:spAutoFit/>
          </a:bodyPr>
          <a:lstStyle/>
          <a:p>
            <a:pPr marL="243204" marR="5080" indent="-231140">
              <a:spcBef>
                <a:spcPts val="100"/>
              </a:spcBef>
            </a:pPr>
            <a:r>
              <a:rPr sz="1400" b="1" dirty="0">
                <a:latin typeface="Arial"/>
                <a:cs typeface="Arial"/>
              </a:rPr>
              <a:t>5</a:t>
            </a:r>
            <a:r>
              <a:rPr sz="1400" b="1" dirty="0">
                <a:solidFill>
                  <a:srgbClr val="9A2C1E"/>
                </a:solidFill>
                <a:latin typeface="Arial"/>
                <a:cs typeface="Arial"/>
              </a:rPr>
              <a:t>. </a:t>
            </a:r>
            <a:r>
              <a:rPr sz="1400" b="1" spc="-5" dirty="0">
                <a:latin typeface="Arial"/>
                <a:cs typeface="Arial"/>
              </a:rPr>
              <a:t>Loader puts program  </a:t>
            </a:r>
            <a:r>
              <a:rPr sz="1400" b="1" spc="5" dirty="0">
                <a:latin typeface="Arial"/>
                <a:cs typeface="Arial"/>
              </a:rPr>
              <a:t>in</a:t>
            </a:r>
            <a:r>
              <a:rPr sz="1400" b="1" spc="-15" dirty="0">
                <a:latin typeface="Arial"/>
                <a:cs typeface="Arial"/>
              </a:rPr>
              <a:t> </a:t>
            </a:r>
            <a:r>
              <a:rPr sz="1400" b="1" spc="-10" dirty="0">
                <a:latin typeface="Arial"/>
                <a:cs typeface="Arial"/>
              </a:rPr>
              <a:t>memory.</a:t>
            </a:r>
            <a:endParaRPr sz="1400">
              <a:latin typeface="Arial"/>
              <a:cs typeface="Arial"/>
            </a:endParaRPr>
          </a:p>
        </p:txBody>
      </p:sp>
      <p:sp>
        <p:nvSpPr>
          <p:cNvPr id="69" name="object 69"/>
          <p:cNvSpPr txBox="1"/>
          <p:nvPr/>
        </p:nvSpPr>
        <p:spPr>
          <a:xfrm>
            <a:off x="4953000" y="1558290"/>
            <a:ext cx="2504440" cy="2077492"/>
          </a:xfrm>
          <a:prstGeom prst="rect">
            <a:avLst/>
          </a:prstGeom>
        </p:spPr>
        <p:txBody>
          <a:bodyPr vert="horz" wrap="square" lIns="0" tIns="20320" rIns="0" bIns="0" rtlCol="0">
            <a:spAutoFit/>
          </a:bodyPr>
          <a:lstStyle/>
          <a:p>
            <a:pPr marL="245110" marR="111760" indent="-231140">
              <a:lnSpc>
                <a:spcPts val="1670"/>
              </a:lnSpc>
              <a:spcBef>
                <a:spcPts val="160"/>
              </a:spcBef>
              <a:buAutoNum type="arabicPeriod"/>
              <a:tabLst>
                <a:tab pos="245110" algn="l"/>
              </a:tabLst>
            </a:pPr>
            <a:r>
              <a:rPr sz="1400" b="1" spc="-5" dirty="0">
                <a:latin typeface="Arial"/>
                <a:cs typeface="Arial"/>
              </a:rPr>
              <a:t>Program </a:t>
            </a:r>
            <a:r>
              <a:rPr sz="1400" b="1" spc="5" dirty="0">
                <a:latin typeface="Arial"/>
                <a:cs typeface="Arial"/>
              </a:rPr>
              <a:t>is </a:t>
            </a:r>
            <a:r>
              <a:rPr sz="1400" b="1" spc="-5" dirty="0">
                <a:latin typeface="Arial"/>
                <a:cs typeface="Arial"/>
              </a:rPr>
              <a:t>created </a:t>
            </a:r>
            <a:r>
              <a:rPr sz="1400" b="1" dirty="0">
                <a:latin typeface="Arial"/>
                <a:cs typeface="Arial"/>
              </a:rPr>
              <a:t>in </a:t>
            </a:r>
            <a:r>
              <a:rPr sz="1400" b="1" spc="-5" dirty="0">
                <a:latin typeface="Arial"/>
                <a:cs typeface="Arial"/>
              </a:rPr>
              <a:t>the  editor and stored on</a:t>
            </a:r>
            <a:r>
              <a:rPr sz="1400" b="1" spc="-20" dirty="0">
                <a:latin typeface="Arial"/>
                <a:cs typeface="Arial"/>
              </a:rPr>
              <a:t> </a:t>
            </a:r>
            <a:r>
              <a:rPr sz="1400" b="1" spc="-5" dirty="0">
                <a:latin typeface="Arial"/>
                <a:cs typeface="Arial"/>
              </a:rPr>
              <a:t>disk</a:t>
            </a:r>
            <a:endParaRPr sz="1400" dirty="0">
              <a:latin typeface="Arial"/>
              <a:cs typeface="Arial"/>
            </a:endParaRPr>
          </a:p>
          <a:p>
            <a:pPr marL="245110" marR="332105" indent="-232410">
              <a:lnSpc>
                <a:spcPts val="1670"/>
              </a:lnSpc>
              <a:spcBef>
                <a:spcPts val="260"/>
              </a:spcBef>
              <a:buAutoNum type="arabicPeriod"/>
              <a:tabLst>
                <a:tab pos="245110" algn="l"/>
              </a:tabLst>
            </a:pPr>
            <a:r>
              <a:rPr sz="1400" b="1" spc="-5" dirty="0">
                <a:solidFill>
                  <a:srgbClr val="006666"/>
                </a:solidFill>
                <a:latin typeface="Arial"/>
                <a:cs typeface="Arial"/>
              </a:rPr>
              <a:t>Preprocessor program  processes the</a:t>
            </a:r>
            <a:r>
              <a:rPr sz="1400" b="1" spc="-15" dirty="0">
                <a:solidFill>
                  <a:srgbClr val="006666"/>
                </a:solidFill>
                <a:latin typeface="Arial"/>
                <a:cs typeface="Arial"/>
              </a:rPr>
              <a:t> </a:t>
            </a:r>
            <a:r>
              <a:rPr sz="1400" b="1" spc="-5" dirty="0">
                <a:solidFill>
                  <a:srgbClr val="006666"/>
                </a:solidFill>
                <a:latin typeface="Arial"/>
                <a:cs typeface="Arial"/>
              </a:rPr>
              <a:t>code</a:t>
            </a:r>
            <a:endParaRPr sz="1400" dirty="0">
              <a:latin typeface="Arial"/>
              <a:cs typeface="Arial"/>
            </a:endParaRPr>
          </a:p>
          <a:p>
            <a:pPr marL="245110" marR="5080" indent="-231140">
              <a:lnSpc>
                <a:spcPts val="1670"/>
              </a:lnSpc>
              <a:spcBef>
                <a:spcPts val="260"/>
              </a:spcBef>
              <a:buAutoNum type="arabicPeriod"/>
              <a:tabLst>
                <a:tab pos="245110" algn="l"/>
              </a:tabLst>
            </a:pPr>
            <a:r>
              <a:rPr sz="1400" b="1" spc="-5" dirty="0">
                <a:latin typeface="Arial"/>
                <a:cs typeface="Arial"/>
              </a:rPr>
              <a:t>Compiler creates object  code and stores </a:t>
            </a:r>
            <a:r>
              <a:rPr sz="1400" b="1" dirty="0">
                <a:latin typeface="Arial"/>
                <a:cs typeface="Arial"/>
              </a:rPr>
              <a:t>it </a:t>
            </a:r>
            <a:r>
              <a:rPr sz="1400" b="1" spc="-5" dirty="0">
                <a:latin typeface="Arial"/>
                <a:cs typeface="Arial"/>
              </a:rPr>
              <a:t>on</a:t>
            </a:r>
            <a:r>
              <a:rPr sz="1400" b="1" spc="-40" dirty="0">
                <a:latin typeface="Arial"/>
                <a:cs typeface="Arial"/>
              </a:rPr>
              <a:t> </a:t>
            </a:r>
            <a:r>
              <a:rPr sz="1400" b="1" spc="-5" dirty="0">
                <a:latin typeface="Arial"/>
                <a:cs typeface="Arial"/>
              </a:rPr>
              <a:t>disk.</a:t>
            </a:r>
            <a:endParaRPr sz="1400" dirty="0">
              <a:latin typeface="Arial"/>
              <a:cs typeface="Arial"/>
            </a:endParaRPr>
          </a:p>
          <a:p>
            <a:pPr marL="213360" marR="402590" indent="-213360">
              <a:lnSpc>
                <a:spcPct val="99700"/>
              </a:lnSpc>
              <a:spcBef>
                <a:spcPts val="204"/>
              </a:spcBef>
              <a:buAutoNum type="arabicPeriod"/>
              <a:tabLst>
                <a:tab pos="213360" algn="l"/>
              </a:tabLst>
            </a:pPr>
            <a:r>
              <a:rPr sz="1400" b="1" spc="-5" dirty="0">
                <a:solidFill>
                  <a:srgbClr val="006666"/>
                </a:solidFill>
                <a:latin typeface="Arial"/>
                <a:cs typeface="Arial"/>
              </a:rPr>
              <a:t>Linker links the object  code </a:t>
            </a:r>
            <a:r>
              <a:rPr sz="1400" b="1" spc="5" dirty="0">
                <a:solidFill>
                  <a:srgbClr val="006666"/>
                </a:solidFill>
                <a:latin typeface="Arial"/>
                <a:cs typeface="Arial"/>
              </a:rPr>
              <a:t>with </a:t>
            </a:r>
            <a:r>
              <a:rPr sz="1400" b="1" spc="-5" dirty="0">
                <a:solidFill>
                  <a:srgbClr val="006666"/>
                </a:solidFill>
                <a:latin typeface="Arial"/>
                <a:cs typeface="Arial"/>
              </a:rPr>
              <a:t>the  libraries</a:t>
            </a:r>
            <a:endParaRPr sz="1400" dirty="0">
              <a:latin typeface="Arial"/>
              <a:cs typeface="Arial"/>
            </a:endParaRPr>
          </a:p>
        </p:txBody>
      </p:sp>
      <p:sp>
        <p:nvSpPr>
          <p:cNvPr id="70" name="object 70"/>
          <p:cNvSpPr txBox="1"/>
          <p:nvPr/>
        </p:nvSpPr>
        <p:spPr>
          <a:xfrm>
            <a:off x="5030471" y="5215891"/>
            <a:ext cx="2586355" cy="877569"/>
          </a:xfrm>
          <a:prstGeom prst="rect">
            <a:avLst/>
          </a:prstGeom>
        </p:spPr>
        <p:txBody>
          <a:bodyPr vert="horz" wrap="square" lIns="0" tIns="12700" rIns="0" bIns="0" rtlCol="0">
            <a:spAutoFit/>
          </a:bodyPr>
          <a:lstStyle/>
          <a:p>
            <a:pPr marL="243204" marR="5080" indent="-231140">
              <a:spcBef>
                <a:spcPts val="100"/>
              </a:spcBef>
            </a:pPr>
            <a:r>
              <a:rPr sz="1400" b="1" spc="-5" dirty="0">
                <a:solidFill>
                  <a:srgbClr val="006666"/>
                </a:solidFill>
                <a:latin typeface="Arial"/>
                <a:cs typeface="Arial"/>
              </a:rPr>
              <a:t>6. </a:t>
            </a:r>
            <a:r>
              <a:rPr sz="1400" b="1" dirty="0">
                <a:solidFill>
                  <a:srgbClr val="006666"/>
                </a:solidFill>
                <a:latin typeface="Arial"/>
                <a:cs typeface="Arial"/>
              </a:rPr>
              <a:t>CPU </a:t>
            </a:r>
            <a:r>
              <a:rPr sz="1400" b="1" spc="-5" dirty="0">
                <a:solidFill>
                  <a:srgbClr val="006666"/>
                </a:solidFill>
                <a:latin typeface="Arial"/>
                <a:cs typeface="Arial"/>
              </a:rPr>
              <a:t>takes each instruction  and executes </a:t>
            </a:r>
            <a:r>
              <a:rPr sz="1400" b="1" dirty="0">
                <a:solidFill>
                  <a:srgbClr val="006666"/>
                </a:solidFill>
                <a:latin typeface="Arial"/>
                <a:cs typeface="Arial"/>
              </a:rPr>
              <a:t>it, </a:t>
            </a:r>
            <a:r>
              <a:rPr sz="1400" b="1" spc="-5" dirty="0">
                <a:solidFill>
                  <a:srgbClr val="006666"/>
                </a:solidFill>
                <a:latin typeface="Arial"/>
                <a:cs typeface="Arial"/>
              </a:rPr>
              <a:t>possibly  storing new data values as  the program</a:t>
            </a:r>
            <a:r>
              <a:rPr sz="1400" b="1" spc="5" dirty="0">
                <a:solidFill>
                  <a:srgbClr val="006666"/>
                </a:solidFill>
                <a:latin typeface="Arial"/>
                <a:cs typeface="Arial"/>
              </a:rPr>
              <a:t> </a:t>
            </a:r>
            <a:r>
              <a:rPr sz="1400" b="1" spc="-5" dirty="0">
                <a:solidFill>
                  <a:srgbClr val="006666"/>
                </a:solidFill>
                <a:latin typeface="Arial"/>
                <a:cs typeface="Arial"/>
              </a:rPr>
              <a:t>executes</a:t>
            </a:r>
            <a:endParaRPr sz="1400">
              <a:latin typeface="Arial"/>
              <a:cs typeface="Arial"/>
            </a:endParaRPr>
          </a:p>
        </p:txBody>
      </p:sp>
      <p:sp>
        <p:nvSpPr>
          <p:cNvPr id="71" name="object 71"/>
          <p:cNvSpPr txBox="1"/>
          <p:nvPr/>
        </p:nvSpPr>
        <p:spPr>
          <a:xfrm>
            <a:off x="1905000" y="1066801"/>
            <a:ext cx="5181600" cy="416781"/>
          </a:xfrm>
          <a:prstGeom prst="rect">
            <a:avLst/>
          </a:prstGeom>
          <a:solidFill>
            <a:srgbClr val="D24716"/>
          </a:solidFill>
        </p:spPr>
        <p:txBody>
          <a:bodyPr vert="horz" wrap="square" lIns="0" tIns="46990" rIns="0" bIns="0" rtlCol="0">
            <a:spAutoFit/>
          </a:bodyPr>
          <a:lstStyle/>
          <a:p>
            <a:pPr marL="478155" indent="-107950">
              <a:spcBef>
                <a:spcPts val="370"/>
              </a:spcBef>
              <a:buSzPct val="95833"/>
              <a:buFont typeface="Arial"/>
              <a:buChar char="•"/>
              <a:tabLst>
                <a:tab pos="478790" algn="l"/>
              </a:tabLst>
            </a:pPr>
            <a:r>
              <a:rPr sz="2400" b="1" spc="-10" dirty="0">
                <a:solidFill>
                  <a:srgbClr val="339933"/>
                </a:solidFill>
                <a:latin typeface="Arial"/>
                <a:cs typeface="Arial"/>
              </a:rPr>
              <a:t>Phases </a:t>
            </a:r>
            <a:r>
              <a:rPr sz="2400" b="1" dirty="0">
                <a:solidFill>
                  <a:srgbClr val="339933"/>
                </a:solidFill>
                <a:latin typeface="Arial"/>
                <a:cs typeface="Arial"/>
              </a:rPr>
              <a:t>of C</a:t>
            </a:r>
            <a:r>
              <a:rPr sz="2400" b="1" spc="-15" dirty="0">
                <a:solidFill>
                  <a:srgbClr val="339933"/>
                </a:solidFill>
                <a:latin typeface="Arial"/>
                <a:cs typeface="Arial"/>
              </a:rPr>
              <a:t> </a:t>
            </a:r>
            <a:r>
              <a:rPr sz="2400" b="1" spc="-5" dirty="0">
                <a:solidFill>
                  <a:srgbClr val="339933"/>
                </a:solidFill>
                <a:latin typeface="Arial"/>
                <a:cs typeface="Arial"/>
              </a:rPr>
              <a:t>Programs:</a:t>
            </a:r>
            <a:endParaRPr sz="2400">
              <a:latin typeface="Arial"/>
              <a:cs typeface="Arial"/>
            </a:endParaRPr>
          </a:p>
        </p:txBody>
      </p:sp>
      <p:sp>
        <p:nvSpPr>
          <p:cNvPr id="72" name="object 72"/>
          <p:cNvSpPr/>
          <p:nvPr/>
        </p:nvSpPr>
        <p:spPr>
          <a:xfrm>
            <a:off x="7467600" y="3429000"/>
            <a:ext cx="2952750" cy="0"/>
          </a:xfrm>
          <a:custGeom>
            <a:avLst/>
            <a:gdLst/>
            <a:ahLst/>
            <a:cxnLst/>
            <a:rect l="l" t="t" r="r" b="b"/>
            <a:pathLst>
              <a:path w="2952750">
                <a:moveTo>
                  <a:pt x="0" y="0"/>
                </a:moveTo>
                <a:lnTo>
                  <a:pt x="2952750" y="0"/>
                </a:lnTo>
              </a:path>
            </a:pathLst>
          </a:custGeom>
          <a:ln w="8890">
            <a:solidFill>
              <a:srgbClr val="000000"/>
            </a:solidFill>
            <a:prstDash val="sysDash"/>
          </a:ln>
        </p:spPr>
        <p:txBody>
          <a:bodyPr wrap="square" lIns="0" tIns="0" rIns="0" bIns="0" rtlCol="0"/>
          <a:lstStyle/>
          <a:p>
            <a:endParaRPr/>
          </a:p>
        </p:txBody>
      </p:sp>
      <p:sp>
        <p:nvSpPr>
          <p:cNvPr id="74" name="object 74"/>
          <p:cNvSpPr txBox="1">
            <a:spLocks noGrp="1"/>
          </p:cNvSpPr>
          <p:nvPr>
            <p:ph type="sldNum" sz="quarter" idx="7"/>
          </p:nvPr>
        </p:nvSpPr>
        <p:spPr>
          <a:xfrm>
            <a:off x="10261600" y="6429910"/>
            <a:ext cx="2844800" cy="218008"/>
          </a:xfrm>
          <a:prstGeom prst="rect">
            <a:avLst/>
          </a:prstGeom>
        </p:spPr>
        <p:txBody>
          <a:bodyPr vert="horz" wrap="square" lIns="0" tIns="0" rIns="0" bIns="0" rtlCol="0" anchor="ctr">
            <a:spAutoFit/>
          </a:bodyPr>
          <a:lstStyle/>
          <a:p>
            <a:pPr marL="38100">
              <a:lnSpc>
                <a:spcPts val="1664"/>
              </a:lnSpc>
            </a:pPr>
            <a:fld id="{81D60167-4931-47E6-BA6A-407CBD079E47}" type="slidenum">
              <a:rPr spc="40" dirty="0"/>
              <a:pPr marL="38100">
                <a:lnSpc>
                  <a:spcPts val="1664"/>
                </a:lnSpc>
              </a:pPr>
              <a:t>28</a:t>
            </a:fld>
            <a:endParaRPr spc="40" dirty="0"/>
          </a:p>
        </p:txBody>
      </p:sp>
    </p:spTree>
    <p:extLst>
      <p:ext uri="{BB962C8B-B14F-4D97-AF65-F5344CB8AC3E}">
        <p14:creationId xmlns:p14="http://schemas.microsoft.com/office/powerpoint/2010/main" val="20496113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120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8179" y="180104"/>
            <a:ext cx="2302510" cy="635000"/>
          </a:xfrm>
          <a:prstGeom prst="rect">
            <a:avLst/>
          </a:prstGeom>
        </p:spPr>
        <p:txBody>
          <a:bodyPr vert="horz" wrap="square" lIns="0" tIns="12700" rIns="0" bIns="0" rtlCol="0" anchor="ctr">
            <a:spAutoFit/>
          </a:bodyPr>
          <a:lstStyle/>
          <a:p>
            <a:pPr marL="12700">
              <a:spcBef>
                <a:spcPts val="100"/>
              </a:spcBef>
            </a:pPr>
            <a:r>
              <a:rPr sz="4000" b="0" spc="-315" dirty="0">
                <a:solidFill>
                  <a:srgbClr val="686363"/>
                </a:solidFill>
              </a:rPr>
              <a:t>D</a:t>
            </a:r>
            <a:r>
              <a:rPr sz="4000" b="0" spc="-114" dirty="0">
                <a:solidFill>
                  <a:srgbClr val="686363"/>
                </a:solidFill>
              </a:rPr>
              <a:t>e</a:t>
            </a:r>
            <a:r>
              <a:rPr sz="4000" b="0" spc="-120" dirty="0">
                <a:solidFill>
                  <a:srgbClr val="686363"/>
                </a:solidFill>
              </a:rPr>
              <a:t>b</a:t>
            </a:r>
            <a:r>
              <a:rPr sz="4000" b="0" spc="-70" dirty="0">
                <a:solidFill>
                  <a:srgbClr val="686363"/>
                </a:solidFill>
              </a:rPr>
              <a:t>u</a:t>
            </a:r>
            <a:r>
              <a:rPr sz="4000" b="0" spc="-260" dirty="0">
                <a:solidFill>
                  <a:srgbClr val="686363"/>
                </a:solidFill>
              </a:rPr>
              <a:t>gg</a:t>
            </a:r>
            <a:r>
              <a:rPr sz="4000" b="0" spc="15" dirty="0">
                <a:solidFill>
                  <a:srgbClr val="686363"/>
                </a:solidFill>
              </a:rPr>
              <a:t>i</a:t>
            </a:r>
            <a:r>
              <a:rPr sz="4000" b="0" spc="-70" dirty="0">
                <a:solidFill>
                  <a:srgbClr val="686363"/>
                </a:solidFill>
              </a:rPr>
              <a:t>n</a:t>
            </a:r>
            <a:r>
              <a:rPr sz="4000" b="0" spc="-260" dirty="0">
                <a:solidFill>
                  <a:srgbClr val="686363"/>
                </a:solidFill>
              </a:rPr>
              <a:t>g</a:t>
            </a:r>
            <a:endParaRPr sz="4000" dirty="0"/>
          </a:p>
        </p:txBody>
      </p:sp>
      <p:sp>
        <p:nvSpPr>
          <p:cNvPr id="3" name="object 3"/>
          <p:cNvSpPr txBox="1"/>
          <p:nvPr/>
        </p:nvSpPr>
        <p:spPr>
          <a:xfrm>
            <a:off x="1198179" y="876851"/>
            <a:ext cx="9364718" cy="5709320"/>
          </a:xfrm>
          <a:prstGeom prst="rect">
            <a:avLst/>
          </a:prstGeom>
        </p:spPr>
        <p:txBody>
          <a:bodyPr vert="horz" wrap="square" lIns="0" tIns="12700" rIns="0" bIns="0" rtlCol="0">
            <a:spAutoFit/>
          </a:bodyPr>
          <a:lstStyle/>
          <a:p>
            <a:pPr marL="298450" marR="252729" indent="-273050" algn="just">
              <a:spcBef>
                <a:spcPts val="100"/>
              </a:spcBef>
              <a:buClr>
                <a:srgbClr val="D24716"/>
              </a:buClr>
              <a:buSzPct val="85000"/>
              <a:buFont typeface="UnDotum"/>
              <a:buChar char=""/>
              <a:tabLst>
                <a:tab pos="298450" algn="l"/>
              </a:tabLst>
            </a:pPr>
            <a:r>
              <a:rPr sz="2200" spc="-90" dirty="0">
                <a:latin typeface="Times New Roman" panose="02020603050405020304" pitchFamily="18" charset="0"/>
                <a:cs typeface="Times New Roman" panose="02020603050405020304" pitchFamily="18" charset="0"/>
              </a:rPr>
              <a:t>To </a:t>
            </a:r>
            <a:r>
              <a:rPr sz="2200" i="1" spc="-235" dirty="0">
                <a:latin typeface="Times New Roman" panose="02020603050405020304" pitchFamily="18" charset="0"/>
                <a:cs typeface="Times New Roman" panose="02020603050405020304" pitchFamily="18" charset="0"/>
              </a:rPr>
              <a:t>debug </a:t>
            </a:r>
            <a:r>
              <a:rPr sz="2200" spc="-160" dirty="0">
                <a:latin typeface="Times New Roman" panose="02020603050405020304" pitchFamily="18" charset="0"/>
                <a:cs typeface="Times New Roman" panose="02020603050405020304" pitchFamily="18" charset="0"/>
              </a:rPr>
              <a:t>a </a:t>
            </a:r>
            <a:r>
              <a:rPr sz="2200" spc="-90" dirty="0">
                <a:latin typeface="Times New Roman" panose="02020603050405020304" pitchFamily="18" charset="0"/>
                <a:cs typeface="Times New Roman" panose="02020603050405020304" pitchFamily="18" charset="0"/>
              </a:rPr>
              <a:t>program </a:t>
            </a:r>
            <a:r>
              <a:rPr sz="2200" spc="-35" dirty="0">
                <a:latin typeface="Times New Roman" panose="02020603050405020304" pitchFamily="18" charset="0"/>
                <a:cs typeface="Times New Roman" panose="02020603050405020304" pitchFamily="18" charset="0"/>
              </a:rPr>
              <a:t>or </a:t>
            </a:r>
            <a:r>
              <a:rPr sz="2200" spc="-90" dirty="0">
                <a:latin typeface="Times New Roman" panose="02020603050405020304" pitchFamily="18" charset="0"/>
                <a:cs typeface="Times New Roman" panose="02020603050405020304" pitchFamily="18" charset="0"/>
              </a:rPr>
              <a:t>hardware </a:t>
            </a:r>
            <a:r>
              <a:rPr sz="2200" spc="-105" dirty="0">
                <a:latin typeface="Times New Roman" panose="02020603050405020304" pitchFamily="18" charset="0"/>
                <a:cs typeface="Times New Roman" panose="02020603050405020304" pitchFamily="18" charset="0"/>
              </a:rPr>
              <a:t>device </a:t>
            </a:r>
            <a:r>
              <a:rPr sz="2200" spc="-130" dirty="0">
                <a:latin typeface="Times New Roman" panose="02020603050405020304" pitchFamily="18" charset="0"/>
                <a:cs typeface="Times New Roman" panose="02020603050405020304" pitchFamily="18" charset="0"/>
              </a:rPr>
              <a:t>is </a:t>
            </a:r>
            <a:r>
              <a:rPr sz="2200" spc="-30" dirty="0">
                <a:latin typeface="Times New Roman" panose="02020603050405020304" pitchFamily="18" charset="0"/>
                <a:cs typeface="Times New Roman" panose="02020603050405020304" pitchFamily="18" charset="0"/>
              </a:rPr>
              <a:t>to </a:t>
            </a:r>
            <a:r>
              <a:rPr sz="2200" spc="-55" dirty="0">
                <a:latin typeface="Times New Roman" panose="02020603050405020304" pitchFamily="18" charset="0"/>
                <a:cs typeface="Times New Roman" panose="02020603050405020304" pitchFamily="18" charset="0"/>
              </a:rPr>
              <a:t>start </a:t>
            </a:r>
            <a:r>
              <a:rPr sz="2200" spc="-80" dirty="0">
                <a:latin typeface="Times New Roman" panose="02020603050405020304" pitchFamily="18" charset="0"/>
                <a:cs typeface="Times New Roman" panose="02020603050405020304" pitchFamily="18" charset="0"/>
              </a:rPr>
              <a:t>with </a:t>
            </a:r>
            <a:r>
              <a:rPr sz="2200" spc="-160" dirty="0">
                <a:latin typeface="Times New Roman" panose="02020603050405020304" pitchFamily="18" charset="0"/>
                <a:cs typeface="Times New Roman" panose="02020603050405020304" pitchFamily="18" charset="0"/>
              </a:rPr>
              <a:t>a </a:t>
            </a:r>
            <a:r>
              <a:rPr sz="2200" spc="-60" dirty="0">
                <a:latin typeface="Times New Roman" panose="02020603050405020304" pitchFamily="18" charset="0"/>
                <a:cs typeface="Times New Roman" panose="02020603050405020304" pitchFamily="18" charset="0"/>
              </a:rPr>
              <a:t>problem, </a:t>
            </a:r>
            <a:r>
              <a:rPr sz="2200" spc="-95" dirty="0">
                <a:latin typeface="Times New Roman" panose="02020603050405020304" pitchFamily="18" charset="0"/>
                <a:cs typeface="Times New Roman" panose="02020603050405020304" pitchFamily="18" charset="0"/>
              </a:rPr>
              <a:t>isolate </a:t>
            </a:r>
            <a:r>
              <a:rPr sz="2200" spc="-60" dirty="0">
                <a:latin typeface="Times New Roman" panose="02020603050405020304" pitchFamily="18" charset="0"/>
                <a:cs typeface="Times New Roman" panose="02020603050405020304" pitchFamily="18" charset="0"/>
              </a:rPr>
              <a:t>the  </a:t>
            </a:r>
            <a:r>
              <a:rPr sz="2200" spc="-90" dirty="0">
                <a:latin typeface="Times New Roman" panose="02020603050405020304" pitchFamily="18" charset="0"/>
                <a:cs typeface="Times New Roman" panose="02020603050405020304" pitchFamily="18" charset="0"/>
              </a:rPr>
              <a:t>source </a:t>
            </a:r>
            <a:r>
              <a:rPr sz="2200" spc="-125" dirty="0">
                <a:latin typeface="Times New Roman" panose="02020603050405020304" pitchFamily="18" charset="0"/>
                <a:cs typeface="Times New Roman" panose="02020603050405020304" pitchFamily="18" charset="0"/>
              </a:rPr>
              <a:t>of </a:t>
            </a:r>
            <a:r>
              <a:rPr sz="2200" spc="-60" dirty="0">
                <a:latin typeface="Times New Roman" panose="02020603050405020304" pitchFamily="18" charset="0"/>
                <a:cs typeface="Times New Roman" panose="02020603050405020304" pitchFamily="18" charset="0"/>
              </a:rPr>
              <a:t>the problem, </a:t>
            </a:r>
            <a:r>
              <a:rPr sz="2200" spc="-114" dirty="0">
                <a:latin typeface="Times New Roman" panose="02020603050405020304" pitchFamily="18" charset="0"/>
                <a:cs typeface="Times New Roman" panose="02020603050405020304" pitchFamily="18" charset="0"/>
              </a:rPr>
              <a:t>and </a:t>
            </a:r>
            <a:r>
              <a:rPr sz="2200" spc="-70" dirty="0">
                <a:latin typeface="Times New Roman" panose="02020603050405020304" pitchFamily="18" charset="0"/>
                <a:cs typeface="Times New Roman" panose="02020603050405020304" pitchFamily="18" charset="0"/>
              </a:rPr>
              <a:t>then </a:t>
            </a:r>
            <a:r>
              <a:rPr sz="2200" spc="-114" dirty="0">
                <a:latin typeface="Times New Roman" panose="02020603050405020304" pitchFamily="18" charset="0"/>
                <a:cs typeface="Times New Roman" panose="02020603050405020304" pitchFamily="18" charset="0"/>
              </a:rPr>
              <a:t>fix</a:t>
            </a:r>
            <a:r>
              <a:rPr sz="2200" spc="17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it.</a:t>
            </a:r>
          </a:p>
          <a:p>
            <a:pPr marL="25400" marR="2030730" algn="just">
              <a:lnSpc>
                <a:spcPct val="123800"/>
              </a:lnSpc>
              <a:spcBef>
                <a:spcPts val="5"/>
              </a:spcBef>
              <a:buClr>
                <a:srgbClr val="D24716"/>
              </a:buClr>
              <a:buSzPct val="85000"/>
              <a:buFont typeface="UnDotum"/>
              <a:buChar char=""/>
              <a:tabLst>
                <a:tab pos="356870" algn="l"/>
              </a:tabLst>
            </a:pPr>
            <a:r>
              <a:rPr sz="2200" spc="-100" dirty="0">
                <a:latin typeface="Times New Roman" panose="02020603050405020304" pitchFamily="18" charset="0"/>
                <a:cs typeface="Times New Roman" panose="02020603050405020304" pitchFamily="18" charset="0"/>
              </a:rPr>
              <a:t>Process </a:t>
            </a:r>
            <a:r>
              <a:rPr sz="2200" spc="-125" dirty="0">
                <a:latin typeface="Times New Roman" panose="02020603050405020304" pitchFamily="18" charset="0"/>
                <a:cs typeface="Times New Roman" panose="02020603050405020304" pitchFamily="18" charset="0"/>
              </a:rPr>
              <a:t>of </a:t>
            </a:r>
            <a:r>
              <a:rPr sz="2200" spc="-90" dirty="0">
                <a:latin typeface="Times New Roman" panose="02020603050405020304" pitchFamily="18" charset="0"/>
                <a:cs typeface="Times New Roman" panose="02020603050405020304" pitchFamily="18" charset="0"/>
              </a:rPr>
              <a:t>identifying, </a:t>
            </a:r>
            <a:r>
              <a:rPr sz="2200" spc="-105" dirty="0">
                <a:latin typeface="Times New Roman" panose="02020603050405020304" pitchFamily="18" charset="0"/>
                <a:cs typeface="Times New Roman" panose="02020603050405020304" pitchFamily="18" charset="0"/>
              </a:rPr>
              <a:t>isolating </a:t>
            </a:r>
            <a:r>
              <a:rPr sz="2200" spc="-114" dirty="0">
                <a:latin typeface="Times New Roman" panose="02020603050405020304" pitchFamily="18" charset="0"/>
                <a:cs typeface="Times New Roman" panose="02020603050405020304" pitchFamily="18" charset="0"/>
              </a:rPr>
              <a:t>and </a:t>
            </a:r>
            <a:r>
              <a:rPr sz="2200" spc="-75" dirty="0">
                <a:latin typeface="Times New Roman" panose="02020603050405020304" pitchFamily="18" charset="0"/>
                <a:cs typeface="Times New Roman" panose="02020603050405020304" pitchFamily="18" charset="0"/>
              </a:rPr>
              <a:t>correcting </a:t>
            </a:r>
            <a:r>
              <a:rPr sz="2200" spc="-65" dirty="0">
                <a:latin typeface="Times New Roman" panose="02020603050405020304" pitchFamily="18" charset="0"/>
                <a:cs typeface="Times New Roman" panose="02020603050405020304" pitchFamily="18" charset="0"/>
              </a:rPr>
              <a:t>the </a:t>
            </a:r>
            <a:r>
              <a:rPr sz="2200" spc="-50" dirty="0">
                <a:latin typeface="Times New Roman" panose="02020603050405020304" pitchFamily="18" charset="0"/>
                <a:cs typeface="Times New Roman" panose="02020603050405020304" pitchFamily="18" charset="0"/>
              </a:rPr>
              <a:t>errors </a:t>
            </a:r>
            <a:r>
              <a:rPr sz="2200" spc="-50" dirty="0">
                <a:solidFill>
                  <a:srgbClr val="FF0000"/>
                </a:solidFill>
                <a:latin typeface="Times New Roman" panose="02020603050405020304" pitchFamily="18" charset="0"/>
                <a:cs typeface="Times New Roman" panose="02020603050405020304" pitchFamily="18" charset="0"/>
              </a:rPr>
              <a:t> </a:t>
            </a:r>
            <a:endParaRPr lang="en-IN" sz="2200" spc="-50" dirty="0" smtClean="0">
              <a:solidFill>
                <a:srgbClr val="FF0000"/>
              </a:solidFill>
              <a:latin typeface="Times New Roman" panose="02020603050405020304" pitchFamily="18" charset="0"/>
              <a:cs typeface="Times New Roman" panose="02020603050405020304" pitchFamily="18" charset="0"/>
            </a:endParaRPr>
          </a:p>
          <a:p>
            <a:pPr marL="25400" marR="2030730" algn="just">
              <a:lnSpc>
                <a:spcPct val="123800"/>
              </a:lnSpc>
              <a:spcBef>
                <a:spcPts val="5"/>
              </a:spcBef>
              <a:buClr>
                <a:srgbClr val="D24716"/>
              </a:buClr>
              <a:buSzPct val="85000"/>
              <a:buFont typeface="UnDotum"/>
              <a:buChar char=""/>
              <a:tabLst>
                <a:tab pos="356870" algn="l"/>
              </a:tabLst>
            </a:pPr>
            <a:endParaRPr lang="en-IN" sz="2200" spc="-50" dirty="0">
              <a:solidFill>
                <a:srgbClr val="FF0000"/>
              </a:solidFill>
              <a:latin typeface="Times New Roman" panose="02020603050405020304" pitchFamily="18" charset="0"/>
              <a:cs typeface="Times New Roman" panose="02020603050405020304" pitchFamily="18" charset="0"/>
            </a:endParaRPr>
          </a:p>
          <a:p>
            <a:pPr marL="25400" marR="2030730" algn="just">
              <a:lnSpc>
                <a:spcPct val="123800"/>
              </a:lnSpc>
              <a:spcBef>
                <a:spcPts val="5"/>
              </a:spcBef>
              <a:buClr>
                <a:srgbClr val="D24716"/>
              </a:buClr>
              <a:buSzPct val="85000"/>
              <a:tabLst>
                <a:tab pos="356870" algn="l"/>
              </a:tabLst>
            </a:pPr>
            <a:r>
              <a:rPr sz="2200" spc="-100" dirty="0" smtClean="0">
                <a:solidFill>
                  <a:srgbClr val="FF0000"/>
                </a:solidFill>
                <a:latin typeface="Times New Roman" panose="02020603050405020304" pitchFamily="18" charset="0"/>
                <a:cs typeface="Times New Roman" panose="02020603050405020304" pitchFamily="18" charset="0"/>
              </a:rPr>
              <a:t>Two </a:t>
            </a:r>
            <a:r>
              <a:rPr sz="2200" spc="-90" dirty="0">
                <a:solidFill>
                  <a:srgbClr val="FF0000"/>
                </a:solidFill>
                <a:latin typeface="Times New Roman" panose="02020603050405020304" pitchFamily="18" charset="0"/>
                <a:cs typeface="Times New Roman" panose="02020603050405020304" pitchFamily="18" charset="0"/>
              </a:rPr>
              <a:t>Categories</a:t>
            </a:r>
            <a:r>
              <a:rPr sz="2200" spc="-5" dirty="0">
                <a:solidFill>
                  <a:srgbClr val="FF0000"/>
                </a:solidFill>
                <a:latin typeface="Times New Roman" panose="02020603050405020304" pitchFamily="18" charset="0"/>
                <a:cs typeface="Times New Roman" panose="02020603050405020304" pitchFamily="18" charset="0"/>
              </a:rPr>
              <a:t> </a:t>
            </a:r>
            <a:r>
              <a:rPr sz="2200" dirty="0">
                <a:solidFill>
                  <a:srgbClr val="FF0000"/>
                </a:solidFill>
                <a:latin typeface="Times New Roman" panose="02020603050405020304" pitchFamily="18" charset="0"/>
                <a:cs typeface="Times New Roman" panose="02020603050405020304" pitchFamily="18" charset="0"/>
              </a:rPr>
              <a:t>–</a:t>
            </a:r>
            <a:endParaRPr sz="2200" dirty="0">
              <a:latin typeface="Times New Roman" panose="02020603050405020304" pitchFamily="18" charset="0"/>
              <a:cs typeface="Times New Roman" panose="02020603050405020304" pitchFamily="18" charset="0"/>
            </a:endParaRPr>
          </a:p>
          <a:p>
            <a:pPr marL="298450" indent="-273050" algn="just">
              <a:spcBef>
                <a:spcPts val="570"/>
              </a:spcBef>
              <a:buClr>
                <a:srgbClr val="D24716"/>
              </a:buClr>
              <a:buSzPct val="85000"/>
              <a:buFont typeface="UnDotum"/>
              <a:buChar char=""/>
              <a:tabLst>
                <a:tab pos="298450" algn="l"/>
              </a:tabLst>
            </a:pPr>
            <a:r>
              <a:rPr sz="2200" b="1" spc="-30" dirty="0">
                <a:latin typeface="Times New Roman" panose="02020603050405020304" pitchFamily="18" charset="0"/>
                <a:cs typeface="Times New Roman" panose="02020603050405020304" pitchFamily="18" charset="0"/>
              </a:rPr>
              <a:t>Syntax </a:t>
            </a:r>
            <a:r>
              <a:rPr sz="2200" b="1" spc="-25" dirty="0">
                <a:latin typeface="Times New Roman" panose="02020603050405020304" pitchFamily="18" charset="0"/>
                <a:cs typeface="Times New Roman" panose="02020603050405020304" pitchFamily="18" charset="0"/>
              </a:rPr>
              <a:t>errors </a:t>
            </a:r>
            <a:r>
              <a:rPr sz="2200" spc="-45" dirty="0">
                <a:latin typeface="Times New Roman" panose="02020603050405020304" pitchFamily="18" charset="0"/>
                <a:cs typeface="Times New Roman" panose="02020603050405020304" pitchFamily="18" charset="0"/>
              </a:rPr>
              <a:t>-- </a:t>
            </a:r>
            <a:r>
              <a:rPr sz="2200" spc="-70" dirty="0">
                <a:latin typeface="Times New Roman" panose="02020603050405020304" pitchFamily="18" charset="0"/>
                <a:cs typeface="Times New Roman" panose="02020603050405020304" pitchFamily="18" charset="0"/>
              </a:rPr>
              <a:t>Errors </a:t>
            </a:r>
            <a:r>
              <a:rPr sz="2200" spc="-95" dirty="0">
                <a:latin typeface="Times New Roman" panose="02020603050405020304" pitchFamily="18" charset="0"/>
                <a:cs typeface="Times New Roman" panose="02020603050405020304" pitchFamily="18" charset="0"/>
              </a:rPr>
              <a:t>in </a:t>
            </a:r>
            <a:r>
              <a:rPr sz="2200" spc="-110" dirty="0">
                <a:latin typeface="Times New Roman" panose="02020603050405020304" pitchFamily="18" charset="0"/>
                <a:cs typeface="Times New Roman" panose="02020603050405020304" pitchFamily="18" charset="0"/>
              </a:rPr>
              <a:t>spelling </a:t>
            </a:r>
            <a:r>
              <a:rPr sz="2200" spc="-114" dirty="0">
                <a:latin typeface="Times New Roman" panose="02020603050405020304" pitchFamily="18" charset="0"/>
                <a:cs typeface="Times New Roman" panose="02020603050405020304" pitchFamily="18" charset="0"/>
              </a:rPr>
              <a:t>and</a:t>
            </a:r>
            <a:r>
              <a:rPr sz="2200" spc="45" dirty="0">
                <a:latin typeface="Times New Roman" panose="02020603050405020304" pitchFamily="18" charset="0"/>
                <a:cs typeface="Times New Roman" panose="02020603050405020304" pitchFamily="18" charset="0"/>
              </a:rPr>
              <a:t> </a:t>
            </a:r>
            <a:r>
              <a:rPr sz="2200" spc="-80" dirty="0">
                <a:latin typeface="Times New Roman" panose="02020603050405020304" pitchFamily="18" charset="0"/>
                <a:cs typeface="Times New Roman" panose="02020603050405020304" pitchFamily="18" charset="0"/>
              </a:rPr>
              <a:t>grammar.</a:t>
            </a:r>
            <a:endParaRPr sz="2200" dirty="0">
              <a:latin typeface="Times New Roman" panose="02020603050405020304" pitchFamily="18" charset="0"/>
              <a:cs typeface="Times New Roman" panose="02020603050405020304" pitchFamily="18" charset="0"/>
            </a:endParaRPr>
          </a:p>
          <a:p>
            <a:pPr marL="343535" algn="just">
              <a:spcBef>
                <a:spcPts val="380"/>
              </a:spcBef>
            </a:pPr>
            <a:r>
              <a:rPr sz="2200" spc="-150" baseline="9803" dirty="0">
                <a:solidFill>
                  <a:srgbClr val="9A2C1E"/>
                </a:solidFill>
                <a:latin typeface="Times New Roman" panose="02020603050405020304" pitchFamily="18" charset="0"/>
                <a:cs typeface="Times New Roman" panose="02020603050405020304" pitchFamily="18" charset="0"/>
              </a:rPr>
              <a:t></a:t>
            </a:r>
            <a:r>
              <a:rPr sz="2200" spc="-100" dirty="0">
                <a:latin typeface="Times New Roman" panose="02020603050405020304" pitchFamily="18" charset="0"/>
                <a:cs typeface="Times New Roman" panose="02020603050405020304" pitchFamily="18" charset="0"/>
              </a:rPr>
              <a:t>You </a:t>
            </a:r>
            <a:r>
              <a:rPr sz="2200" spc="-125" dirty="0">
                <a:latin typeface="Times New Roman" panose="02020603050405020304" pitchFamily="18" charset="0"/>
                <a:cs typeface="Times New Roman" panose="02020603050405020304" pitchFamily="18" charset="0"/>
              </a:rPr>
              <a:t>can </a:t>
            </a:r>
            <a:r>
              <a:rPr sz="2200" spc="-114" dirty="0">
                <a:latin typeface="Times New Roman" panose="02020603050405020304" pitchFamily="18" charset="0"/>
                <a:cs typeface="Times New Roman" panose="02020603050405020304" pitchFamily="18" charset="0"/>
              </a:rPr>
              <a:t>use </a:t>
            </a:r>
            <a:r>
              <a:rPr sz="2200" spc="-60" dirty="0">
                <a:latin typeface="Times New Roman" panose="02020603050405020304" pitchFamily="18" charset="0"/>
                <a:cs typeface="Times New Roman" panose="02020603050405020304" pitchFamily="18" charset="0"/>
              </a:rPr>
              <a:t>the </a:t>
            </a:r>
            <a:r>
              <a:rPr sz="2200" spc="-85" dirty="0">
                <a:latin typeface="Times New Roman" panose="02020603050405020304" pitchFamily="18" charset="0"/>
                <a:cs typeface="Times New Roman" panose="02020603050405020304" pitchFamily="18" charset="0"/>
              </a:rPr>
              <a:t>compiler </a:t>
            </a:r>
            <a:r>
              <a:rPr sz="2200" spc="-35" dirty="0">
                <a:latin typeface="Times New Roman" panose="02020603050405020304" pitchFamily="18" charset="0"/>
                <a:cs typeface="Times New Roman" panose="02020603050405020304" pitchFamily="18" charset="0"/>
              </a:rPr>
              <a:t>or </a:t>
            </a:r>
            <a:r>
              <a:rPr sz="2200" spc="-40" dirty="0">
                <a:latin typeface="Times New Roman" panose="02020603050405020304" pitchFamily="18" charset="0"/>
                <a:cs typeface="Times New Roman" panose="02020603050405020304" pitchFamily="18" charset="0"/>
              </a:rPr>
              <a:t>interpreter </a:t>
            </a:r>
            <a:r>
              <a:rPr sz="2200" spc="-30" dirty="0">
                <a:latin typeface="Times New Roman" panose="02020603050405020304" pitchFamily="18" charset="0"/>
                <a:cs typeface="Times New Roman" panose="02020603050405020304" pitchFamily="18" charset="0"/>
              </a:rPr>
              <a:t>to </a:t>
            </a:r>
            <a:r>
              <a:rPr sz="2200" spc="-90" dirty="0">
                <a:latin typeface="Times New Roman" panose="02020603050405020304" pitchFamily="18" charset="0"/>
                <a:cs typeface="Times New Roman" panose="02020603050405020304" pitchFamily="18" charset="0"/>
              </a:rPr>
              <a:t>uncover </a:t>
            </a:r>
            <a:r>
              <a:rPr sz="2200" spc="-105" dirty="0">
                <a:latin typeface="Times New Roman" panose="02020603050405020304" pitchFamily="18" charset="0"/>
                <a:cs typeface="Times New Roman" panose="02020603050405020304" pitchFamily="18" charset="0"/>
              </a:rPr>
              <a:t>syntax</a:t>
            </a:r>
            <a:r>
              <a:rPr sz="2200" spc="180" dirty="0">
                <a:latin typeface="Times New Roman" panose="02020603050405020304" pitchFamily="18" charset="0"/>
                <a:cs typeface="Times New Roman" panose="02020603050405020304" pitchFamily="18" charset="0"/>
              </a:rPr>
              <a:t> </a:t>
            </a:r>
            <a:r>
              <a:rPr sz="2200" spc="-30" dirty="0">
                <a:latin typeface="Times New Roman" panose="02020603050405020304" pitchFamily="18" charset="0"/>
                <a:cs typeface="Times New Roman" panose="02020603050405020304" pitchFamily="18" charset="0"/>
              </a:rPr>
              <a:t>errors.</a:t>
            </a:r>
            <a:endParaRPr sz="2200" dirty="0">
              <a:latin typeface="Times New Roman" panose="02020603050405020304" pitchFamily="18" charset="0"/>
              <a:cs typeface="Times New Roman" panose="02020603050405020304" pitchFamily="18" charset="0"/>
            </a:endParaRPr>
          </a:p>
          <a:p>
            <a:pPr marL="572135" marR="43180" indent="-228600" algn="just">
              <a:spcBef>
                <a:spcPts val="370"/>
              </a:spcBef>
            </a:pPr>
            <a:r>
              <a:rPr sz="2200" spc="-150" baseline="9803" dirty="0">
                <a:solidFill>
                  <a:srgbClr val="9A2C1E"/>
                </a:solidFill>
                <a:latin typeface="Times New Roman" panose="02020603050405020304" pitchFamily="18" charset="0"/>
                <a:cs typeface="Times New Roman" panose="02020603050405020304" pitchFamily="18" charset="0"/>
              </a:rPr>
              <a:t></a:t>
            </a:r>
            <a:r>
              <a:rPr sz="2200" spc="-100" dirty="0">
                <a:latin typeface="Times New Roman" panose="02020603050405020304" pitchFamily="18" charset="0"/>
                <a:cs typeface="Times New Roman" panose="02020603050405020304" pitchFamily="18" charset="0"/>
              </a:rPr>
              <a:t>You </a:t>
            </a:r>
            <a:r>
              <a:rPr sz="2200" spc="-90" dirty="0">
                <a:latin typeface="Times New Roman" panose="02020603050405020304" pitchFamily="18" charset="0"/>
                <a:cs typeface="Times New Roman" panose="02020603050405020304" pitchFamily="18" charset="0"/>
              </a:rPr>
              <a:t>must </a:t>
            </a:r>
            <a:r>
              <a:rPr sz="2200" spc="-135" dirty="0">
                <a:latin typeface="Times New Roman" panose="02020603050405020304" pitchFamily="18" charset="0"/>
                <a:cs typeface="Times New Roman" panose="02020603050405020304" pitchFamily="18" charset="0"/>
              </a:rPr>
              <a:t>have </a:t>
            </a:r>
            <a:r>
              <a:rPr sz="2200" spc="-160" dirty="0">
                <a:latin typeface="Times New Roman" panose="02020603050405020304" pitchFamily="18" charset="0"/>
                <a:cs typeface="Times New Roman" panose="02020603050405020304" pitchFamily="18" charset="0"/>
              </a:rPr>
              <a:t>a </a:t>
            </a:r>
            <a:r>
              <a:rPr sz="2200" spc="-110" dirty="0">
                <a:latin typeface="Times New Roman" panose="02020603050405020304" pitchFamily="18" charset="0"/>
                <a:cs typeface="Times New Roman" panose="02020603050405020304" pitchFamily="18" charset="0"/>
              </a:rPr>
              <a:t>good </a:t>
            </a:r>
            <a:r>
              <a:rPr sz="2200" spc="-100" dirty="0">
                <a:latin typeface="Times New Roman" panose="02020603050405020304" pitchFamily="18" charset="0"/>
                <a:cs typeface="Times New Roman" panose="02020603050405020304" pitchFamily="18" charset="0"/>
              </a:rPr>
              <a:t>working </a:t>
            </a:r>
            <a:r>
              <a:rPr sz="2200" spc="-105" dirty="0">
                <a:latin typeface="Times New Roman" panose="02020603050405020304" pitchFamily="18" charset="0"/>
                <a:cs typeface="Times New Roman" panose="02020603050405020304" pitchFamily="18" charset="0"/>
              </a:rPr>
              <a:t>knowledge </a:t>
            </a:r>
            <a:r>
              <a:rPr sz="2200" spc="-125" dirty="0">
                <a:latin typeface="Times New Roman" panose="02020603050405020304" pitchFamily="18" charset="0"/>
                <a:cs typeface="Times New Roman" panose="02020603050405020304" pitchFamily="18" charset="0"/>
              </a:rPr>
              <a:t>of </a:t>
            </a:r>
            <a:r>
              <a:rPr sz="2200" spc="-25" dirty="0">
                <a:latin typeface="Times New Roman" panose="02020603050405020304" pitchFamily="18" charset="0"/>
                <a:cs typeface="Times New Roman" panose="02020603050405020304" pitchFamily="18" charset="0"/>
              </a:rPr>
              <a:t>error </a:t>
            </a:r>
            <a:r>
              <a:rPr sz="2200" spc="-135" dirty="0">
                <a:latin typeface="Times New Roman" panose="02020603050405020304" pitchFamily="18" charset="0"/>
                <a:cs typeface="Times New Roman" panose="02020603050405020304" pitchFamily="18" charset="0"/>
              </a:rPr>
              <a:t>messages </a:t>
            </a:r>
            <a:r>
              <a:rPr sz="2200" spc="-30" dirty="0">
                <a:latin typeface="Times New Roman" panose="02020603050405020304" pitchFamily="18" charset="0"/>
                <a:cs typeface="Times New Roman" panose="02020603050405020304" pitchFamily="18" charset="0"/>
              </a:rPr>
              <a:t>to </a:t>
            </a:r>
            <a:r>
              <a:rPr sz="2200" spc="-100" dirty="0">
                <a:latin typeface="Times New Roman" panose="02020603050405020304" pitchFamily="18" charset="0"/>
                <a:cs typeface="Times New Roman" panose="02020603050405020304" pitchFamily="18" charset="0"/>
              </a:rPr>
              <a:t>discover </a:t>
            </a:r>
            <a:r>
              <a:rPr sz="2200" spc="-60" dirty="0">
                <a:latin typeface="Times New Roman" panose="02020603050405020304" pitchFamily="18" charset="0"/>
                <a:cs typeface="Times New Roman" panose="02020603050405020304" pitchFamily="18" charset="0"/>
              </a:rPr>
              <a:t>the  </a:t>
            </a:r>
            <a:r>
              <a:rPr sz="2200" spc="-125" dirty="0">
                <a:latin typeface="Times New Roman" panose="02020603050405020304" pitchFamily="18" charset="0"/>
                <a:cs typeface="Times New Roman" panose="02020603050405020304" pitchFamily="18" charset="0"/>
              </a:rPr>
              <a:t>cause of </a:t>
            </a:r>
            <a:r>
              <a:rPr sz="2200" spc="-60" dirty="0">
                <a:latin typeface="Times New Roman" panose="02020603050405020304" pitchFamily="18" charset="0"/>
                <a:cs typeface="Times New Roman" panose="02020603050405020304" pitchFamily="18" charset="0"/>
              </a:rPr>
              <a:t>the</a:t>
            </a:r>
            <a:r>
              <a:rPr sz="2200" spc="10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error.</a:t>
            </a:r>
            <a:endParaRPr sz="2200" dirty="0">
              <a:latin typeface="Times New Roman" panose="02020603050405020304" pitchFamily="18" charset="0"/>
              <a:cs typeface="Times New Roman" panose="02020603050405020304" pitchFamily="18" charset="0"/>
            </a:endParaRPr>
          </a:p>
          <a:p>
            <a:pPr marL="343535" algn="just">
              <a:spcBef>
                <a:spcPts val="380"/>
              </a:spcBef>
            </a:pPr>
            <a:r>
              <a:rPr sz="2200" spc="-120" baseline="9803" dirty="0">
                <a:solidFill>
                  <a:srgbClr val="9A2C1E"/>
                </a:solidFill>
                <a:latin typeface="Times New Roman" panose="02020603050405020304" pitchFamily="18" charset="0"/>
                <a:cs typeface="Times New Roman" panose="02020603050405020304" pitchFamily="18" charset="0"/>
              </a:rPr>
              <a:t></a:t>
            </a:r>
            <a:r>
              <a:rPr sz="2200" spc="-80" dirty="0">
                <a:latin typeface="Times New Roman" panose="02020603050405020304" pitchFamily="18" charset="0"/>
                <a:cs typeface="Times New Roman" panose="02020603050405020304" pitchFamily="18" charset="0"/>
              </a:rPr>
              <a:t>Example: </a:t>
            </a:r>
            <a:r>
              <a:rPr sz="2200" spc="-105" dirty="0">
                <a:latin typeface="Times New Roman" panose="02020603050405020304" pitchFamily="18" charset="0"/>
                <a:cs typeface="Times New Roman" panose="02020603050405020304" pitchFamily="18" charset="0"/>
              </a:rPr>
              <a:t>C </a:t>
            </a:r>
            <a:r>
              <a:rPr sz="2200" spc="-90" dirty="0">
                <a:latin typeface="Times New Roman" panose="02020603050405020304" pitchFamily="18" charset="0"/>
                <a:cs typeface="Times New Roman" panose="02020603050405020304" pitchFamily="18" charset="0"/>
              </a:rPr>
              <a:t>line </a:t>
            </a:r>
            <a:r>
              <a:rPr sz="2200" spc="75" dirty="0">
                <a:latin typeface="Times New Roman" panose="02020603050405020304" pitchFamily="18" charset="0"/>
                <a:cs typeface="Times New Roman" panose="02020603050405020304" pitchFamily="18" charset="0"/>
              </a:rPr>
              <a:t>-&gt;</a:t>
            </a:r>
            <a:r>
              <a:rPr sz="2200" spc="90" dirty="0">
                <a:latin typeface="Times New Roman" panose="02020603050405020304" pitchFamily="18" charset="0"/>
                <a:cs typeface="Times New Roman" panose="02020603050405020304" pitchFamily="18" charset="0"/>
              </a:rPr>
              <a:t> </a:t>
            </a:r>
            <a:r>
              <a:rPr sz="2200" spc="-100" dirty="0">
                <a:latin typeface="Times New Roman" panose="02020603050405020304" pitchFamily="18" charset="0"/>
                <a:cs typeface="Times New Roman" panose="02020603050405020304" pitchFamily="18" charset="0"/>
              </a:rPr>
              <a:t>printf(“Hello!”)</a:t>
            </a:r>
            <a:endParaRPr sz="2200" dirty="0">
              <a:latin typeface="Times New Roman" panose="02020603050405020304" pitchFamily="18" charset="0"/>
              <a:cs typeface="Times New Roman" panose="02020603050405020304" pitchFamily="18" charset="0"/>
            </a:endParaRPr>
          </a:p>
          <a:p>
            <a:pPr marL="298450" marR="17780" indent="-273050" algn="just">
              <a:spcBef>
                <a:spcPts val="570"/>
              </a:spcBef>
            </a:pPr>
            <a:endParaRPr lang="en-IN" sz="2200" baseline="9803" dirty="0" smtClean="0">
              <a:solidFill>
                <a:srgbClr val="D24716"/>
              </a:solidFill>
              <a:latin typeface="Times New Roman" panose="02020603050405020304" pitchFamily="18" charset="0"/>
              <a:cs typeface="Times New Roman" panose="02020603050405020304" pitchFamily="18" charset="0"/>
            </a:endParaRPr>
          </a:p>
          <a:p>
            <a:pPr marL="298450" marR="17780" indent="-273050" algn="just">
              <a:spcBef>
                <a:spcPts val="570"/>
              </a:spcBef>
            </a:pPr>
            <a:r>
              <a:rPr sz="2200" baseline="9803" dirty="0" smtClean="0">
                <a:solidFill>
                  <a:srgbClr val="D24716"/>
                </a:solidFill>
                <a:latin typeface="Times New Roman" panose="02020603050405020304" pitchFamily="18" charset="0"/>
                <a:cs typeface="Times New Roman" panose="02020603050405020304" pitchFamily="18" charset="0"/>
              </a:rPr>
              <a:t> </a:t>
            </a:r>
            <a:r>
              <a:rPr sz="2200" b="1" spc="-35" dirty="0">
                <a:latin typeface="Times New Roman" panose="02020603050405020304" pitchFamily="18" charset="0"/>
                <a:cs typeface="Times New Roman" panose="02020603050405020304" pitchFamily="18" charset="0"/>
              </a:rPr>
              <a:t>Logical </a:t>
            </a:r>
            <a:r>
              <a:rPr sz="2200" b="1" spc="-25" dirty="0">
                <a:latin typeface="Times New Roman" panose="02020603050405020304" pitchFamily="18" charset="0"/>
                <a:cs typeface="Times New Roman" panose="02020603050405020304" pitchFamily="18" charset="0"/>
              </a:rPr>
              <a:t>errors </a:t>
            </a:r>
            <a:r>
              <a:rPr sz="2200" spc="-45" dirty="0">
                <a:latin typeface="Times New Roman" panose="02020603050405020304" pitchFamily="18" charset="0"/>
                <a:cs typeface="Times New Roman" panose="02020603050405020304" pitchFamily="18" charset="0"/>
              </a:rPr>
              <a:t>-- </a:t>
            </a:r>
            <a:r>
              <a:rPr sz="2200" spc="-70" dirty="0">
                <a:latin typeface="Times New Roman" panose="02020603050405020304" pitchFamily="18" charset="0"/>
                <a:cs typeface="Times New Roman" panose="02020603050405020304" pitchFamily="18" charset="0"/>
              </a:rPr>
              <a:t>Errors </a:t>
            </a:r>
            <a:r>
              <a:rPr sz="2200" spc="-60" dirty="0">
                <a:latin typeface="Times New Roman" panose="02020603050405020304" pitchFamily="18" charset="0"/>
                <a:cs typeface="Times New Roman" panose="02020603050405020304" pitchFamily="18" charset="0"/>
              </a:rPr>
              <a:t>that </a:t>
            </a:r>
            <a:r>
              <a:rPr sz="2200" spc="-90" dirty="0">
                <a:latin typeface="Times New Roman" panose="02020603050405020304" pitchFamily="18" charset="0"/>
                <a:cs typeface="Times New Roman" panose="02020603050405020304" pitchFamily="18" charset="0"/>
              </a:rPr>
              <a:t>indicate </a:t>
            </a:r>
            <a:r>
              <a:rPr sz="2200" spc="-65" dirty="0">
                <a:latin typeface="Times New Roman" panose="02020603050405020304" pitchFamily="18" charset="0"/>
                <a:cs typeface="Times New Roman" panose="02020603050405020304" pitchFamily="18" charset="0"/>
              </a:rPr>
              <a:t>the </a:t>
            </a:r>
            <a:r>
              <a:rPr sz="2200" spc="-114" dirty="0">
                <a:latin typeface="Times New Roman" panose="02020603050405020304" pitchFamily="18" charset="0"/>
                <a:cs typeface="Times New Roman" panose="02020603050405020304" pitchFamily="18" charset="0"/>
              </a:rPr>
              <a:t>logic </a:t>
            </a:r>
            <a:r>
              <a:rPr sz="2200" spc="-105" dirty="0">
                <a:latin typeface="Times New Roman" panose="02020603050405020304" pitchFamily="18" charset="0"/>
                <a:cs typeface="Times New Roman" panose="02020603050405020304" pitchFamily="18" charset="0"/>
              </a:rPr>
              <a:t>used when </a:t>
            </a:r>
            <a:r>
              <a:rPr sz="2200" spc="-114" dirty="0">
                <a:latin typeface="Times New Roman" panose="02020603050405020304" pitchFamily="18" charset="0"/>
                <a:cs typeface="Times New Roman" panose="02020603050405020304" pitchFamily="18" charset="0"/>
              </a:rPr>
              <a:t>coding </a:t>
            </a:r>
            <a:r>
              <a:rPr sz="2200" spc="-60" dirty="0">
                <a:latin typeface="Times New Roman" panose="02020603050405020304" pitchFamily="18" charset="0"/>
                <a:cs typeface="Times New Roman" panose="02020603050405020304" pitchFamily="18" charset="0"/>
              </a:rPr>
              <a:t>the </a:t>
            </a:r>
            <a:r>
              <a:rPr sz="2200" spc="-85" dirty="0">
                <a:latin typeface="Times New Roman" panose="02020603050405020304" pitchFamily="18" charset="0"/>
                <a:cs typeface="Times New Roman" panose="02020603050405020304" pitchFamily="18" charset="0"/>
              </a:rPr>
              <a:t>program  </a:t>
            </a:r>
            <a:r>
              <a:rPr sz="2200" spc="-110" dirty="0">
                <a:latin typeface="Times New Roman" panose="02020603050405020304" pitchFamily="18" charset="0"/>
                <a:cs typeface="Times New Roman" panose="02020603050405020304" pitchFamily="18" charset="0"/>
              </a:rPr>
              <a:t>failed </a:t>
            </a:r>
            <a:r>
              <a:rPr sz="2200" spc="-35" dirty="0">
                <a:latin typeface="Times New Roman" panose="02020603050405020304" pitchFamily="18" charset="0"/>
                <a:cs typeface="Times New Roman" panose="02020603050405020304" pitchFamily="18" charset="0"/>
              </a:rPr>
              <a:t>to </a:t>
            </a:r>
            <a:r>
              <a:rPr sz="2200" spc="-114" dirty="0">
                <a:latin typeface="Times New Roman" panose="02020603050405020304" pitchFamily="18" charset="0"/>
                <a:cs typeface="Times New Roman" panose="02020603050405020304" pitchFamily="18" charset="0"/>
              </a:rPr>
              <a:t>solve </a:t>
            </a:r>
            <a:r>
              <a:rPr sz="2200" spc="-60" dirty="0">
                <a:latin typeface="Times New Roman" panose="02020603050405020304" pitchFamily="18" charset="0"/>
                <a:cs typeface="Times New Roman" panose="02020603050405020304" pitchFamily="18" charset="0"/>
              </a:rPr>
              <a:t>the</a:t>
            </a:r>
            <a:r>
              <a:rPr sz="2200" spc="65" dirty="0">
                <a:latin typeface="Times New Roman" panose="02020603050405020304" pitchFamily="18" charset="0"/>
                <a:cs typeface="Times New Roman" panose="02020603050405020304" pitchFamily="18" charset="0"/>
              </a:rPr>
              <a:t> </a:t>
            </a:r>
            <a:r>
              <a:rPr sz="2200" spc="-60" dirty="0">
                <a:latin typeface="Times New Roman" panose="02020603050405020304" pitchFamily="18" charset="0"/>
                <a:cs typeface="Times New Roman" panose="02020603050405020304" pitchFamily="18" charset="0"/>
              </a:rPr>
              <a:t>problem.</a:t>
            </a:r>
            <a:endParaRPr sz="2200" dirty="0">
              <a:latin typeface="Times New Roman" panose="02020603050405020304" pitchFamily="18" charset="0"/>
              <a:cs typeface="Times New Roman" panose="02020603050405020304" pitchFamily="18" charset="0"/>
            </a:endParaRPr>
          </a:p>
          <a:p>
            <a:pPr marL="343535" algn="just">
              <a:spcBef>
                <a:spcPts val="380"/>
              </a:spcBef>
            </a:pPr>
            <a:r>
              <a:rPr sz="2200" spc="-150" baseline="9803" dirty="0">
                <a:solidFill>
                  <a:srgbClr val="9A2C1E"/>
                </a:solidFill>
                <a:latin typeface="Times New Roman" panose="02020603050405020304" pitchFamily="18" charset="0"/>
                <a:cs typeface="Times New Roman" panose="02020603050405020304" pitchFamily="18" charset="0"/>
              </a:rPr>
              <a:t></a:t>
            </a:r>
            <a:r>
              <a:rPr sz="2200" spc="-100" dirty="0">
                <a:latin typeface="Times New Roman" panose="02020603050405020304" pitchFamily="18" charset="0"/>
                <a:cs typeface="Times New Roman" panose="02020603050405020304" pitchFamily="18" charset="0"/>
              </a:rPr>
              <a:t>You </a:t>
            </a:r>
            <a:r>
              <a:rPr sz="2200" spc="-90" dirty="0">
                <a:latin typeface="Times New Roman" panose="02020603050405020304" pitchFamily="18" charset="0"/>
                <a:cs typeface="Times New Roman" panose="02020603050405020304" pitchFamily="18" charset="0"/>
              </a:rPr>
              <a:t>do </a:t>
            </a:r>
            <a:r>
              <a:rPr sz="2200" spc="-55" dirty="0">
                <a:latin typeface="Times New Roman" panose="02020603050405020304" pitchFamily="18" charset="0"/>
                <a:cs typeface="Times New Roman" panose="02020603050405020304" pitchFamily="18" charset="0"/>
              </a:rPr>
              <a:t>not </a:t>
            </a:r>
            <a:r>
              <a:rPr sz="2200" spc="-75" dirty="0">
                <a:latin typeface="Times New Roman" panose="02020603050405020304" pitchFamily="18" charset="0"/>
                <a:cs typeface="Times New Roman" panose="02020603050405020304" pitchFamily="18" charset="0"/>
              </a:rPr>
              <a:t>get </a:t>
            </a:r>
            <a:r>
              <a:rPr sz="2200" spc="-25" dirty="0">
                <a:latin typeface="Times New Roman" panose="02020603050405020304" pitchFamily="18" charset="0"/>
                <a:cs typeface="Times New Roman" panose="02020603050405020304" pitchFamily="18" charset="0"/>
              </a:rPr>
              <a:t>error </a:t>
            </a:r>
            <a:r>
              <a:rPr sz="2200" spc="-135" dirty="0">
                <a:latin typeface="Times New Roman" panose="02020603050405020304" pitchFamily="18" charset="0"/>
                <a:cs typeface="Times New Roman" panose="02020603050405020304" pitchFamily="18" charset="0"/>
              </a:rPr>
              <a:t>messages </a:t>
            </a:r>
            <a:r>
              <a:rPr sz="2200" spc="-80" dirty="0">
                <a:latin typeface="Times New Roman" panose="02020603050405020304" pitchFamily="18" charset="0"/>
                <a:cs typeface="Times New Roman" panose="02020603050405020304" pitchFamily="18" charset="0"/>
              </a:rPr>
              <a:t>with </a:t>
            </a:r>
            <a:r>
              <a:rPr sz="2200" spc="-114" dirty="0">
                <a:latin typeface="Times New Roman" panose="02020603050405020304" pitchFamily="18" charset="0"/>
                <a:cs typeface="Times New Roman" panose="02020603050405020304" pitchFamily="18" charset="0"/>
              </a:rPr>
              <a:t>logic</a:t>
            </a:r>
            <a:r>
              <a:rPr sz="2200" spc="175" dirty="0">
                <a:latin typeface="Times New Roman" panose="02020603050405020304" pitchFamily="18" charset="0"/>
                <a:cs typeface="Times New Roman" panose="02020603050405020304" pitchFamily="18" charset="0"/>
              </a:rPr>
              <a:t> </a:t>
            </a:r>
            <a:r>
              <a:rPr sz="2200" spc="-30" dirty="0">
                <a:latin typeface="Times New Roman" panose="02020603050405020304" pitchFamily="18" charset="0"/>
                <a:cs typeface="Times New Roman" panose="02020603050405020304" pitchFamily="18" charset="0"/>
              </a:rPr>
              <a:t>errors.</a:t>
            </a:r>
            <a:endParaRPr sz="2200" dirty="0">
              <a:latin typeface="Times New Roman" panose="02020603050405020304" pitchFamily="18" charset="0"/>
              <a:cs typeface="Times New Roman" panose="02020603050405020304" pitchFamily="18" charset="0"/>
            </a:endParaRPr>
          </a:p>
          <a:p>
            <a:pPr marL="572135" marR="309245" indent="-228600" algn="just">
              <a:spcBef>
                <a:spcPts val="370"/>
              </a:spcBef>
            </a:pPr>
            <a:r>
              <a:rPr sz="2200" spc="-120" baseline="9803" dirty="0">
                <a:solidFill>
                  <a:srgbClr val="9A2C1E"/>
                </a:solidFill>
                <a:latin typeface="Times New Roman" panose="02020603050405020304" pitchFamily="18" charset="0"/>
                <a:cs typeface="Times New Roman" panose="02020603050405020304" pitchFamily="18" charset="0"/>
              </a:rPr>
              <a:t></a:t>
            </a:r>
            <a:r>
              <a:rPr sz="2200" spc="-80" dirty="0">
                <a:latin typeface="Times New Roman" panose="02020603050405020304" pitchFamily="18" charset="0"/>
                <a:cs typeface="Times New Roman" panose="02020603050405020304" pitchFamily="18" charset="0"/>
              </a:rPr>
              <a:t>Your </a:t>
            </a:r>
            <a:r>
              <a:rPr sz="2200" spc="-110" dirty="0">
                <a:latin typeface="Times New Roman" panose="02020603050405020304" pitchFamily="18" charset="0"/>
                <a:cs typeface="Times New Roman" panose="02020603050405020304" pitchFamily="18" charset="0"/>
              </a:rPr>
              <a:t>only </a:t>
            </a:r>
            <a:r>
              <a:rPr sz="2200" spc="-95" dirty="0">
                <a:latin typeface="Times New Roman" panose="02020603050405020304" pitchFamily="18" charset="0"/>
                <a:cs typeface="Times New Roman" panose="02020603050405020304" pitchFamily="18" charset="0"/>
              </a:rPr>
              <a:t>clue </a:t>
            </a:r>
            <a:r>
              <a:rPr sz="2200" spc="-30" dirty="0">
                <a:latin typeface="Times New Roman" panose="02020603050405020304" pitchFamily="18" charset="0"/>
                <a:cs typeface="Times New Roman" panose="02020603050405020304" pitchFamily="18" charset="0"/>
              </a:rPr>
              <a:t>to </a:t>
            </a:r>
            <a:r>
              <a:rPr sz="2200" spc="-60" dirty="0">
                <a:latin typeface="Times New Roman" panose="02020603050405020304" pitchFamily="18" charset="0"/>
                <a:cs typeface="Times New Roman" panose="02020603050405020304" pitchFamily="18" charset="0"/>
              </a:rPr>
              <a:t>the </a:t>
            </a:r>
            <a:r>
              <a:rPr sz="2200" spc="-90" dirty="0">
                <a:latin typeface="Times New Roman" panose="02020603050405020304" pitchFamily="18" charset="0"/>
                <a:cs typeface="Times New Roman" panose="02020603050405020304" pitchFamily="18" charset="0"/>
              </a:rPr>
              <a:t>existence </a:t>
            </a:r>
            <a:r>
              <a:rPr sz="2200" spc="-125" dirty="0">
                <a:latin typeface="Times New Roman" panose="02020603050405020304" pitchFamily="18" charset="0"/>
                <a:cs typeface="Times New Roman" panose="02020603050405020304" pitchFamily="18" charset="0"/>
              </a:rPr>
              <a:t>of </a:t>
            </a:r>
            <a:r>
              <a:rPr sz="2200" spc="-114" dirty="0">
                <a:latin typeface="Times New Roman" panose="02020603050405020304" pitchFamily="18" charset="0"/>
                <a:cs typeface="Times New Roman" panose="02020603050405020304" pitchFamily="18" charset="0"/>
              </a:rPr>
              <a:t>logic </a:t>
            </a:r>
            <a:r>
              <a:rPr sz="2200" spc="-50" dirty="0">
                <a:latin typeface="Times New Roman" panose="02020603050405020304" pitchFamily="18" charset="0"/>
                <a:cs typeface="Times New Roman" panose="02020603050405020304" pitchFamily="18" charset="0"/>
              </a:rPr>
              <a:t>errors </a:t>
            </a:r>
            <a:r>
              <a:rPr sz="2200" spc="-130" dirty="0">
                <a:latin typeface="Times New Roman" panose="02020603050405020304" pitchFamily="18" charset="0"/>
                <a:cs typeface="Times New Roman" panose="02020603050405020304" pitchFamily="18" charset="0"/>
              </a:rPr>
              <a:t>is </a:t>
            </a:r>
            <a:r>
              <a:rPr sz="2200" spc="-60" dirty="0">
                <a:latin typeface="Times New Roman" panose="02020603050405020304" pitchFamily="18" charset="0"/>
                <a:cs typeface="Times New Roman" panose="02020603050405020304" pitchFamily="18" charset="0"/>
              </a:rPr>
              <a:t>the </a:t>
            </a:r>
            <a:r>
              <a:rPr sz="2200" spc="-75" dirty="0">
                <a:latin typeface="Times New Roman" panose="02020603050405020304" pitchFamily="18" charset="0"/>
                <a:cs typeface="Times New Roman" panose="02020603050405020304" pitchFamily="18" charset="0"/>
              </a:rPr>
              <a:t>production </a:t>
            </a:r>
            <a:r>
              <a:rPr sz="2200" spc="-120" dirty="0">
                <a:latin typeface="Times New Roman" panose="02020603050405020304" pitchFamily="18" charset="0"/>
                <a:cs typeface="Times New Roman" panose="02020603050405020304" pitchFamily="18" charset="0"/>
              </a:rPr>
              <a:t>of </a:t>
            </a:r>
            <a:r>
              <a:rPr sz="2200" spc="-90" dirty="0">
                <a:latin typeface="Times New Roman" panose="02020603050405020304" pitchFamily="18" charset="0"/>
                <a:cs typeface="Times New Roman" panose="02020603050405020304" pitchFamily="18" charset="0"/>
              </a:rPr>
              <a:t>wrong  </a:t>
            </a:r>
            <a:r>
              <a:rPr sz="2200" spc="-80" dirty="0">
                <a:latin typeface="Times New Roman" panose="02020603050405020304" pitchFamily="18" charset="0"/>
                <a:cs typeface="Times New Roman" panose="02020603050405020304" pitchFamily="18" charset="0"/>
              </a:rPr>
              <a:t>solutions.</a:t>
            </a:r>
            <a:endParaRPr sz="22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sldNum" sz="quarter" idx="7"/>
          </p:nvPr>
        </p:nvSpPr>
        <p:spPr>
          <a:xfrm>
            <a:off x="10261600" y="6429910"/>
            <a:ext cx="2844800" cy="218008"/>
          </a:xfrm>
          <a:prstGeom prst="rect">
            <a:avLst/>
          </a:prstGeom>
        </p:spPr>
        <p:txBody>
          <a:bodyPr vert="horz" wrap="square" lIns="0" tIns="0" rIns="0" bIns="0" rtlCol="0" anchor="ctr">
            <a:spAutoFit/>
          </a:bodyPr>
          <a:lstStyle/>
          <a:p>
            <a:pPr marL="38100">
              <a:lnSpc>
                <a:spcPts val="1664"/>
              </a:lnSpc>
            </a:pPr>
            <a:fld id="{81D60167-4931-47E6-BA6A-407CBD079E47}" type="slidenum">
              <a:rPr spc="40" dirty="0"/>
              <a:pPr marL="38100">
                <a:lnSpc>
                  <a:spcPts val="1664"/>
                </a:lnSpc>
              </a:pPr>
              <a:t>3</a:t>
            </a:fld>
            <a:endParaRPr spc="40" dirty="0"/>
          </a:p>
        </p:txBody>
      </p:sp>
    </p:spTree>
    <p:extLst>
      <p:ext uri="{BB962C8B-B14F-4D97-AF65-F5344CB8AC3E}">
        <p14:creationId xmlns:p14="http://schemas.microsoft.com/office/powerpoint/2010/main" val="1079302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5023" y="162910"/>
            <a:ext cx="1566545" cy="635000"/>
          </a:xfrm>
          <a:prstGeom prst="rect">
            <a:avLst/>
          </a:prstGeom>
        </p:spPr>
        <p:txBody>
          <a:bodyPr vert="horz" wrap="square" lIns="0" tIns="12700" rIns="0" bIns="0" rtlCol="0" anchor="ctr">
            <a:spAutoFit/>
          </a:bodyPr>
          <a:lstStyle/>
          <a:p>
            <a:pPr marL="12700">
              <a:spcBef>
                <a:spcPts val="100"/>
              </a:spcBef>
            </a:pPr>
            <a:r>
              <a:rPr sz="4000" b="0" spc="-285" dirty="0">
                <a:solidFill>
                  <a:srgbClr val="686363"/>
                </a:solidFill>
              </a:rPr>
              <a:t>Te</a:t>
            </a:r>
            <a:r>
              <a:rPr sz="4000" b="0" spc="-250" dirty="0">
                <a:solidFill>
                  <a:srgbClr val="686363"/>
                </a:solidFill>
              </a:rPr>
              <a:t>s</a:t>
            </a:r>
            <a:r>
              <a:rPr sz="4000" b="0" spc="100" dirty="0">
                <a:solidFill>
                  <a:srgbClr val="686363"/>
                </a:solidFill>
              </a:rPr>
              <a:t>t</a:t>
            </a:r>
            <a:r>
              <a:rPr sz="4000" b="0" spc="-15" dirty="0">
                <a:solidFill>
                  <a:srgbClr val="686363"/>
                </a:solidFill>
              </a:rPr>
              <a:t>i</a:t>
            </a:r>
            <a:r>
              <a:rPr sz="4000" b="0" spc="-30" dirty="0">
                <a:solidFill>
                  <a:srgbClr val="686363"/>
                </a:solidFill>
              </a:rPr>
              <a:t>n</a:t>
            </a:r>
            <a:r>
              <a:rPr sz="4000" b="0" spc="-260" dirty="0">
                <a:solidFill>
                  <a:srgbClr val="686363"/>
                </a:solidFill>
              </a:rPr>
              <a:t>g</a:t>
            </a:r>
            <a:endParaRPr sz="4000" dirty="0"/>
          </a:p>
        </p:txBody>
      </p:sp>
      <p:sp>
        <p:nvSpPr>
          <p:cNvPr id="3" name="object 3"/>
          <p:cNvSpPr txBox="1"/>
          <p:nvPr/>
        </p:nvSpPr>
        <p:spPr>
          <a:xfrm>
            <a:off x="1702675" y="797910"/>
            <a:ext cx="9191297" cy="5934958"/>
          </a:xfrm>
          <a:prstGeom prst="rect">
            <a:avLst/>
          </a:prstGeom>
        </p:spPr>
        <p:txBody>
          <a:bodyPr vert="horz" wrap="square" lIns="0" tIns="86360" rIns="0" bIns="0" rtlCol="0">
            <a:spAutoFit/>
          </a:bodyPr>
          <a:lstStyle/>
          <a:p>
            <a:pPr marL="311150" indent="-273050" algn="just">
              <a:spcBef>
                <a:spcPts val="680"/>
              </a:spcBef>
              <a:buClr>
                <a:srgbClr val="D24716"/>
              </a:buClr>
              <a:buSzPct val="85000"/>
              <a:buFont typeface="UnDotum"/>
              <a:buChar char=""/>
              <a:tabLst>
                <a:tab pos="311150" algn="l"/>
              </a:tabLst>
            </a:pPr>
            <a:r>
              <a:rPr sz="2200" spc="-114" dirty="0">
                <a:latin typeface="Times New Roman"/>
                <a:cs typeface="Times New Roman"/>
              </a:rPr>
              <a:t>Checking </a:t>
            </a:r>
            <a:r>
              <a:rPr sz="2200" spc="-125" dirty="0">
                <a:latin typeface="Times New Roman"/>
                <a:cs typeface="Times New Roman"/>
              </a:rPr>
              <a:t>of </a:t>
            </a:r>
            <a:r>
              <a:rPr sz="2200" spc="-85" dirty="0">
                <a:latin typeface="Times New Roman"/>
                <a:cs typeface="Times New Roman"/>
              </a:rPr>
              <a:t>desired</a:t>
            </a:r>
            <a:r>
              <a:rPr sz="2200" spc="90" dirty="0">
                <a:latin typeface="Times New Roman"/>
                <a:cs typeface="Times New Roman"/>
              </a:rPr>
              <a:t> </a:t>
            </a:r>
            <a:r>
              <a:rPr sz="2200" spc="-75" dirty="0">
                <a:latin typeface="Times New Roman"/>
                <a:cs typeface="Times New Roman"/>
              </a:rPr>
              <a:t>results</a:t>
            </a:r>
            <a:endParaRPr sz="2200" dirty="0">
              <a:latin typeface="Times New Roman"/>
              <a:cs typeface="Times New Roman"/>
            </a:endParaRPr>
          </a:p>
          <a:p>
            <a:pPr marL="311150" indent="-273050" algn="just">
              <a:spcBef>
                <a:spcPts val="580"/>
              </a:spcBef>
              <a:buClr>
                <a:srgbClr val="D24716"/>
              </a:buClr>
              <a:buSzPct val="85000"/>
              <a:buFont typeface="UnDotum"/>
              <a:buChar char=""/>
              <a:tabLst>
                <a:tab pos="311150" algn="l"/>
              </a:tabLst>
            </a:pPr>
            <a:r>
              <a:rPr sz="2200" spc="-75" dirty="0">
                <a:latin typeface="Times New Roman"/>
                <a:cs typeface="Times New Roman"/>
              </a:rPr>
              <a:t>Generate </a:t>
            </a:r>
            <a:r>
              <a:rPr sz="2200" spc="-80" dirty="0">
                <a:latin typeface="Times New Roman"/>
                <a:cs typeface="Times New Roman"/>
              </a:rPr>
              <a:t>Test</a:t>
            </a:r>
            <a:r>
              <a:rPr sz="2200" spc="-25" dirty="0">
                <a:latin typeface="Times New Roman"/>
                <a:cs typeface="Times New Roman"/>
              </a:rPr>
              <a:t> </a:t>
            </a:r>
            <a:r>
              <a:rPr sz="2200" spc="-135" dirty="0">
                <a:latin typeface="Times New Roman"/>
                <a:cs typeface="Times New Roman"/>
              </a:rPr>
              <a:t>cases</a:t>
            </a:r>
            <a:endParaRPr sz="2200" dirty="0">
              <a:latin typeface="Times New Roman"/>
              <a:cs typeface="Times New Roman"/>
            </a:endParaRPr>
          </a:p>
          <a:p>
            <a:pPr marL="311150" indent="-273050" algn="just">
              <a:spcBef>
                <a:spcPts val="570"/>
              </a:spcBef>
              <a:buClr>
                <a:srgbClr val="D24716"/>
              </a:buClr>
              <a:buSzPct val="85000"/>
              <a:buFont typeface="UnDotum"/>
              <a:buChar char=""/>
              <a:tabLst>
                <a:tab pos="311150" algn="l"/>
              </a:tabLst>
            </a:pPr>
            <a:r>
              <a:rPr sz="2200" spc="-80" dirty="0">
                <a:latin typeface="Times New Roman"/>
                <a:cs typeface="Times New Roman"/>
              </a:rPr>
              <a:t>Objective </a:t>
            </a:r>
            <a:r>
              <a:rPr sz="2200" spc="-125" dirty="0">
                <a:latin typeface="Times New Roman"/>
                <a:cs typeface="Times New Roman"/>
              </a:rPr>
              <a:t>is </a:t>
            </a:r>
            <a:r>
              <a:rPr sz="2200" spc="-35" dirty="0">
                <a:latin typeface="Times New Roman"/>
                <a:cs typeface="Times New Roman"/>
              </a:rPr>
              <a:t>to </a:t>
            </a:r>
            <a:r>
              <a:rPr sz="2200" spc="-110" dirty="0">
                <a:latin typeface="Times New Roman"/>
                <a:cs typeface="Times New Roman"/>
              </a:rPr>
              <a:t>find </a:t>
            </a:r>
            <a:r>
              <a:rPr sz="2200" spc="-160" dirty="0">
                <a:latin typeface="Times New Roman"/>
                <a:cs typeface="Times New Roman"/>
              </a:rPr>
              <a:t>a </a:t>
            </a:r>
            <a:r>
              <a:rPr sz="2200" spc="-130" dirty="0">
                <a:latin typeface="Times New Roman"/>
                <a:cs typeface="Times New Roman"/>
              </a:rPr>
              <a:t>case </a:t>
            </a:r>
            <a:r>
              <a:rPr sz="2200" spc="-80" dirty="0">
                <a:latin typeface="Times New Roman"/>
                <a:cs typeface="Times New Roman"/>
              </a:rPr>
              <a:t>where </a:t>
            </a:r>
            <a:r>
              <a:rPr sz="2200" spc="-90" dirty="0">
                <a:latin typeface="Times New Roman"/>
                <a:cs typeface="Times New Roman"/>
              </a:rPr>
              <a:t>program</a:t>
            </a:r>
            <a:r>
              <a:rPr sz="2200" spc="-70" dirty="0">
                <a:latin typeface="Times New Roman"/>
                <a:cs typeface="Times New Roman"/>
              </a:rPr>
              <a:t> </a:t>
            </a:r>
            <a:r>
              <a:rPr sz="2200" spc="-135" dirty="0">
                <a:latin typeface="Times New Roman"/>
                <a:cs typeface="Times New Roman"/>
              </a:rPr>
              <a:t>fails</a:t>
            </a:r>
            <a:endParaRPr lang="en-IN" sz="2200" spc="-135" dirty="0">
              <a:latin typeface="Times New Roman"/>
              <a:cs typeface="Times New Roman"/>
            </a:endParaRPr>
          </a:p>
          <a:p>
            <a:pPr marL="311150" indent="-273050" algn="just">
              <a:spcBef>
                <a:spcPts val="570"/>
              </a:spcBef>
              <a:buClr>
                <a:srgbClr val="D24716"/>
              </a:buClr>
              <a:buSzPct val="85000"/>
              <a:buFont typeface="UnDotum"/>
              <a:buChar char=""/>
              <a:tabLst>
                <a:tab pos="311150" algn="l"/>
              </a:tabLst>
            </a:pPr>
            <a:endParaRPr sz="2200" dirty="0">
              <a:latin typeface="Times New Roman"/>
              <a:cs typeface="Times New Roman"/>
            </a:endParaRPr>
          </a:p>
          <a:p>
            <a:pPr marL="311150" indent="-273050" algn="just">
              <a:spcBef>
                <a:spcPts val="570"/>
              </a:spcBef>
              <a:buClr>
                <a:srgbClr val="D24716"/>
              </a:buClr>
              <a:buSzPct val="85000"/>
              <a:buFont typeface="UnDotum"/>
              <a:buChar char=""/>
              <a:tabLst>
                <a:tab pos="311150" algn="l"/>
              </a:tabLst>
            </a:pPr>
            <a:r>
              <a:rPr sz="2200" spc="-100" dirty="0">
                <a:solidFill>
                  <a:srgbClr val="FF0000"/>
                </a:solidFill>
                <a:latin typeface="Times New Roman"/>
                <a:cs typeface="Times New Roman"/>
              </a:rPr>
              <a:t>Two </a:t>
            </a:r>
            <a:r>
              <a:rPr sz="2200" spc="-120" dirty="0">
                <a:solidFill>
                  <a:srgbClr val="FF0000"/>
                </a:solidFill>
                <a:latin typeface="Times New Roman"/>
                <a:cs typeface="Times New Roman"/>
              </a:rPr>
              <a:t>Types</a:t>
            </a:r>
            <a:r>
              <a:rPr sz="2200" spc="-5" dirty="0">
                <a:solidFill>
                  <a:srgbClr val="FF0000"/>
                </a:solidFill>
                <a:latin typeface="Times New Roman"/>
                <a:cs typeface="Times New Roman"/>
              </a:rPr>
              <a:t> </a:t>
            </a:r>
            <a:r>
              <a:rPr sz="2200" dirty="0">
                <a:solidFill>
                  <a:srgbClr val="FF0000"/>
                </a:solidFill>
                <a:latin typeface="Times New Roman"/>
                <a:cs typeface="Times New Roman"/>
              </a:rPr>
              <a:t>–</a:t>
            </a:r>
            <a:endParaRPr sz="2200" dirty="0">
              <a:latin typeface="Times New Roman"/>
              <a:cs typeface="Times New Roman"/>
            </a:endParaRPr>
          </a:p>
          <a:p>
            <a:pPr marL="311150" indent="-273050" algn="just">
              <a:spcBef>
                <a:spcPts val="580"/>
              </a:spcBef>
              <a:buClr>
                <a:srgbClr val="D24716"/>
              </a:buClr>
              <a:buSzPct val="85000"/>
              <a:buFont typeface="UnDotum"/>
              <a:buChar char=""/>
              <a:tabLst>
                <a:tab pos="311150" algn="l"/>
              </a:tabLst>
            </a:pPr>
            <a:r>
              <a:rPr sz="2200" b="1" spc="-25" dirty="0">
                <a:latin typeface="Times New Roman"/>
                <a:cs typeface="Times New Roman"/>
              </a:rPr>
              <a:t>Black </a:t>
            </a:r>
            <a:r>
              <a:rPr sz="2200" b="1" spc="25" dirty="0">
                <a:latin typeface="Times New Roman"/>
                <a:cs typeface="Times New Roman"/>
              </a:rPr>
              <a:t>Box </a:t>
            </a:r>
            <a:r>
              <a:rPr sz="2200" b="1" dirty="0">
                <a:latin typeface="Times New Roman"/>
                <a:cs typeface="Times New Roman"/>
              </a:rPr>
              <a:t>(Functional)</a:t>
            </a:r>
            <a:r>
              <a:rPr sz="2200" b="1" spc="-150" dirty="0">
                <a:latin typeface="Times New Roman"/>
                <a:cs typeface="Times New Roman"/>
              </a:rPr>
              <a:t> </a:t>
            </a:r>
            <a:r>
              <a:rPr sz="2200" b="1" dirty="0">
                <a:latin typeface="Times New Roman"/>
                <a:cs typeface="Times New Roman"/>
              </a:rPr>
              <a:t>–</a:t>
            </a:r>
            <a:endParaRPr sz="2200" dirty="0">
              <a:latin typeface="Times New Roman"/>
              <a:cs typeface="Times New Roman"/>
            </a:endParaRPr>
          </a:p>
          <a:p>
            <a:pPr marL="311150" marR="250190" indent="-273050" algn="just">
              <a:spcBef>
                <a:spcPts val="570"/>
              </a:spcBef>
              <a:buClr>
                <a:srgbClr val="D24716"/>
              </a:buClr>
              <a:buSzPct val="85000"/>
              <a:buFont typeface="UnDotum"/>
              <a:buChar char=""/>
              <a:tabLst>
                <a:tab pos="311150" algn="l"/>
              </a:tabLst>
            </a:pPr>
            <a:r>
              <a:rPr sz="2200" b="1" spc="-55" dirty="0">
                <a:latin typeface="Times New Roman"/>
                <a:cs typeface="Times New Roman"/>
              </a:rPr>
              <a:t>This </a:t>
            </a:r>
            <a:r>
              <a:rPr sz="2200" spc="-125" dirty="0">
                <a:latin typeface="Times New Roman"/>
                <a:cs typeface="Times New Roman"/>
              </a:rPr>
              <a:t>is </a:t>
            </a:r>
            <a:r>
              <a:rPr sz="2200" spc="-160" dirty="0">
                <a:latin typeface="Times New Roman"/>
                <a:cs typeface="Times New Roman"/>
              </a:rPr>
              <a:t>a </a:t>
            </a:r>
            <a:r>
              <a:rPr sz="2200" spc="-80" dirty="0">
                <a:latin typeface="Times New Roman"/>
                <a:cs typeface="Times New Roman"/>
              </a:rPr>
              <a:t>method </a:t>
            </a:r>
            <a:r>
              <a:rPr sz="2200" spc="-125" dirty="0">
                <a:latin typeface="Times New Roman"/>
                <a:cs typeface="Times New Roman"/>
              </a:rPr>
              <a:t>of </a:t>
            </a:r>
            <a:r>
              <a:rPr sz="2200" spc="-90" dirty="0">
                <a:latin typeface="Times New Roman"/>
                <a:cs typeface="Times New Roman"/>
              </a:rPr>
              <a:t>software </a:t>
            </a:r>
            <a:r>
              <a:rPr sz="2200" spc="-80" dirty="0">
                <a:latin typeface="Times New Roman"/>
                <a:cs typeface="Times New Roman"/>
              </a:rPr>
              <a:t>testing </a:t>
            </a:r>
            <a:r>
              <a:rPr sz="2200" spc="-60" dirty="0">
                <a:latin typeface="Times New Roman"/>
                <a:cs typeface="Times New Roman"/>
              </a:rPr>
              <a:t>that </a:t>
            </a:r>
            <a:r>
              <a:rPr sz="2200" spc="-110" dirty="0">
                <a:latin typeface="Times New Roman"/>
                <a:cs typeface="Times New Roman"/>
              </a:rPr>
              <a:t>examines </a:t>
            </a:r>
            <a:r>
              <a:rPr sz="2200" spc="-60" dirty="0">
                <a:latin typeface="Times New Roman"/>
                <a:cs typeface="Times New Roman"/>
              </a:rPr>
              <a:t>the </a:t>
            </a:r>
            <a:r>
              <a:rPr sz="2200" spc="-95" dirty="0">
                <a:latin typeface="Times New Roman"/>
                <a:cs typeface="Times New Roman"/>
              </a:rPr>
              <a:t>functionality </a:t>
            </a:r>
            <a:r>
              <a:rPr sz="2200" spc="-125" dirty="0">
                <a:latin typeface="Times New Roman"/>
                <a:cs typeface="Times New Roman"/>
              </a:rPr>
              <a:t>of </a:t>
            </a:r>
            <a:r>
              <a:rPr sz="2200" spc="-130" dirty="0" smtClean="0">
                <a:latin typeface="Times New Roman"/>
                <a:cs typeface="Times New Roman"/>
              </a:rPr>
              <a:t>a  </a:t>
            </a:r>
            <a:r>
              <a:rPr sz="2200" spc="-90" dirty="0">
                <a:latin typeface="Times New Roman"/>
                <a:cs typeface="Times New Roman"/>
              </a:rPr>
              <a:t>software </a:t>
            </a:r>
            <a:r>
              <a:rPr sz="2200" spc="-40" dirty="0">
                <a:latin typeface="Times New Roman"/>
                <a:cs typeface="Times New Roman"/>
              </a:rPr>
              <a:t>or </a:t>
            </a:r>
            <a:r>
              <a:rPr sz="2200" spc="-90" dirty="0">
                <a:latin typeface="Times New Roman"/>
                <a:cs typeface="Times New Roman"/>
              </a:rPr>
              <a:t>program </a:t>
            </a:r>
            <a:r>
              <a:rPr sz="2200" spc="-25" dirty="0">
                <a:latin typeface="Times New Roman"/>
                <a:cs typeface="Times New Roman"/>
              </a:rPr>
              <a:t>(e.g. </a:t>
            </a:r>
            <a:r>
              <a:rPr sz="2200" spc="-95" dirty="0">
                <a:latin typeface="Times New Roman"/>
                <a:cs typeface="Times New Roman"/>
              </a:rPr>
              <a:t>what </a:t>
            </a:r>
            <a:r>
              <a:rPr sz="2200" spc="-65" dirty="0">
                <a:latin typeface="Times New Roman"/>
                <a:cs typeface="Times New Roman"/>
              </a:rPr>
              <a:t>the </a:t>
            </a:r>
            <a:r>
              <a:rPr sz="2200" spc="-90" dirty="0">
                <a:latin typeface="Times New Roman"/>
                <a:cs typeface="Times New Roman"/>
              </a:rPr>
              <a:t>software </a:t>
            </a:r>
            <a:r>
              <a:rPr sz="2200" spc="-95" dirty="0">
                <a:latin typeface="Times New Roman"/>
                <a:cs typeface="Times New Roman"/>
              </a:rPr>
              <a:t>does) </a:t>
            </a:r>
            <a:r>
              <a:rPr sz="2200" spc="-70" dirty="0">
                <a:latin typeface="Times New Roman"/>
                <a:cs typeface="Times New Roman"/>
              </a:rPr>
              <a:t>without </a:t>
            </a:r>
            <a:r>
              <a:rPr sz="2200" spc="-85" dirty="0">
                <a:latin typeface="Times New Roman"/>
                <a:cs typeface="Times New Roman"/>
              </a:rPr>
              <a:t>peering </a:t>
            </a:r>
            <a:r>
              <a:rPr sz="2200" spc="-65" dirty="0">
                <a:latin typeface="Times New Roman"/>
                <a:cs typeface="Times New Roman"/>
              </a:rPr>
              <a:t>into </a:t>
            </a:r>
            <a:r>
              <a:rPr sz="2200" spc="-75" dirty="0">
                <a:latin typeface="Times New Roman"/>
                <a:cs typeface="Times New Roman"/>
              </a:rPr>
              <a:t>its  </a:t>
            </a:r>
            <a:r>
              <a:rPr sz="2200" spc="-70" dirty="0">
                <a:latin typeface="Times New Roman"/>
                <a:cs typeface="Times New Roman"/>
              </a:rPr>
              <a:t>internal </a:t>
            </a:r>
            <a:r>
              <a:rPr sz="2200" spc="-65" dirty="0">
                <a:latin typeface="Times New Roman"/>
                <a:cs typeface="Times New Roman"/>
              </a:rPr>
              <a:t>structures </a:t>
            </a:r>
            <a:r>
              <a:rPr sz="2200" spc="-40" dirty="0">
                <a:latin typeface="Times New Roman"/>
                <a:cs typeface="Times New Roman"/>
              </a:rPr>
              <a:t>or</a:t>
            </a:r>
            <a:r>
              <a:rPr sz="2200" spc="-30" dirty="0">
                <a:latin typeface="Times New Roman"/>
                <a:cs typeface="Times New Roman"/>
              </a:rPr>
              <a:t> </a:t>
            </a:r>
            <a:r>
              <a:rPr sz="2200" spc="-85" dirty="0">
                <a:latin typeface="Times New Roman"/>
                <a:cs typeface="Times New Roman"/>
              </a:rPr>
              <a:t>workings</a:t>
            </a:r>
            <a:r>
              <a:rPr sz="2200" spc="-85" dirty="0" smtClean="0">
                <a:latin typeface="Times New Roman"/>
                <a:cs typeface="Times New Roman"/>
              </a:rPr>
              <a:t>.</a:t>
            </a:r>
            <a:endParaRPr lang="en-IN" sz="2200" spc="-85" dirty="0" smtClean="0">
              <a:latin typeface="Times New Roman"/>
              <a:cs typeface="Times New Roman"/>
            </a:endParaRPr>
          </a:p>
          <a:p>
            <a:pPr marL="311150" marR="250190" indent="-273050" algn="just">
              <a:spcBef>
                <a:spcPts val="570"/>
              </a:spcBef>
              <a:buClr>
                <a:srgbClr val="D24716"/>
              </a:buClr>
              <a:buSzPct val="85000"/>
              <a:buFont typeface="UnDotum"/>
              <a:buChar char=""/>
              <a:tabLst>
                <a:tab pos="311150" algn="l"/>
              </a:tabLst>
            </a:pPr>
            <a:endParaRPr sz="2200" dirty="0">
              <a:latin typeface="Times New Roman"/>
              <a:cs typeface="Times New Roman"/>
            </a:endParaRPr>
          </a:p>
          <a:p>
            <a:pPr marL="311150" indent="-273050" algn="just">
              <a:spcBef>
                <a:spcPts val="580"/>
              </a:spcBef>
              <a:buClr>
                <a:srgbClr val="D24716"/>
              </a:buClr>
              <a:buSzPct val="85000"/>
              <a:buFont typeface="UnDotum"/>
              <a:buChar char=""/>
              <a:tabLst>
                <a:tab pos="311150" algn="l"/>
              </a:tabLst>
            </a:pPr>
            <a:r>
              <a:rPr sz="2200" b="1" spc="-10" dirty="0">
                <a:latin typeface="Times New Roman"/>
                <a:cs typeface="Times New Roman"/>
              </a:rPr>
              <a:t>White </a:t>
            </a:r>
            <a:r>
              <a:rPr sz="2200" b="1" spc="25" dirty="0">
                <a:latin typeface="Times New Roman"/>
                <a:cs typeface="Times New Roman"/>
              </a:rPr>
              <a:t>Box </a:t>
            </a:r>
            <a:r>
              <a:rPr sz="2200" b="1" spc="-60" dirty="0">
                <a:latin typeface="Times New Roman"/>
                <a:cs typeface="Times New Roman"/>
              </a:rPr>
              <a:t>(Glass </a:t>
            </a:r>
            <a:r>
              <a:rPr sz="2200" b="1" spc="35" dirty="0">
                <a:latin typeface="Times New Roman"/>
                <a:cs typeface="Times New Roman"/>
              </a:rPr>
              <a:t>Box)</a:t>
            </a:r>
            <a:r>
              <a:rPr sz="2200" b="1" spc="-165" dirty="0">
                <a:latin typeface="Times New Roman"/>
                <a:cs typeface="Times New Roman"/>
              </a:rPr>
              <a:t> </a:t>
            </a:r>
            <a:r>
              <a:rPr sz="2200" b="1" dirty="0">
                <a:latin typeface="Times New Roman"/>
                <a:cs typeface="Times New Roman"/>
              </a:rPr>
              <a:t>–</a:t>
            </a:r>
            <a:endParaRPr sz="2200" dirty="0">
              <a:latin typeface="Times New Roman"/>
              <a:cs typeface="Times New Roman"/>
            </a:endParaRPr>
          </a:p>
          <a:p>
            <a:pPr marL="311150" marR="30480" indent="-273050" algn="just">
              <a:spcBef>
                <a:spcPts val="570"/>
              </a:spcBef>
              <a:buClr>
                <a:srgbClr val="D24716"/>
              </a:buClr>
              <a:buSzPct val="85000"/>
              <a:buFont typeface="UnDotum"/>
              <a:buChar char=""/>
              <a:tabLst>
                <a:tab pos="311150" algn="l"/>
              </a:tabLst>
            </a:pPr>
            <a:r>
              <a:rPr sz="2200" spc="-120" dirty="0">
                <a:latin typeface="Times New Roman"/>
                <a:cs typeface="Times New Roman"/>
              </a:rPr>
              <a:t>This </a:t>
            </a:r>
            <a:r>
              <a:rPr sz="2200" spc="-160" dirty="0">
                <a:latin typeface="Times New Roman"/>
                <a:cs typeface="Times New Roman"/>
              </a:rPr>
              <a:t>a </a:t>
            </a:r>
            <a:r>
              <a:rPr sz="2200" spc="-80" dirty="0">
                <a:latin typeface="Times New Roman"/>
                <a:cs typeface="Times New Roman"/>
              </a:rPr>
              <a:t>method </a:t>
            </a:r>
            <a:r>
              <a:rPr sz="2200" spc="-125" dirty="0">
                <a:latin typeface="Times New Roman"/>
                <a:cs typeface="Times New Roman"/>
              </a:rPr>
              <a:t>of </a:t>
            </a:r>
            <a:r>
              <a:rPr sz="2200" spc="-80" dirty="0">
                <a:latin typeface="Times New Roman"/>
                <a:cs typeface="Times New Roman"/>
              </a:rPr>
              <a:t>testing </a:t>
            </a:r>
            <a:r>
              <a:rPr sz="2200" spc="-90" dirty="0">
                <a:latin typeface="Times New Roman"/>
                <a:cs typeface="Times New Roman"/>
              </a:rPr>
              <a:t>software </a:t>
            </a:r>
            <a:r>
              <a:rPr sz="2200" spc="-60" dirty="0">
                <a:latin typeface="Times New Roman"/>
                <a:cs typeface="Times New Roman"/>
              </a:rPr>
              <a:t>that </a:t>
            </a:r>
            <a:r>
              <a:rPr sz="2200" spc="-70" dirty="0">
                <a:latin typeface="Times New Roman"/>
                <a:cs typeface="Times New Roman"/>
              </a:rPr>
              <a:t>tests internal </a:t>
            </a:r>
            <a:r>
              <a:rPr sz="2200" spc="-65" dirty="0">
                <a:latin typeface="Times New Roman"/>
                <a:cs typeface="Times New Roman"/>
              </a:rPr>
              <a:t>structures </a:t>
            </a:r>
            <a:r>
              <a:rPr sz="2200" spc="-40" dirty="0">
                <a:latin typeface="Times New Roman"/>
                <a:cs typeface="Times New Roman"/>
              </a:rPr>
              <a:t>or </a:t>
            </a:r>
            <a:r>
              <a:rPr sz="2200" spc="-105" dirty="0">
                <a:latin typeface="Times New Roman"/>
                <a:cs typeface="Times New Roman"/>
              </a:rPr>
              <a:t>workings </a:t>
            </a:r>
            <a:r>
              <a:rPr sz="2200" spc="-125" dirty="0">
                <a:latin typeface="Times New Roman"/>
                <a:cs typeface="Times New Roman"/>
              </a:rPr>
              <a:t>of  an</a:t>
            </a:r>
            <a:r>
              <a:rPr sz="2200" spc="-55" dirty="0">
                <a:latin typeface="Times New Roman"/>
                <a:cs typeface="Times New Roman"/>
              </a:rPr>
              <a:t> </a:t>
            </a:r>
            <a:r>
              <a:rPr sz="2200" spc="-100" dirty="0">
                <a:latin typeface="Times New Roman"/>
                <a:cs typeface="Times New Roman"/>
              </a:rPr>
              <a:t>application</a:t>
            </a:r>
            <a:endParaRPr sz="2200" dirty="0">
              <a:latin typeface="Times New Roman"/>
              <a:cs typeface="Times New Roman"/>
            </a:endParaRPr>
          </a:p>
          <a:p>
            <a:pPr marL="311150" marR="863600" indent="-273050" algn="just">
              <a:spcBef>
                <a:spcPts val="570"/>
              </a:spcBef>
              <a:buClr>
                <a:srgbClr val="D24716"/>
              </a:buClr>
              <a:buSzPct val="85000"/>
              <a:buFont typeface="UnDotum"/>
              <a:buChar char=""/>
              <a:tabLst>
                <a:tab pos="311150" algn="l"/>
              </a:tabLst>
            </a:pPr>
            <a:r>
              <a:rPr sz="2200" spc="-125" dirty="0">
                <a:latin typeface="Times New Roman"/>
                <a:cs typeface="Times New Roman"/>
              </a:rPr>
              <a:t>In </a:t>
            </a:r>
            <a:r>
              <a:rPr sz="2200" spc="-80" dirty="0">
                <a:latin typeface="Times New Roman"/>
                <a:cs typeface="Times New Roman"/>
              </a:rPr>
              <a:t>white-box testing </a:t>
            </a:r>
            <a:r>
              <a:rPr sz="2200" spc="-120" dirty="0">
                <a:latin typeface="Times New Roman"/>
                <a:cs typeface="Times New Roman"/>
              </a:rPr>
              <a:t>an </a:t>
            </a:r>
            <a:r>
              <a:rPr sz="2200" spc="-70" dirty="0">
                <a:latin typeface="Times New Roman"/>
                <a:cs typeface="Times New Roman"/>
              </a:rPr>
              <a:t>internal </a:t>
            </a:r>
            <a:r>
              <a:rPr sz="2200" spc="-85" dirty="0">
                <a:latin typeface="Times New Roman"/>
                <a:cs typeface="Times New Roman"/>
              </a:rPr>
              <a:t>perspective </a:t>
            </a:r>
            <a:r>
              <a:rPr sz="2200" spc="-125" dirty="0">
                <a:latin typeface="Times New Roman"/>
                <a:cs typeface="Times New Roman"/>
              </a:rPr>
              <a:t>of </a:t>
            </a:r>
            <a:r>
              <a:rPr sz="2200" spc="-60" dirty="0">
                <a:latin typeface="Times New Roman"/>
                <a:cs typeface="Times New Roman"/>
              </a:rPr>
              <a:t>the </a:t>
            </a:r>
            <a:r>
              <a:rPr sz="2200" spc="-85" dirty="0">
                <a:latin typeface="Times New Roman"/>
                <a:cs typeface="Times New Roman"/>
              </a:rPr>
              <a:t>system, </a:t>
            </a:r>
            <a:r>
              <a:rPr sz="2200" spc="-160" dirty="0">
                <a:latin typeface="Times New Roman"/>
                <a:cs typeface="Times New Roman"/>
              </a:rPr>
              <a:t>as </a:t>
            </a:r>
            <a:r>
              <a:rPr sz="2200" spc="-90" dirty="0">
                <a:latin typeface="Times New Roman"/>
                <a:cs typeface="Times New Roman"/>
              </a:rPr>
              <a:t>well </a:t>
            </a:r>
            <a:r>
              <a:rPr sz="2200" spc="-160" dirty="0">
                <a:latin typeface="Times New Roman"/>
                <a:cs typeface="Times New Roman"/>
              </a:rPr>
              <a:t>as  </a:t>
            </a:r>
            <a:r>
              <a:rPr sz="2200" spc="-100" dirty="0">
                <a:latin typeface="Times New Roman"/>
                <a:cs typeface="Times New Roman"/>
              </a:rPr>
              <a:t>programming </a:t>
            </a:r>
            <a:r>
              <a:rPr sz="2200" spc="-90" dirty="0">
                <a:latin typeface="Times New Roman"/>
                <a:cs typeface="Times New Roman"/>
              </a:rPr>
              <a:t>skills, </a:t>
            </a:r>
            <a:r>
              <a:rPr sz="2200" spc="-75" dirty="0">
                <a:latin typeface="Times New Roman"/>
                <a:cs typeface="Times New Roman"/>
              </a:rPr>
              <a:t>are </a:t>
            </a:r>
            <a:r>
              <a:rPr sz="2200" spc="-105" dirty="0">
                <a:latin typeface="Times New Roman"/>
                <a:cs typeface="Times New Roman"/>
              </a:rPr>
              <a:t>used </a:t>
            </a:r>
            <a:r>
              <a:rPr sz="2200" spc="-30" dirty="0">
                <a:latin typeface="Times New Roman"/>
                <a:cs typeface="Times New Roman"/>
              </a:rPr>
              <a:t>to </a:t>
            </a:r>
            <a:r>
              <a:rPr sz="2200" spc="-114" dirty="0">
                <a:latin typeface="Times New Roman"/>
                <a:cs typeface="Times New Roman"/>
              </a:rPr>
              <a:t>design </a:t>
            </a:r>
            <a:r>
              <a:rPr sz="2200" spc="-45" dirty="0">
                <a:latin typeface="Times New Roman"/>
                <a:cs typeface="Times New Roman"/>
              </a:rPr>
              <a:t>test</a:t>
            </a:r>
            <a:r>
              <a:rPr sz="2200" spc="160" dirty="0">
                <a:latin typeface="Times New Roman"/>
                <a:cs typeface="Times New Roman"/>
              </a:rPr>
              <a:t> </a:t>
            </a:r>
            <a:r>
              <a:rPr sz="2200" spc="-100" dirty="0">
                <a:latin typeface="Times New Roman"/>
                <a:cs typeface="Times New Roman"/>
              </a:rPr>
              <a:t>cases.</a:t>
            </a:r>
            <a:endParaRPr sz="2200" dirty="0">
              <a:latin typeface="Times New Roman"/>
              <a:cs typeface="Times New Roman"/>
            </a:endParaRPr>
          </a:p>
        </p:txBody>
      </p:sp>
      <p:sp>
        <p:nvSpPr>
          <p:cNvPr id="5" name="object 5"/>
          <p:cNvSpPr txBox="1">
            <a:spLocks noGrp="1"/>
          </p:cNvSpPr>
          <p:nvPr>
            <p:ph type="sldNum" sz="quarter" idx="7"/>
          </p:nvPr>
        </p:nvSpPr>
        <p:spPr>
          <a:xfrm>
            <a:off x="10261600" y="6429910"/>
            <a:ext cx="2844800" cy="218008"/>
          </a:xfrm>
          <a:prstGeom prst="rect">
            <a:avLst/>
          </a:prstGeom>
        </p:spPr>
        <p:txBody>
          <a:bodyPr vert="horz" wrap="square" lIns="0" tIns="0" rIns="0" bIns="0" rtlCol="0" anchor="ctr">
            <a:spAutoFit/>
          </a:bodyPr>
          <a:lstStyle/>
          <a:p>
            <a:pPr marL="38100">
              <a:lnSpc>
                <a:spcPts val="1664"/>
              </a:lnSpc>
            </a:pPr>
            <a:fld id="{81D60167-4931-47E6-BA6A-407CBD079E47}" type="slidenum">
              <a:rPr spc="40" dirty="0"/>
              <a:pPr marL="38100">
                <a:lnSpc>
                  <a:spcPts val="1664"/>
                </a:lnSpc>
              </a:pPr>
              <a:t>4</a:t>
            </a:fld>
            <a:endParaRPr spc="40" dirty="0"/>
          </a:p>
        </p:txBody>
      </p:sp>
    </p:spTree>
    <p:extLst>
      <p:ext uri="{BB962C8B-B14F-4D97-AF65-F5344CB8AC3E}">
        <p14:creationId xmlns:p14="http://schemas.microsoft.com/office/powerpoint/2010/main" val="751792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2991" y="318666"/>
            <a:ext cx="7388225" cy="696344"/>
          </a:xfrm>
          <a:prstGeom prst="rect">
            <a:avLst/>
          </a:prstGeom>
        </p:spPr>
        <p:txBody>
          <a:bodyPr vert="horz" wrap="square" lIns="0" tIns="80010" rIns="0" bIns="0" rtlCol="0" anchor="ctr">
            <a:spAutoFit/>
          </a:bodyPr>
          <a:lstStyle/>
          <a:p>
            <a:pPr marL="196850">
              <a:spcBef>
                <a:spcPts val="630"/>
              </a:spcBef>
            </a:pPr>
            <a:r>
              <a:rPr sz="4000" u="heavy" spc="-10" dirty="0">
                <a:solidFill>
                  <a:srgbClr val="686363"/>
                </a:solidFill>
                <a:uFill>
                  <a:solidFill>
                    <a:srgbClr val="686363"/>
                  </a:solidFill>
                </a:uFill>
              </a:rPr>
              <a:t>System </a:t>
            </a:r>
            <a:r>
              <a:rPr sz="4000" u="heavy" spc="-5" dirty="0">
                <a:solidFill>
                  <a:srgbClr val="686363"/>
                </a:solidFill>
                <a:uFill>
                  <a:solidFill>
                    <a:srgbClr val="686363"/>
                  </a:solidFill>
                </a:uFill>
              </a:rPr>
              <a:t>Software</a:t>
            </a:r>
            <a:r>
              <a:rPr sz="4000" u="heavy" spc="-5" dirty="0" smtClean="0">
                <a:solidFill>
                  <a:srgbClr val="686363"/>
                </a:solidFill>
                <a:uFill>
                  <a:solidFill>
                    <a:srgbClr val="686363"/>
                  </a:solidFill>
                </a:uFill>
              </a:rPr>
              <a:t>:</a:t>
            </a:r>
            <a:endParaRPr sz="4000" dirty="0"/>
          </a:p>
        </p:txBody>
      </p:sp>
      <p:sp>
        <p:nvSpPr>
          <p:cNvPr id="3" name="object 3"/>
          <p:cNvSpPr txBox="1"/>
          <p:nvPr/>
        </p:nvSpPr>
        <p:spPr>
          <a:xfrm>
            <a:off x="882869" y="1859980"/>
            <a:ext cx="10342179" cy="3239348"/>
          </a:xfrm>
          <a:prstGeom prst="rect">
            <a:avLst/>
          </a:prstGeom>
        </p:spPr>
        <p:txBody>
          <a:bodyPr vert="horz" wrap="square" lIns="0" tIns="12700" rIns="0" bIns="0" rtlCol="0">
            <a:spAutoFit/>
          </a:bodyPr>
          <a:lstStyle/>
          <a:p>
            <a:pPr marL="285750" marR="5080" indent="1270" algn="just">
              <a:spcBef>
                <a:spcPts val="100"/>
              </a:spcBef>
            </a:pPr>
            <a:r>
              <a:rPr lang="en-US" sz="2400" spc="-160" dirty="0">
                <a:solidFill>
                  <a:srgbClr val="000000"/>
                </a:solidFill>
                <a:latin typeface="Times New Roman"/>
                <a:cs typeface="Times New Roman"/>
              </a:rPr>
              <a:t>System </a:t>
            </a:r>
            <a:r>
              <a:rPr lang="en-US" sz="2400" spc="-125" dirty="0">
                <a:solidFill>
                  <a:srgbClr val="000000"/>
                </a:solidFill>
                <a:latin typeface="Times New Roman"/>
                <a:cs typeface="Times New Roman"/>
              </a:rPr>
              <a:t>Software </a:t>
            </a:r>
            <a:r>
              <a:rPr lang="en-US" sz="2400" spc="-120" dirty="0">
                <a:solidFill>
                  <a:srgbClr val="000000"/>
                </a:solidFill>
                <a:latin typeface="Times New Roman"/>
                <a:cs typeface="Times New Roman"/>
              </a:rPr>
              <a:t>includes </a:t>
            </a:r>
            <a:r>
              <a:rPr lang="en-US" sz="2400" spc="-75" dirty="0">
                <a:solidFill>
                  <a:srgbClr val="000000"/>
                </a:solidFill>
                <a:latin typeface="Times New Roman"/>
                <a:cs typeface="Times New Roman"/>
              </a:rPr>
              <a:t>the </a:t>
            </a:r>
            <a:r>
              <a:rPr lang="en-US" sz="2400" spc="-85" dirty="0">
                <a:solidFill>
                  <a:srgbClr val="000000"/>
                </a:solidFill>
                <a:latin typeface="Times New Roman"/>
                <a:cs typeface="Times New Roman"/>
              </a:rPr>
              <a:t>Operating </a:t>
            </a:r>
            <a:r>
              <a:rPr lang="en-US" sz="2400" spc="-160" dirty="0">
                <a:solidFill>
                  <a:srgbClr val="000000"/>
                </a:solidFill>
                <a:latin typeface="Times New Roman"/>
                <a:cs typeface="Times New Roman"/>
              </a:rPr>
              <a:t>System </a:t>
            </a:r>
            <a:r>
              <a:rPr lang="en-US" sz="2400" spc="-135" dirty="0">
                <a:solidFill>
                  <a:srgbClr val="000000"/>
                </a:solidFill>
                <a:latin typeface="Times New Roman"/>
                <a:cs typeface="Times New Roman"/>
              </a:rPr>
              <a:t>and </a:t>
            </a:r>
            <a:r>
              <a:rPr lang="en-US" sz="2400" spc="-125" dirty="0">
                <a:solidFill>
                  <a:srgbClr val="000000"/>
                </a:solidFill>
                <a:latin typeface="Times New Roman"/>
                <a:cs typeface="Times New Roman"/>
              </a:rPr>
              <a:t>all </a:t>
            </a:r>
            <a:r>
              <a:rPr lang="en-US" sz="2400" spc="-75" dirty="0">
                <a:solidFill>
                  <a:srgbClr val="000000"/>
                </a:solidFill>
                <a:latin typeface="Times New Roman"/>
                <a:cs typeface="Times New Roman"/>
              </a:rPr>
              <a:t>the </a:t>
            </a:r>
            <a:r>
              <a:rPr lang="en-US" sz="2400" spc="-85" dirty="0">
                <a:solidFill>
                  <a:srgbClr val="000000"/>
                </a:solidFill>
                <a:latin typeface="Times New Roman"/>
                <a:cs typeface="Times New Roman"/>
              </a:rPr>
              <a:t>utilities  </a:t>
            </a:r>
            <a:r>
              <a:rPr lang="en-US" sz="2400" spc="-70" dirty="0">
                <a:solidFill>
                  <a:srgbClr val="000000"/>
                </a:solidFill>
                <a:latin typeface="Times New Roman"/>
                <a:cs typeface="Times New Roman"/>
              </a:rPr>
              <a:t>that </a:t>
            </a:r>
            <a:r>
              <a:rPr lang="en-US" sz="2400" spc="-120" dirty="0">
                <a:solidFill>
                  <a:srgbClr val="000000"/>
                </a:solidFill>
                <a:latin typeface="Times New Roman"/>
                <a:cs typeface="Times New Roman"/>
              </a:rPr>
              <a:t>enable </a:t>
            </a:r>
            <a:r>
              <a:rPr lang="en-US" sz="2400" spc="-75" dirty="0">
                <a:solidFill>
                  <a:srgbClr val="000000"/>
                </a:solidFill>
                <a:latin typeface="Times New Roman"/>
                <a:cs typeface="Times New Roman"/>
              </a:rPr>
              <a:t>the </a:t>
            </a:r>
            <a:r>
              <a:rPr lang="en-US" sz="2400" spc="-80" dirty="0">
                <a:solidFill>
                  <a:srgbClr val="000000"/>
                </a:solidFill>
                <a:latin typeface="Times New Roman"/>
                <a:cs typeface="Times New Roman"/>
              </a:rPr>
              <a:t>computer </a:t>
            </a:r>
            <a:r>
              <a:rPr lang="en-US" sz="2400" spc="-45" dirty="0">
                <a:solidFill>
                  <a:srgbClr val="000000"/>
                </a:solidFill>
                <a:latin typeface="Times New Roman"/>
                <a:cs typeface="Times New Roman"/>
              </a:rPr>
              <a:t>to</a:t>
            </a:r>
            <a:r>
              <a:rPr lang="en-US" sz="2400" spc="25" dirty="0">
                <a:solidFill>
                  <a:srgbClr val="000000"/>
                </a:solidFill>
                <a:latin typeface="Times New Roman"/>
                <a:cs typeface="Times New Roman"/>
              </a:rPr>
              <a:t> </a:t>
            </a:r>
            <a:r>
              <a:rPr lang="en-US" sz="2400" spc="-80" dirty="0">
                <a:solidFill>
                  <a:srgbClr val="000000"/>
                </a:solidFill>
                <a:latin typeface="Times New Roman"/>
                <a:cs typeface="Times New Roman"/>
              </a:rPr>
              <a:t>function</a:t>
            </a:r>
            <a:r>
              <a:rPr lang="en-US" sz="2400" spc="-80" dirty="0" smtClean="0">
                <a:solidFill>
                  <a:srgbClr val="000000"/>
                </a:solidFill>
                <a:latin typeface="Times New Roman"/>
                <a:cs typeface="Times New Roman"/>
              </a:rPr>
              <a:t>.</a:t>
            </a:r>
          </a:p>
          <a:p>
            <a:pPr marL="285750" marR="5080" indent="1270" algn="just">
              <a:spcBef>
                <a:spcPts val="100"/>
              </a:spcBef>
            </a:pPr>
            <a:endParaRPr lang="en-IN" sz="2400" b="1" spc="-50" dirty="0" smtClean="0">
              <a:latin typeface="Times New Roman"/>
              <a:cs typeface="Times New Roman"/>
            </a:endParaRPr>
          </a:p>
          <a:p>
            <a:pPr marL="285750" marR="5080" indent="1270" algn="just">
              <a:spcBef>
                <a:spcPts val="100"/>
              </a:spcBef>
            </a:pPr>
            <a:r>
              <a:rPr sz="2400" b="1" spc="-50" dirty="0" smtClean="0">
                <a:latin typeface="Times New Roman"/>
                <a:cs typeface="Times New Roman"/>
              </a:rPr>
              <a:t>System </a:t>
            </a:r>
            <a:r>
              <a:rPr sz="2400" b="1" spc="-5" dirty="0">
                <a:latin typeface="Times New Roman"/>
                <a:cs typeface="Times New Roman"/>
              </a:rPr>
              <a:t>software </a:t>
            </a:r>
            <a:r>
              <a:rPr sz="2400" spc="-150" dirty="0">
                <a:latin typeface="Times New Roman"/>
                <a:cs typeface="Times New Roman"/>
              </a:rPr>
              <a:t>is </a:t>
            </a:r>
            <a:r>
              <a:rPr sz="2400" spc="-190" dirty="0">
                <a:latin typeface="Times New Roman"/>
                <a:cs typeface="Times New Roman"/>
              </a:rPr>
              <a:t>a </a:t>
            </a:r>
            <a:r>
              <a:rPr sz="2400" spc="-50" dirty="0">
                <a:latin typeface="Times New Roman"/>
                <a:cs typeface="Times New Roman"/>
              </a:rPr>
              <a:t>term </a:t>
            </a:r>
            <a:r>
              <a:rPr sz="2400" spc="-80" dirty="0">
                <a:latin typeface="Times New Roman"/>
                <a:cs typeface="Times New Roman"/>
              </a:rPr>
              <a:t>referring </a:t>
            </a:r>
            <a:r>
              <a:rPr sz="2400" spc="-40" dirty="0">
                <a:latin typeface="Times New Roman"/>
                <a:cs typeface="Times New Roman"/>
              </a:rPr>
              <a:t>to </a:t>
            </a:r>
            <a:r>
              <a:rPr sz="2400" spc="-165" dirty="0">
                <a:latin typeface="Times New Roman"/>
                <a:cs typeface="Times New Roman"/>
              </a:rPr>
              <a:t>any </a:t>
            </a:r>
            <a:r>
              <a:rPr sz="2400" spc="-80" dirty="0">
                <a:latin typeface="Times New Roman"/>
                <a:cs typeface="Times New Roman"/>
              </a:rPr>
              <a:t>computer </a:t>
            </a:r>
            <a:r>
              <a:rPr sz="2400" spc="-105" dirty="0">
                <a:latin typeface="Times New Roman"/>
                <a:cs typeface="Times New Roman"/>
              </a:rPr>
              <a:t>software  </a:t>
            </a:r>
            <a:r>
              <a:rPr sz="2400" spc="-140" dirty="0">
                <a:latin typeface="Times New Roman"/>
                <a:cs typeface="Times New Roman"/>
              </a:rPr>
              <a:t>which </a:t>
            </a:r>
            <a:r>
              <a:rPr sz="2400" spc="-160" dirty="0">
                <a:latin typeface="Times New Roman"/>
                <a:cs typeface="Times New Roman"/>
              </a:rPr>
              <a:t>manages </a:t>
            </a:r>
            <a:r>
              <a:rPr sz="2400" spc="-135" dirty="0">
                <a:latin typeface="Times New Roman"/>
                <a:cs typeface="Times New Roman"/>
              </a:rPr>
              <a:t>and </a:t>
            </a:r>
            <a:r>
              <a:rPr sz="2400" spc="-85" dirty="0">
                <a:latin typeface="Times New Roman"/>
                <a:cs typeface="Times New Roman"/>
              </a:rPr>
              <a:t>controls </a:t>
            </a:r>
            <a:r>
              <a:rPr sz="2400" spc="-75" dirty="0">
                <a:latin typeface="Times New Roman"/>
                <a:cs typeface="Times New Roman"/>
              </a:rPr>
              <a:t>the </a:t>
            </a:r>
            <a:r>
              <a:rPr sz="2400" spc="-105" dirty="0">
                <a:latin typeface="Times New Roman"/>
                <a:cs typeface="Times New Roman"/>
              </a:rPr>
              <a:t>hardware </a:t>
            </a:r>
            <a:r>
              <a:rPr sz="2400" spc="-145" dirty="0">
                <a:latin typeface="Times New Roman"/>
                <a:cs typeface="Times New Roman"/>
              </a:rPr>
              <a:t>so </a:t>
            </a:r>
            <a:r>
              <a:rPr sz="2400" spc="-70" dirty="0">
                <a:latin typeface="Times New Roman"/>
                <a:cs typeface="Times New Roman"/>
              </a:rPr>
              <a:t>that </a:t>
            </a:r>
            <a:r>
              <a:rPr sz="2400" spc="-114" dirty="0">
                <a:latin typeface="Times New Roman"/>
                <a:cs typeface="Times New Roman"/>
              </a:rPr>
              <a:t>application </a:t>
            </a:r>
            <a:r>
              <a:rPr sz="2400" spc="-105" dirty="0">
                <a:latin typeface="Times New Roman"/>
                <a:cs typeface="Times New Roman"/>
              </a:rPr>
              <a:t>software  </a:t>
            </a:r>
            <a:r>
              <a:rPr sz="2400" spc="-150" dirty="0">
                <a:latin typeface="Times New Roman"/>
                <a:cs typeface="Times New Roman"/>
              </a:rPr>
              <a:t>can </a:t>
            </a:r>
            <a:r>
              <a:rPr sz="2400" spc="-85" dirty="0">
                <a:latin typeface="Times New Roman"/>
                <a:cs typeface="Times New Roman"/>
              </a:rPr>
              <a:t>perform </a:t>
            </a:r>
            <a:r>
              <a:rPr sz="2400" spc="-190" dirty="0">
                <a:latin typeface="Times New Roman"/>
                <a:cs typeface="Times New Roman"/>
              </a:rPr>
              <a:t>a</a:t>
            </a:r>
            <a:r>
              <a:rPr sz="2400" spc="50" dirty="0">
                <a:latin typeface="Times New Roman"/>
                <a:cs typeface="Times New Roman"/>
              </a:rPr>
              <a:t> </a:t>
            </a:r>
            <a:r>
              <a:rPr sz="2400" spc="-85" dirty="0">
                <a:latin typeface="Times New Roman"/>
                <a:cs typeface="Times New Roman"/>
              </a:rPr>
              <a:t>task.</a:t>
            </a:r>
            <a:endParaRPr sz="2400" dirty="0">
              <a:latin typeface="Times New Roman"/>
              <a:cs typeface="Times New Roman"/>
            </a:endParaRPr>
          </a:p>
          <a:p>
            <a:pPr algn="just">
              <a:spcBef>
                <a:spcPts val="5"/>
              </a:spcBef>
            </a:pPr>
            <a:endParaRPr sz="3500" dirty="0">
              <a:latin typeface="Times New Roman"/>
              <a:cs typeface="Times New Roman"/>
            </a:endParaRPr>
          </a:p>
          <a:p>
            <a:pPr marL="12700" algn="just"/>
            <a:r>
              <a:rPr sz="2400" b="1" u="heavy" spc="-65" dirty="0">
                <a:uFill>
                  <a:solidFill>
                    <a:srgbClr val="000000"/>
                  </a:solidFill>
                </a:uFill>
                <a:latin typeface="Times New Roman"/>
                <a:cs typeface="Times New Roman"/>
              </a:rPr>
              <a:t>Example:</a:t>
            </a:r>
            <a:endParaRPr sz="2400" dirty="0">
              <a:latin typeface="Times New Roman"/>
              <a:cs typeface="Times New Roman"/>
            </a:endParaRPr>
          </a:p>
          <a:p>
            <a:pPr marL="217804" algn="just">
              <a:spcBef>
                <a:spcPts val="570"/>
              </a:spcBef>
            </a:pPr>
            <a:r>
              <a:rPr sz="2400" spc="-85" dirty="0">
                <a:latin typeface="Times New Roman"/>
                <a:cs typeface="Times New Roman"/>
              </a:rPr>
              <a:t>Operating </a:t>
            </a:r>
            <a:r>
              <a:rPr sz="2400" spc="-130" dirty="0">
                <a:latin typeface="Times New Roman"/>
                <a:cs typeface="Times New Roman"/>
              </a:rPr>
              <a:t>Systems, </a:t>
            </a:r>
            <a:r>
              <a:rPr sz="2400" spc="-75" dirty="0">
                <a:latin typeface="Times New Roman"/>
                <a:cs typeface="Times New Roman"/>
              </a:rPr>
              <a:t>Compiler, </a:t>
            </a:r>
            <a:r>
              <a:rPr sz="2400" spc="-90" dirty="0">
                <a:latin typeface="Times New Roman"/>
                <a:cs typeface="Times New Roman"/>
              </a:rPr>
              <a:t>Loader, </a:t>
            </a:r>
            <a:r>
              <a:rPr sz="2400" spc="-85" dirty="0">
                <a:latin typeface="Times New Roman"/>
                <a:cs typeface="Times New Roman"/>
              </a:rPr>
              <a:t>Linker,</a:t>
            </a:r>
            <a:r>
              <a:rPr sz="2400" spc="20" dirty="0">
                <a:latin typeface="Times New Roman"/>
                <a:cs typeface="Times New Roman"/>
              </a:rPr>
              <a:t> </a:t>
            </a:r>
            <a:r>
              <a:rPr sz="2400" spc="-35" dirty="0">
                <a:latin typeface="Times New Roman"/>
                <a:cs typeface="Times New Roman"/>
              </a:rPr>
              <a:t>Interpreter.</a:t>
            </a:r>
            <a:endParaRPr sz="2400" dirty="0">
              <a:latin typeface="Times New Roman"/>
              <a:cs typeface="Times New Roman"/>
            </a:endParaRPr>
          </a:p>
        </p:txBody>
      </p:sp>
      <p:sp>
        <p:nvSpPr>
          <p:cNvPr id="5" name="object 5"/>
          <p:cNvSpPr txBox="1">
            <a:spLocks noGrp="1"/>
          </p:cNvSpPr>
          <p:nvPr>
            <p:ph type="sldNum" sz="quarter" idx="7"/>
          </p:nvPr>
        </p:nvSpPr>
        <p:spPr>
          <a:xfrm>
            <a:off x="10261600" y="6429910"/>
            <a:ext cx="2844800" cy="218008"/>
          </a:xfrm>
          <a:prstGeom prst="rect">
            <a:avLst/>
          </a:prstGeom>
        </p:spPr>
        <p:txBody>
          <a:bodyPr vert="horz" wrap="square" lIns="0" tIns="0" rIns="0" bIns="0" rtlCol="0" anchor="ctr">
            <a:spAutoFit/>
          </a:bodyPr>
          <a:lstStyle/>
          <a:p>
            <a:pPr marL="38100">
              <a:lnSpc>
                <a:spcPts val="1664"/>
              </a:lnSpc>
            </a:pPr>
            <a:fld id="{81D60167-4931-47E6-BA6A-407CBD079E47}" type="slidenum">
              <a:rPr spc="40" dirty="0"/>
              <a:pPr marL="38100">
                <a:lnSpc>
                  <a:spcPts val="1664"/>
                </a:lnSpc>
              </a:pPr>
              <a:t>5</a:t>
            </a:fld>
            <a:endParaRPr spc="40" dirty="0"/>
          </a:p>
        </p:txBody>
      </p:sp>
    </p:spTree>
    <p:extLst>
      <p:ext uri="{BB962C8B-B14F-4D97-AF65-F5344CB8AC3E}">
        <p14:creationId xmlns:p14="http://schemas.microsoft.com/office/powerpoint/2010/main" val="2495368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0069" y="311980"/>
            <a:ext cx="4283075" cy="635000"/>
          </a:xfrm>
          <a:prstGeom prst="rect">
            <a:avLst/>
          </a:prstGeom>
        </p:spPr>
        <p:txBody>
          <a:bodyPr vert="horz" wrap="square" lIns="0" tIns="12700" rIns="0" bIns="0" rtlCol="0" anchor="ctr">
            <a:spAutoFit/>
          </a:bodyPr>
          <a:lstStyle/>
          <a:p>
            <a:pPr marL="12700">
              <a:spcBef>
                <a:spcPts val="100"/>
              </a:spcBef>
            </a:pPr>
            <a:r>
              <a:rPr sz="4000" u="heavy" spc="-10" dirty="0">
                <a:solidFill>
                  <a:srgbClr val="686363"/>
                </a:solidFill>
                <a:uFill>
                  <a:solidFill>
                    <a:srgbClr val="686363"/>
                  </a:solidFill>
                </a:uFill>
              </a:rPr>
              <a:t>System</a:t>
            </a:r>
            <a:r>
              <a:rPr sz="4000" u="heavy" spc="-55" dirty="0">
                <a:solidFill>
                  <a:srgbClr val="686363"/>
                </a:solidFill>
                <a:uFill>
                  <a:solidFill>
                    <a:srgbClr val="686363"/>
                  </a:solidFill>
                </a:uFill>
              </a:rPr>
              <a:t> </a:t>
            </a:r>
            <a:r>
              <a:rPr sz="4000" u="heavy" spc="-5" dirty="0">
                <a:solidFill>
                  <a:srgbClr val="686363"/>
                </a:solidFill>
                <a:uFill>
                  <a:solidFill>
                    <a:srgbClr val="686363"/>
                  </a:solidFill>
                </a:uFill>
              </a:rPr>
              <a:t>Software:</a:t>
            </a:r>
            <a:endParaRPr sz="4000" dirty="0"/>
          </a:p>
        </p:txBody>
      </p:sp>
      <p:sp>
        <p:nvSpPr>
          <p:cNvPr id="3" name="object 3"/>
          <p:cNvSpPr txBox="1"/>
          <p:nvPr/>
        </p:nvSpPr>
        <p:spPr>
          <a:xfrm>
            <a:off x="1340069" y="1144269"/>
            <a:ext cx="9869214" cy="4991110"/>
          </a:xfrm>
          <a:prstGeom prst="rect">
            <a:avLst/>
          </a:prstGeom>
        </p:spPr>
        <p:txBody>
          <a:bodyPr vert="horz" wrap="square" lIns="0" tIns="66040" rIns="0" bIns="0" rtlCol="0">
            <a:spAutoFit/>
          </a:bodyPr>
          <a:lstStyle/>
          <a:p>
            <a:pPr marL="342900" algn="just">
              <a:spcBef>
                <a:spcPts val="520"/>
              </a:spcBef>
            </a:pPr>
            <a:r>
              <a:rPr sz="3200" b="1" u="heavy" spc="-25" dirty="0">
                <a:uFill>
                  <a:solidFill>
                    <a:srgbClr val="000000"/>
                  </a:solidFill>
                </a:uFill>
                <a:latin typeface="Times New Roman" panose="02020603050405020304" pitchFamily="18" charset="0"/>
                <a:cs typeface="Times New Roman" panose="02020603050405020304" pitchFamily="18" charset="0"/>
              </a:rPr>
              <a:t>Operating</a:t>
            </a:r>
            <a:r>
              <a:rPr sz="3200" b="1" u="heavy" spc="-95" dirty="0">
                <a:uFill>
                  <a:solidFill>
                    <a:srgbClr val="000000"/>
                  </a:solidFill>
                </a:uFill>
                <a:latin typeface="Times New Roman" panose="02020603050405020304" pitchFamily="18" charset="0"/>
                <a:cs typeface="Times New Roman" panose="02020603050405020304" pitchFamily="18" charset="0"/>
              </a:rPr>
              <a:t> </a:t>
            </a:r>
            <a:r>
              <a:rPr sz="3200" b="1" u="heavy" spc="-100" dirty="0">
                <a:uFill>
                  <a:solidFill>
                    <a:srgbClr val="000000"/>
                  </a:solidFill>
                </a:uFill>
                <a:latin typeface="Times New Roman" panose="02020603050405020304" pitchFamily="18" charset="0"/>
                <a:cs typeface="Times New Roman" panose="02020603050405020304" pitchFamily="18" charset="0"/>
              </a:rPr>
              <a:t>System</a:t>
            </a:r>
            <a:r>
              <a:rPr sz="3200" b="1" u="heavy" spc="-100" dirty="0" smtClean="0">
                <a:uFill>
                  <a:solidFill>
                    <a:srgbClr val="000000"/>
                  </a:solidFill>
                </a:uFill>
                <a:latin typeface="Times New Roman" panose="02020603050405020304" pitchFamily="18" charset="0"/>
                <a:cs typeface="Times New Roman" panose="02020603050405020304" pitchFamily="18" charset="0"/>
              </a:rPr>
              <a:t>:</a:t>
            </a:r>
            <a:endParaRPr lang="en-IN" sz="3200" b="1" u="heavy" spc="-100" dirty="0" smtClean="0">
              <a:uFill>
                <a:solidFill>
                  <a:srgbClr val="000000"/>
                </a:solidFill>
              </a:uFill>
              <a:latin typeface="Times New Roman" panose="02020603050405020304" pitchFamily="18" charset="0"/>
              <a:cs typeface="Times New Roman" panose="02020603050405020304" pitchFamily="18" charset="0"/>
            </a:endParaRPr>
          </a:p>
          <a:p>
            <a:pPr marL="342900" algn="just">
              <a:spcBef>
                <a:spcPts val="520"/>
              </a:spcBef>
            </a:pPr>
            <a:endParaRPr sz="3200" dirty="0">
              <a:latin typeface="Times New Roman" panose="02020603050405020304" pitchFamily="18" charset="0"/>
              <a:cs typeface="Times New Roman" panose="02020603050405020304" pitchFamily="18" charset="0"/>
            </a:endParaRPr>
          </a:p>
          <a:p>
            <a:pPr marL="323850" marR="31750" indent="-273050" algn="just">
              <a:lnSpc>
                <a:spcPts val="2590"/>
              </a:lnSpc>
              <a:spcBef>
                <a:spcPts val="605"/>
              </a:spcBef>
            </a:pPr>
            <a:r>
              <a:rPr sz="3075" spc="-157" baseline="9485" dirty="0">
                <a:solidFill>
                  <a:srgbClr val="D24716"/>
                </a:solidFill>
                <a:latin typeface="Times New Roman" panose="02020603050405020304" pitchFamily="18" charset="0"/>
                <a:cs typeface="Times New Roman" panose="02020603050405020304" pitchFamily="18" charset="0"/>
              </a:rPr>
              <a:t></a:t>
            </a:r>
            <a:r>
              <a:rPr sz="2400" spc="-105" dirty="0">
                <a:latin typeface="Times New Roman" panose="02020603050405020304" pitchFamily="18" charset="0"/>
                <a:cs typeface="Times New Roman" panose="02020603050405020304" pitchFamily="18" charset="0"/>
              </a:rPr>
              <a:t>An </a:t>
            </a:r>
            <a:r>
              <a:rPr sz="2400" i="1" spc="-229" dirty="0">
                <a:latin typeface="Times New Roman" panose="02020603050405020304" pitchFamily="18" charset="0"/>
                <a:cs typeface="Times New Roman" panose="02020603050405020304" pitchFamily="18" charset="0"/>
              </a:rPr>
              <a:t>operating </a:t>
            </a:r>
            <a:r>
              <a:rPr sz="2400" i="1" spc="-265" dirty="0">
                <a:latin typeface="Times New Roman" panose="02020603050405020304" pitchFamily="18" charset="0"/>
                <a:cs typeface="Times New Roman" panose="02020603050405020304" pitchFamily="18" charset="0"/>
              </a:rPr>
              <a:t>system </a:t>
            </a:r>
            <a:r>
              <a:rPr sz="2400" spc="-120" dirty="0">
                <a:latin typeface="Times New Roman" panose="02020603050405020304" pitchFamily="18" charset="0"/>
                <a:cs typeface="Times New Roman" panose="02020603050405020304" pitchFamily="18" charset="0"/>
              </a:rPr>
              <a:t>(</a:t>
            </a:r>
            <a:r>
              <a:rPr sz="2400" b="1" spc="-120" dirty="0">
                <a:latin typeface="Times New Roman" panose="02020603050405020304" pitchFamily="18" charset="0"/>
                <a:cs typeface="Times New Roman" panose="02020603050405020304" pitchFamily="18" charset="0"/>
              </a:rPr>
              <a:t>OS</a:t>
            </a:r>
            <a:r>
              <a:rPr sz="2400" spc="-120" dirty="0">
                <a:latin typeface="Times New Roman" panose="02020603050405020304" pitchFamily="18" charset="0"/>
                <a:cs typeface="Times New Roman" panose="02020603050405020304" pitchFamily="18" charset="0"/>
              </a:rPr>
              <a:t>) </a:t>
            </a:r>
            <a:r>
              <a:rPr sz="2400" spc="-150" dirty="0" smtClean="0">
                <a:latin typeface="Times New Roman" panose="02020603050405020304" pitchFamily="18" charset="0"/>
                <a:cs typeface="Times New Roman" panose="02020603050405020304" pitchFamily="18" charset="0"/>
              </a:rPr>
              <a:t>is</a:t>
            </a:r>
            <a:r>
              <a:rPr lang="en-IN" sz="2400" spc="-150" dirty="0" smtClean="0">
                <a:latin typeface="Times New Roman" panose="02020603050405020304" pitchFamily="18" charset="0"/>
                <a:cs typeface="Times New Roman" panose="02020603050405020304" pitchFamily="18" charset="0"/>
              </a:rPr>
              <a:t> a</a:t>
            </a:r>
            <a:r>
              <a:rPr sz="2400" spc="-150" dirty="0" smtClean="0">
                <a:latin typeface="Times New Roman" panose="02020603050405020304" pitchFamily="18" charset="0"/>
                <a:cs typeface="Times New Roman" panose="02020603050405020304" pitchFamily="18" charset="0"/>
              </a:rPr>
              <a:t> </a:t>
            </a:r>
            <a:r>
              <a:rPr sz="2400" spc="-105" dirty="0">
                <a:latin typeface="Times New Roman" panose="02020603050405020304" pitchFamily="18" charset="0"/>
                <a:cs typeface="Times New Roman" panose="02020603050405020304" pitchFamily="18" charset="0"/>
              </a:rPr>
              <a:t>software </a:t>
            </a:r>
            <a:r>
              <a:rPr sz="2400" spc="-70" dirty="0">
                <a:latin typeface="Times New Roman" panose="02020603050405020304" pitchFamily="18" charset="0"/>
                <a:cs typeface="Times New Roman" panose="02020603050405020304" pitchFamily="18" charset="0"/>
              </a:rPr>
              <a:t>that </a:t>
            </a:r>
            <a:r>
              <a:rPr sz="2400" spc="-160" dirty="0">
                <a:latin typeface="Times New Roman" panose="02020603050405020304" pitchFamily="18" charset="0"/>
                <a:cs typeface="Times New Roman" panose="02020603050405020304" pitchFamily="18" charset="0"/>
              </a:rPr>
              <a:t>manages </a:t>
            </a:r>
            <a:r>
              <a:rPr sz="2400" spc="-80" dirty="0">
                <a:latin typeface="Times New Roman" panose="02020603050405020304" pitchFamily="18" charset="0"/>
                <a:cs typeface="Times New Roman" panose="02020603050405020304" pitchFamily="18" charset="0"/>
              </a:rPr>
              <a:t>computer </a:t>
            </a:r>
            <a:r>
              <a:rPr sz="2400" spc="-105" dirty="0">
                <a:latin typeface="Times New Roman" panose="02020603050405020304" pitchFamily="18" charset="0"/>
                <a:cs typeface="Times New Roman" panose="02020603050405020304" pitchFamily="18" charset="0"/>
              </a:rPr>
              <a:t>hardware  </a:t>
            </a:r>
            <a:r>
              <a:rPr sz="2400" spc="-135" dirty="0">
                <a:latin typeface="Times New Roman" panose="02020603050405020304" pitchFamily="18" charset="0"/>
                <a:cs typeface="Times New Roman" panose="02020603050405020304" pitchFamily="18" charset="0"/>
              </a:rPr>
              <a:t>and </a:t>
            </a:r>
            <a:r>
              <a:rPr sz="2400" spc="-105" dirty="0">
                <a:latin typeface="Times New Roman" panose="02020603050405020304" pitchFamily="18" charset="0"/>
                <a:cs typeface="Times New Roman" panose="02020603050405020304" pitchFamily="18" charset="0"/>
              </a:rPr>
              <a:t>software </a:t>
            </a:r>
            <a:r>
              <a:rPr sz="2400" spc="-95" dirty="0">
                <a:latin typeface="Times New Roman" panose="02020603050405020304" pitchFamily="18" charset="0"/>
                <a:cs typeface="Times New Roman" panose="02020603050405020304" pitchFamily="18" charset="0"/>
              </a:rPr>
              <a:t>resources </a:t>
            </a:r>
            <a:r>
              <a:rPr sz="2400" spc="-135" dirty="0">
                <a:latin typeface="Times New Roman" panose="02020603050405020304" pitchFamily="18" charset="0"/>
                <a:cs typeface="Times New Roman" panose="02020603050405020304" pitchFamily="18" charset="0"/>
              </a:rPr>
              <a:t>and </a:t>
            </a:r>
            <a:r>
              <a:rPr sz="2400" spc="-114" dirty="0">
                <a:latin typeface="Times New Roman" panose="02020603050405020304" pitchFamily="18" charset="0"/>
                <a:cs typeface="Times New Roman" panose="02020603050405020304" pitchFamily="18" charset="0"/>
              </a:rPr>
              <a:t>provides </a:t>
            </a:r>
            <a:r>
              <a:rPr sz="2400" spc="-125" dirty="0">
                <a:latin typeface="Times New Roman" panose="02020603050405020304" pitchFamily="18" charset="0"/>
                <a:cs typeface="Times New Roman" panose="02020603050405020304" pitchFamily="18" charset="0"/>
              </a:rPr>
              <a:t>common services </a:t>
            </a:r>
            <a:r>
              <a:rPr sz="2400" spc="-85" dirty="0">
                <a:latin typeface="Times New Roman" panose="02020603050405020304" pitchFamily="18" charset="0"/>
                <a:cs typeface="Times New Roman" panose="02020603050405020304" pitchFamily="18" charset="0"/>
              </a:rPr>
              <a:t>for </a:t>
            </a:r>
            <a:r>
              <a:rPr sz="2400" spc="-80" dirty="0">
                <a:latin typeface="Times New Roman" panose="02020603050405020304" pitchFamily="18" charset="0"/>
                <a:cs typeface="Times New Roman" panose="02020603050405020304" pitchFamily="18" charset="0"/>
              </a:rPr>
              <a:t>computer  </a:t>
            </a:r>
            <a:r>
              <a:rPr sz="2400" spc="-85" dirty="0">
                <a:latin typeface="Times New Roman" panose="02020603050405020304" pitchFamily="18" charset="0"/>
                <a:cs typeface="Times New Roman" panose="02020603050405020304" pitchFamily="18" charset="0"/>
              </a:rPr>
              <a:t>programs</a:t>
            </a:r>
            <a:r>
              <a:rPr sz="2400" spc="-85" dirty="0" smtClean="0">
                <a:latin typeface="Times New Roman" panose="02020603050405020304" pitchFamily="18" charset="0"/>
                <a:cs typeface="Times New Roman" panose="02020603050405020304" pitchFamily="18" charset="0"/>
              </a:rPr>
              <a:t>.</a:t>
            </a:r>
            <a:endParaRPr lang="en-IN" sz="2400" spc="-85" dirty="0" smtClean="0">
              <a:latin typeface="Times New Roman" panose="02020603050405020304" pitchFamily="18" charset="0"/>
              <a:cs typeface="Times New Roman" panose="02020603050405020304" pitchFamily="18" charset="0"/>
            </a:endParaRPr>
          </a:p>
          <a:p>
            <a:pPr marL="323850" marR="31750" indent="-273050" algn="just">
              <a:lnSpc>
                <a:spcPts val="2590"/>
              </a:lnSpc>
              <a:spcBef>
                <a:spcPts val="605"/>
              </a:spcBef>
            </a:pPr>
            <a:endParaRPr sz="2400" dirty="0">
              <a:latin typeface="Times New Roman" panose="02020603050405020304" pitchFamily="18" charset="0"/>
              <a:cs typeface="Times New Roman" panose="02020603050405020304" pitchFamily="18" charset="0"/>
            </a:endParaRPr>
          </a:p>
          <a:p>
            <a:pPr marL="323850" marR="30480" indent="-273050" algn="just">
              <a:lnSpc>
                <a:spcPts val="2590"/>
              </a:lnSpc>
              <a:spcBef>
                <a:spcPts val="580"/>
              </a:spcBef>
            </a:pPr>
            <a:r>
              <a:rPr sz="3075" spc="-97" baseline="9485" dirty="0">
                <a:solidFill>
                  <a:srgbClr val="D24716"/>
                </a:solidFill>
                <a:latin typeface="Times New Roman" panose="02020603050405020304" pitchFamily="18" charset="0"/>
                <a:cs typeface="Times New Roman" panose="02020603050405020304" pitchFamily="18" charset="0"/>
              </a:rPr>
              <a:t></a:t>
            </a:r>
            <a:r>
              <a:rPr sz="2400" spc="-65" dirty="0">
                <a:latin typeface="Times New Roman" panose="02020603050405020304" pitchFamily="18" charset="0"/>
                <a:cs typeface="Times New Roman" panose="02020603050405020304" pitchFamily="18" charset="0"/>
              </a:rPr>
              <a:t>The </a:t>
            </a:r>
            <a:r>
              <a:rPr sz="2400" spc="-95" dirty="0">
                <a:latin typeface="Times New Roman" panose="02020603050405020304" pitchFamily="18" charset="0"/>
                <a:cs typeface="Times New Roman" panose="02020603050405020304" pitchFamily="18" charset="0"/>
              </a:rPr>
              <a:t>operating </a:t>
            </a:r>
            <a:r>
              <a:rPr sz="2400" spc="-130" dirty="0">
                <a:latin typeface="Times New Roman" panose="02020603050405020304" pitchFamily="18" charset="0"/>
                <a:cs typeface="Times New Roman" panose="02020603050405020304" pitchFamily="18" charset="0"/>
              </a:rPr>
              <a:t>system </a:t>
            </a:r>
            <a:r>
              <a:rPr sz="2400" spc="-150" dirty="0">
                <a:latin typeface="Times New Roman" panose="02020603050405020304" pitchFamily="18" charset="0"/>
                <a:cs typeface="Times New Roman" panose="02020603050405020304" pitchFamily="18" charset="0"/>
              </a:rPr>
              <a:t>is an </a:t>
            </a:r>
            <a:r>
              <a:rPr sz="2400" spc="-114" dirty="0">
                <a:latin typeface="Times New Roman" panose="02020603050405020304" pitchFamily="18" charset="0"/>
                <a:cs typeface="Times New Roman" panose="02020603050405020304" pitchFamily="18" charset="0"/>
              </a:rPr>
              <a:t>essential </a:t>
            </a:r>
            <a:r>
              <a:rPr sz="2400" spc="-95" dirty="0">
                <a:latin typeface="Times New Roman" panose="02020603050405020304" pitchFamily="18" charset="0"/>
                <a:cs typeface="Times New Roman" panose="02020603050405020304" pitchFamily="18" charset="0"/>
              </a:rPr>
              <a:t>component </a:t>
            </a:r>
            <a:r>
              <a:rPr sz="2400" spc="-140" dirty="0">
                <a:latin typeface="Times New Roman" panose="02020603050405020304" pitchFamily="18" charset="0"/>
                <a:cs typeface="Times New Roman" panose="02020603050405020304" pitchFamily="18" charset="0"/>
              </a:rPr>
              <a:t>of </a:t>
            </a:r>
            <a:r>
              <a:rPr sz="2400" spc="-70" dirty="0">
                <a:latin typeface="Times New Roman" panose="02020603050405020304" pitchFamily="18" charset="0"/>
                <a:cs typeface="Times New Roman" panose="02020603050405020304" pitchFamily="18" charset="0"/>
              </a:rPr>
              <a:t>the </a:t>
            </a:r>
            <a:r>
              <a:rPr sz="2400" spc="-135" dirty="0">
                <a:latin typeface="Times New Roman" panose="02020603050405020304" pitchFamily="18" charset="0"/>
                <a:cs typeface="Times New Roman" panose="02020603050405020304" pitchFamily="18" charset="0"/>
              </a:rPr>
              <a:t>system  </a:t>
            </a:r>
            <a:r>
              <a:rPr sz="2400" spc="-105" dirty="0">
                <a:latin typeface="Times New Roman" panose="02020603050405020304" pitchFamily="18" charset="0"/>
                <a:cs typeface="Times New Roman" panose="02020603050405020304" pitchFamily="18" charset="0"/>
              </a:rPr>
              <a:t>software </a:t>
            </a:r>
            <a:r>
              <a:rPr sz="2400" spc="-110" dirty="0">
                <a:latin typeface="Times New Roman" panose="02020603050405020304" pitchFamily="18" charset="0"/>
                <a:cs typeface="Times New Roman" panose="02020603050405020304" pitchFamily="18" charset="0"/>
              </a:rPr>
              <a:t>in </a:t>
            </a:r>
            <a:r>
              <a:rPr sz="2400" spc="-190" dirty="0">
                <a:latin typeface="Times New Roman" panose="02020603050405020304" pitchFamily="18" charset="0"/>
                <a:cs typeface="Times New Roman" panose="02020603050405020304" pitchFamily="18" charset="0"/>
              </a:rPr>
              <a:t>a </a:t>
            </a:r>
            <a:r>
              <a:rPr sz="2400" spc="-80" dirty="0">
                <a:latin typeface="Times New Roman" panose="02020603050405020304" pitchFamily="18" charset="0"/>
                <a:cs typeface="Times New Roman" panose="02020603050405020304" pitchFamily="18" charset="0"/>
              </a:rPr>
              <a:t>computer </a:t>
            </a:r>
            <a:r>
              <a:rPr sz="2400" spc="-100" dirty="0">
                <a:latin typeface="Times New Roman" panose="02020603050405020304" pitchFamily="18" charset="0"/>
                <a:cs typeface="Times New Roman" panose="02020603050405020304" pitchFamily="18" charset="0"/>
              </a:rPr>
              <a:t>system. </a:t>
            </a:r>
            <a:r>
              <a:rPr sz="2400" spc="-125" dirty="0">
                <a:latin typeface="Times New Roman" panose="02020603050405020304" pitchFamily="18" charset="0"/>
                <a:cs typeface="Times New Roman" panose="02020603050405020304" pitchFamily="18" charset="0"/>
              </a:rPr>
              <a:t>Application </a:t>
            </a:r>
            <a:r>
              <a:rPr sz="2400" spc="-110" dirty="0">
                <a:latin typeface="Times New Roman" panose="02020603050405020304" pitchFamily="18" charset="0"/>
                <a:cs typeface="Times New Roman" panose="02020603050405020304" pitchFamily="18" charset="0"/>
              </a:rPr>
              <a:t>programs </a:t>
            </a:r>
            <a:r>
              <a:rPr sz="2400" spc="-140" dirty="0">
                <a:latin typeface="Times New Roman" panose="02020603050405020304" pitchFamily="18" charset="0"/>
                <a:cs typeface="Times New Roman" panose="02020603050405020304" pitchFamily="18" charset="0"/>
              </a:rPr>
              <a:t>usually </a:t>
            </a:r>
            <a:r>
              <a:rPr sz="2400" spc="-70" dirty="0">
                <a:latin typeface="Times New Roman" panose="02020603050405020304" pitchFamily="18" charset="0"/>
                <a:cs typeface="Times New Roman" panose="02020603050405020304" pitchFamily="18" charset="0"/>
              </a:rPr>
              <a:t>require  </a:t>
            </a:r>
            <a:r>
              <a:rPr sz="2400" spc="-150" dirty="0">
                <a:latin typeface="Times New Roman" panose="02020603050405020304" pitchFamily="18" charset="0"/>
                <a:cs typeface="Times New Roman" panose="02020603050405020304" pitchFamily="18" charset="0"/>
              </a:rPr>
              <a:t>an </a:t>
            </a:r>
            <a:r>
              <a:rPr sz="2400" spc="-100" dirty="0">
                <a:latin typeface="Times New Roman" panose="02020603050405020304" pitchFamily="18" charset="0"/>
                <a:cs typeface="Times New Roman" panose="02020603050405020304" pitchFamily="18" charset="0"/>
              </a:rPr>
              <a:t>operating </a:t>
            </a:r>
            <a:r>
              <a:rPr sz="2400" spc="-135" dirty="0">
                <a:latin typeface="Times New Roman" panose="02020603050405020304" pitchFamily="18" charset="0"/>
                <a:cs typeface="Times New Roman" panose="02020603050405020304" pitchFamily="18" charset="0"/>
              </a:rPr>
              <a:t>system </a:t>
            </a:r>
            <a:r>
              <a:rPr sz="2400" spc="-40" dirty="0">
                <a:latin typeface="Times New Roman" panose="02020603050405020304" pitchFamily="18" charset="0"/>
                <a:cs typeface="Times New Roman" panose="02020603050405020304" pitchFamily="18" charset="0"/>
              </a:rPr>
              <a:t>to</a:t>
            </a:r>
            <a:r>
              <a:rPr sz="2400" spc="125" dirty="0">
                <a:latin typeface="Times New Roman" panose="02020603050405020304" pitchFamily="18" charset="0"/>
                <a:cs typeface="Times New Roman" panose="02020603050405020304" pitchFamily="18" charset="0"/>
              </a:rPr>
              <a:t> </a:t>
            </a:r>
            <a:r>
              <a:rPr sz="2400" spc="-80" dirty="0">
                <a:latin typeface="Times New Roman" panose="02020603050405020304" pitchFamily="18" charset="0"/>
                <a:cs typeface="Times New Roman" panose="02020603050405020304" pitchFamily="18" charset="0"/>
              </a:rPr>
              <a:t>function</a:t>
            </a:r>
            <a:r>
              <a:rPr sz="2400" spc="-80" dirty="0" smtClean="0">
                <a:latin typeface="Times New Roman" panose="02020603050405020304" pitchFamily="18" charset="0"/>
                <a:cs typeface="Times New Roman" panose="02020603050405020304" pitchFamily="18" charset="0"/>
              </a:rPr>
              <a:t>.</a:t>
            </a:r>
            <a:endParaRPr lang="en-IN" sz="2400" spc="-80" dirty="0" smtClean="0">
              <a:latin typeface="Times New Roman" panose="02020603050405020304" pitchFamily="18" charset="0"/>
              <a:cs typeface="Times New Roman" panose="02020603050405020304" pitchFamily="18" charset="0"/>
            </a:endParaRPr>
          </a:p>
          <a:p>
            <a:pPr marL="323850" marR="30480" indent="-273050" algn="just">
              <a:lnSpc>
                <a:spcPts val="2590"/>
              </a:lnSpc>
              <a:spcBef>
                <a:spcPts val="580"/>
              </a:spcBef>
            </a:pPr>
            <a:endParaRPr sz="2400" dirty="0">
              <a:latin typeface="Times New Roman" panose="02020603050405020304" pitchFamily="18" charset="0"/>
              <a:cs typeface="Times New Roman" panose="02020603050405020304" pitchFamily="18" charset="0"/>
            </a:endParaRPr>
          </a:p>
          <a:p>
            <a:pPr marL="323850" marR="504825" indent="-273050" algn="just">
              <a:lnSpc>
                <a:spcPts val="2590"/>
              </a:lnSpc>
              <a:spcBef>
                <a:spcPts val="570"/>
              </a:spcBef>
            </a:pPr>
            <a:r>
              <a:rPr sz="3075" spc="-112" baseline="9485" dirty="0">
                <a:solidFill>
                  <a:srgbClr val="D24716"/>
                </a:solidFill>
                <a:latin typeface="Times New Roman" panose="02020603050405020304" pitchFamily="18" charset="0"/>
                <a:cs typeface="Times New Roman" panose="02020603050405020304" pitchFamily="18" charset="0"/>
              </a:rPr>
              <a:t></a:t>
            </a:r>
            <a:r>
              <a:rPr sz="2400" spc="-75" dirty="0">
                <a:latin typeface="Times New Roman" panose="02020603050405020304" pitchFamily="18" charset="0"/>
                <a:cs typeface="Times New Roman" panose="02020603050405020304" pitchFamily="18" charset="0"/>
              </a:rPr>
              <a:t>OS </a:t>
            </a:r>
            <a:r>
              <a:rPr sz="2400" spc="-125" dirty="0">
                <a:latin typeface="Times New Roman" panose="02020603050405020304" pitchFamily="18" charset="0"/>
                <a:cs typeface="Times New Roman" panose="02020603050405020304" pitchFamily="18" charset="0"/>
              </a:rPr>
              <a:t>acts </a:t>
            </a:r>
            <a:r>
              <a:rPr sz="2400" spc="-195" dirty="0">
                <a:latin typeface="Times New Roman" panose="02020603050405020304" pitchFamily="18" charset="0"/>
                <a:cs typeface="Times New Roman" panose="02020603050405020304" pitchFamily="18" charset="0"/>
              </a:rPr>
              <a:t>as </a:t>
            </a:r>
            <a:r>
              <a:rPr sz="2400" spc="-145" dirty="0">
                <a:latin typeface="Times New Roman" panose="02020603050405020304" pitchFamily="18" charset="0"/>
                <a:cs typeface="Times New Roman" panose="02020603050405020304" pitchFamily="18" charset="0"/>
              </a:rPr>
              <a:t>an </a:t>
            </a:r>
            <a:r>
              <a:rPr sz="2400" spc="-100" dirty="0">
                <a:latin typeface="Times New Roman" panose="02020603050405020304" pitchFamily="18" charset="0"/>
                <a:cs typeface="Times New Roman" panose="02020603050405020304" pitchFamily="18" charset="0"/>
              </a:rPr>
              <a:t>interface </a:t>
            </a:r>
            <a:r>
              <a:rPr sz="2400" spc="-95" dirty="0">
                <a:latin typeface="Times New Roman" panose="02020603050405020304" pitchFamily="18" charset="0"/>
                <a:cs typeface="Times New Roman" panose="02020603050405020304" pitchFamily="18" charset="0"/>
              </a:rPr>
              <a:t>between </a:t>
            </a:r>
            <a:r>
              <a:rPr sz="2400" spc="-75" dirty="0">
                <a:latin typeface="Times New Roman" panose="02020603050405020304" pitchFamily="18" charset="0"/>
                <a:cs typeface="Times New Roman" panose="02020603050405020304" pitchFamily="18" charset="0"/>
              </a:rPr>
              <a:t>the </a:t>
            </a:r>
            <a:r>
              <a:rPr sz="2400" spc="-114" dirty="0">
                <a:latin typeface="Times New Roman" panose="02020603050405020304" pitchFamily="18" charset="0"/>
                <a:cs typeface="Times New Roman" panose="02020603050405020304" pitchFamily="18" charset="0"/>
              </a:rPr>
              <a:t>application </a:t>
            </a:r>
            <a:r>
              <a:rPr sz="2400" spc="-110" dirty="0">
                <a:latin typeface="Times New Roman" panose="02020603050405020304" pitchFamily="18" charset="0"/>
                <a:cs typeface="Times New Roman" panose="02020603050405020304" pitchFamily="18" charset="0"/>
              </a:rPr>
              <a:t>programs </a:t>
            </a:r>
            <a:r>
              <a:rPr sz="2400" spc="-135" dirty="0">
                <a:latin typeface="Times New Roman" panose="02020603050405020304" pitchFamily="18" charset="0"/>
                <a:cs typeface="Times New Roman" panose="02020603050405020304" pitchFamily="18" charset="0"/>
              </a:rPr>
              <a:t>and </a:t>
            </a:r>
            <a:r>
              <a:rPr sz="2400" spc="-70" dirty="0">
                <a:latin typeface="Times New Roman" panose="02020603050405020304" pitchFamily="18" charset="0"/>
                <a:cs typeface="Times New Roman" panose="02020603050405020304" pitchFamily="18" charset="0"/>
              </a:rPr>
              <a:t>the  </a:t>
            </a:r>
            <a:r>
              <a:rPr sz="2400" spc="-135" dirty="0">
                <a:latin typeface="Times New Roman" panose="02020603050405020304" pitchFamily="18" charset="0"/>
                <a:cs typeface="Times New Roman" panose="02020603050405020304" pitchFamily="18" charset="0"/>
              </a:rPr>
              <a:t>machine</a:t>
            </a:r>
            <a:r>
              <a:rPr sz="2400" spc="-70" dirty="0">
                <a:latin typeface="Times New Roman" panose="02020603050405020304" pitchFamily="18" charset="0"/>
                <a:cs typeface="Times New Roman" panose="02020603050405020304" pitchFamily="18" charset="0"/>
              </a:rPr>
              <a:t> </a:t>
            </a:r>
            <a:r>
              <a:rPr sz="2400" spc="-80" dirty="0">
                <a:latin typeface="Times New Roman" panose="02020603050405020304" pitchFamily="18" charset="0"/>
                <a:cs typeface="Times New Roman" panose="02020603050405020304" pitchFamily="18" charset="0"/>
              </a:rPr>
              <a:t>hardware.</a:t>
            </a:r>
            <a:endParaRPr sz="2400" dirty="0">
              <a:latin typeface="Times New Roman" panose="02020603050405020304" pitchFamily="18" charset="0"/>
              <a:cs typeface="Times New Roman" panose="02020603050405020304" pitchFamily="18" charset="0"/>
            </a:endParaRPr>
          </a:p>
          <a:p>
            <a:pPr algn="just">
              <a:spcBef>
                <a:spcPts val="20"/>
              </a:spcBef>
            </a:pPr>
            <a:endParaRPr sz="2950" dirty="0">
              <a:latin typeface="Times New Roman" panose="02020603050405020304" pitchFamily="18" charset="0"/>
              <a:cs typeface="Times New Roman" panose="02020603050405020304" pitchFamily="18" charset="0"/>
            </a:endParaRPr>
          </a:p>
          <a:p>
            <a:pPr marL="50800" algn="just"/>
            <a:r>
              <a:rPr sz="3075" spc="-157" baseline="9485" dirty="0">
                <a:solidFill>
                  <a:srgbClr val="D24716"/>
                </a:solidFill>
                <a:latin typeface="Times New Roman" panose="02020603050405020304" pitchFamily="18" charset="0"/>
                <a:cs typeface="Times New Roman" panose="02020603050405020304" pitchFamily="18" charset="0"/>
              </a:rPr>
              <a:t></a:t>
            </a:r>
            <a:r>
              <a:rPr sz="2400" b="1" u="heavy" spc="-105" dirty="0">
                <a:uFill>
                  <a:solidFill>
                    <a:srgbClr val="000000"/>
                  </a:solidFill>
                </a:uFill>
                <a:latin typeface="Times New Roman" panose="02020603050405020304" pitchFamily="18" charset="0"/>
                <a:cs typeface="Times New Roman" panose="02020603050405020304" pitchFamily="18" charset="0"/>
              </a:rPr>
              <a:t>Examples:</a:t>
            </a:r>
            <a:r>
              <a:rPr sz="2400" b="1" spc="-105" dirty="0">
                <a:latin typeface="Times New Roman" panose="02020603050405020304" pitchFamily="18" charset="0"/>
                <a:cs typeface="Times New Roman" panose="02020603050405020304" pitchFamily="18" charset="0"/>
              </a:rPr>
              <a:t> </a:t>
            </a:r>
            <a:r>
              <a:rPr sz="2400" spc="-90" dirty="0">
                <a:latin typeface="Times New Roman" panose="02020603050405020304" pitchFamily="18" charset="0"/>
                <a:cs typeface="Times New Roman" panose="02020603050405020304" pitchFamily="18" charset="0"/>
              </a:rPr>
              <a:t>Windows, </a:t>
            </a:r>
            <a:r>
              <a:rPr sz="2400" spc="-100" dirty="0">
                <a:latin typeface="Times New Roman" panose="02020603050405020304" pitchFamily="18" charset="0"/>
                <a:cs typeface="Times New Roman" panose="02020603050405020304" pitchFamily="18" charset="0"/>
              </a:rPr>
              <a:t>Linux, </a:t>
            </a:r>
            <a:r>
              <a:rPr sz="2400" spc="-120" dirty="0">
                <a:latin typeface="Times New Roman" panose="02020603050405020304" pitchFamily="18" charset="0"/>
                <a:cs typeface="Times New Roman" panose="02020603050405020304" pitchFamily="18" charset="0"/>
              </a:rPr>
              <a:t>Unix </a:t>
            </a:r>
            <a:r>
              <a:rPr sz="2400" spc="-135" dirty="0">
                <a:latin typeface="Times New Roman" panose="02020603050405020304" pitchFamily="18" charset="0"/>
                <a:cs typeface="Times New Roman" panose="02020603050405020304" pitchFamily="18" charset="0"/>
              </a:rPr>
              <a:t>and </a:t>
            </a:r>
            <a:r>
              <a:rPr sz="2400" spc="-210" dirty="0">
                <a:latin typeface="Times New Roman" panose="02020603050405020304" pitchFamily="18" charset="0"/>
                <a:cs typeface="Times New Roman" panose="02020603050405020304" pitchFamily="18" charset="0"/>
              </a:rPr>
              <a:t>Mac </a:t>
            </a:r>
            <a:r>
              <a:rPr sz="2400" spc="-75" dirty="0">
                <a:latin typeface="Times New Roman" panose="02020603050405020304" pitchFamily="18" charset="0"/>
                <a:cs typeface="Times New Roman" panose="02020603050405020304" pitchFamily="18" charset="0"/>
              </a:rPr>
              <a:t>OS,</a:t>
            </a:r>
            <a:r>
              <a:rPr sz="2400" spc="-9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etc.,</a:t>
            </a:r>
            <a:endParaRPr sz="24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sldNum" sz="quarter" idx="7"/>
          </p:nvPr>
        </p:nvSpPr>
        <p:spPr>
          <a:xfrm>
            <a:off x="10261600" y="6429910"/>
            <a:ext cx="2844800" cy="218008"/>
          </a:xfrm>
          <a:prstGeom prst="rect">
            <a:avLst/>
          </a:prstGeom>
        </p:spPr>
        <p:txBody>
          <a:bodyPr vert="horz" wrap="square" lIns="0" tIns="0" rIns="0" bIns="0" rtlCol="0" anchor="ctr">
            <a:spAutoFit/>
          </a:bodyPr>
          <a:lstStyle/>
          <a:p>
            <a:pPr marL="38100">
              <a:lnSpc>
                <a:spcPts val="1664"/>
              </a:lnSpc>
            </a:pPr>
            <a:fld id="{81D60167-4931-47E6-BA6A-407CBD079E47}" type="slidenum">
              <a:rPr spc="40" dirty="0"/>
              <a:pPr marL="38100">
                <a:lnSpc>
                  <a:spcPts val="1664"/>
                </a:lnSpc>
              </a:pPr>
              <a:t>6</a:t>
            </a:fld>
            <a:endParaRPr spc="40" dirty="0"/>
          </a:p>
        </p:txBody>
      </p:sp>
    </p:spTree>
    <p:extLst>
      <p:ext uri="{BB962C8B-B14F-4D97-AF65-F5344CB8AC3E}">
        <p14:creationId xmlns:p14="http://schemas.microsoft.com/office/powerpoint/2010/main" val="2473675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9526" y="217248"/>
            <a:ext cx="6139815" cy="566822"/>
          </a:xfrm>
          <a:prstGeom prst="rect">
            <a:avLst/>
          </a:prstGeom>
        </p:spPr>
        <p:txBody>
          <a:bodyPr vert="horz" wrap="square" lIns="0" tIns="12700" rIns="0" bIns="0" rtlCol="0" anchor="ctr">
            <a:spAutoFit/>
          </a:bodyPr>
          <a:lstStyle/>
          <a:p>
            <a:pPr marL="12700">
              <a:spcBef>
                <a:spcPts val="100"/>
              </a:spcBef>
            </a:pPr>
            <a:r>
              <a:rPr sz="3600" u="heavy" spc="-10" dirty="0">
                <a:solidFill>
                  <a:srgbClr val="686363"/>
                </a:solidFill>
                <a:uFill>
                  <a:solidFill>
                    <a:srgbClr val="686363"/>
                  </a:solidFill>
                </a:uFill>
              </a:rPr>
              <a:t>System </a:t>
            </a:r>
            <a:r>
              <a:rPr sz="3600" u="heavy" spc="-5" dirty="0">
                <a:solidFill>
                  <a:srgbClr val="686363"/>
                </a:solidFill>
                <a:uFill>
                  <a:solidFill>
                    <a:srgbClr val="686363"/>
                  </a:solidFill>
                </a:uFill>
              </a:rPr>
              <a:t>Software</a:t>
            </a:r>
            <a:r>
              <a:rPr sz="3600" u="heavy" spc="-35" dirty="0">
                <a:solidFill>
                  <a:srgbClr val="686363"/>
                </a:solidFill>
                <a:uFill>
                  <a:solidFill>
                    <a:srgbClr val="686363"/>
                  </a:solidFill>
                </a:uFill>
              </a:rPr>
              <a:t> </a:t>
            </a:r>
            <a:r>
              <a:rPr sz="3600" u="heavy" spc="-10" dirty="0">
                <a:solidFill>
                  <a:srgbClr val="686363"/>
                </a:solidFill>
                <a:uFill>
                  <a:solidFill>
                    <a:srgbClr val="686363"/>
                  </a:solidFill>
                </a:uFill>
              </a:rPr>
              <a:t>(contd):</a:t>
            </a:r>
            <a:endParaRPr sz="3600" dirty="0"/>
          </a:p>
        </p:txBody>
      </p:sp>
      <p:sp>
        <p:nvSpPr>
          <p:cNvPr id="3" name="object 3"/>
          <p:cNvSpPr txBox="1"/>
          <p:nvPr/>
        </p:nvSpPr>
        <p:spPr>
          <a:xfrm>
            <a:off x="756745" y="869817"/>
            <a:ext cx="10736317" cy="4534190"/>
          </a:xfrm>
          <a:prstGeom prst="rect">
            <a:avLst/>
          </a:prstGeom>
        </p:spPr>
        <p:txBody>
          <a:bodyPr vert="horz" wrap="square" lIns="0" tIns="48895" rIns="0" bIns="0" rtlCol="0">
            <a:spAutoFit/>
          </a:bodyPr>
          <a:lstStyle/>
          <a:p>
            <a:pPr marL="25400" marR="197485" algn="just">
              <a:lnSpc>
                <a:spcPct val="90100"/>
              </a:lnSpc>
              <a:spcBef>
                <a:spcPts val="385"/>
              </a:spcBef>
            </a:pPr>
            <a:r>
              <a:rPr sz="2100" b="1" u="heavy" spc="-135" dirty="0" smtClean="0">
                <a:solidFill>
                  <a:srgbClr val="FF0000"/>
                </a:solidFill>
                <a:uFill>
                  <a:solidFill>
                    <a:srgbClr val="FF0000"/>
                  </a:solidFill>
                </a:uFill>
                <a:latin typeface="Times New Roman" panose="02020603050405020304" pitchFamily="18" charset="0"/>
                <a:cs typeface="Times New Roman" panose="02020603050405020304" pitchFamily="18" charset="0"/>
              </a:rPr>
              <a:t>Compiler</a:t>
            </a:r>
            <a:r>
              <a:rPr sz="2100" b="1" u="heavy" spc="-135" dirty="0">
                <a:solidFill>
                  <a:srgbClr val="FF0000"/>
                </a:solidFill>
                <a:uFill>
                  <a:solidFill>
                    <a:srgbClr val="FF0000"/>
                  </a:solidFill>
                </a:uFill>
                <a:latin typeface="Times New Roman" panose="02020603050405020304" pitchFamily="18" charset="0"/>
                <a:cs typeface="Times New Roman" panose="02020603050405020304" pitchFamily="18" charset="0"/>
              </a:rPr>
              <a:t>:</a:t>
            </a:r>
            <a:r>
              <a:rPr sz="2100" b="1" spc="-135" dirty="0">
                <a:solidFill>
                  <a:srgbClr val="FF0000"/>
                </a:solidFill>
                <a:latin typeface="Times New Roman" panose="02020603050405020304" pitchFamily="18" charset="0"/>
                <a:cs typeface="Times New Roman" panose="02020603050405020304" pitchFamily="18" charset="0"/>
              </a:rPr>
              <a:t> </a:t>
            </a:r>
            <a:r>
              <a:rPr sz="2100" dirty="0">
                <a:latin typeface="Times New Roman"/>
                <a:cs typeface="Times New Roman"/>
              </a:rPr>
              <a:t>A </a:t>
            </a:r>
            <a:r>
              <a:rPr sz="2100" b="1" spc="-5" dirty="0">
                <a:latin typeface="Times New Roman"/>
                <a:cs typeface="Times New Roman"/>
              </a:rPr>
              <a:t>compiler </a:t>
            </a:r>
            <a:r>
              <a:rPr sz="2100" spc="-5" dirty="0">
                <a:latin typeface="Times New Roman"/>
                <a:cs typeface="Times New Roman"/>
              </a:rPr>
              <a:t>is </a:t>
            </a:r>
            <a:r>
              <a:rPr sz="2100" dirty="0">
                <a:latin typeface="Times New Roman"/>
                <a:cs typeface="Times New Roman"/>
              </a:rPr>
              <a:t>a </a:t>
            </a:r>
            <a:r>
              <a:rPr sz="2100" spc="-5" dirty="0">
                <a:latin typeface="Times New Roman"/>
                <a:cs typeface="Times New Roman"/>
              </a:rPr>
              <a:t>computer </a:t>
            </a:r>
            <a:r>
              <a:rPr sz="2100" dirty="0">
                <a:latin typeface="Times New Roman"/>
                <a:cs typeface="Times New Roman"/>
              </a:rPr>
              <a:t>program (or </a:t>
            </a:r>
            <a:r>
              <a:rPr sz="2100" spc="-5" dirty="0">
                <a:latin typeface="Times New Roman"/>
                <a:cs typeface="Times New Roman"/>
              </a:rPr>
              <a:t>set </a:t>
            </a:r>
            <a:r>
              <a:rPr sz="2100" dirty="0">
                <a:latin typeface="Times New Roman"/>
                <a:cs typeface="Times New Roman"/>
              </a:rPr>
              <a:t>of  </a:t>
            </a:r>
            <a:r>
              <a:rPr sz="2100" spc="-5" dirty="0">
                <a:latin typeface="Times New Roman"/>
                <a:cs typeface="Times New Roman"/>
              </a:rPr>
              <a:t>programs) that transforms </a:t>
            </a:r>
            <a:r>
              <a:rPr sz="2100" b="1" dirty="0">
                <a:latin typeface="Times New Roman"/>
                <a:cs typeface="Times New Roman"/>
              </a:rPr>
              <a:t>source code </a:t>
            </a:r>
            <a:r>
              <a:rPr sz="2100" spc="-5" dirty="0">
                <a:latin typeface="Times New Roman"/>
                <a:cs typeface="Times New Roman"/>
              </a:rPr>
              <a:t>written in </a:t>
            </a:r>
            <a:r>
              <a:rPr sz="2100" dirty="0">
                <a:latin typeface="Times New Roman"/>
                <a:cs typeface="Times New Roman"/>
              </a:rPr>
              <a:t>a </a:t>
            </a:r>
            <a:r>
              <a:rPr sz="2100" spc="-5" dirty="0">
                <a:latin typeface="Times New Roman"/>
                <a:cs typeface="Times New Roman"/>
              </a:rPr>
              <a:t>programming  </a:t>
            </a:r>
            <a:r>
              <a:rPr sz="2100" dirty="0">
                <a:latin typeface="Times New Roman"/>
                <a:cs typeface="Times New Roman"/>
              </a:rPr>
              <a:t>language (the source language) </a:t>
            </a:r>
            <a:r>
              <a:rPr sz="2100" spc="-5" dirty="0">
                <a:latin typeface="Times New Roman"/>
                <a:cs typeface="Times New Roman"/>
              </a:rPr>
              <a:t>into </a:t>
            </a:r>
            <a:r>
              <a:rPr sz="2100" dirty="0">
                <a:latin typeface="Times New Roman"/>
                <a:cs typeface="Times New Roman"/>
              </a:rPr>
              <a:t>another </a:t>
            </a:r>
            <a:r>
              <a:rPr sz="2100" spc="-5" dirty="0">
                <a:latin typeface="Times New Roman"/>
                <a:cs typeface="Times New Roman"/>
              </a:rPr>
              <a:t>computer </a:t>
            </a:r>
            <a:r>
              <a:rPr sz="2100" dirty="0">
                <a:latin typeface="Times New Roman"/>
                <a:cs typeface="Times New Roman"/>
              </a:rPr>
              <a:t>language </a:t>
            </a:r>
            <a:r>
              <a:rPr sz="2100" spc="-5" dirty="0">
                <a:latin typeface="Times New Roman"/>
                <a:cs typeface="Times New Roman"/>
              </a:rPr>
              <a:t>(the  target </a:t>
            </a:r>
            <a:r>
              <a:rPr sz="2100" dirty="0">
                <a:latin typeface="Times New Roman"/>
                <a:cs typeface="Times New Roman"/>
              </a:rPr>
              <a:t>language, </a:t>
            </a:r>
            <a:r>
              <a:rPr sz="2100" spc="-5" dirty="0">
                <a:latin typeface="Times New Roman"/>
                <a:cs typeface="Times New Roman"/>
              </a:rPr>
              <a:t>often </a:t>
            </a:r>
            <a:r>
              <a:rPr sz="2100" dirty="0">
                <a:latin typeface="Times New Roman"/>
                <a:cs typeface="Times New Roman"/>
              </a:rPr>
              <a:t>having a binary form known as </a:t>
            </a:r>
            <a:r>
              <a:rPr sz="2100" b="1" dirty="0">
                <a:latin typeface="Times New Roman"/>
                <a:cs typeface="Times New Roman"/>
              </a:rPr>
              <a:t>object</a:t>
            </a:r>
            <a:r>
              <a:rPr sz="2100" b="1" spc="-15" dirty="0">
                <a:latin typeface="Times New Roman"/>
                <a:cs typeface="Times New Roman"/>
              </a:rPr>
              <a:t> </a:t>
            </a:r>
            <a:r>
              <a:rPr sz="2100" b="1" dirty="0">
                <a:latin typeface="Times New Roman"/>
                <a:cs typeface="Times New Roman"/>
              </a:rPr>
              <a:t>code</a:t>
            </a:r>
            <a:r>
              <a:rPr sz="2100" dirty="0" smtClean="0">
                <a:latin typeface="Times New Roman"/>
                <a:cs typeface="Times New Roman"/>
              </a:rPr>
              <a:t>).</a:t>
            </a:r>
            <a:endParaRPr lang="en-IN" sz="2100" dirty="0" smtClean="0">
              <a:latin typeface="Times New Roman"/>
              <a:cs typeface="Times New Roman"/>
            </a:endParaRPr>
          </a:p>
          <a:p>
            <a:pPr marL="25400" marR="197485" algn="just">
              <a:lnSpc>
                <a:spcPct val="90100"/>
              </a:lnSpc>
              <a:spcBef>
                <a:spcPts val="385"/>
              </a:spcBef>
            </a:pPr>
            <a:endParaRPr sz="2100" dirty="0">
              <a:latin typeface="Times New Roman"/>
              <a:cs typeface="Times New Roman"/>
            </a:endParaRPr>
          </a:p>
          <a:p>
            <a:pPr marL="25400" marR="17780" algn="just">
              <a:lnSpc>
                <a:spcPts val="2160"/>
              </a:lnSpc>
              <a:spcBef>
                <a:spcPts val="530"/>
              </a:spcBef>
            </a:pPr>
            <a:r>
              <a:rPr sz="2100" spc="-275" dirty="0" smtClean="0">
                <a:latin typeface="Times New Roman"/>
                <a:cs typeface="Times New Roman"/>
              </a:rPr>
              <a:t>The </a:t>
            </a:r>
            <a:r>
              <a:rPr sz="2100" spc="-5" dirty="0">
                <a:latin typeface="Times New Roman"/>
                <a:cs typeface="Times New Roman"/>
              </a:rPr>
              <a:t>name "compiler" is primarily </a:t>
            </a:r>
            <a:r>
              <a:rPr sz="2100" dirty="0">
                <a:latin typeface="Times New Roman"/>
                <a:cs typeface="Times New Roman"/>
              </a:rPr>
              <a:t>used for </a:t>
            </a:r>
            <a:r>
              <a:rPr sz="2100" spc="-5" dirty="0">
                <a:latin typeface="Times New Roman"/>
                <a:cs typeface="Times New Roman"/>
              </a:rPr>
              <a:t>programs that translate  </a:t>
            </a:r>
            <a:r>
              <a:rPr sz="2100" dirty="0">
                <a:latin typeface="Times New Roman"/>
                <a:cs typeface="Times New Roman"/>
              </a:rPr>
              <a:t>source code from a </a:t>
            </a:r>
            <a:r>
              <a:rPr sz="2100" b="1" dirty="0">
                <a:latin typeface="Times New Roman"/>
                <a:cs typeface="Times New Roman"/>
              </a:rPr>
              <a:t>high-level </a:t>
            </a:r>
            <a:r>
              <a:rPr sz="2100" b="1" spc="-5" dirty="0">
                <a:latin typeface="Times New Roman"/>
                <a:cs typeface="Times New Roman"/>
              </a:rPr>
              <a:t>programming </a:t>
            </a:r>
            <a:r>
              <a:rPr sz="2100" b="1" dirty="0">
                <a:latin typeface="Times New Roman"/>
                <a:cs typeface="Times New Roman"/>
              </a:rPr>
              <a:t>language </a:t>
            </a:r>
            <a:r>
              <a:rPr sz="2100" b="1" spc="-5" dirty="0">
                <a:latin typeface="Times New Roman"/>
                <a:cs typeface="Times New Roman"/>
              </a:rPr>
              <a:t>to </a:t>
            </a:r>
            <a:r>
              <a:rPr sz="2100" b="1" dirty="0">
                <a:latin typeface="Times New Roman"/>
                <a:cs typeface="Times New Roman"/>
              </a:rPr>
              <a:t>a </a:t>
            </a:r>
            <a:r>
              <a:rPr sz="2100" b="1" spc="-5" dirty="0">
                <a:latin typeface="Times New Roman"/>
                <a:cs typeface="Times New Roman"/>
              </a:rPr>
              <a:t>lower level  </a:t>
            </a:r>
            <a:r>
              <a:rPr sz="2100" b="1" dirty="0">
                <a:latin typeface="Times New Roman"/>
                <a:cs typeface="Times New Roman"/>
              </a:rPr>
              <a:t>language</a:t>
            </a:r>
            <a:r>
              <a:rPr sz="2100" dirty="0">
                <a:latin typeface="Times New Roman"/>
                <a:cs typeface="Times New Roman"/>
              </a:rPr>
              <a:t> (e.g. </a:t>
            </a:r>
            <a:r>
              <a:rPr sz="2100" b="1" spc="-10" dirty="0">
                <a:latin typeface="Times New Roman"/>
                <a:cs typeface="Times New Roman"/>
              </a:rPr>
              <a:t>assembly </a:t>
            </a:r>
            <a:r>
              <a:rPr sz="2100" b="1" dirty="0">
                <a:latin typeface="Times New Roman"/>
                <a:cs typeface="Times New Roman"/>
              </a:rPr>
              <a:t>language or </a:t>
            </a:r>
            <a:r>
              <a:rPr sz="2100" b="1" spc="-5" dirty="0">
                <a:latin typeface="Times New Roman"/>
                <a:cs typeface="Times New Roman"/>
              </a:rPr>
              <a:t>machine</a:t>
            </a:r>
            <a:r>
              <a:rPr sz="2100" b="1" spc="15" dirty="0">
                <a:latin typeface="Times New Roman"/>
                <a:cs typeface="Times New Roman"/>
              </a:rPr>
              <a:t> </a:t>
            </a:r>
            <a:r>
              <a:rPr sz="2100" b="1" dirty="0">
                <a:latin typeface="Times New Roman"/>
                <a:cs typeface="Times New Roman"/>
              </a:rPr>
              <a:t>code</a:t>
            </a:r>
            <a:r>
              <a:rPr sz="2100" dirty="0" smtClean="0">
                <a:latin typeface="Times New Roman"/>
                <a:cs typeface="Times New Roman"/>
              </a:rPr>
              <a:t>).</a:t>
            </a:r>
            <a:endParaRPr lang="en-IN" sz="2100" dirty="0" smtClean="0">
              <a:latin typeface="Times New Roman"/>
              <a:cs typeface="Times New Roman"/>
            </a:endParaRPr>
          </a:p>
          <a:p>
            <a:pPr marL="25400" marR="17780" algn="just">
              <a:lnSpc>
                <a:spcPts val="2160"/>
              </a:lnSpc>
              <a:spcBef>
                <a:spcPts val="530"/>
              </a:spcBef>
            </a:pPr>
            <a:endParaRPr sz="2100" dirty="0">
              <a:latin typeface="Times New Roman"/>
              <a:cs typeface="Times New Roman"/>
            </a:endParaRPr>
          </a:p>
          <a:p>
            <a:pPr marL="25400" marR="305435" algn="just">
              <a:lnSpc>
                <a:spcPts val="2160"/>
              </a:lnSpc>
              <a:spcBef>
                <a:spcPts val="500"/>
              </a:spcBef>
            </a:pPr>
            <a:r>
              <a:rPr lang="en-IN" sz="2100" b="1" spc="-75" dirty="0">
                <a:solidFill>
                  <a:srgbClr val="FF0000"/>
                </a:solidFill>
                <a:latin typeface="Times New Roman"/>
                <a:cs typeface="Times New Roman"/>
              </a:rPr>
              <a:t>C</a:t>
            </a:r>
            <a:r>
              <a:rPr sz="2100" b="1" spc="-75" dirty="0" smtClean="0">
                <a:solidFill>
                  <a:srgbClr val="FF0000"/>
                </a:solidFill>
                <a:latin typeface="Times New Roman"/>
                <a:cs typeface="Times New Roman"/>
              </a:rPr>
              <a:t>ross-compiler </a:t>
            </a:r>
            <a:r>
              <a:rPr sz="2100" b="1" spc="10" dirty="0">
                <a:solidFill>
                  <a:srgbClr val="FF0000"/>
                </a:solidFill>
                <a:latin typeface="Times New Roman"/>
                <a:cs typeface="Times New Roman"/>
              </a:rPr>
              <a:t>:</a:t>
            </a:r>
            <a:r>
              <a:rPr sz="2100" spc="10" dirty="0">
                <a:latin typeface="Times New Roman"/>
                <a:cs typeface="Times New Roman"/>
              </a:rPr>
              <a:t>If </a:t>
            </a:r>
            <a:r>
              <a:rPr sz="2100" dirty="0">
                <a:latin typeface="Times New Roman"/>
                <a:cs typeface="Times New Roman"/>
              </a:rPr>
              <a:t>the </a:t>
            </a:r>
            <a:r>
              <a:rPr sz="2100" spc="-5" dirty="0">
                <a:latin typeface="Times New Roman"/>
                <a:cs typeface="Times New Roman"/>
              </a:rPr>
              <a:t>compiled </a:t>
            </a:r>
            <a:r>
              <a:rPr sz="2100" dirty="0">
                <a:latin typeface="Times New Roman"/>
                <a:cs typeface="Times New Roman"/>
              </a:rPr>
              <a:t>program </a:t>
            </a:r>
            <a:r>
              <a:rPr sz="2100" spc="-5" dirty="0">
                <a:latin typeface="Times New Roman"/>
                <a:cs typeface="Times New Roman"/>
              </a:rPr>
              <a:t>can </a:t>
            </a:r>
            <a:r>
              <a:rPr sz="2100" dirty="0">
                <a:latin typeface="Times New Roman"/>
                <a:cs typeface="Times New Roman"/>
              </a:rPr>
              <a:t>run on a </a:t>
            </a:r>
            <a:r>
              <a:rPr sz="2100" spc="-5" dirty="0">
                <a:latin typeface="Times New Roman"/>
                <a:cs typeface="Times New Roman"/>
              </a:rPr>
              <a:t>computer  </a:t>
            </a:r>
            <a:r>
              <a:rPr sz="2100" dirty="0">
                <a:latin typeface="Times New Roman"/>
                <a:cs typeface="Times New Roman"/>
              </a:rPr>
              <a:t>whose CPU or </a:t>
            </a:r>
            <a:r>
              <a:rPr sz="2100" spc="-5" dirty="0">
                <a:latin typeface="Times New Roman"/>
                <a:cs typeface="Times New Roman"/>
              </a:rPr>
              <a:t>operating system is </a:t>
            </a:r>
            <a:r>
              <a:rPr sz="2100" dirty="0">
                <a:latin typeface="Times New Roman"/>
                <a:cs typeface="Times New Roman"/>
              </a:rPr>
              <a:t>different from </a:t>
            </a:r>
            <a:r>
              <a:rPr sz="2100" spc="-5" dirty="0">
                <a:latin typeface="Times New Roman"/>
                <a:cs typeface="Times New Roman"/>
              </a:rPr>
              <a:t>the </a:t>
            </a:r>
            <a:r>
              <a:rPr sz="2100" dirty="0">
                <a:latin typeface="Times New Roman"/>
                <a:cs typeface="Times New Roman"/>
              </a:rPr>
              <a:t>one on which  </a:t>
            </a:r>
            <a:r>
              <a:rPr sz="2100" spc="-5" dirty="0">
                <a:latin typeface="Times New Roman"/>
                <a:cs typeface="Times New Roman"/>
              </a:rPr>
              <a:t>the compiler </a:t>
            </a:r>
            <a:r>
              <a:rPr sz="2100" dirty="0">
                <a:latin typeface="Times New Roman"/>
                <a:cs typeface="Times New Roman"/>
              </a:rPr>
              <a:t>runs, the </a:t>
            </a:r>
            <a:r>
              <a:rPr sz="2100" spc="-5" dirty="0">
                <a:latin typeface="Times New Roman"/>
                <a:cs typeface="Times New Roman"/>
              </a:rPr>
              <a:t>compiler is </a:t>
            </a:r>
            <a:r>
              <a:rPr sz="2100" dirty="0">
                <a:latin typeface="Times New Roman"/>
                <a:cs typeface="Times New Roman"/>
              </a:rPr>
              <a:t>known as a</a:t>
            </a:r>
            <a:r>
              <a:rPr sz="2100" spc="20" dirty="0">
                <a:latin typeface="Times New Roman"/>
                <a:cs typeface="Times New Roman"/>
              </a:rPr>
              <a:t> </a:t>
            </a:r>
            <a:r>
              <a:rPr sz="2100" spc="-5" dirty="0">
                <a:latin typeface="Times New Roman"/>
                <a:cs typeface="Times New Roman"/>
              </a:rPr>
              <a:t>cross-compiler</a:t>
            </a:r>
            <a:r>
              <a:rPr sz="2100" spc="-5" dirty="0" smtClean="0">
                <a:latin typeface="Times New Roman"/>
                <a:cs typeface="Times New Roman"/>
              </a:rPr>
              <a:t>.</a:t>
            </a:r>
            <a:endParaRPr lang="en-IN" sz="2100" spc="-5" dirty="0" smtClean="0">
              <a:latin typeface="Times New Roman"/>
              <a:cs typeface="Times New Roman"/>
            </a:endParaRPr>
          </a:p>
          <a:p>
            <a:pPr marL="25400" marR="305435" algn="just">
              <a:lnSpc>
                <a:spcPts val="2160"/>
              </a:lnSpc>
              <a:spcBef>
                <a:spcPts val="500"/>
              </a:spcBef>
            </a:pPr>
            <a:endParaRPr sz="2100" dirty="0">
              <a:latin typeface="Times New Roman"/>
              <a:cs typeface="Times New Roman"/>
            </a:endParaRPr>
          </a:p>
          <a:p>
            <a:pPr marL="25400" marR="241300" algn="just">
              <a:lnSpc>
                <a:spcPts val="2160"/>
              </a:lnSpc>
              <a:spcBef>
                <a:spcPts val="490"/>
              </a:spcBef>
            </a:pPr>
            <a:r>
              <a:rPr sz="2100" b="1" spc="-100" dirty="0" err="1" smtClean="0">
                <a:solidFill>
                  <a:srgbClr val="FF0000"/>
                </a:solidFill>
                <a:latin typeface="Times New Roman"/>
                <a:cs typeface="Times New Roman"/>
              </a:rPr>
              <a:t>Decompiler</a:t>
            </a:r>
            <a:r>
              <a:rPr sz="2100" b="1" spc="-100" dirty="0" smtClean="0">
                <a:solidFill>
                  <a:srgbClr val="FF0000"/>
                </a:solidFill>
                <a:latin typeface="Times New Roman"/>
                <a:cs typeface="Times New Roman"/>
              </a:rPr>
              <a:t> </a:t>
            </a:r>
            <a:r>
              <a:rPr sz="2100" b="1" dirty="0">
                <a:solidFill>
                  <a:srgbClr val="FF0000"/>
                </a:solidFill>
                <a:latin typeface="Times New Roman"/>
                <a:cs typeface="Times New Roman"/>
              </a:rPr>
              <a:t>: </a:t>
            </a:r>
            <a:r>
              <a:rPr sz="2100" dirty="0">
                <a:latin typeface="Times New Roman"/>
                <a:cs typeface="Times New Roman"/>
              </a:rPr>
              <a:t>A program that </a:t>
            </a:r>
            <a:r>
              <a:rPr sz="2100" spc="-5" dirty="0">
                <a:latin typeface="Times New Roman"/>
                <a:cs typeface="Times New Roman"/>
              </a:rPr>
              <a:t>translates </a:t>
            </a:r>
            <a:r>
              <a:rPr sz="2100" dirty="0">
                <a:latin typeface="Times New Roman"/>
                <a:cs typeface="Times New Roman"/>
              </a:rPr>
              <a:t>from a low </a:t>
            </a:r>
            <a:r>
              <a:rPr sz="2100" spc="-5" dirty="0">
                <a:latin typeface="Times New Roman"/>
                <a:cs typeface="Times New Roman"/>
              </a:rPr>
              <a:t>level </a:t>
            </a:r>
            <a:r>
              <a:rPr sz="2100" dirty="0">
                <a:latin typeface="Times New Roman"/>
                <a:cs typeface="Times New Roman"/>
              </a:rPr>
              <a:t>language  </a:t>
            </a:r>
            <a:r>
              <a:rPr sz="2100" spc="-5" dirty="0">
                <a:latin typeface="Times New Roman"/>
                <a:cs typeface="Times New Roman"/>
              </a:rPr>
              <a:t>to </a:t>
            </a:r>
            <a:r>
              <a:rPr sz="2100" dirty="0">
                <a:latin typeface="Times New Roman"/>
                <a:cs typeface="Times New Roman"/>
              </a:rPr>
              <a:t>a higher </a:t>
            </a:r>
            <a:r>
              <a:rPr sz="2100" spc="-5" dirty="0">
                <a:latin typeface="Times New Roman"/>
                <a:cs typeface="Times New Roman"/>
              </a:rPr>
              <a:t>level </a:t>
            </a:r>
            <a:r>
              <a:rPr sz="2100" dirty="0">
                <a:latin typeface="Times New Roman"/>
                <a:cs typeface="Times New Roman"/>
              </a:rPr>
              <a:t>one </a:t>
            </a:r>
            <a:r>
              <a:rPr sz="2100" spc="-5" dirty="0">
                <a:latin typeface="Times New Roman"/>
                <a:cs typeface="Times New Roman"/>
              </a:rPr>
              <a:t>is </a:t>
            </a:r>
            <a:r>
              <a:rPr sz="2100" dirty="0">
                <a:latin typeface="Times New Roman"/>
                <a:cs typeface="Times New Roman"/>
              </a:rPr>
              <a:t>a</a:t>
            </a:r>
            <a:r>
              <a:rPr sz="2100" spc="30" dirty="0">
                <a:latin typeface="Times New Roman"/>
                <a:cs typeface="Times New Roman"/>
              </a:rPr>
              <a:t> </a:t>
            </a:r>
            <a:r>
              <a:rPr sz="2100" spc="-5" dirty="0" err="1">
                <a:latin typeface="Times New Roman"/>
                <a:cs typeface="Times New Roman"/>
              </a:rPr>
              <a:t>decompiler</a:t>
            </a:r>
            <a:r>
              <a:rPr sz="2100" spc="-5" dirty="0" smtClean="0">
                <a:latin typeface="Times New Roman"/>
                <a:cs typeface="Times New Roman"/>
              </a:rPr>
              <a:t>.</a:t>
            </a:r>
            <a:endParaRPr lang="en-IN" sz="2100" spc="-5" dirty="0" smtClean="0">
              <a:latin typeface="Times New Roman"/>
              <a:cs typeface="Times New Roman"/>
            </a:endParaRPr>
          </a:p>
          <a:p>
            <a:pPr marL="25400" marR="241300" algn="just">
              <a:lnSpc>
                <a:spcPts val="2160"/>
              </a:lnSpc>
              <a:spcBef>
                <a:spcPts val="490"/>
              </a:spcBef>
            </a:pPr>
            <a:endParaRPr sz="2100" dirty="0">
              <a:latin typeface="Times New Roman"/>
              <a:cs typeface="Times New Roman"/>
            </a:endParaRPr>
          </a:p>
          <a:p>
            <a:pPr marL="25400" marR="68580" algn="just">
              <a:lnSpc>
                <a:spcPts val="2160"/>
              </a:lnSpc>
              <a:spcBef>
                <a:spcPts val="500"/>
              </a:spcBef>
              <a:tabLst>
                <a:tab pos="1428115" algn="l"/>
              </a:tabLst>
            </a:pPr>
            <a:r>
              <a:rPr lang="en-IN" sz="2100" b="1" spc="-105" dirty="0" smtClean="0">
                <a:solidFill>
                  <a:srgbClr val="FF0000"/>
                </a:solidFill>
                <a:latin typeface="Times New Roman"/>
                <a:cs typeface="Times New Roman"/>
              </a:rPr>
              <a:t>Interpreter</a:t>
            </a:r>
            <a:r>
              <a:rPr sz="2100" b="1" dirty="0" smtClean="0">
                <a:solidFill>
                  <a:srgbClr val="FF0000"/>
                </a:solidFill>
                <a:latin typeface="Times New Roman"/>
                <a:cs typeface="Times New Roman"/>
              </a:rPr>
              <a:t>:</a:t>
            </a:r>
            <a:r>
              <a:rPr lang="en-IN" sz="2100" b="1" dirty="0" smtClean="0">
                <a:solidFill>
                  <a:srgbClr val="FF0000"/>
                </a:solidFill>
                <a:latin typeface="Times New Roman"/>
                <a:cs typeface="Times New Roman"/>
              </a:rPr>
              <a:t> </a:t>
            </a:r>
            <a:r>
              <a:rPr sz="2100" dirty="0" smtClean="0">
                <a:latin typeface="Times New Roman"/>
                <a:cs typeface="Times New Roman"/>
              </a:rPr>
              <a:t>A </a:t>
            </a:r>
            <a:r>
              <a:rPr sz="2100" dirty="0">
                <a:latin typeface="Times New Roman"/>
                <a:cs typeface="Times New Roman"/>
              </a:rPr>
              <a:t>program that </a:t>
            </a:r>
            <a:r>
              <a:rPr sz="2100" spc="-5" dirty="0" smtClean="0">
                <a:latin typeface="Times New Roman"/>
                <a:cs typeface="Times New Roman"/>
              </a:rPr>
              <a:t>translates</a:t>
            </a:r>
            <a:r>
              <a:rPr lang="en-IN" sz="2100" spc="-5" dirty="0" smtClean="0">
                <a:latin typeface="Times New Roman"/>
                <a:cs typeface="Times New Roman"/>
              </a:rPr>
              <a:t> high level language to low level language line by line.</a:t>
            </a:r>
            <a:endParaRPr sz="2100" dirty="0">
              <a:latin typeface="Times New Roman"/>
              <a:cs typeface="Times New Roman"/>
            </a:endParaRPr>
          </a:p>
        </p:txBody>
      </p:sp>
      <p:sp>
        <p:nvSpPr>
          <p:cNvPr id="5" name="object 5"/>
          <p:cNvSpPr txBox="1">
            <a:spLocks noGrp="1"/>
          </p:cNvSpPr>
          <p:nvPr>
            <p:ph type="sldNum" sz="quarter" idx="7"/>
          </p:nvPr>
        </p:nvSpPr>
        <p:spPr>
          <a:xfrm>
            <a:off x="10261600" y="6429910"/>
            <a:ext cx="2844800" cy="218008"/>
          </a:xfrm>
          <a:prstGeom prst="rect">
            <a:avLst/>
          </a:prstGeom>
        </p:spPr>
        <p:txBody>
          <a:bodyPr vert="horz" wrap="square" lIns="0" tIns="0" rIns="0" bIns="0" rtlCol="0" anchor="ctr">
            <a:spAutoFit/>
          </a:bodyPr>
          <a:lstStyle/>
          <a:p>
            <a:pPr marL="38100">
              <a:lnSpc>
                <a:spcPts val="1664"/>
              </a:lnSpc>
            </a:pPr>
            <a:fld id="{81D60167-4931-47E6-BA6A-407CBD079E47}" type="slidenum">
              <a:rPr spc="40" dirty="0"/>
              <a:pPr marL="38100">
                <a:lnSpc>
                  <a:spcPts val="1664"/>
                </a:lnSpc>
              </a:pPr>
              <a:t>7</a:t>
            </a:fld>
            <a:endParaRPr spc="40" dirty="0"/>
          </a:p>
        </p:txBody>
      </p:sp>
    </p:spTree>
    <p:extLst>
      <p:ext uri="{BB962C8B-B14F-4D97-AF65-F5344CB8AC3E}">
        <p14:creationId xmlns:p14="http://schemas.microsoft.com/office/powerpoint/2010/main" val="406233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838200"/>
          </a:xfrm>
        </p:spPr>
        <p:txBody>
          <a:bodyPr>
            <a:normAutofit fontScale="90000"/>
          </a:bodyPr>
          <a:lstStyle/>
          <a:p>
            <a:r>
              <a:rPr lang="en-US" sz="3200" dirty="0"/>
              <a:t>Differences between compiler and interpreter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51333865"/>
              </p:ext>
            </p:extLst>
          </p:nvPr>
        </p:nvGraphicFramePr>
        <p:xfrm>
          <a:off x="1103587" y="1066799"/>
          <a:ext cx="9422524" cy="4892567"/>
        </p:xfrm>
        <a:graphic>
          <a:graphicData uri="http://schemas.openxmlformats.org/drawingml/2006/table">
            <a:tbl>
              <a:tblPr/>
              <a:tblGrid>
                <a:gridCol w="945931">
                  <a:extLst>
                    <a:ext uri="{9D8B030D-6E8A-4147-A177-3AD203B41FA5}">
                      <a16:colId xmlns:a16="http://schemas.microsoft.com/office/drawing/2014/main" val="20000"/>
                    </a:ext>
                  </a:extLst>
                </a:gridCol>
                <a:gridCol w="4099034">
                  <a:extLst>
                    <a:ext uri="{9D8B030D-6E8A-4147-A177-3AD203B41FA5}">
                      <a16:colId xmlns:a16="http://schemas.microsoft.com/office/drawing/2014/main" val="20001"/>
                    </a:ext>
                  </a:extLst>
                </a:gridCol>
                <a:gridCol w="4377559">
                  <a:extLst>
                    <a:ext uri="{9D8B030D-6E8A-4147-A177-3AD203B41FA5}">
                      <a16:colId xmlns:a16="http://schemas.microsoft.com/office/drawing/2014/main" val="20002"/>
                    </a:ext>
                  </a:extLst>
                </a:gridCol>
              </a:tblGrid>
              <a:tr h="609602">
                <a:tc>
                  <a:txBody>
                    <a:bodyPr/>
                    <a:lstStyle/>
                    <a:p>
                      <a:pPr algn="ctr"/>
                      <a:r>
                        <a:rPr lang="en-US" sz="2000" dirty="0" smtClean="0">
                          <a:effectLst/>
                          <a:latin typeface="Times New Roman" panose="02020603050405020304" pitchFamily="18" charset="0"/>
                          <a:cs typeface="Times New Roman" panose="02020603050405020304" pitchFamily="18" charset="0"/>
                        </a:rPr>
                        <a:t>S. </a:t>
                      </a:r>
                      <a:r>
                        <a:rPr lang="en-US" sz="2000" dirty="0">
                          <a:effectLst/>
                          <a:latin typeface="Times New Roman" panose="02020603050405020304" pitchFamily="18" charset="0"/>
                          <a:cs typeface="Times New Roman" panose="02020603050405020304" pitchFamily="18" charset="0"/>
                        </a:rPr>
                        <a:t>No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dirty="0">
                          <a:effectLst/>
                          <a:latin typeface="Times New Roman" panose="02020603050405020304" pitchFamily="18" charset="0"/>
                          <a:cs typeface="Times New Roman" panose="02020603050405020304" pitchFamily="18" charset="0"/>
                        </a:rPr>
                        <a:t>Compiler</a:t>
                      </a:r>
                      <a:r>
                        <a:rPr lang="en-US" sz="2000" dirty="0">
                          <a:effectLst/>
                          <a:latin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41F8"/>
                      </a:solidFill>
                      <a:prstDash val="solid"/>
                      <a:round/>
                      <a:headEnd type="none" w="med" len="med"/>
                      <a:tailEnd type="none" w="med" len="med"/>
                    </a:lnR>
                    <a:lnT w="12700" cap="flat" cmpd="sng" algn="ctr">
                      <a:solidFill>
                        <a:srgbClr val="0041F8"/>
                      </a:solidFill>
                      <a:prstDash val="solid"/>
                      <a:round/>
                      <a:headEnd type="none" w="med" len="med"/>
                      <a:tailEnd type="none" w="med" len="med"/>
                    </a:lnT>
                    <a:lnB w="12700" cap="flat" cmpd="sng" algn="ctr">
                      <a:solidFill>
                        <a:srgbClr val="0041F8"/>
                      </a:solidFill>
                      <a:prstDash val="solid"/>
                      <a:round/>
                      <a:headEnd type="none" w="med" len="med"/>
                      <a:tailEnd type="none" w="med" len="med"/>
                    </a:lnB>
                  </a:tcPr>
                </a:tc>
                <a:tc>
                  <a:txBody>
                    <a:bodyPr/>
                    <a:lstStyle/>
                    <a:p>
                      <a:pPr algn="ctr"/>
                      <a:r>
                        <a:rPr lang="en-US" sz="2000" b="1" dirty="0">
                          <a:effectLst/>
                          <a:latin typeface="Times New Roman" panose="02020603050405020304" pitchFamily="18" charset="0"/>
                          <a:cs typeface="Times New Roman" panose="02020603050405020304" pitchFamily="18" charset="0"/>
                        </a:rPr>
                        <a:t>Interpreter</a:t>
                      </a:r>
                      <a:r>
                        <a:rPr lang="en-US" sz="2000" dirty="0">
                          <a:effectLst/>
                          <a:latin typeface="Times New Roman" panose="02020603050405020304" pitchFamily="18" charset="0"/>
                          <a:cs typeface="Times New Roman" panose="02020603050405020304" pitchFamily="18" charset="0"/>
                        </a:rPr>
                        <a:t> </a:t>
                      </a:r>
                    </a:p>
                  </a:txBody>
                  <a:tcPr marL="68580" marR="68580" marT="0" marB="0">
                    <a:lnL w="12700" cap="flat" cmpd="sng" algn="ctr">
                      <a:solidFill>
                        <a:srgbClr val="0041F8"/>
                      </a:solidFill>
                      <a:prstDash val="solid"/>
                      <a:round/>
                      <a:headEnd type="none" w="med" len="med"/>
                      <a:tailEnd type="none" w="med" len="med"/>
                    </a:lnL>
                    <a:lnR w="12700" cap="flat" cmpd="sng" algn="ctr">
                      <a:solidFill>
                        <a:srgbClr val="8044F8"/>
                      </a:solidFill>
                      <a:prstDash val="solid"/>
                      <a:round/>
                      <a:headEnd type="none" w="med" len="med"/>
                      <a:tailEnd type="none" w="med" len="med"/>
                    </a:lnR>
                    <a:lnT w="12700" cap="flat" cmpd="sng" algn="ctr">
                      <a:solidFill>
                        <a:srgbClr val="8044F8"/>
                      </a:solidFill>
                      <a:prstDash val="solid"/>
                      <a:round/>
                      <a:headEnd type="none" w="med" len="med"/>
                      <a:tailEnd type="none" w="med" len="med"/>
                    </a:lnT>
                    <a:lnB w="12700" cap="flat" cmpd="sng" algn="ctr">
                      <a:solidFill>
                        <a:srgbClr val="8044F8"/>
                      </a:solidFill>
                      <a:prstDash val="solid"/>
                      <a:round/>
                      <a:headEnd type="none" w="med" len="med"/>
                      <a:tailEnd type="none" w="med" len="med"/>
                    </a:lnB>
                  </a:tcPr>
                </a:tc>
                <a:extLst>
                  <a:ext uri="{0D108BD9-81ED-4DB2-BD59-A6C34878D82A}">
                    <a16:rowId xmlns:a16="http://schemas.microsoft.com/office/drawing/2014/main" val="10000"/>
                  </a:ext>
                </a:extLst>
              </a:tr>
              <a:tr h="773207">
                <a:tc>
                  <a:txBody>
                    <a:bodyPr/>
                    <a:lstStyle/>
                    <a:p>
                      <a:pPr algn="ctr"/>
                      <a:r>
                        <a:rPr lang="en-US" sz="2000" b="1">
                          <a:effectLst/>
                          <a:latin typeface="Times New Roman" panose="02020603050405020304" pitchFamily="18" charset="0"/>
                          <a:cs typeface="Times New Roman" panose="02020603050405020304" pitchFamily="18" charset="0"/>
                        </a:rPr>
                        <a:t>1</a:t>
                      </a:r>
                      <a:r>
                        <a:rPr lang="en-US" sz="2000">
                          <a:effectLst/>
                          <a:latin typeface="Times New Roman" panose="02020603050405020304" pitchFamily="18" charset="0"/>
                          <a:cs typeface="Times New Roman" panose="02020603050405020304" pitchFamily="18" charset="0"/>
                        </a:rPr>
                        <a:t> </a:t>
                      </a:r>
                    </a:p>
                  </a:txBody>
                  <a:tcPr marL="68580" marR="68580" marT="0" marB="0">
                    <a:lnL w="12700" cap="flat" cmpd="sng" algn="ctr">
                      <a:solidFill>
                        <a:srgbClr val="20E4F9"/>
                      </a:solidFill>
                      <a:prstDash val="solid"/>
                      <a:round/>
                      <a:headEnd type="none" w="med" len="med"/>
                      <a:tailEnd type="none" w="med" len="med"/>
                    </a:lnL>
                    <a:lnR w="12700" cap="flat" cmpd="sng" algn="ctr">
                      <a:solidFill>
                        <a:srgbClr val="20E4F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20E4F9"/>
                      </a:solidFill>
                      <a:prstDash val="solid"/>
                      <a:round/>
                      <a:headEnd type="none" w="med" len="med"/>
                      <a:tailEnd type="none" w="med" len="med"/>
                    </a:lnB>
                  </a:tcPr>
                </a:tc>
                <a:tc>
                  <a:txBody>
                    <a:bodyPr/>
                    <a:lstStyle/>
                    <a:p>
                      <a:pPr algn="just"/>
                      <a:r>
                        <a:rPr lang="en-US" sz="2000" dirty="0">
                          <a:effectLst/>
                          <a:latin typeface="Times New Roman" panose="02020603050405020304" pitchFamily="18" charset="0"/>
                          <a:cs typeface="Times New Roman" panose="02020603050405020304" pitchFamily="18" charset="0"/>
                        </a:rPr>
                        <a:t>Performs the translation of a program as a whole. </a:t>
                      </a:r>
                    </a:p>
                  </a:txBody>
                  <a:tcPr marL="68580" marR="68580" marT="0" marB="0">
                    <a:lnL w="12700" cap="flat" cmpd="sng" algn="ctr">
                      <a:solidFill>
                        <a:srgbClr val="20E4F9"/>
                      </a:solidFill>
                      <a:prstDash val="solid"/>
                      <a:round/>
                      <a:headEnd type="none" w="med" len="med"/>
                      <a:tailEnd type="none" w="med" len="med"/>
                    </a:lnL>
                    <a:lnR w="12700" cap="flat" cmpd="sng" algn="ctr">
                      <a:solidFill>
                        <a:srgbClr val="00B4F9"/>
                      </a:solidFill>
                      <a:prstDash val="solid"/>
                      <a:round/>
                      <a:headEnd type="none" w="med" len="med"/>
                      <a:tailEnd type="none" w="med" len="med"/>
                    </a:lnR>
                    <a:lnT w="12700" cap="flat" cmpd="sng" algn="ctr">
                      <a:solidFill>
                        <a:srgbClr val="0041F8"/>
                      </a:solidFill>
                      <a:prstDash val="solid"/>
                      <a:round/>
                      <a:headEnd type="none" w="med" len="med"/>
                      <a:tailEnd type="none" w="med" len="med"/>
                    </a:lnT>
                    <a:lnB w="12700" cap="flat" cmpd="sng" algn="ctr">
                      <a:solidFill>
                        <a:srgbClr val="00B4F9"/>
                      </a:solidFill>
                      <a:prstDash val="solid"/>
                      <a:round/>
                      <a:headEnd type="none" w="med" len="med"/>
                      <a:tailEnd type="none" w="med" len="med"/>
                    </a:lnB>
                  </a:tcPr>
                </a:tc>
                <a:tc>
                  <a:txBody>
                    <a:bodyPr/>
                    <a:lstStyle/>
                    <a:p>
                      <a:pPr algn="just"/>
                      <a:r>
                        <a:rPr lang="en-US" sz="2000" dirty="0" smtClean="0">
                          <a:effectLst/>
                          <a:latin typeface="Times New Roman" panose="02020603050405020304" pitchFamily="18" charset="0"/>
                          <a:cs typeface="Times New Roman" panose="02020603050405020304" pitchFamily="18" charset="0"/>
                        </a:rPr>
                        <a:t>Performs translation </a:t>
                      </a:r>
                      <a:r>
                        <a:rPr lang="en-US" sz="2000" dirty="0">
                          <a:effectLst/>
                          <a:latin typeface="Times New Roman" panose="02020603050405020304" pitchFamily="18" charset="0"/>
                          <a:cs typeface="Times New Roman" panose="02020603050405020304" pitchFamily="18" charset="0"/>
                        </a:rPr>
                        <a:t>statement by </a:t>
                      </a:r>
                      <a:r>
                        <a:rPr lang="en-US" sz="2000" dirty="0" smtClean="0">
                          <a:effectLst/>
                          <a:latin typeface="Times New Roman" panose="02020603050405020304" pitchFamily="18" charset="0"/>
                          <a:cs typeface="Times New Roman" panose="02020603050405020304" pitchFamily="18" charset="0"/>
                        </a:rPr>
                        <a:t>statement</a:t>
                      </a:r>
                      <a:r>
                        <a:rPr lang="en-US" sz="2000" baseline="0" dirty="0" smtClean="0">
                          <a:effectLst/>
                          <a:latin typeface="Times New Roman" panose="02020603050405020304" pitchFamily="18" charset="0"/>
                          <a:cs typeface="Times New Roman" panose="02020603050405020304" pitchFamily="18" charset="0"/>
                        </a:rPr>
                        <a:t> .</a:t>
                      </a:r>
                      <a:r>
                        <a:rPr lang="en-US" sz="2000" dirty="0" smtClean="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B4F9"/>
                      </a:solidFill>
                      <a:prstDash val="solid"/>
                      <a:round/>
                      <a:headEnd type="none" w="med" len="med"/>
                      <a:tailEnd type="none" w="med" len="med"/>
                    </a:lnL>
                    <a:lnR w="12700" cap="flat" cmpd="sng" algn="ctr">
                      <a:solidFill>
                        <a:srgbClr val="00B4F9"/>
                      </a:solidFill>
                      <a:prstDash val="solid"/>
                      <a:round/>
                      <a:headEnd type="none" w="med" len="med"/>
                      <a:tailEnd type="none" w="med" len="med"/>
                    </a:lnR>
                    <a:lnT w="12700" cap="flat" cmpd="sng" algn="ctr">
                      <a:solidFill>
                        <a:srgbClr val="8044F8"/>
                      </a:solidFill>
                      <a:prstDash val="solid"/>
                      <a:round/>
                      <a:headEnd type="none" w="med" len="med"/>
                      <a:tailEnd type="none" w="med" len="med"/>
                    </a:lnT>
                    <a:lnB w="12700" cap="flat" cmpd="sng" algn="ctr">
                      <a:solidFill>
                        <a:srgbClr val="00B4F9"/>
                      </a:solidFill>
                      <a:prstDash val="solid"/>
                      <a:round/>
                      <a:headEnd type="none" w="med" len="med"/>
                      <a:tailEnd type="none" w="med" len="med"/>
                    </a:lnB>
                  </a:tcPr>
                </a:tc>
                <a:extLst>
                  <a:ext uri="{0D108BD9-81ED-4DB2-BD59-A6C34878D82A}">
                    <a16:rowId xmlns:a16="http://schemas.microsoft.com/office/drawing/2014/main" val="10001"/>
                  </a:ext>
                </a:extLst>
              </a:tr>
              <a:tr h="463924">
                <a:tc>
                  <a:txBody>
                    <a:bodyPr/>
                    <a:lstStyle/>
                    <a:p>
                      <a:pPr algn="ctr"/>
                      <a:r>
                        <a:rPr lang="en-US" sz="2000" b="1">
                          <a:effectLst/>
                          <a:latin typeface="Times New Roman" panose="02020603050405020304" pitchFamily="18" charset="0"/>
                          <a:cs typeface="Times New Roman" panose="02020603050405020304" pitchFamily="18" charset="0"/>
                        </a:rPr>
                        <a:t>2</a:t>
                      </a:r>
                      <a:r>
                        <a:rPr lang="en-US" sz="2000">
                          <a:effectLst/>
                          <a:latin typeface="Times New Roman" panose="02020603050405020304" pitchFamily="18" charset="0"/>
                          <a:cs typeface="Times New Roman" panose="02020603050405020304" pitchFamily="18" charset="0"/>
                        </a:rPr>
                        <a:t> </a:t>
                      </a:r>
                    </a:p>
                  </a:txBody>
                  <a:tcPr marL="68580" marR="68580" marT="0" marB="0">
                    <a:lnL w="12700" cap="flat" cmpd="sng" algn="ctr">
                      <a:solidFill>
                        <a:srgbClr val="C073A5"/>
                      </a:solidFill>
                      <a:prstDash val="solid"/>
                      <a:round/>
                      <a:headEnd type="none" w="med" len="med"/>
                      <a:tailEnd type="none" w="med" len="med"/>
                    </a:lnL>
                    <a:lnR w="12700" cap="flat" cmpd="sng" algn="ctr">
                      <a:solidFill>
                        <a:srgbClr val="C073A5"/>
                      </a:solidFill>
                      <a:prstDash val="solid"/>
                      <a:round/>
                      <a:headEnd type="none" w="med" len="med"/>
                      <a:tailEnd type="none" w="med" len="med"/>
                    </a:lnR>
                    <a:lnT w="12700" cap="flat" cmpd="sng" algn="ctr">
                      <a:solidFill>
                        <a:srgbClr val="20E4F9"/>
                      </a:solidFill>
                      <a:prstDash val="solid"/>
                      <a:round/>
                      <a:headEnd type="none" w="med" len="med"/>
                      <a:tailEnd type="none" w="med" len="med"/>
                    </a:lnT>
                    <a:lnB w="12700" cap="flat" cmpd="sng" algn="ctr">
                      <a:solidFill>
                        <a:srgbClr val="C073A5"/>
                      </a:solidFill>
                      <a:prstDash val="solid"/>
                      <a:round/>
                      <a:headEnd type="none" w="med" len="med"/>
                      <a:tailEnd type="none" w="med" len="med"/>
                    </a:lnB>
                  </a:tcPr>
                </a:tc>
                <a:tc>
                  <a:txBody>
                    <a:bodyPr/>
                    <a:lstStyle/>
                    <a:p>
                      <a:pPr algn="just"/>
                      <a:r>
                        <a:rPr lang="en-US" sz="2000" dirty="0">
                          <a:effectLst/>
                          <a:latin typeface="Times New Roman" panose="02020603050405020304" pitchFamily="18" charset="0"/>
                          <a:cs typeface="Times New Roman" panose="02020603050405020304" pitchFamily="18" charset="0"/>
                        </a:rPr>
                        <a:t>Execution is faster. </a:t>
                      </a:r>
                    </a:p>
                  </a:txBody>
                  <a:tcPr marL="68580" marR="68580" marT="0" marB="0">
                    <a:lnL w="12700" cap="flat" cmpd="sng" algn="ctr">
                      <a:solidFill>
                        <a:srgbClr val="C073A5"/>
                      </a:solidFill>
                      <a:prstDash val="solid"/>
                      <a:round/>
                      <a:headEnd type="none" w="med" len="med"/>
                      <a:tailEnd type="none" w="med" len="med"/>
                    </a:lnL>
                    <a:lnR w="12700" cap="flat" cmpd="sng" algn="ctr">
                      <a:solidFill>
                        <a:srgbClr val="00B4F9"/>
                      </a:solidFill>
                      <a:prstDash val="solid"/>
                      <a:round/>
                      <a:headEnd type="none" w="med" len="med"/>
                      <a:tailEnd type="none" w="med" len="med"/>
                    </a:lnR>
                    <a:lnT w="12700" cap="flat" cmpd="sng" algn="ctr">
                      <a:solidFill>
                        <a:srgbClr val="00B4F9"/>
                      </a:solidFill>
                      <a:prstDash val="solid"/>
                      <a:round/>
                      <a:headEnd type="none" w="med" len="med"/>
                      <a:tailEnd type="none" w="med" len="med"/>
                    </a:lnT>
                    <a:lnB w="12700" cap="flat" cmpd="sng" algn="ctr">
                      <a:solidFill>
                        <a:srgbClr val="00B4F9"/>
                      </a:solidFill>
                      <a:prstDash val="solid"/>
                      <a:round/>
                      <a:headEnd type="none" w="med" len="med"/>
                      <a:tailEnd type="none" w="med" len="med"/>
                    </a:lnB>
                  </a:tcPr>
                </a:tc>
                <a:tc>
                  <a:txBody>
                    <a:bodyPr/>
                    <a:lstStyle/>
                    <a:p>
                      <a:pPr algn="just"/>
                      <a:r>
                        <a:rPr lang="en-US" sz="2000" dirty="0">
                          <a:effectLst/>
                          <a:latin typeface="Times New Roman" panose="02020603050405020304" pitchFamily="18" charset="0"/>
                          <a:cs typeface="Times New Roman" panose="02020603050405020304" pitchFamily="18" charset="0"/>
                        </a:rPr>
                        <a:t>Execution is slower. </a:t>
                      </a:r>
                    </a:p>
                  </a:txBody>
                  <a:tcPr marL="68580" marR="68580" marT="0" marB="0">
                    <a:lnL w="12700" cap="flat" cmpd="sng" algn="ctr">
                      <a:solidFill>
                        <a:srgbClr val="00B4F9"/>
                      </a:solidFill>
                      <a:prstDash val="solid"/>
                      <a:round/>
                      <a:headEnd type="none" w="med" len="med"/>
                      <a:tailEnd type="none" w="med" len="med"/>
                    </a:lnL>
                    <a:lnR w="12700" cap="flat" cmpd="sng" algn="ctr">
                      <a:solidFill>
                        <a:srgbClr val="00B4F9"/>
                      </a:solidFill>
                      <a:prstDash val="solid"/>
                      <a:round/>
                      <a:headEnd type="none" w="med" len="med"/>
                      <a:tailEnd type="none" w="med" len="med"/>
                    </a:lnR>
                    <a:lnT w="12700" cap="flat" cmpd="sng" algn="ctr">
                      <a:solidFill>
                        <a:srgbClr val="00B4F9"/>
                      </a:solidFill>
                      <a:prstDash val="solid"/>
                      <a:round/>
                      <a:headEnd type="none" w="med" len="med"/>
                      <a:tailEnd type="none" w="med" len="med"/>
                    </a:lnT>
                    <a:lnB w="12700" cap="flat" cmpd="sng" algn="ctr">
                      <a:solidFill>
                        <a:srgbClr val="00B4F9"/>
                      </a:solidFill>
                      <a:prstDash val="solid"/>
                      <a:round/>
                      <a:headEnd type="none" w="med" len="med"/>
                      <a:tailEnd type="none" w="med" len="med"/>
                    </a:lnB>
                  </a:tcPr>
                </a:tc>
                <a:extLst>
                  <a:ext uri="{0D108BD9-81ED-4DB2-BD59-A6C34878D82A}">
                    <a16:rowId xmlns:a16="http://schemas.microsoft.com/office/drawing/2014/main" val="10002"/>
                  </a:ext>
                </a:extLst>
              </a:tr>
              <a:tr h="1082488">
                <a:tc>
                  <a:txBody>
                    <a:bodyPr/>
                    <a:lstStyle/>
                    <a:p>
                      <a:pPr algn="ctr"/>
                      <a:r>
                        <a:rPr lang="en-US" sz="2000" b="1" dirty="0">
                          <a:effectLst/>
                          <a:latin typeface="Times New Roman" panose="02020603050405020304" pitchFamily="18" charset="0"/>
                          <a:cs typeface="Times New Roman" panose="02020603050405020304" pitchFamily="18" charset="0"/>
                        </a:rPr>
                        <a:t>3</a:t>
                      </a:r>
                      <a:r>
                        <a:rPr lang="en-US" sz="2000" dirty="0">
                          <a:effectLst/>
                          <a:latin typeface="Times New Roman" panose="02020603050405020304" pitchFamily="18" charset="0"/>
                          <a:cs typeface="Times New Roman" panose="02020603050405020304" pitchFamily="18" charset="0"/>
                        </a:rPr>
                        <a:t> </a:t>
                      </a:r>
                    </a:p>
                  </a:txBody>
                  <a:tcPr marL="68580" marR="68580" marT="0" marB="0">
                    <a:lnL w="12700" cap="flat" cmpd="sng" algn="ctr">
                      <a:solidFill>
                        <a:srgbClr val="60E0F9"/>
                      </a:solidFill>
                      <a:prstDash val="solid"/>
                      <a:round/>
                      <a:headEnd type="none" w="med" len="med"/>
                      <a:tailEnd type="none" w="med" len="med"/>
                    </a:lnL>
                    <a:lnR w="12700" cap="flat" cmpd="sng" algn="ctr">
                      <a:solidFill>
                        <a:srgbClr val="60E0F9"/>
                      </a:solidFill>
                      <a:prstDash val="solid"/>
                      <a:round/>
                      <a:headEnd type="none" w="med" len="med"/>
                      <a:tailEnd type="none" w="med" len="med"/>
                    </a:lnR>
                    <a:lnT w="12700" cap="flat" cmpd="sng" algn="ctr">
                      <a:solidFill>
                        <a:srgbClr val="C073A5"/>
                      </a:solidFill>
                      <a:prstDash val="solid"/>
                      <a:round/>
                      <a:headEnd type="none" w="med" len="med"/>
                      <a:tailEnd type="none" w="med" len="med"/>
                    </a:lnT>
                    <a:lnB w="12700" cap="flat" cmpd="sng" algn="ctr">
                      <a:solidFill>
                        <a:srgbClr val="60E0F9"/>
                      </a:solidFill>
                      <a:prstDash val="solid"/>
                      <a:round/>
                      <a:headEnd type="none" w="med" len="med"/>
                      <a:tailEnd type="none" w="med" len="med"/>
                    </a:lnB>
                  </a:tcPr>
                </a:tc>
                <a:tc>
                  <a:txBody>
                    <a:bodyPr/>
                    <a:lstStyle/>
                    <a:p>
                      <a:pPr algn="just"/>
                      <a:r>
                        <a:rPr lang="en-US" sz="2000" dirty="0">
                          <a:effectLst/>
                          <a:latin typeface="Times New Roman" panose="02020603050405020304" pitchFamily="18" charset="0"/>
                          <a:cs typeface="Times New Roman" panose="02020603050405020304" pitchFamily="18" charset="0"/>
                        </a:rPr>
                        <a:t>Requires more memory as linking is needed for the generated intermediate object code. </a:t>
                      </a:r>
                    </a:p>
                  </a:txBody>
                  <a:tcPr marL="68580" marR="68580" marT="0" marB="0">
                    <a:lnL w="12700" cap="flat" cmpd="sng" algn="ctr">
                      <a:solidFill>
                        <a:srgbClr val="60E0F9"/>
                      </a:solidFill>
                      <a:prstDash val="solid"/>
                      <a:round/>
                      <a:headEnd type="none" w="med" len="med"/>
                      <a:tailEnd type="none" w="med" len="med"/>
                    </a:lnL>
                    <a:lnR w="12700" cap="flat" cmpd="sng" algn="ctr">
                      <a:solidFill>
                        <a:srgbClr val="00B4F9"/>
                      </a:solidFill>
                      <a:prstDash val="solid"/>
                      <a:round/>
                      <a:headEnd type="none" w="med" len="med"/>
                      <a:tailEnd type="none" w="med" len="med"/>
                    </a:lnR>
                    <a:lnT w="12700" cap="flat" cmpd="sng" algn="ctr">
                      <a:solidFill>
                        <a:srgbClr val="00B4F9"/>
                      </a:solidFill>
                      <a:prstDash val="solid"/>
                      <a:round/>
                      <a:headEnd type="none" w="med" len="med"/>
                      <a:tailEnd type="none" w="med" len="med"/>
                    </a:lnT>
                    <a:lnB w="12700" cap="flat" cmpd="sng" algn="ctr">
                      <a:solidFill>
                        <a:srgbClr val="00B4F9"/>
                      </a:solidFill>
                      <a:prstDash val="solid"/>
                      <a:round/>
                      <a:headEnd type="none" w="med" len="med"/>
                      <a:tailEnd type="none" w="med" len="med"/>
                    </a:lnB>
                  </a:tcPr>
                </a:tc>
                <a:tc>
                  <a:txBody>
                    <a:bodyPr/>
                    <a:lstStyle/>
                    <a:p>
                      <a:pPr algn="just"/>
                      <a:r>
                        <a:rPr lang="en-US" sz="2000" dirty="0">
                          <a:effectLst/>
                          <a:latin typeface="Times New Roman" panose="02020603050405020304" pitchFamily="18" charset="0"/>
                          <a:cs typeface="Times New Roman" panose="02020603050405020304" pitchFamily="18" charset="0"/>
                        </a:rPr>
                        <a:t>Memory usage is efficient as no intermediate object code is generated. </a:t>
                      </a:r>
                    </a:p>
                  </a:txBody>
                  <a:tcPr marL="68580" marR="68580" marT="0" marB="0">
                    <a:lnL w="12700" cap="flat" cmpd="sng" algn="ctr">
                      <a:solidFill>
                        <a:srgbClr val="00B4F9"/>
                      </a:solidFill>
                      <a:prstDash val="solid"/>
                      <a:round/>
                      <a:headEnd type="none" w="med" len="med"/>
                      <a:tailEnd type="none" w="med" len="med"/>
                    </a:lnL>
                    <a:lnR w="12700" cap="flat" cmpd="sng" algn="ctr">
                      <a:solidFill>
                        <a:srgbClr val="00B4F9"/>
                      </a:solidFill>
                      <a:prstDash val="solid"/>
                      <a:round/>
                      <a:headEnd type="none" w="med" len="med"/>
                      <a:tailEnd type="none" w="med" len="med"/>
                    </a:lnR>
                    <a:lnT w="12700" cap="flat" cmpd="sng" algn="ctr">
                      <a:solidFill>
                        <a:srgbClr val="00B4F9"/>
                      </a:solidFill>
                      <a:prstDash val="solid"/>
                      <a:round/>
                      <a:headEnd type="none" w="med" len="med"/>
                      <a:tailEnd type="none" w="med" len="med"/>
                    </a:lnT>
                    <a:lnB w="12700" cap="flat" cmpd="sng" algn="ctr">
                      <a:solidFill>
                        <a:srgbClr val="00B4F9"/>
                      </a:solidFill>
                      <a:prstDash val="solid"/>
                      <a:round/>
                      <a:headEnd type="none" w="med" len="med"/>
                      <a:tailEnd type="none" w="med" len="med"/>
                    </a:lnB>
                  </a:tcPr>
                </a:tc>
                <a:extLst>
                  <a:ext uri="{0D108BD9-81ED-4DB2-BD59-A6C34878D82A}">
                    <a16:rowId xmlns:a16="http://schemas.microsoft.com/office/drawing/2014/main" val="10003"/>
                  </a:ext>
                </a:extLst>
              </a:tr>
              <a:tr h="1082488">
                <a:tc>
                  <a:txBody>
                    <a:bodyPr/>
                    <a:lstStyle/>
                    <a:p>
                      <a:pPr algn="ctr"/>
                      <a:r>
                        <a:rPr lang="en-US" sz="2000" b="1">
                          <a:effectLst/>
                          <a:latin typeface="Times New Roman" panose="02020603050405020304" pitchFamily="18" charset="0"/>
                          <a:cs typeface="Times New Roman" panose="02020603050405020304" pitchFamily="18" charset="0"/>
                        </a:rPr>
                        <a:t>4</a:t>
                      </a:r>
                      <a:r>
                        <a:rPr lang="en-US" sz="2000">
                          <a:effectLst/>
                          <a:latin typeface="Times New Roman" panose="02020603050405020304" pitchFamily="18" charset="0"/>
                          <a:cs typeface="Times New Roman" panose="02020603050405020304" pitchFamily="18" charset="0"/>
                        </a:rPr>
                        <a:t> </a:t>
                      </a:r>
                    </a:p>
                  </a:txBody>
                  <a:tcPr marL="68580" marR="68580" marT="0" marB="0">
                    <a:lnL w="12700" cap="flat" cmpd="sng" algn="ctr">
                      <a:solidFill>
                        <a:srgbClr val="201A0C"/>
                      </a:solidFill>
                      <a:prstDash val="solid"/>
                      <a:round/>
                      <a:headEnd type="none" w="med" len="med"/>
                      <a:tailEnd type="none" w="med" len="med"/>
                    </a:lnL>
                    <a:lnR w="12700" cap="flat" cmpd="sng" algn="ctr">
                      <a:solidFill>
                        <a:srgbClr val="201A0C"/>
                      </a:solidFill>
                      <a:prstDash val="solid"/>
                      <a:round/>
                      <a:headEnd type="none" w="med" len="med"/>
                      <a:tailEnd type="none" w="med" len="med"/>
                    </a:lnR>
                    <a:lnT w="12700" cap="flat" cmpd="sng" algn="ctr">
                      <a:solidFill>
                        <a:srgbClr val="60E0F9"/>
                      </a:solidFill>
                      <a:prstDash val="solid"/>
                      <a:round/>
                      <a:headEnd type="none" w="med" len="med"/>
                      <a:tailEnd type="none" w="med" len="med"/>
                    </a:lnT>
                    <a:lnB w="12700" cap="flat" cmpd="sng" algn="ctr">
                      <a:solidFill>
                        <a:srgbClr val="201A0C"/>
                      </a:solidFill>
                      <a:prstDash val="solid"/>
                      <a:round/>
                      <a:headEnd type="none" w="med" len="med"/>
                      <a:tailEnd type="none" w="med" len="med"/>
                    </a:lnB>
                  </a:tcPr>
                </a:tc>
                <a:tc>
                  <a:txBody>
                    <a:bodyPr/>
                    <a:lstStyle/>
                    <a:p>
                      <a:pPr algn="just"/>
                      <a:r>
                        <a:rPr lang="en-US" sz="2000">
                          <a:effectLst/>
                          <a:latin typeface="Times New Roman" panose="02020603050405020304" pitchFamily="18" charset="0"/>
                          <a:cs typeface="Times New Roman" panose="02020603050405020304" pitchFamily="18" charset="0"/>
                        </a:rPr>
                        <a:t>Debugging is hard as the error messages are generated after scanning the entire program only. </a:t>
                      </a:r>
                    </a:p>
                  </a:txBody>
                  <a:tcPr marL="68580" marR="68580" marT="0" marB="0">
                    <a:lnL w="12700" cap="flat" cmpd="sng" algn="ctr">
                      <a:solidFill>
                        <a:srgbClr val="201A0C"/>
                      </a:solidFill>
                      <a:prstDash val="solid"/>
                      <a:round/>
                      <a:headEnd type="none" w="med" len="med"/>
                      <a:tailEnd type="none" w="med" len="med"/>
                    </a:lnL>
                    <a:lnR w="12700" cap="flat" cmpd="sng" algn="ctr">
                      <a:solidFill>
                        <a:srgbClr val="00B4F9"/>
                      </a:solidFill>
                      <a:prstDash val="solid"/>
                      <a:round/>
                      <a:headEnd type="none" w="med" len="med"/>
                      <a:tailEnd type="none" w="med" len="med"/>
                    </a:lnR>
                    <a:lnT w="12700" cap="flat" cmpd="sng" algn="ctr">
                      <a:solidFill>
                        <a:srgbClr val="00B4F9"/>
                      </a:solidFill>
                      <a:prstDash val="solid"/>
                      <a:round/>
                      <a:headEnd type="none" w="med" len="med"/>
                      <a:tailEnd type="none" w="med" len="med"/>
                    </a:lnT>
                    <a:lnB w="12700" cap="flat" cmpd="sng" algn="ctr">
                      <a:solidFill>
                        <a:srgbClr val="00B4F9"/>
                      </a:solidFill>
                      <a:prstDash val="solid"/>
                      <a:round/>
                      <a:headEnd type="none" w="med" len="med"/>
                      <a:tailEnd type="none" w="med" len="med"/>
                    </a:lnB>
                  </a:tcPr>
                </a:tc>
                <a:tc>
                  <a:txBody>
                    <a:bodyPr/>
                    <a:lstStyle/>
                    <a:p>
                      <a:pPr algn="just"/>
                      <a:r>
                        <a:rPr lang="en-US" sz="2000" dirty="0">
                          <a:effectLst/>
                          <a:latin typeface="Times New Roman" panose="02020603050405020304" pitchFamily="18" charset="0"/>
                          <a:cs typeface="Times New Roman" panose="02020603050405020304" pitchFamily="18" charset="0"/>
                        </a:rPr>
                        <a:t>It stops translation when the first error is met. Hence, debugging is easy. </a:t>
                      </a:r>
                    </a:p>
                  </a:txBody>
                  <a:tcPr marL="68580" marR="68580" marT="0" marB="0">
                    <a:lnL w="12700" cap="flat" cmpd="sng" algn="ctr">
                      <a:solidFill>
                        <a:srgbClr val="00B4F9"/>
                      </a:solidFill>
                      <a:prstDash val="solid"/>
                      <a:round/>
                      <a:headEnd type="none" w="med" len="med"/>
                      <a:tailEnd type="none" w="med" len="med"/>
                    </a:lnL>
                    <a:lnR w="12700" cap="flat" cmpd="sng" algn="ctr">
                      <a:solidFill>
                        <a:srgbClr val="00B4F9"/>
                      </a:solidFill>
                      <a:prstDash val="solid"/>
                      <a:round/>
                      <a:headEnd type="none" w="med" len="med"/>
                      <a:tailEnd type="none" w="med" len="med"/>
                    </a:lnR>
                    <a:lnT w="12700" cap="flat" cmpd="sng" algn="ctr">
                      <a:solidFill>
                        <a:srgbClr val="00B4F9"/>
                      </a:solidFill>
                      <a:prstDash val="solid"/>
                      <a:round/>
                      <a:headEnd type="none" w="med" len="med"/>
                      <a:tailEnd type="none" w="med" len="med"/>
                    </a:lnT>
                    <a:lnB w="12700" cap="flat" cmpd="sng" algn="ctr">
                      <a:solidFill>
                        <a:srgbClr val="00B4F9"/>
                      </a:solidFill>
                      <a:prstDash val="solid"/>
                      <a:round/>
                      <a:headEnd type="none" w="med" len="med"/>
                      <a:tailEnd type="none" w="med" len="med"/>
                    </a:lnB>
                  </a:tcPr>
                </a:tc>
                <a:extLst>
                  <a:ext uri="{0D108BD9-81ED-4DB2-BD59-A6C34878D82A}">
                    <a16:rowId xmlns:a16="http://schemas.microsoft.com/office/drawing/2014/main" val="10004"/>
                  </a:ext>
                </a:extLst>
              </a:tr>
              <a:tr h="880858">
                <a:tc>
                  <a:txBody>
                    <a:bodyPr/>
                    <a:lstStyle/>
                    <a:p>
                      <a:pPr algn="ctr"/>
                      <a:r>
                        <a:rPr lang="en-US" sz="2000" b="1">
                          <a:effectLst/>
                          <a:latin typeface="Times New Roman" panose="02020603050405020304" pitchFamily="18" charset="0"/>
                          <a:cs typeface="Times New Roman" panose="02020603050405020304" pitchFamily="18" charset="0"/>
                        </a:rPr>
                        <a:t>5</a:t>
                      </a:r>
                      <a:r>
                        <a:rPr lang="en-US" sz="2000">
                          <a:effectLst/>
                          <a:latin typeface="Times New Roman" panose="02020603050405020304" pitchFamily="18" charset="0"/>
                          <a:cs typeface="Times New Roman" panose="02020603050405020304" pitchFamily="18" charset="0"/>
                        </a:rPr>
                        <a:t> </a:t>
                      </a:r>
                    </a:p>
                  </a:txBody>
                  <a:tcPr marL="68580" marR="68580" marT="0" marB="0">
                    <a:lnL w="12700" cap="flat" cmpd="sng" algn="ctr">
                      <a:solidFill>
                        <a:srgbClr val="E0F408"/>
                      </a:solidFill>
                      <a:prstDash val="solid"/>
                      <a:round/>
                      <a:headEnd type="none" w="med" len="med"/>
                      <a:tailEnd type="none" w="med" len="med"/>
                    </a:lnL>
                    <a:lnR w="12700" cap="flat" cmpd="sng" algn="ctr">
                      <a:solidFill>
                        <a:srgbClr val="E0F408"/>
                      </a:solidFill>
                      <a:prstDash val="solid"/>
                      <a:round/>
                      <a:headEnd type="none" w="med" len="med"/>
                      <a:tailEnd type="none" w="med" len="med"/>
                    </a:lnR>
                    <a:lnT w="12700" cap="flat" cmpd="sng" algn="ctr">
                      <a:solidFill>
                        <a:srgbClr val="201A0C"/>
                      </a:solidFill>
                      <a:prstDash val="solid"/>
                      <a:round/>
                      <a:headEnd type="none" w="med" len="med"/>
                      <a:tailEnd type="none" w="med" len="med"/>
                    </a:lnT>
                    <a:lnB w="12700" cap="flat" cmpd="sng" algn="ctr">
                      <a:solidFill>
                        <a:srgbClr val="E0F408"/>
                      </a:solidFill>
                      <a:prstDash val="solid"/>
                      <a:round/>
                      <a:headEnd type="none" w="med" len="med"/>
                      <a:tailEnd type="none" w="med" len="med"/>
                    </a:lnB>
                  </a:tcPr>
                </a:tc>
                <a:tc>
                  <a:txBody>
                    <a:bodyPr/>
                    <a:lstStyle/>
                    <a:p>
                      <a:pPr algn="just"/>
                      <a:r>
                        <a:rPr lang="en-US" sz="2000">
                          <a:effectLst/>
                          <a:latin typeface="Times New Roman" panose="02020603050405020304" pitchFamily="18" charset="0"/>
                          <a:cs typeface="Times New Roman" panose="02020603050405020304" pitchFamily="18" charset="0"/>
                        </a:rPr>
                        <a:t>Programming languages like C, C++ uses compilers. </a:t>
                      </a:r>
                    </a:p>
                  </a:txBody>
                  <a:tcPr marL="68580" marR="68580" marT="0" marB="0">
                    <a:lnL w="12700" cap="flat" cmpd="sng" algn="ctr">
                      <a:solidFill>
                        <a:srgbClr val="E0F408"/>
                      </a:solidFill>
                      <a:prstDash val="solid"/>
                      <a:round/>
                      <a:headEnd type="none" w="med" len="med"/>
                      <a:tailEnd type="none" w="med" len="med"/>
                    </a:lnL>
                    <a:lnR w="12700" cap="flat" cmpd="sng" algn="ctr">
                      <a:solidFill>
                        <a:srgbClr val="00B4F9"/>
                      </a:solidFill>
                      <a:prstDash val="solid"/>
                      <a:round/>
                      <a:headEnd type="none" w="med" len="med"/>
                      <a:tailEnd type="none" w="med" len="med"/>
                    </a:lnR>
                    <a:lnT w="12700" cap="flat" cmpd="sng" algn="ctr">
                      <a:solidFill>
                        <a:srgbClr val="00B4F9"/>
                      </a:solidFill>
                      <a:prstDash val="solid"/>
                      <a:round/>
                      <a:headEnd type="none" w="med" len="med"/>
                      <a:tailEnd type="none" w="med" len="med"/>
                    </a:lnT>
                    <a:lnB w="12700" cap="flat" cmpd="sng" algn="ctr">
                      <a:solidFill>
                        <a:srgbClr val="00B4F9"/>
                      </a:solidFill>
                      <a:prstDash val="solid"/>
                      <a:round/>
                      <a:headEnd type="none" w="med" len="med"/>
                      <a:tailEnd type="none" w="med" len="med"/>
                    </a:lnB>
                  </a:tcPr>
                </a:tc>
                <a:tc>
                  <a:txBody>
                    <a:bodyPr/>
                    <a:lstStyle/>
                    <a:p>
                      <a:pPr algn="just"/>
                      <a:r>
                        <a:rPr lang="en-US" sz="2000" dirty="0">
                          <a:effectLst/>
                          <a:latin typeface="Times New Roman" panose="02020603050405020304" pitchFamily="18" charset="0"/>
                          <a:cs typeface="Times New Roman" panose="02020603050405020304" pitchFamily="18" charset="0"/>
                        </a:rPr>
                        <a:t>Programming languages like Python, BASIC, and Ruby uses interpreters. </a:t>
                      </a:r>
                    </a:p>
                  </a:txBody>
                  <a:tcPr marL="68580" marR="68580" marT="0" marB="0">
                    <a:lnL w="12700" cap="flat" cmpd="sng" algn="ctr">
                      <a:solidFill>
                        <a:srgbClr val="00B4F9"/>
                      </a:solidFill>
                      <a:prstDash val="solid"/>
                      <a:round/>
                      <a:headEnd type="none" w="med" len="med"/>
                      <a:tailEnd type="none" w="med" len="med"/>
                    </a:lnL>
                    <a:lnR w="12700" cap="flat" cmpd="sng" algn="ctr">
                      <a:solidFill>
                        <a:srgbClr val="00B4F9"/>
                      </a:solidFill>
                      <a:prstDash val="solid"/>
                      <a:round/>
                      <a:headEnd type="none" w="med" len="med"/>
                      <a:tailEnd type="none" w="med" len="med"/>
                    </a:lnR>
                    <a:lnT w="12700" cap="flat" cmpd="sng" algn="ctr">
                      <a:solidFill>
                        <a:srgbClr val="00B4F9"/>
                      </a:solidFill>
                      <a:prstDash val="solid"/>
                      <a:round/>
                      <a:headEnd type="none" w="med" len="med"/>
                      <a:tailEnd type="none" w="med" len="med"/>
                    </a:lnT>
                    <a:lnB w="12700" cap="flat" cmpd="sng" algn="ctr">
                      <a:solidFill>
                        <a:srgbClr val="00B4F9"/>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62735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0525" y="386079"/>
            <a:ext cx="6139815" cy="635000"/>
          </a:xfrm>
          <a:prstGeom prst="rect">
            <a:avLst/>
          </a:prstGeom>
        </p:spPr>
        <p:txBody>
          <a:bodyPr vert="horz" wrap="square" lIns="0" tIns="12700" rIns="0" bIns="0" rtlCol="0" anchor="ctr">
            <a:spAutoFit/>
          </a:bodyPr>
          <a:lstStyle/>
          <a:p>
            <a:pPr marL="12700">
              <a:spcBef>
                <a:spcPts val="100"/>
              </a:spcBef>
            </a:pPr>
            <a:r>
              <a:rPr sz="4000" u="heavy" spc="-10" dirty="0">
                <a:solidFill>
                  <a:srgbClr val="686363"/>
                </a:solidFill>
                <a:uFill>
                  <a:solidFill>
                    <a:srgbClr val="686363"/>
                  </a:solidFill>
                </a:uFill>
              </a:rPr>
              <a:t>System </a:t>
            </a:r>
            <a:r>
              <a:rPr sz="4000" u="heavy" spc="-5" dirty="0">
                <a:solidFill>
                  <a:srgbClr val="686363"/>
                </a:solidFill>
                <a:uFill>
                  <a:solidFill>
                    <a:srgbClr val="686363"/>
                  </a:solidFill>
                </a:uFill>
              </a:rPr>
              <a:t>Software</a:t>
            </a:r>
            <a:r>
              <a:rPr sz="4000" u="heavy" spc="-35" dirty="0">
                <a:solidFill>
                  <a:srgbClr val="686363"/>
                </a:solidFill>
                <a:uFill>
                  <a:solidFill>
                    <a:srgbClr val="686363"/>
                  </a:solidFill>
                </a:uFill>
              </a:rPr>
              <a:t> </a:t>
            </a:r>
            <a:r>
              <a:rPr sz="4000" u="heavy" spc="-10" dirty="0">
                <a:solidFill>
                  <a:srgbClr val="686363"/>
                </a:solidFill>
                <a:uFill>
                  <a:solidFill>
                    <a:srgbClr val="686363"/>
                  </a:solidFill>
                </a:uFill>
              </a:rPr>
              <a:t>(contd):</a:t>
            </a:r>
            <a:endParaRPr sz="4000" dirty="0"/>
          </a:p>
        </p:txBody>
      </p:sp>
      <p:sp>
        <p:nvSpPr>
          <p:cNvPr id="3" name="object 3"/>
          <p:cNvSpPr txBox="1"/>
          <p:nvPr/>
        </p:nvSpPr>
        <p:spPr>
          <a:xfrm>
            <a:off x="1040525" y="2160430"/>
            <a:ext cx="9948042" cy="2822952"/>
          </a:xfrm>
          <a:prstGeom prst="rect">
            <a:avLst/>
          </a:prstGeom>
        </p:spPr>
        <p:txBody>
          <a:bodyPr vert="horz" wrap="square" lIns="0" tIns="10160" rIns="0" bIns="0" rtlCol="0">
            <a:spAutoFit/>
          </a:bodyPr>
          <a:lstStyle/>
          <a:p>
            <a:pPr marL="79375" marR="210820" indent="-49530" algn="just">
              <a:lnSpc>
                <a:spcPct val="100699"/>
              </a:lnSpc>
              <a:spcBef>
                <a:spcPts val="80"/>
              </a:spcBef>
            </a:pPr>
            <a:r>
              <a:rPr sz="2600" b="1" u="heavy" spc="-80" dirty="0" smtClean="0">
                <a:uFill>
                  <a:solidFill>
                    <a:srgbClr val="000000"/>
                  </a:solidFill>
                </a:uFill>
                <a:latin typeface="Times New Roman"/>
                <a:cs typeface="Times New Roman"/>
              </a:rPr>
              <a:t>Loader:</a:t>
            </a:r>
            <a:r>
              <a:rPr sz="2600" b="1" spc="-80" dirty="0" smtClean="0">
                <a:latin typeface="Times New Roman"/>
                <a:cs typeface="Times New Roman"/>
              </a:rPr>
              <a:t> </a:t>
            </a:r>
            <a:r>
              <a:rPr sz="2600" spc="-310" dirty="0" smtClean="0">
                <a:latin typeface="Times New Roman"/>
                <a:cs typeface="Times New Roman"/>
              </a:rPr>
              <a:t>A </a:t>
            </a:r>
            <a:r>
              <a:rPr sz="2600" spc="-95" dirty="0" smtClean="0">
                <a:latin typeface="Times New Roman"/>
                <a:cs typeface="Times New Roman"/>
              </a:rPr>
              <a:t>loader </a:t>
            </a:r>
            <a:r>
              <a:rPr sz="2600" spc="-150" dirty="0" smtClean="0">
                <a:latin typeface="Times New Roman"/>
                <a:cs typeface="Times New Roman"/>
              </a:rPr>
              <a:t>is </a:t>
            </a:r>
            <a:r>
              <a:rPr sz="2600" spc="-75" dirty="0" smtClean="0">
                <a:latin typeface="Times New Roman"/>
                <a:cs typeface="Times New Roman"/>
              </a:rPr>
              <a:t>the </a:t>
            </a:r>
            <a:r>
              <a:rPr sz="2600" spc="-60" dirty="0" smtClean="0">
                <a:latin typeface="Times New Roman"/>
                <a:cs typeface="Times New Roman"/>
              </a:rPr>
              <a:t>part </a:t>
            </a:r>
            <a:r>
              <a:rPr sz="2600" spc="-140" dirty="0" smtClean="0">
                <a:latin typeface="Times New Roman"/>
                <a:cs typeface="Times New Roman"/>
              </a:rPr>
              <a:t>of </a:t>
            </a:r>
            <a:r>
              <a:rPr sz="2600" spc="-145" dirty="0" smtClean="0">
                <a:latin typeface="Times New Roman"/>
                <a:cs typeface="Times New Roman"/>
              </a:rPr>
              <a:t>an </a:t>
            </a:r>
            <a:r>
              <a:rPr sz="2600" b="1" spc="10" dirty="0" smtClean="0">
                <a:latin typeface="Times New Roman"/>
                <a:cs typeface="Times New Roman"/>
              </a:rPr>
              <a:t>operating </a:t>
            </a:r>
            <a:r>
              <a:rPr sz="2600" b="1" spc="-20" dirty="0" smtClean="0">
                <a:latin typeface="Times New Roman"/>
                <a:cs typeface="Times New Roman"/>
              </a:rPr>
              <a:t>system </a:t>
            </a:r>
            <a:r>
              <a:rPr sz="2600" spc="-75" dirty="0" smtClean="0">
                <a:latin typeface="Times New Roman"/>
                <a:cs typeface="Times New Roman"/>
              </a:rPr>
              <a:t>that </a:t>
            </a:r>
            <a:r>
              <a:rPr sz="2600" spc="-150" dirty="0" smtClean="0">
                <a:latin typeface="Times New Roman"/>
                <a:cs typeface="Times New Roman"/>
              </a:rPr>
              <a:t>is  </a:t>
            </a:r>
            <a:r>
              <a:rPr sz="2600" spc="-110" dirty="0" smtClean="0">
                <a:latin typeface="Times New Roman"/>
                <a:cs typeface="Times New Roman"/>
              </a:rPr>
              <a:t>responsible </a:t>
            </a:r>
            <a:r>
              <a:rPr sz="2600" spc="-85" dirty="0" smtClean="0">
                <a:latin typeface="Times New Roman"/>
                <a:cs typeface="Times New Roman"/>
              </a:rPr>
              <a:t>for </a:t>
            </a:r>
            <a:r>
              <a:rPr sz="2600" spc="-130" dirty="0" smtClean="0">
                <a:latin typeface="Times New Roman"/>
                <a:cs typeface="Times New Roman"/>
              </a:rPr>
              <a:t>loading </a:t>
            </a:r>
            <a:r>
              <a:rPr sz="2600" spc="-110" dirty="0" smtClean="0">
                <a:latin typeface="Times New Roman"/>
                <a:cs typeface="Times New Roman"/>
              </a:rPr>
              <a:t>programs </a:t>
            </a:r>
            <a:r>
              <a:rPr sz="2600" spc="-75" dirty="0" smtClean="0">
                <a:latin typeface="Times New Roman"/>
                <a:cs typeface="Times New Roman"/>
              </a:rPr>
              <a:t>into </a:t>
            </a:r>
            <a:r>
              <a:rPr sz="2600" spc="-85" dirty="0" smtClean="0">
                <a:latin typeface="Times New Roman"/>
                <a:cs typeface="Times New Roman"/>
              </a:rPr>
              <a:t>memory, </a:t>
            </a:r>
            <a:r>
              <a:rPr sz="2600" spc="-95" dirty="0" smtClean="0">
                <a:latin typeface="Times New Roman"/>
                <a:cs typeface="Times New Roman"/>
              </a:rPr>
              <a:t>preparing </a:t>
            </a:r>
            <a:r>
              <a:rPr sz="2600" spc="-90" dirty="0" smtClean="0">
                <a:latin typeface="Times New Roman"/>
                <a:cs typeface="Times New Roman"/>
              </a:rPr>
              <a:t>them  </a:t>
            </a:r>
            <a:r>
              <a:rPr sz="2600" spc="-85" dirty="0" smtClean="0">
                <a:latin typeface="Times New Roman"/>
                <a:cs typeface="Times New Roman"/>
              </a:rPr>
              <a:t>for </a:t>
            </a:r>
            <a:r>
              <a:rPr sz="2600" spc="-95" dirty="0" smtClean="0">
                <a:latin typeface="Times New Roman"/>
                <a:cs typeface="Times New Roman"/>
              </a:rPr>
              <a:t>execution </a:t>
            </a:r>
            <a:r>
              <a:rPr sz="2600" spc="-135" dirty="0" smtClean="0">
                <a:latin typeface="Times New Roman"/>
                <a:cs typeface="Times New Roman"/>
              </a:rPr>
              <a:t>and </a:t>
            </a:r>
            <a:r>
              <a:rPr sz="2600" spc="-85" dirty="0" smtClean="0">
                <a:latin typeface="Times New Roman"/>
                <a:cs typeface="Times New Roman"/>
              </a:rPr>
              <a:t>then </a:t>
            </a:r>
            <a:r>
              <a:rPr sz="2600" spc="-105" dirty="0" smtClean="0">
                <a:latin typeface="Times New Roman"/>
                <a:cs typeface="Times New Roman"/>
              </a:rPr>
              <a:t>executing</a:t>
            </a:r>
            <a:r>
              <a:rPr sz="2600" spc="90" dirty="0" smtClean="0">
                <a:latin typeface="Times New Roman"/>
                <a:cs typeface="Times New Roman"/>
              </a:rPr>
              <a:t> </a:t>
            </a:r>
            <a:r>
              <a:rPr sz="2600" spc="-55" dirty="0" smtClean="0">
                <a:latin typeface="Times New Roman"/>
                <a:cs typeface="Times New Roman"/>
              </a:rPr>
              <a:t>them.</a:t>
            </a:r>
            <a:endParaRPr sz="2600" dirty="0" smtClean="0">
              <a:latin typeface="Times New Roman"/>
              <a:cs typeface="Times New Roman"/>
            </a:endParaRPr>
          </a:p>
          <a:p>
            <a:pPr algn="just">
              <a:spcBef>
                <a:spcPts val="5"/>
              </a:spcBef>
            </a:pPr>
            <a:endParaRPr sz="2600" dirty="0" smtClean="0">
              <a:latin typeface="Times New Roman"/>
              <a:cs typeface="Times New Roman"/>
            </a:endParaRPr>
          </a:p>
          <a:p>
            <a:pPr marL="79375" marR="5080" indent="-67310" algn="just"/>
            <a:r>
              <a:rPr sz="2600" spc="-120" dirty="0" smtClean="0">
                <a:latin typeface="Times New Roman"/>
                <a:cs typeface="Times New Roman"/>
              </a:rPr>
              <a:t>The </a:t>
            </a:r>
            <a:r>
              <a:rPr sz="2600" spc="-95" dirty="0" smtClean="0">
                <a:latin typeface="Times New Roman"/>
                <a:cs typeface="Times New Roman"/>
              </a:rPr>
              <a:t>loader </a:t>
            </a:r>
            <a:r>
              <a:rPr sz="2600" spc="-150" dirty="0" smtClean="0">
                <a:latin typeface="Times New Roman"/>
                <a:cs typeface="Times New Roman"/>
              </a:rPr>
              <a:t>is </a:t>
            </a:r>
            <a:r>
              <a:rPr sz="2600" spc="-140" dirty="0" smtClean="0">
                <a:latin typeface="Times New Roman"/>
                <a:cs typeface="Times New Roman"/>
              </a:rPr>
              <a:t>usually </a:t>
            </a:r>
            <a:r>
              <a:rPr sz="2600" spc="-190" dirty="0" smtClean="0">
                <a:latin typeface="Times New Roman"/>
                <a:cs typeface="Times New Roman"/>
              </a:rPr>
              <a:t>a </a:t>
            </a:r>
            <a:r>
              <a:rPr sz="2600" spc="-60" dirty="0" smtClean="0">
                <a:latin typeface="Times New Roman"/>
                <a:cs typeface="Times New Roman"/>
              </a:rPr>
              <a:t>part </a:t>
            </a:r>
            <a:r>
              <a:rPr sz="2600" spc="-140" dirty="0" smtClean="0">
                <a:latin typeface="Times New Roman"/>
                <a:cs typeface="Times New Roman"/>
              </a:rPr>
              <a:t>of </a:t>
            </a:r>
            <a:r>
              <a:rPr sz="2600" spc="-75" dirty="0" smtClean="0">
                <a:latin typeface="Times New Roman"/>
                <a:cs typeface="Times New Roman"/>
              </a:rPr>
              <a:t>the </a:t>
            </a:r>
            <a:r>
              <a:rPr sz="2600" spc="-95" dirty="0" smtClean="0">
                <a:latin typeface="Times New Roman"/>
                <a:cs typeface="Times New Roman"/>
              </a:rPr>
              <a:t>operating </a:t>
            </a:r>
            <a:r>
              <a:rPr sz="2600" spc="-125" dirty="0" smtClean="0">
                <a:latin typeface="Times New Roman"/>
                <a:cs typeface="Times New Roman"/>
              </a:rPr>
              <a:t>system </a:t>
            </a:r>
            <a:r>
              <a:rPr sz="2600" spc="-135" dirty="0" smtClean="0">
                <a:latin typeface="Times New Roman"/>
                <a:cs typeface="Times New Roman"/>
              </a:rPr>
              <a:t>and </a:t>
            </a:r>
            <a:r>
              <a:rPr sz="2600" spc="-140" dirty="0" smtClean="0">
                <a:latin typeface="Times New Roman"/>
                <a:cs typeface="Times New Roman"/>
              </a:rPr>
              <a:t>usually </a:t>
            </a:r>
            <a:r>
              <a:rPr sz="2600" spc="-150" dirty="0" smtClean="0">
                <a:latin typeface="Times New Roman"/>
                <a:cs typeface="Times New Roman"/>
              </a:rPr>
              <a:t>is  </a:t>
            </a:r>
            <a:r>
              <a:rPr sz="2600" spc="-114" dirty="0" smtClean="0">
                <a:latin typeface="Times New Roman"/>
                <a:cs typeface="Times New Roman"/>
              </a:rPr>
              <a:t>loaded </a:t>
            </a:r>
            <a:r>
              <a:rPr sz="2600" spc="-80" dirty="0" smtClean="0">
                <a:latin typeface="Times New Roman"/>
                <a:cs typeface="Times New Roman"/>
              </a:rPr>
              <a:t>at </a:t>
            </a:r>
            <a:r>
              <a:rPr sz="2600" spc="-135" dirty="0" smtClean="0">
                <a:latin typeface="Times New Roman"/>
                <a:cs typeface="Times New Roman"/>
              </a:rPr>
              <a:t>system </a:t>
            </a:r>
            <a:r>
              <a:rPr sz="2600" spc="-75" dirty="0" smtClean="0">
                <a:latin typeface="Times New Roman"/>
                <a:cs typeface="Times New Roman"/>
              </a:rPr>
              <a:t>boot </a:t>
            </a:r>
            <a:r>
              <a:rPr sz="2600" spc="-85" dirty="0" smtClean="0">
                <a:latin typeface="Times New Roman"/>
                <a:cs typeface="Times New Roman"/>
              </a:rPr>
              <a:t>time </a:t>
            </a:r>
            <a:r>
              <a:rPr sz="2600" spc="-135" dirty="0" smtClean="0">
                <a:latin typeface="Times New Roman"/>
                <a:cs typeface="Times New Roman"/>
              </a:rPr>
              <a:t>and </a:t>
            </a:r>
            <a:r>
              <a:rPr sz="2600" spc="-150" dirty="0" smtClean="0">
                <a:latin typeface="Times New Roman"/>
                <a:cs typeface="Times New Roman"/>
              </a:rPr>
              <a:t>stays </a:t>
            </a:r>
            <a:r>
              <a:rPr sz="2600" spc="-110" dirty="0" smtClean="0">
                <a:latin typeface="Times New Roman"/>
                <a:cs typeface="Times New Roman"/>
              </a:rPr>
              <a:t>in memory </a:t>
            </a:r>
            <a:r>
              <a:rPr sz="2600" spc="-80" dirty="0" smtClean="0">
                <a:latin typeface="Times New Roman"/>
                <a:cs typeface="Times New Roman"/>
              </a:rPr>
              <a:t>until </a:t>
            </a:r>
            <a:r>
              <a:rPr sz="2600" spc="-75" dirty="0" smtClean="0">
                <a:latin typeface="Times New Roman"/>
                <a:cs typeface="Times New Roman"/>
              </a:rPr>
              <a:t>the </a:t>
            </a:r>
            <a:r>
              <a:rPr sz="2600" spc="-135" dirty="0" smtClean="0">
                <a:latin typeface="Times New Roman"/>
                <a:cs typeface="Times New Roman"/>
              </a:rPr>
              <a:t>system  </a:t>
            </a:r>
            <a:r>
              <a:rPr sz="2600" spc="-150" dirty="0" smtClean="0">
                <a:latin typeface="Times New Roman"/>
                <a:cs typeface="Times New Roman"/>
              </a:rPr>
              <a:t>is </a:t>
            </a:r>
            <a:r>
              <a:rPr sz="2600" spc="-55" dirty="0" smtClean="0">
                <a:latin typeface="Times New Roman"/>
                <a:cs typeface="Times New Roman"/>
              </a:rPr>
              <a:t>rebooted, </a:t>
            </a:r>
            <a:r>
              <a:rPr sz="2600" spc="-100" dirty="0" smtClean="0">
                <a:latin typeface="Times New Roman"/>
                <a:cs typeface="Times New Roman"/>
              </a:rPr>
              <a:t>shut </a:t>
            </a:r>
            <a:r>
              <a:rPr sz="2600" spc="-70" dirty="0" smtClean="0">
                <a:latin typeface="Times New Roman"/>
                <a:cs typeface="Times New Roman"/>
              </a:rPr>
              <a:t>down, </a:t>
            </a:r>
            <a:r>
              <a:rPr sz="2600" spc="-40" dirty="0" smtClean="0">
                <a:latin typeface="Times New Roman"/>
                <a:cs typeface="Times New Roman"/>
              </a:rPr>
              <a:t>or </a:t>
            </a:r>
            <a:r>
              <a:rPr sz="2600" spc="-90" dirty="0" smtClean="0">
                <a:latin typeface="Times New Roman"/>
                <a:cs typeface="Times New Roman"/>
              </a:rPr>
              <a:t>powered</a:t>
            </a:r>
            <a:r>
              <a:rPr sz="2600" spc="35" dirty="0" smtClean="0">
                <a:latin typeface="Times New Roman"/>
                <a:cs typeface="Times New Roman"/>
              </a:rPr>
              <a:t> </a:t>
            </a:r>
            <a:r>
              <a:rPr sz="2600" spc="-90" dirty="0" smtClean="0">
                <a:latin typeface="Times New Roman"/>
                <a:cs typeface="Times New Roman"/>
              </a:rPr>
              <a:t>off.</a:t>
            </a:r>
            <a:endParaRPr sz="2600" dirty="0">
              <a:latin typeface="Times New Roman"/>
              <a:cs typeface="Times New Roman"/>
            </a:endParaRPr>
          </a:p>
        </p:txBody>
      </p:sp>
      <p:sp>
        <p:nvSpPr>
          <p:cNvPr id="5" name="object 5"/>
          <p:cNvSpPr txBox="1">
            <a:spLocks noGrp="1"/>
          </p:cNvSpPr>
          <p:nvPr>
            <p:ph type="sldNum" sz="quarter" idx="7"/>
          </p:nvPr>
        </p:nvSpPr>
        <p:spPr>
          <a:xfrm>
            <a:off x="10261600" y="6429910"/>
            <a:ext cx="2844800" cy="218008"/>
          </a:xfrm>
          <a:prstGeom prst="rect">
            <a:avLst/>
          </a:prstGeom>
        </p:spPr>
        <p:txBody>
          <a:bodyPr vert="horz" wrap="square" lIns="0" tIns="0" rIns="0" bIns="0" rtlCol="0" anchor="ctr">
            <a:spAutoFit/>
          </a:bodyPr>
          <a:lstStyle/>
          <a:p>
            <a:pPr marL="38100">
              <a:lnSpc>
                <a:spcPts val="1664"/>
              </a:lnSpc>
            </a:pPr>
            <a:fld id="{81D60167-4931-47E6-BA6A-407CBD079E47}" type="slidenum">
              <a:rPr spc="40" dirty="0"/>
              <a:pPr marL="38100">
                <a:lnSpc>
                  <a:spcPts val="1664"/>
                </a:lnSpc>
              </a:pPr>
              <a:t>9</a:t>
            </a:fld>
            <a:endParaRPr spc="40" dirty="0"/>
          </a:p>
        </p:txBody>
      </p:sp>
    </p:spTree>
    <p:extLst>
      <p:ext uri="{BB962C8B-B14F-4D97-AF65-F5344CB8AC3E}">
        <p14:creationId xmlns:p14="http://schemas.microsoft.com/office/powerpoint/2010/main" val="1606655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12006</TotalTime>
  <Words>3304</Words>
  <Application>Microsoft Office PowerPoint</Application>
  <PresentationFormat>Widescreen</PresentationFormat>
  <Paragraphs>343</Paragraphs>
  <Slides>29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Lucida Console</vt:lpstr>
      <vt:lpstr>Sylfaen</vt:lpstr>
      <vt:lpstr>Times New Roman</vt:lpstr>
      <vt:lpstr>UnDotum</vt:lpstr>
      <vt:lpstr>Office Theme</vt:lpstr>
      <vt:lpstr>PowerPoint Presentation</vt:lpstr>
      <vt:lpstr>Lect-3 (UNIT-1)  Evolution of Programming Languages</vt:lpstr>
      <vt:lpstr>Debugging</vt:lpstr>
      <vt:lpstr>Testing</vt:lpstr>
      <vt:lpstr>System Software:</vt:lpstr>
      <vt:lpstr>System Software:</vt:lpstr>
      <vt:lpstr>System Software (contd):</vt:lpstr>
      <vt:lpstr>Differences between compiler and interpreter</vt:lpstr>
      <vt:lpstr>System Software (contd):</vt:lpstr>
      <vt:lpstr>System Software (contd):</vt:lpstr>
      <vt:lpstr>Object file and Executable file</vt:lpstr>
      <vt:lpstr>Difference between Object file and Executable file :</vt:lpstr>
      <vt:lpstr>PowerPoint Presentation</vt:lpstr>
      <vt:lpstr>What is a Programming Language</vt:lpstr>
      <vt:lpstr>Classification of Programming Languages</vt:lpstr>
      <vt:lpstr>The Evolution of Programming Languages -</vt:lpstr>
      <vt:lpstr>The Evolution of Programming Languages -</vt:lpstr>
      <vt:lpstr>The Evolution of Programming Languages -</vt:lpstr>
      <vt:lpstr>The Evolution of Programming Languages -</vt:lpstr>
      <vt:lpstr>The Evolution of Programming Languages -</vt:lpstr>
      <vt:lpstr>Third generation (High Level Languages)</vt:lpstr>
      <vt:lpstr>Third generation (High Level Languages)</vt:lpstr>
      <vt:lpstr>Third generation (High Level Languages)</vt:lpstr>
      <vt:lpstr>Fourth generation</vt:lpstr>
      <vt:lpstr>Fifth generation</vt:lpstr>
      <vt:lpstr>Fifth generation</vt:lpstr>
      <vt:lpstr>Fifth generation</vt:lpstr>
      <vt:lpstr>A Typical C Program Development Environment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Ankit Khare</cp:lastModifiedBy>
  <cp:revision>846</cp:revision>
  <cp:lastPrinted>2017-08-16T11:40:20Z</cp:lastPrinted>
  <dcterms:created xsi:type="dcterms:W3CDTF">2017-08-14T08:34:40Z</dcterms:created>
  <dcterms:modified xsi:type="dcterms:W3CDTF">2021-09-14T07:11:20Z</dcterms:modified>
</cp:coreProperties>
</file>