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55" r:id="rId2"/>
    <p:sldId id="356" r:id="rId3"/>
    <p:sldId id="441" r:id="rId4"/>
    <p:sldId id="440" r:id="rId5"/>
    <p:sldId id="443" r:id="rId6"/>
    <p:sldId id="447" r:id="rId7"/>
    <p:sldId id="449" r:id="rId8"/>
    <p:sldId id="442" r:id="rId9"/>
    <p:sldId id="445" r:id="rId10"/>
    <p:sldId id="446" r:id="rId11"/>
    <p:sldId id="448" r:id="rId12"/>
    <p:sldId id="358" r:id="rId13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ple 2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89"/>
    <a:srgbClr val="003683"/>
    <a:srgbClr val="EF3E40"/>
    <a:srgbClr val="003F88"/>
    <a:srgbClr val="F03534"/>
    <a:srgbClr val="4478AB"/>
    <a:srgbClr val="ED3D3D"/>
    <a:srgbClr val="EE3F3E"/>
    <a:srgbClr val="FDCA02"/>
    <a:srgbClr val="003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59" autoAdjust="0"/>
  </p:normalViewPr>
  <p:slideViewPr>
    <p:cSldViewPr snapToGrid="0" snapToObjects="1">
      <p:cViewPr varScale="1">
        <p:scale>
          <a:sx n="58" d="100"/>
          <a:sy n="58" d="100"/>
        </p:scale>
        <p:origin x="1116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-654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9" d="100"/>
          <a:sy n="59" d="100"/>
        </p:scale>
        <p:origin x="174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8833F3-6894-4446-9DD7-7BF5273401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6AF53-87C6-44D6-8DF0-82D50DF3A3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3275-9D44-403D-A9EB-A3A69884D36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EFB75-7C7E-4071-8E1E-D75D344B1E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295B7-2BD5-4BB8-9CAC-58DBCA39BE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3D9E9-DEB7-4D51-A02F-CCFF7D72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C79F9-0E80-4B59-BFBF-922194FB6FE7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5012C-24FD-4033-9E4F-17EFABF705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-programming-language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geeksforgeeks.org/runtime-errors/" TargetMode="External"/><Relationship Id="rId5" Type="http://schemas.openxmlformats.org/officeDocument/2006/relationships/hyperlink" Target="https://www.geeksforgeeks.org/structures-c/" TargetMode="External"/><Relationship Id="rId4" Type="http://schemas.openxmlformats.org/officeDocument/2006/relationships/hyperlink" Target="https://www.geeksforgeeks.org/c-plus-plus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errors-in-cc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geeksforgeeks.org/basic-input-output-c/" TargetMode="External"/><Relationship Id="rId4" Type="http://schemas.openxmlformats.org/officeDocument/2006/relationships/hyperlink" Target="https://www.geeksforgeeks.org/return-statement-in-c-cpp-with-example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5012C-24FD-4033-9E4F-17EFABF705B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24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 smtClean="0"/>
              <a:t>Syntax:</a:t>
            </a:r>
            <a:endParaRPr lang="en-US" dirty="0" smtClean="0"/>
          </a:p>
          <a:p>
            <a:r>
              <a:rPr lang="en-US" dirty="0" smtClean="0"/>
              <a:t>It refers to the rules and regulations for writing any statement in a programming language like </a:t>
            </a:r>
            <a:r>
              <a:rPr lang="en-US" dirty="0" smtClean="0">
                <a:hlinkClick r:id="rId3"/>
              </a:rPr>
              <a:t>C</a:t>
            </a:r>
            <a:r>
              <a:rPr lang="en-US" dirty="0" smtClean="0"/>
              <a:t>/</a:t>
            </a:r>
            <a:r>
              <a:rPr lang="en-US" dirty="0" smtClean="0">
                <a:hlinkClick r:id="rId4"/>
              </a:rPr>
              <a:t>C++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does not have to do anything with the meaning of the statement.</a:t>
            </a:r>
          </a:p>
          <a:p>
            <a:r>
              <a:rPr lang="en-US" dirty="0" smtClean="0"/>
              <a:t>A statement is syntactically valid if it follows all the rules.</a:t>
            </a:r>
          </a:p>
          <a:p>
            <a:r>
              <a:rPr lang="en-US" dirty="0" smtClean="0"/>
              <a:t>It is related to the grammar and </a:t>
            </a:r>
            <a:r>
              <a:rPr lang="en-US" dirty="0" smtClean="0">
                <a:hlinkClick r:id="rId5"/>
              </a:rPr>
              <a:t>structure</a:t>
            </a:r>
            <a:r>
              <a:rPr lang="en-US" dirty="0" smtClean="0"/>
              <a:t> of the language.</a:t>
            </a:r>
          </a:p>
          <a:p>
            <a:r>
              <a:rPr lang="en-US" b="1" u="sng" dirty="0" smtClean="0"/>
              <a:t>Semantics:</a:t>
            </a:r>
            <a:endParaRPr lang="en-US" dirty="0" smtClean="0"/>
          </a:p>
          <a:p>
            <a:r>
              <a:rPr lang="en-US" dirty="0" smtClean="0"/>
              <a:t>It refers to the meaning associated with the statement in a programming language.</a:t>
            </a:r>
          </a:p>
          <a:p>
            <a:r>
              <a:rPr lang="en-US" dirty="0" smtClean="0"/>
              <a:t>It is all about the meaning of the statement which interprets the program easily.</a:t>
            </a:r>
          </a:p>
          <a:p>
            <a:r>
              <a:rPr lang="en-US" dirty="0" smtClean="0"/>
              <a:t>Errors are handled at </a:t>
            </a:r>
            <a:r>
              <a:rPr lang="en-US" dirty="0" smtClean="0">
                <a:hlinkClick r:id="rId6"/>
              </a:rPr>
              <a:t>runtime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5012C-24FD-4033-9E4F-17EFABF705B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44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Derivation Tree</a:t>
            </a:r>
          </a:p>
          <a:p>
            <a:r>
              <a:rPr lang="en-US" dirty="0" smtClean="0"/>
              <a:t>Derivation tree is a graphical representation for the derivation of the given production rules for a given CFG. It is the simple way to show how the derivation can be done to obtain some string from a given set of production rules. The derivation tree is also called a parse tree.</a:t>
            </a:r>
          </a:p>
          <a:p>
            <a:r>
              <a:rPr lang="en-US" dirty="0" smtClean="0"/>
              <a:t>Parse tree follows the precedence of operators. The deepest sub-tree traversed first. So, the operator in the parent node has less precedence over the operator in the sub-tree.</a:t>
            </a:r>
          </a:p>
          <a:p>
            <a:r>
              <a:rPr lang="en-US" dirty="0" smtClean="0"/>
              <a:t>A parse tree contains the following properties:</a:t>
            </a:r>
          </a:p>
          <a:p>
            <a:r>
              <a:rPr lang="en-US" dirty="0" smtClean="0"/>
              <a:t>The root node is always a node indicating start symbols.</a:t>
            </a:r>
          </a:p>
          <a:p>
            <a:r>
              <a:rPr lang="en-US" dirty="0" smtClean="0"/>
              <a:t>The derivation is read from left to right.</a:t>
            </a:r>
          </a:p>
          <a:p>
            <a:r>
              <a:rPr lang="en-US" dirty="0" smtClean="0"/>
              <a:t>The leaf node is always terminal nodes.</a:t>
            </a:r>
          </a:p>
          <a:p>
            <a:r>
              <a:rPr lang="en-US" smtClean="0"/>
              <a:t>The interior nodes are always the non-terminal nodes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5012C-24FD-4033-9E4F-17EFABF705B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06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// Driver Code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    // Return statement before </a:t>
            </a:r>
            <a:r>
              <a:rPr lang="en-US" dirty="0" err="1" smtClean="0"/>
              <a:t>cout</a:t>
            </a:r>
            <a:endParaRPr lang="en-US" dirty="0" smtClean="0"/>
          </a:p>
          <a:p>
            <a:r>
              <a:rPr lang="en-US" dirty="0" smtClean="0"/>
              <a:t>    return 0;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   // Print the value</a:t>
            </a:r>
          </a:p>
          <a:p>
            <a:r>
              <a:rPr lang="en-US" dirty="0" smtClean="0"/>
              <a:t>    </a:t>
            </a:r>
            <a:r>
              <a:rPr lang="en-US" dirty="0" err="1" smtClean="0"/>
              <a:t>cout</a:t>
            </a:r>
            <a:r>
              <a:rPr lang="en-US" dirty="0" smtClean="0"/>
              <a:t> &lt;&lt; "GFG!";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The output will be blank because the above program is </a:t>
            </a:r>
            <a:r>
              <a:rPr lang="en-US" b="1" dirty="0" smtClean="0"/>
              <a:t>semantically</a:t>
            </a:r>
            <a:r>
              <a:rPr lang="en-US" dirty="0" smtClean="0"/>
              <a:t> incorrect.</a:t>
            </a:r>
          </a:p>
          <a:p>
            <a:r>
              <a:rPr lang="en-US" dirty="0" smtClean="0"/>
              <a:t>This program has no syntax </a:t>
            </a:r>
            <a:r>
              <a:rPr lang="en-US" dirty="0" smtClean="0">
                <a:hlinkClick r:id="rId3"/>
              </a:rPr>
              <a:t>error</a:t>
            </a:r>
            <a:r>
              <a:rPr lang="en-US" dirty="0" smtClean="0"/>
              <a:t> as it is following every programming rule but still, it will not print anything on the screen because the </a:t>
            </a:r>
            <a:r>
              <a:rPr lang="en-US" dirty="0" smtClean="0">
                <a:hlinkClick r:id="rId4"/>
              </a:rPr>
              <a:t>return</a:t>
            </a:r>
            <a:r>
              <a:rPr lang="en-US" dirty="0" smtClean="0"/>
              <a:t> statement is written before the </a:t>
            </a:r>
            <a:r>
              <a:rPr lang="en-US" dirty="0" err="1" smtClean="0">
                <a:hlinkClick r:id="rId5"/>
              </a:rPr>
              <a:t>cout</a:t>
            </a:r>
            <a:r>
              <a:rPr lang="en-US" dirty="0" smtClean="0"/>
              <a:t> statement which causes the program to terminate before printing anything on the screen. This type of situation is considered a </a:t>
            </a:r>
            <a:r>
              <a:rPr lang="en-US" b="1" dirty="0" smtClean="0"/>
              <a:t>semantic error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5012C-24FD-4033-9E4F-17EFABF705B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55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5080AC-C60D-4695-B305-1501005D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D6079-B8BA-462C-B4F8-F879949C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D9AAD-96F2-4C0C-A3CC-8F868506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0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2440C-D902-48AF-BF36-C59A9592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2C376-8056-427F-AD3A-8606A97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1B15A-F8B0-4ACE-A799-48756E74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342DD3-94F2-431A-BF2E-A4BEC5CD7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75826"/>
            <a:ext cx="12192000" cy="56491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8785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E9BCB5A-9765-46B3-8024-522FDFBD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27039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BC7395B-BA29-4C79-BEEB-EE53CCFC268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2000" y="17526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950C3E-4668-4901-9878-0DF46FD8E602}"/>
              </a:ext>
            </a:extLst>
          </p:cNvPr>
          <p:cNvSpPr txBox="1">
            <a:spLocks/>
          </p:cNvSpPr>
          <p:nvPr userDrawn="1"/>
        </p:nvSpPr>
        <p:spPr>
          <a:xfrm>
            <a:off x="8890000" y="65087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1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8D82-6440-427D-B2A3-40E4C2EDF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75826"/>
            <a:ext cx="12192000" cy="56491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SEPARATOR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2440C-D902-48AF-BF36-C59A9592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2C376-8056-427F-AD3A-8606A97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1B15A-F8B0-4ACE-A799-48756E74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2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lang="en-IN" spc="40" smtClean="0"/>
              <a:pPr marL="38100">
                <a:lnSpc>
                  <a:spcPts val="1664"/>
                </a:lnSpc>
              </a:pPr>
              <a:t>‹#›</a:t>
            </a:fld>
            <a:endParaRPr lang="en-IN" spc="40" dirty="0"/>
          </a:p>
        </p:txBody>
      </p:sp>
    </p:spTree>
    <p:extLst>
      <p:ext uri="{BB962C8B-B14F-4D97-AF65-F5344CB8AC3E}">
        <p14:creationId xmlns:p14="http://schemas.microsoft.com/office/powerpoint/2010/main" val="40571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lang="en-IN" spc="40" smtClean="0"/>
              <a:pPr marL="38100">
                <a:lnSpc>
                  <a:spcPts val="1664"/>
                </a:lnSpc>
              </a:pPr>
              <a:t>‹#›</a:t>
            </a:fld>
            <a:endParaRPr lang="en-IN" spc="40" dirty="0"/>
          </a:p>
        </p:txBody>
      </p:sp>
    </p:spTree>
    <p:extLst>
      <p:ext uri="{BB962C8B-B14F-4D97-AF65-F5344CB8AC3E}">
        <p14:creationId xmlns:p14="http://schemas.microsoft.com/office/powerpoint/2010/main" val="154729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lang="en-IN" spc="40" smtClean="0"/>
              <a:pPr marL="38100">
                <a:lnSpc>
                  <a:spcPts val="1664"/>
                </a:lnSpc>
              </a:pPr>
              <a:t>‹#›</a:t>
            </a:fld>
            <a:endParaRPr lang="en-IN" spc="40" dirty="0"/>
          </a:p>
        </p:txBody>
      </p:sp>
    </p:spTree>
    <p:extLst>
      <p:ext uri="{BB962C8B-B14F-4D97-AF65-F5344CB8AC3E}">
        <p14:creationId xmlns:p14="http://schemas.microsoft.com/office/powerpoint/2010/main" val="411792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D2152-08A9-004F-BE32-52A9C6BDFCAD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1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5" r:id="rId3"/>
    <p:sldLayoutId id="2147483663" r:id="rId4"/>
    <p:sldLayoutId id="2147483650" r:id="rId5"/>
    <p:sldLayoutId id="2147483664" r:id="rId6"/>
    <p:sldLayoutId id="2147483666" r:id="rId7"/>
    <p:sldLayoutId id="2147483667" r:id="rId8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95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7655"/>
            <a:ext cx="10972800" cy="868365"/>
          </a:xfrm>
        </p:spPr>
        <p:txBody>
          <a:bodyPr>
            <a:normAutofit/>
          </a:bodyPr>
          <a:lstStyle/>
          <a:p>
            <a:r>
              <a:rPr lang="en-IN" sz="3600" dirty="0" smtClean="0"/>
              <a:t>Semantics</a:t>
            </a:r>
            <a:endParaRPr lang="en-IN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26021"/>
            <a:ext cx="10972800" cy="5100144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Semantics</a:t>
            </a:r>
            <a:r>
              <a:rPr lang="en-US" dirty="0"/>
              <a:t> term in a programming language is used to figure out the relationship among the syntax and the model of computation.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emphasizes the interpretation of a program so that the programmer could understand it in an easy way or predict the outcome of program execution. </a:t>
            </a:r>
            <a:endParaRPr lang="en-US" dirty="0" smtClean="0"/>
          </a:p>
          <a:p>
            <a:pPr algn="just"/>
            <a:r>
              <a:rPr lang="en-US" dirty="0" smtClean="0"/>
              <a:t>An </a:t>
            </a:r>
            <a:r>
              <a:rPr lang="en-US" dirty="0"/>
              <a:t>approach known as </a:t>
            </a:r>
            <a:r>
              <a:rPr lang="en-US" b="1" dirty="0"/>
              <a:t>syntax-directed</a:t>
            </a:r>
            <a:r>
              <a:rPr lang="en-US" dirty="0"/>
              <a:t> </a:t>
            </a:r>
            <a:r>
              <a:rPr lang="en-US" b="1" dirty="0"/>
              <a:t>semantics</a:t>
            </a:r>
            <a:r>
              <a:rPr lang="en-US" dirty="0"/>
              <a:t> is used to map syntactical constructs to the computational model with the help of a function.</a:t>
            </a:r>
          </a:p>
          <a:p>
            <a:pPr algn="just"/>
            <a:r>
              <a:rPr lang="en-US" dirty="0"/>
              <a:t>The programming language semantics can be described by the various </a:t>
            </a:r>
            <a:r>
              <a:rPr lang="en-US" dirty="0" smtClean="0"/>
              <a:t>techniques</a:t>
            </a:r>
          </a:p>
          <a:p>
            <a:pPr marL="3136900" lvl="4" indent="-330200" algn="just"/>
            <a:r>
              <a:rPr lang="en-US" sz="2200" dirty="0" smtClean="0"/>
              <a:t>Axiomatic </a:t>
            </a:r>
            <a:r>
              <a:rPr lang="en-US" sz="2200" dirty="0"/>
              <a:t>semantics</a:t>
            </a:r>
          </a:p>
          <a:p>
            <a:pPr marL="3136900" lvl="4" indent="-330200" algn="just"/>
            <a:r>
              <a:rPr lang="en-US" sz="2200" dirty="0"/>
              <a:t>Operational semantics</a:t>
            </a:r>
          </a:p>
          <a:p>
            <a:pPr marL="3136900" lvl="4" indent="-330200" algn="just"/>
            <a:r>
              <a:rPr lang="en-US" sz="2200" dirty="0"/>
              <a:t>Denotational semantics</a:t>
            </a:r>
          </a:p>
          <a:p>
            <a:pPr marL="3136900" lvl="4" indent="-330200" algn="just"/>
            <a:r>
              <a:rPr lang="en-US" sz="2200" dirty="0"/>
              <a:t>Translation semantics.</a:t>
            </a:r>
          </a:p>
          <a:p>
            <a:pPr marL="3136900" lvl="4" indent="-330200" algn="just"/>
            <a:r>
              <a:rPr lang="en-US" sz="2200" dirty="0" smtClean="0"/>
              <a:t>Algebraic semantics</a:t>
            </a:r>
          </a:p>
        </p:txBody>
      </p:sp>
    </p:spTree>
    <p:extLst>
      <p:ext uri="{BB962C8B-B14F-4D97-AF65-F5344CB8AC3E}">
        <p14:creationId xmlns:p14="http://schemas.microsoft.com/office/powerpoint/2010/main" val="224459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7655"/>
            <a:ext cx="10972800" cy="868365"/>
          </a:xfrm>
        </p:spPr>
        <p:txBody>
          <a:bodyPr>
            <a:normAutofit/>
          </a:bodyPr>
          <a:lstStyle/>
          <a:p>
            <a:r>
              <a:rPr lang="en-IN" sz="3600" dirty="0" smtClean="0"/>
              <a:t>Semantics Techniques</a:t>
            </a:r>
            <a:endParaRPr lang="en-IN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26021"/>
            <a:ext cx="10972800" cy="5100144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Algebraic </a:t>
            </a:r>
            <a:r>
              <a:rPr lang="en-US" b="1" dirty="0"/>
              <a:t>semantics</a:t>
            </a:r>
            <a:r>
              <a:rPr lang="en-US" dirty="0"/>
              <a:t> interprets the program by defining an algebra.</a:t>
            </a:r>
          </a:p>
          <a:p>
            <a:pPr algn="just"/>
            <a:r>
              <a:rPr lang="en-US" b="1" dirty="0"/>
              <a:t>Axiomatic semantics</a:t>
            </a:r>
            <a:r>
              <a:rPr lang="en-US" dirty="0"/>
              <a:t> determine the meaning of a program by building assertions about an association that detain at each point in the execution of the program (i.e. implicitly).</a:t>
            </a:r>
          </a:p>
          <a:p>
            <a:pPr algn="just"/>
            <a:r>
              <a:rPr lang="en-US" b="1" dirty="0"/>
              <a:t>Operational semantics</a:t>
            </a:r>
            <a:r>
              <a:rPr lang="en-US" dirty="0"/>
              <a:t> compares the languages to the abstract machine, and the program is then evaluated as a sequence of the state transitions.</a:t>
            </a:r>
          </a:p>
          <a:p>
            <a:pPr algn="just"/>
            <a:r>
              <a:rPr lang="en-US" b="1" dirty="0"/>
              <a:t>Denotational semantics</a:t>
            </a:r>
            <a:r>
              <a:rPr lang="en-US" dirty="0"/>
              <a:t> expresses the meaning of the program in the form of a set of functions operating on the program state.</a:t>
            </a:r>
          </a:p>
          <a:p>
            <a:pPr algn="just"/>
            <a:r>
              <a:rPr lang="en-US" b="1" dirty="0"/>
              <a:t>Translational semantics</a:t>
            </a:r>
            <a:r>
              <a:rPr lang="en-US" dirty="0"/>
              <a:t> focuses on the methods used for translating a program into another language.</a:t>
            </a:r>
          </a:p>
        </p:txBody>
      </p:sp>
    </p:spTree>
    <p:extLst>
      <p:ext uri="{BB962C8B-B14F-4D97-AF65-F5344CB8AC3E}">
        <p14:creationId xmlns:p14="http://schemas.microsoft.com/office/powerpoint/2010/main" val="220536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1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7A0E-301F-433F-A66A-D8416CCD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01766"/>
            <a:ext cx="12192000" cy="2346434"/>
          </a:xfrm>
        </p:spPr>
        <p:txBody>
          <a:bodyPr>
            <a:normAutofit/>
          </a:bodyPr>
          <a:lstStyle/>
          <a:p>
            <a:r>
              <a:rPr lang="en-US" dirty="0" smtClean="0"/>
              <a:t>Syntax </a:t>
            </a:r>
            <a:r>
              <a:rPr lang="en-US" dirty="0"/>
              <a:t>and Semantics</a:t>
            </a:r>
          </a:p>
        </p:txBody>
      </p:sp>
    </p:spTree>
    <p:extLst>
      <p:ext uri="{BB962C8B-B14F-4D97-AF65-F5344CB8AC3E}">
        <p14:creationId xmlns:p14="http://schemas.microsoft.com/office/powerpoint/2010/main" val="38606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Languages in General</a:t>
            </a:r>
            <a:endParaRPr lang="en-IN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0524" y="1986455"/>
            <a:ext cx="10026869" cy="413970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sz="2600" dirty="0" smtClean="0"/>
              <a:t>All languages have a set of symbols, rules for constructing compound constructions out of atomic constructions and meaning assigned to the significant units.</a:t>
            </a:r>
          </a:p>
          <a:p>
            <a:pPr lvl="1" algn="just"/>
            <a:r>
              <a:rPr lang="en-IN" sz="3000" dirty="0" smtClean="0"/>
              <a:t>E.g., the letter ‘A’ is part of English, </a:t>
            </a:r>
            <a:r>
              <a:rPr lang="en-IN" sz="3000" dirty="0" smtClean="0"/>
              <a:t>but </a:t>
            </a:r>
            <a:r>
              <a:rPr lang="en-IN" sz="3000" dirty="0" smtClean="0"/>
              <a:t>not part of Hindi.</a:t>
            </a:r>
          </a:p>
          <a:p>
            <a:pPr lvl="1" algn="just"/>
            <a:r>
              <a:rPr lang="en-IN" sz="3000" dirty="0" smtClean="0"/>
              <a:t>E.g., English is a Subject-Verb-Object language, where Arabic is Subject-Object-Verb language.</a:t>
            </a:r>
          </a:p>
          <a:p>
            <a:pPr lvl="1" algn="just"/>
            <a:r>
              <a:rPr lang="en-IN" sz="3000" dirty="0" smtClean="0"/>
              <a:t>E.g., ‘snow’ means snow in English, but ‘</a:t>
            </a:r>
            <a:r>
              <a:rPr lang="en-IN" sz="3000" dirty="0" err="1" smtClean="0"/>
              <a:t>schnee</a:t>
            </a:r>
            <a:r>
              <a:rPr lang="en-IN" sz="3000" dirty="0" smtClean="0"/>
              <a:t>’ means snow in German.</a:t>
            </a:r>
          </a:p>
          <a:p>
            <a:pPr algn="just"/>
            <a:r>
              <a:rPr lang="en-IN" sz="2600" b="1" dirty="0" smtClean="0"/>
              <a:t>Syntax :</a:t>
            </a:r>
            <a:r>
              <a:rPr lang="en-US" altLang="en-US" dirty="0" smtClean="0"/>
              <a:t>The </a:t>
            </a:r>
            <a:r>
              <a:rPr lang="en-US" altLang="en-US" dirty="0"/>
              <a:t>form or structure of the expressions, statements, and program </a:t>
            </a:r>
            <a:r>
              <a:rPr lang="en-US" altLang="en-US" dirty="0" smtClean="0"/>
              <a:t>units. It </a:t>
            </a:r>
            <a:r>
              <a:rPr lang="en-IN" sz="2600" dirty="0" smtClean="0"/>
              <a:t>is the grammar of the language. </a:t>
            </a:r>
          </a:p>
          <a:p>
            <a:pPr>
              <a:lnSpc>
                <a:spcPct val="90000"/>
              </a:lnSpc>
            </a:pPr>
            <a:r>
              <a:rPr lang="en-US" altLang="en-US" sz="2600" b="1" dirty="0" smtClean="0"/>
              <a:t>Semantics</a:t>
            </a:r>
            <a:r>
              <a:rPr lang="en-US" altLang="en-US" sz="2600" b="1" dirty="0"/>
              <a:t>:</a:t>
            </a:r>
            <a:r>
              <a:rPr lang="en-US" altLang="en-US" sz="2600" dirty="0"/>
              <a:t> The meaning of </a:t>
            </a:r>
            <a:r>
              <a:rPr lang="en-IN" sz="2600" dirty="0"/>
              <a:t>significant parts(</a:t>
            </a:r>
            <a:r>
              <a:rPr lang="en-US" altLang="en-US" sz="2600" dirty="0"/>
              <a:t>expressions,  statements, and program units.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43326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7655"/>
            <a:ext cx="10972800" cy="882869"/>
          </a:xfrm>
        </p:spPr>
        <p:txBody>
          <a:bodyPr>
            <a:normAutofit/>
          </a:bodyPr>
          <a:lstStyle/>
          <a:p>
            <a:r>
              <a:rPr lang="en-IN" sz="3600" dirty="0" smtClean="0"/>
              <a:t>Comparison Chart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10" y="1040524"/>
            <a:ext cx="10809890" cy="44931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889087"/>
              </p:ext>
            </p:extLst>
          </p:nvPr>
        </p:nvGraphicFramePr>
        <p:xfrm>
          <a:off x="772509" y="1040523"/>
          <a:ext cx="10809891" cy="48557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603297">
                  <a:extLst>
                    <a:ext uri="{9D8B030D-6E8A-4147-A177-3AD203B41FA5}">
                      <a16:colId xmlns:a16="http://schemas.microsoft.com/office/drawing/2014/main" val="1652311986"/>
                    </a:ext>
                  </a:extLst>
                </a:gridCol>
                <a:gridCol w="3603297">
                  <a:extLst>
                    <a:ext uri="{9D8B030D-6E8A-4147-A177-3AD203B41FA5}">
                      <a16:colId xmlns:a16="http://schemas.microsoft.com/office/drawing/2014/main" val="3859378353"/>
                    </a:ext>
                  </a:extLst>
                </a:gridCol>
                <a:gridCol w="3603297">
                  <a:extLst>
                    <a:ext uri="{9D8B030D-6E8A-4147-A177-3AD203B41FA5}">
                      <a16:colId xmlns:a16="http://schemas.microsoft.com/office/drawing/2014/main" val="2104341488"/>
                    </a:ext>
                  </a:extLst>
                </a:gridCol>
              </a:tblGrid>
              <a:tr h="936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1" cap="all" dirty="0">
                          <a:effectLst/>
                        </a:rPr>
                        <a:t>BASIS FOR COMPARISON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1" cap="all" dirty="0">
                          <a:effectLst/>
                        </a:rPr>
                        <a:t>SYNTAX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1" cap="all" dirty="0">
                          <a:effectLst/>
                        </a:rPr>
                        <a:t>SEMANTICS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50514311"/>
                  </a:ext>
                </a:extLst>
              </a:tr>
              <a:tr h="9360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Basic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Permitted phrases of a language.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Interpretation of the phrases.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37998809"/>
                  </a:ext>
                </a:extLst>
              </a:tr>
              <a:tr h="9360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Errors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Handled at the compile time.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Confronted at runtime.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15251125"/>
                  </a:ext>
                </a:extLst>
              </a:tr>
              <a:tr h="204761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Relation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Syntactic interpretation must have some distinctive meaning.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Semantic component is associated with a syntactic representation.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08639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4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860478"/>
          </a:xfrm>
        </p:spPr>
        <p:txBody>
          <a:bodyPr>
            <a:normAutofit/>
          </a:bodyPr>
          <a:lstStyle/>
          <a:p>
            <a:r>
              <a:rPr lang="en-IN" sz="3600" dirty="0" smtClean="0"/>
              <a:t>Syntax</a:t>
            </a:r>
            <a:endParaRPr lang="en-IN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3228" y="1387367"/>
            <a:ext cx="10263351" cy="4738798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The </a:t>
            </a:r>
            <a:r>
              <a:rPr lang="en-US" sz="2600" b="1" dirty="0"/>
              <a:t>Syntax</a:t>
            </a:r>
            <a:r>
              <a:rPr lang="en-US" sz="2600" dirty="0"/>
              <a:t> of a programming language is used to signify the structure of programs without considering their meaning. </a:t>
            </a:r>
            <a:endParaRPr lang="en-US" sz="2600" dirty="0" smtClean="0"/>
          </a:p>
          <a:p>
            <a:pPr algn="just"/>
            <a:r>
              <a:rPr lang="en-US" sz="2600" dirty="0" smtClean="0"/>
              <a:t>It </a:t>
            </a:r>
            <a:r>
              <a:rPr lang="en-US" sz="2600" dirty="0"/>
              <a:t>basically emphasizes the structure, layout of a program with their appearance. </a:t>
            </a:r>
            <a:endParaRPr lang="en-US" sz="2600" dirty="0" smtClean="0"/>
          </a:p>
          <a:p>
            <a:pPr algn="just"/>
            <a:r>
              <a:rPr lang="en-US" sz="2600" dirty="0" smtClean="0"/>
              <a:t>It </a:t>
            </a:r>
            <a:r>
              <a:rPr lang="en-US" sz="2600" dirty="0"/>
              <a:t>involves a collection of rules which validates the sequence of symbols and instruction used in a program. </a:t>
            </a:r>
            <a:endParaRPr lang="en-US" sz="2600" dirty="0" smtClean="0"/>
          </a:p>
          <a:p>
            <a:pPr algn="just"/>
            <a:r>
              <a:rPr lang="en-US" sz="2600" dirty="0" smtClean="0"/>
              <a:t>The </a:t>
            </a:r>
            <a:r>
              <a:rPr lang="en-US" sz="2600" dirty="0"/>
              <a:t>pragmatic and computation model figures these syntactic components of a programming language. </a:t>
            </a:r>
            <a:endParaRPr lang="en-US" sz="2600" dirty="0" smtClean="0"/>
          </a:p>
          <a:p>
            <a:pPr algn="just"/>
            <a:r>
              <a:rPr lang="en-US" sz="2600" dirty="0" smtClean="0"/>
              <a:t>The </a:t>
            </a:r>
            <a:r>
              <a:rPr lang="en-US" sz="2600" dirty="0"/>
              <a:t>tools evolved for the specification of the syntax of the programming languages are regular, context-free and attribute </a:t>
            </a:r>
            <a:r>
              <a:rPr lang="en-US" sz="2600" dirty="0" smtClean="0"/>
              <a:t>grammars (AUTOMATA THEORY)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8488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860478"/>
          </a:xfrm>
        </p:spPr>
        <p:txBody>
          <a:bodyPr>
            <a:normAutofit/>
          </a:bodyPr>
          <a:lstStyle/>
          <a:p>
            <a:r>
              <a:rPr lang="en-IN" sz="3600" dirty="0" smtClean="0"/>
              <a:t>Syntax (Grammar)</a:t>
            </a:r>
            <a:endParaRPr lang="en-IN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3228" y="1387367"/>
            <a:ext cx="10263351" cy="473879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Grammars</a:t>
            </a:r>
            <a:r>
              <a:rPr lang="en-US" dirty="0"/>
              <a:t> generally are the rewriting rules whose purpose is to recognize and generate the programs. </a:t>
            </a:r>
            <a:endParaRPr lang="en-US" dirty="0" smtClean="0"/>
          </a:p>
          <a:p>
            <a:pPr algn="just"/>
            <a:r>
              <a:rPr lang="en-US" dirty="0" smtClean="0"/>
              <a:t>Grammar </a:t>
            </a:r>
            <a:r>
              <a:rPr lang="en-US" dirty="0"/>
              <a:t>does not rely on the computation model instead used in the description of the structure of the language.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grammar contains a finite set of grammatical categories (such as noun phrase, verb phrase, article, noun, </a:t>
            </a:r>
            <a:r>
              <a:rPr lang="en-US" dirty="0" err="1"/>
              <a:t>etc</a:t>
            </a:r>
            <a:r>
              <a:rPr lang="en-US" dirty="0"/>
              <a:t>), solitary words (elements of the alphabets) and the well-formed rules to specify the order within which components of the grammatical categories should appear.</a:t>
            </a:r>
          </a:p>
        </p:txBody>
      </p:sp>
    </p:spTree>
    <p:extLst>
      <p:ext uri="{BB962C8B-B14F-4D97-AF65-F5344CB8AC3E}">
        <p14:creationId xmlns:p14="http://schemas.microsoft.com/office/powerpoint/2010/main" val="327507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860478"/>
          </a:xfrm>
        </p:spPr>
        <p:txBody>
          <a:bodyPr>
            <a:normAutofit/>
          </a:bodyPr>
          <a:lstStyle/>
          <a:p>
            <a:r>
              <a:rPr lang="en-IN" sz="3600" dirty="0" smtClean="0"/>
              <a:t>Derivation Tree ---     (7+3)* (5-2)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0044" t="39763" r="50808" b="26663"/>
          <a:stretch/>
        </p:blipFill>
        <p:spPr>
          <a:xfrm>
            <a:off x="141050" y="1135117"/>
            <a:ext cx="6545225" cy="42388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44847" t="45625" r="33250" b="22292"/>
          <a:stretch/>
        </p:blipFill>
        <p:spPr>
          <a:xfrm>
            <a:off x="7010400" y="1856652"/>
            <a:ext cx="3828775" cy="279575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8366760" y="4652404"/>
            <a:ext cx="0" cy="2243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260080" y="4876800"/>
            <a:ext cx="228600" cy="36576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83040" y="5059680"/>
            <a:ext cx="271272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a = b + </a:t>
            </a:r>
            <a:r>
              <a:rPr lang="en-US" sz="2400" dirty="0" err="1" smtClean="0">
                <a:solidFill>
                  <a:srgbClr val="FF0000"/>
                </a:solidFill>
              </a:rPr>
              <a:t>const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6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Syntax Analysis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Syntax analysis</a:t>
            </a:r>
            <a:r>
              <a:rPr lang="en-US" dirty="0"/>
              <a:t> is a task performed by a compiler which examines whether the program has a proper associated </a:t>
            </a:r>
            <a:r>
              <a:rPr lang="en-US" b="1" dirty="0"/>
              <a:t>derivation tree </a:t>
            </a:r>
            <a:r>
              <a:rPr lang="en-US" dirty="0"/>
              <a:t>or not.</a:t>
            </a:r>
          </a:p>
          <a:p>
            <a:r>
              <a:rPr lang="en-US" dirty="0"/>
              <a:t>The syntax of a programming language can be interpreted using the following formal and informal techniques:</a:t>
            </a:r>
          </a:p>
          <a:p>
            <a:pPr lvl="1"/>
            <a:r>
              <a:rPr lang="en-US" b="1" dirty="0"/>
              <a:t>Lexical syntax</a:t>
            </a:r>
            <a:r>
              <a:rPr lang="en-US" dirty="0"/>
              <a:t> for defining the rules for basic symbols involving identifiers, literals, punctuators and operators.</a:t>
            </a:r>
          </a:p>
          <a:p>
            <a:pPr lvl="1"/>
            <a:r>
              <a:rPr lang="en-US" b="1" dirty="0"/>
              <a:t>Concrete syntax</a:t>
            </a:r>
            <a:r>
              <a:rPr lang="en-US" dirty="0"/>
              <a:t> specifies the real representation of the programs with the help of lexical symbols like its alphabet.</a:t>
            </a:r>
          </a:p>
          <a:p>
            <a:pPr lvl="1"/>
            <a:r>
              <a:rPr lang="en-US" b="1" dirty="0"/>
              <a:t>Abstract syntax</a:t>
            </a:r>
            <a:r>
              <a:rPr lang="en-US" dirty="0"/>
              <a:t> conveys only the vital program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4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7655"/>
            <a:ext cx="10972800" cy="961697"/>
          </a:xfrm>
        </p:spPr>
        <p:txBody>
          <a:bodyPr>
            <a:normAutofit/>
          </a:bodyPr>
          <a:lstStyle/>
          <a:p>
            <a:r>
              <a:rPr lang="en-US" sz="3200" dirty="0"/>
              <a:t>Types of grammars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61241"/>
            <a:ext cx="10668000" cy="4864923"/>
          </a:xfrm>
        </p:spPr>
        <p:txBody>
          <a:bodyPr>
            <a:normAutofit/>
          </a:bodyPr>
          <a:lstStyle/>
          <a:p>
            <a:r>
              <a:rPr lang="en-US" b="1" dirty="0" smtClean="0"/>
              <a:t>Context-free </a:t>
            </a:r>
            <a:r>
              <a:rPr lang="en-US" b="1" dirty="0"/>
              <a:t>grammar</a:t>
            </a:r>
            <a:r>
              <a:rPr lang="en-US" dirty="0"/>
              <a:t> is prevalently used to figure out the whole language structure.</a:t>
            </a:r>
          </a:p>
          <a:p>
            <a:r>
              <a:rPr lang="en-US" b="1" dirty="0"/>
              <a:t>Regular expressions</a:t>
            </a:r>
            <a:r>
              <a:rPr lang="en-US" dirty="0"/>
              <a:t> describe the lexical units (tokens) of a programming language.</a:t>
            </a:r>
          </a:p>
          <a:p>
            <a:r>
              <a:rPr lang="en-US" b="1" dirty="0"/>
              <a:t>Attribute grammars</a:t>
            </a:r>
            <a:r>
              <a:rPr lang="en-US" dirty="0"/>
              <a:t> specify the context-sensitive part of the language.</a:t>
            </a:r>
          </a:p>
        </p:txBody>
      </p:sp>
    </p:spTree>
    <p:extLst>
      <p:ext uri="{BB962C8B-B14F-4D97-AF65-F5344CB8AC3E}">
        <p14:creationId xmlns:p14="http://schemas.microsoft.com/office/powerpoint/2010/main" val="2290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12385</TotalTime>
  <Words>1063</Words>
  <Application>Microsoft Office PowerPoint</Application>
  <PresentationFormat>Widescreen</PresentationFormat>
  <Paragraphs>96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PowerPoint Presentation</vt:lpstr>
      <vt:lpstr>Syntax and Semantics</vt:lpstr>
      <vt:lpstr>Languages in General</vt:lpstr>
      <vt:lpstr>Comparison Chart</vt:lpstr>
      <vt:lpstr>Syntax</vt:lpstr>
      <vt:lpstr>Syntax (Grammar)</vt:lpstr>
      <vt:lpstr>Derivation Tree ---     (7+3)* (5-2)</vt:lpstr>
      <vt:lpstr>Syntax Analysis</vt:lpstr>
      <vt:lpstr>Types of grammars</vt:lpstr>
      <vt:lpstr>Semantics</vt:lpstr>
      <vt:lpstr>Semantics Techniques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Strengthen the embankments</dc:title>
  <dc:creator>Apple 2</dc:creator>
  <cp:lastModifiedBy>Ankit Khare</cp:lastModifiedBy>
  <cp:revision>882</cp:revision>
  <cp:lastPrinted>2017-08-16T11:40:20Z</cp:lastPrinted>
  <dcterms:created xsi:type="dcterms:W3CDTF">2017-08-14T08:34:40Z</dcterms:created>
  <dcterms:modified xsi:type="dcterms:W3CDTF">2021-09-21T04:18:31Z</dcterms:modified>
</cp:coreProperties>
</file>