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7" r:id="rId17"/>
    <p:sldId id="271" r:id="rId18"/>
    <p:sldId id="273" r:id="rId19"/>
    <p:sldId id="274" r:id="rId20"/>
    <p:sldId id="286" r:id="rId21"/>
    <p:sldId id="275" r:id="rId22"/>
    <p:sldId id="276" r:id="rId23"/>
    <p:sldId id="278" r:id="rId24"/>
    <p:sldId id="279" r:id="rId25"/>
    <p:sldId id="280" r:id="rId26"/>
    <p:sldId id="281" r:id="rId27"/>
    <p:sldId id="282" r:id="rId28"/>
    <p:sldId id="283" r:id="rId29"/>
    <p:sldId id="284" r:id="rId30"/>
    <p:sldId id="28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883" autoAdjust="0"/>
  </p:normalViewPr>
  <p:slideViewPr>
    <p:cSldViewPr>
      <p:cViewPr varScale="1">
        <p:scale>
          <a:sx n="64" d="100"/>
          <a:sy n="64" d="100"/>
        </p:scale>
        <p:origin x="148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C8BB4A-93FF-4A29-9F10-700D72A3F58D}" type="datetimeFigureOut">
              <a:rPr lang="en-US" smtClean="0"/>
              <a:t>9/29/2021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49736E-7338-4F5C-B16B-F107492E72E2}" type="slidenum">
              <a:rPr lang="en-US" smtClean="0"/>
              <a:t>‹#›</a:t>
            </a:fld>
            <a:endParaRPr lang="en-US"/>
          </a:p>
        </p:txBody>
      </p:sp>
    </p:spTree>
    <p:extLst>
      <p:ext uri="{BB962C8B-B14F-4D97-AF65-F5344CB8AC3E}">
        <p14:creationId xmlns:p14="http://schemas.microsoft.com/office/powerpoint/2010/main" val="3497731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studytonight.com/c/overview-of-c"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array is defined as the collection of similar type of data items stored at contiguous memory locations. Arrays are the derived data type in C programming language which can store the primitive type of data such as </a:t>
            </a:r>
            <a:r>
              <a:rPr lang="en-US" dirty="0" err="1" smtClean="0"/>
              <a:t>int</a:t>
            </a:r>
            <a:r>
              <a:rPr lang="en-US" dirty="0" smtClean="0"/>
              <a:t>, char, double, float, etc. It also has the capability to store the collection of derived data types, such as pointers, structure, etc. The array is the simplest data structure where each data element can be randomly accessed by using its index number.</a:t>
            </a:r>
          </a:p>
          <a:p>
            <a:endParaRPr lang="en-US" dirty="0" smtClean="0"/>
          </a:p>
          <a:p>
            <a:r>
              <a:rPr lang="en-US" dirty="0" smtClean="0"/>
              <a:t>C array is beneficial if you have to store similar elements. For example, if we want to store the marks of a student in 6 subjects, then we don't need to define different variables for the marks in the different subject. Instead of that, we can define an array which can store the marks in each subject at the contiguous memory locations.</a:t>
            </a:r>
          </a:p>
          <a:p>
            <a:endParaRPr lang="en-US" dirty="0" smtClean="0"/>
          </a:p>
          <a:p>
            <a:r>
              <a:rPr lang="en-US" dirty="0" smtClean="0"/>
              <a:t>By using the array, we can access the elements easily. Only a few lines of code are required to access the elements of the array.</a:t>
            </a:r>
          </a:p>
          <a:p>
            <a:endParaRPr lang="en-US" dirty="0"/>
          </a:p>
        </p:txBody>
      </p:sp>
      <p:sp>
        <p:nvSpPr>
          <p:cNvPr id="4" name="Slide Number Placeholder 3"/>
          <p:cNvSpPr>
            <a:spLocks noGrp="1"/>
          </p:cNvSpPr>
          <p:nvPr>
            <p:ph type="sldNum" sz="quarter" idx="10"/>
          </p:nvPr>
        </p:nvSpPr>
        <p:spPr/>
        <p:txBody>
          <a:bodyPr/>
          <a:lstStyle/>
          <a:p>
            <a:fld id="{D249736E-7338-4F5C-B16B-F107492E72E2}" type="slidenum">
              <a:rPr lang="en-US" smtClean="0"/>
              <a:t>2</a:t>
            </a:fld>
            <a:endParaRPr lang="en-US"/>
          </a:p>
        </p:txBody>
      </p:sp>
    </p:spTree>
    <p:extLst>
      <p:ext uri="{BB962C8B-B14F-4D97-AF65-F5344CB8AC3E}">
        <p14:creationId xmlns:p14="http://schemas.microsoft.com/office/powerpoint/2010/main" val="380261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Properties of Array</a:t>
            </a:r>
          </a:p>
          <a:p>
            <a:r>
              <a:rPr lang="en-US" dirty="0" smtClean="0"/>
              <a:t>Each element of an array is of same data type and carries the same size, i.e., </a:t>
            </a:r>
            <a:r>
              <a:rPr lang="en-US" dirty="0" err="1" smtClean="0"/>
              <a:t>int</a:t>
            </a:r>
            <a:r>
              <a:rPr lang="en-US" dirty="0" smtClean="0"/>
              <a:t> = 4 bytes.</a:t>
            </a:r>
          </a:p>
          <a:p>
            <a:r>
              <a:rPr lang="en-US" dirty="0" smtClean="0"/>
              <a:t>Elements of the array are stored at contiguous memory locations where the first element is stored at the smallest memory location.</a:t>
            </a:r>
          </a:p>
          <a:p>
            <a:r>
              <a:rPr lang="en-US" dirty="0" smtClean="0"/>
              <a:t>Elements of the array can be randomly accessed since we can calculate the address of each element of the array with the given base address and the size of the data element.</a:t>
            </a:r>
          </a:p>
          <a:p>
            <a:endParaRPr lang="en-US" dirty="0" smtClean="0"/>
          </a:p>
          <a:p>
            <a:r>
              <a:rPr lang="en-US" b="1" dirty="0" smtClean="0"/>
              <a:t>Advantage of C Array</a:t>
            </a:r>
          </a:p>
          <a:p>
            <a:r>
              <a:rPr lang="en-US" b="1" dirty="0" smtClean="0"/>
              <a:t>1) Code Optimization</a:t>
            </a:r>
            <a:r>
              <a:rPr lang="en-US" dirty="0" smtClean="0"/>
              <a:t>: Less code to the access the data.</a:t>
            </a:r>
          </a:p>
          <a:p>
            <a:r>
              <a:rPr lang="en-US" b="1" dirty="0" smtClean="0"/>
              <a:t>2) Ease of traversing</a:t>
            </a:r>
            <a:r>
              <a:rPr lang="en-US" dirty="0" smtClean="0"/>
              <a:t>: By using the for loop, we can retrieve the elements of an array easily.</a:t>
            </a:r>
          </a:p>
          <a:p>
            <a:r>
              <a:rPr lang="en-US" b="1" dirty="0" smtClean="0"/>
              <a:t>3) Ease of sorting</a:t>
            </a:r>
            <a:r>
              <a:rPr lang="en-US" dirty="0" smtClean="0"/>
              <a:t>: To sort the elements of the array, we need a few lines of code only.</a:t>
            </a:r>
          </a:p>
          <a:p>
            <a:r>
              <a:rPr lang="en-US" b="1" dirty="0" smtClean="0"/>
              <a:t>4) Random Access</a:t>
            </a:r>
            <a:r>
              <a:rPr lang="en-US" dirty="0" smtClean="0"/>
              <a:t>: We can access any element randomly using the array.</a:t>
            </a:r>
          </a:p>
          <a:p>
            <a:endParaRPr lang="en-US" dirty="0" smtClean="0"/>
          </a:p>
          <a:p>
            <a:endParaRPr lang="en-US" dirty="0" smtClean="0"/>
          </a:p>
          <a:p>
            <a:r>
              <a:rPr lang="en-US" b="1" dirty="0" smtClean="0"/>
              <a:t>Disadvantage of C Array</a:t>
            </a:r>
          </a:p>
          <a:p>
            <a:r>
              <a:rPr lang="en-US" b="1" dirty="0" smtClean="0"/>
              <a:t>1) Fixed Size</a:t>
            </a:r>
            <a:r>
              <a:rPr lang="en-US" dirty="0" smtClean="0"/>
              <a:t>: Whatever size, we define at the time of declaration of the array, we can't exceed the limit. So, it doesn't grow the size dynamically like </a:t>
            </a:r>
            <a:r>
              <a:rPr lang="en-US" dirty="0" err="1" smtClean="0"/>
              <a:t>LinkedList</a:t>
            </a:r>
            <a:r>
              <a:rPr lang="en-US" dirty="0" smtClean="0"/>
              <a:t> which we will learn later.</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49736E-7338-4F5C-B16B-F107492E72E2}" type="slidenum">
              <a:rPr lang="en-US" smtClean="0"/>
              <a:t>3</a:t>
            </a:fld>
            <a:endParaRPr lang="en-US"/>
          </a:p>
        </p:txBody>
      </p:sp>
    </p:spTree>
    <p:extLst>
      <p:ext uri="{BB962C8B-B14F-4D97-AF65-F5344CB8AC3E}">
        <p14:creationId xmlns:p14="http://schemas.microsoft.com/office/powerpoint/2010/main" val="3082149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two-dimensional array can be defined as an array of arrays. The 2D array is organized as matrices which can be represented as the collection of rows and columns. However, 2D arrays are created to implement a relational database lookalike data structure. It provides ease of holding the bulk of data at once which can be passed to any number of functions wherever required.</a:t>
            </a:r>
            <a:endParaRPr lang="en-US" dirty="0"/>
          </a:p>
        </p:txBody>
      </p:sp>
      <p:sp>
        <p:nvSpPr>
          <p:cNvPr id="4" name="Slide Number Placeholder 3"/>
          <p:cNvSpPr>
            <a:spLocks noGrp="1"/>
          </p:cNvSpPr>
          <p:nvPr>
            <p:ph type="sldNum" sz="quarter" idx="10"/>
          </p:nvPr>
        </p:nvSpPr>
        <p:spPr/>
        <p:txBody>
          <a:bodyPr/>
          <a:lstStyle/>
          <a:p>
            <a:fld id="{D249736E-7338-4F5C-B16B-F107492E72E2}" type="slidenum">
              <a:rPr lang="en-US" smtClean="0"/>
              <a:t>4</a:t>
            </a:fld>
            <a:endParaRPr lang="en-US"/>
          </a:p>
        </p:txBody>
      </p:sp>
    </p:spTree>
    <p:extLst>
      <p:ext uri="{BB962C8B-B14F-4D97-AF65-F5344CB8AC3E}">
        <p14:creationId xmlns:p14="http://schemas.microsoft.com/office/powerpoint/2010/main" val="19226629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49736E-7338-4F5C-B16B-F107492E72E2}" type="slidenum">
              <a:rPr lang="en-US" smtClean="0"/>
              <a:t>9</a:t>
            </a:fld>
            <a:endParaRPr lang="en-US"/>
          </a:p>
        </p:txBody>
      </p:sp>
    </p:spTree>
    <p:extLst>
      <p:ext uri="{BB962C8B-B14F-4D97-AF65-F5344CB8AC3E}">
        <p14:creationId xmlns:p14="http://schemas.microsoft.com/office/powerpoint/2010/main" val="665602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String Handling Functions:</a:t>
            </a:r>
          </a:p>
          <a:p>
            <a:r>
              <a:rPr lang="en-US" dirty="0" smtClean="0">
                <a:hlinkClick r:id="rId3"/>
              </a:rPr>
              <a:t>C language</a:t>
            </a:r>
            <a:r>
              <a:rPr lang="en-US" dirty="0" smtClean="0"/>
              <a:t> supports a large number of string handling functions that can be used to carry out many of the string manipulations. These functions are packaged in the </a:t>
            </a:r>
            <a:r>
              <a:rPr lang="en-US" b="1" dirty="0" err="1" smtClean="0"/>
              <a:t>string.h</a:t>
            </a:r>
            <a:r>
              <a:rPr lang="en-US" dirty="0" smtClean="0"/>
              <a:t> library. Hence, you must include </a:t>
            </a:r>
            <a:r>
              <a:rPr lang="en-US" b="1" dirty="0" err="1" smtClean="0"/>
              <a:t>string.h</a:t>
            </a:r>
            <a:r>
              <a:rPr lang="en-US" dirty="0" smtClean="0"/>
              <a:t> header file in your programs to use these functions.</a:t>
            </a:r>
          </a:p>
          <a:p>
            <a:r>
              <a:rPr lang="en-US" dirty="0" smtClean="0"/>
              <a:t>The following are the most commonly used string handling functions.</a:t>
            </a:r>
          </a:p>
          <a:p>
            <a:endParaRPr lang="en-US" dirty="0" smtClean="0"/>
          </a:p>
          <a:p>
            <a:r>
              <a:rPr lang="en-US" dirty="0" err="1" smtClean="0"/>
              <a:t>strcat</a:t>
            </a:r>
            <a:r>
              <a:rPr lang="en-US" dirty="0" smtClean="0"/>
              <a:t>() It is used to concatenate(combine) two strings </a:t>
            </a:r>
          </a:p>
          <a:p>
            <a:r>
              <a:rPr lang="en-US" dirty="0" err="1" smtClean="0"/>
              <a:t>strlen</a:t>
            </a:r>
            <a:r>
              <a:rPr lang="en-US" dirty="0" smtClean="0"/>
              <a:t>() It is used to show the length of a string </a:t>
            </a:r>
          </a:p>
          <a:p>
            <a:r>
              <a:rPr lang="en-US" dirty="0" err="1" smtClean="0"/>
              <a:t>strrev</a:t>
            </a:r>
            <a:r>
              <a:rPr lang="en-US" dirty="0" smtClean="0"/>
              <a:t>() It is used to show the reverse of a string </a:t>
            </a:r>
          </a:p>
          <a:p>
            <a:r>
              <a:rPr lang="en-US" dirty="0" err="1" smtClean="0"/>
              <a:t>strcpy</a:t>
            </a:r>
            <a:r>
              <a:rPr lang="en-US" dirty="0" smtClean="0"/>
              <a:t>() Copies one string into another </a:t>
            </a:r>
          </a:p>
          <a:p>
            <a:r>
              <a:rPr lang="en-US" dirty="0" err="1" smtClean="0"/>
              <a:t>strcmp</a:t>
            </a:r>
            <a:r>
              <a:rPr lang="en-US" dirty="0" smtClean="0"/>
              <a:t>() It is used to compare two string</a:t>
            </a:r>
            <a:endParaRPr lang="en-US" dirty="0"/>
          </a:p>
        </p:txBody>
      </p:sp>
      <p:sp>
        <p:nvSpPr>
          <p:cNvPr id="4" name="Slide Number Placeholder 3"/>
          <p:cNvSpPr>
            <a:spLocks noGrp="1"/>
          </p:cNvSpPr>
          <p:nvPr>
            <p:ph type="sldNum" sz="quarter" idx="10"/>
          </p:nvPr>
        </p:nvSpPr>
        <p:spPr/>
        <p:txBody>
          <a:bodyPr/>
          <a:lstStyle/>
          <a:p>
            <a:fld id="{D249736E-7338-4F5C-B16B-F107492E72E2}" type="slidenum">
              <a:rPr lang="en-US" smtClean="0"/>
              <a:t>12</a:t>
            </a:fld>
            <a:endParaRPr lang="en-US"/>
          </a:p>
        </p:txBody>
      </p:sp>
    </p:spTree>
    <p:extLst>
      <p:ext uri="{BB962C8B-B14F-4D97-AF65-F5344CB8AC3E}">
        <p14:creationId xmlns:p14="http://schemas.microsoft.com/office/powerpoint/2010/main" val="431200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49736E-7338-4F5C-B16B-F107492E72E2}" type="slidenum">
              <a:rPr lang="en-US" smtClean="0"/>
              <a:t>13</a:t>
            </a:fld>
            <a:endParaRPr lang="en-US"/>
          </a:p>
        </p:txBody>
      </p:sp>
    </p:spTree>
    <p:extLst>
      <p:ext uri="{BB962C8B-B14F-4D97-AF65-F5344CB8AC3E}">
        <p14:creationId xmlns:p14="http://schemas.microsoft.com/office/powerpoint/2010/main" val="34746059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two-dimensional array can be defined as an array of arrays. The 2D array is organized as matrices which can be represented as the collection of rows and columns. However, 2D arrays are created to implement a relational database lookalike data structure. It provides ease of holding the bulk of data at once which can be passed to any number of functions wherever required.</a:t>
            </a:r>
          </a:p>
          <a:p>
            <a:endParaRPr lang="en-US" dirty="0"/>
          </a:p>
        </p:txBody>
      </p:sp>
      <p:sp>
        <p:nvSpPr>
          <p:cNvPr id="4" name="Slide Number Placeholder 3"/>
          <p:cNvSpPr>
            <a:spLocks noGrp="1"/>
          </p:cNvSpPr>
          <p:nvPr>
            <p:ph type="sldNum" sz="quarter" idx="10"/>
          </p:nvPr>
        </p:nvSpPr>
        <p:spPr/>
        <p:txBody>
          <a:bodyPr/>
          <a:lstStyle/>
          <a:p>
            <a:fld id="{D249736E-7338-4F5C-B16B-F107492E72E2}" type="slidenum">
              <a:rPr lang="en-US" smtClean="0"/>
              <a:t>17</a:t>
            </a:fld>
            <a:endParaRPr lang="en-US"/>
          </a:p>
        </p:txBody>
      </p:sp>
    </p:spTree>
    <p:extLst>
      <p:ext uri="{BB962C8B-B14F-4D97-AF65-F5344CB8AC3E}">
        <p14:creationId xmlns:p14="http://schemas.microsoft.com/office/powerpoint/2010/main" val="3154516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in a computer program is </a:t>
            </a:r>
            <a:r>
              <a:rPr lang="en-US" dirty="0" err="1" smtClean="0"/>
              <a:t>organised</a:t>
            </a:r>
            <a:r>
              <a:rPr lang="en-US" dirty="0" smtClean="0"/>
              <a:t> using a data structure. There are different methods for </a:t>
            </a:r>
            <a:r>
              <a:rPr lang="en-US" dirty="0" err="1" smtClean="0"/>
              <a:t>organising</a:t>
            </a:r>
            <a:r>
              <a:rPr lang="en-US" dirty="0" smtClean="0"/>
              <a:t> data. Arrays are a common tool used to </a:t>
            </a:r>
            <a:r>
              <a:rPr lang="en-US" dirty="0" err="1" smtClean="0"/>
              <a:t>organise</a:t>
            </a:r>
            <a:r>
              <a:rPr lang="en-US" dirty="0" smtClean="0"/>
              <a:t> data when programming.</a:t>
            </a:r>
          </a:p>
          <a:p>
            <a:endParaRPr lang="en-US" dirty="0" smtClean="0"/>
          </a:p>
          <a:p>
            <a:r>
              <a:rPr lang="en-US" dirty="0" smtClean="0"/>
              <a:t>A one-dimensional array can be seen as data elements </a:t>
            </a:r>
            <a:r>
              <a:rPr lang="en-US" dirty="0" err="1" smtClean="0"/>
              <a:t>organised</a:t>
            </a:r>
            <a:r>
              <a:rPr lang="en-US" dirty="0" smtClean="0"/>
              <a:t> in a row. A </a:t>
            </a:r>
            <a:r>
              <a:rPr lang="en-US" b="1" dirty="0" smtClean="0"/>
              <a:t>two-dimensional array</a:t>
            </a:r>
            <a:r>
              <a:rPr lang="en-US" dirty="0" smtClean="0"/>
              <a:t> is similar to a one-dimensional array, but it can be </a:t>
            </a:r>
            <a:r>
              <a:rPr lang="en-US" dirty="0" err="1" smtClean="0"/>
              <a:t>visualised</a:t>
            </a:r>
            <a:r>
              <a:rPr lang="en-US" dirty="0" smtClean="0"/>
              <a:t> as a grid (or table) with rows and columns.</a:t>
            </a:r>
          </a:p>
          <a:p>
            <a:r>
              <a:rPr lang="en-US" dirty="0" smtClean="0"/>
              <a:t>For example, a nine-by-nine grid could be referenced with numbers for each row and letters for each column. A nine-by-nine, two-dimensional array could be declared with a statement such as:</a:t>
            </a:r>
          </a:p>
          <a:p>
            <a:r>
              <a:rPr lang="en-US" dirty="0" smtClean="0"/>
              <a:t>game [9][9]Many games use two dimensional arrays to plot the visual environment of a game. Positions in a two dimensional array are referenced like a map using horizontal and vertical reference numbers. They are sometimes called matrices.</a:t>
            </a:r>
          </a:p>
          <a:p>
            <a:r>
              <a:rPr lang="en-US" dirty="0" smtClean="0"/>
              <a:t>We are not limited to making one and two-dimensional arrays. We can also make three-dimensional arrays as well. Many games (such as Minecraft) use </a:t>
            </a:r>
            <a:r>
              <a:rPr lang="en-US" b="1" dirty="0" smtClean="0"/>
              <a:t>three-dimensional arrays</a:t>
            </a:r>
            <a:r>
              <a:rPr lang="en-US" dirty="0" smtClean="0"/>
              <a:t> to model an environment.</a:t>
            </a:r>
          </a:p>
          <a:p>
            <a:endParaRPr lang="en-US" dirty="0"/>
          </a:p>
        </p:txBody>
      </p:sp>
      <p:sp>
        <p:nvSpPr>
          <p:cNvPr id="4" name="Slide Number Placeholder 3"/>
          <p:cNvSpPr>
            <a:spLocks noGrp="1"/>
          </p:cNvSpPr>
          <p:nvPr>
            <p:ph type="sldNum" sz="quarter" idx="10"/>
          </p:nvPr>
        </p:nvSpPr>
        <p:spPr/>
        <p:txBody>
          <a:bodyPr/>
          <a:lstStyle/>
          <a:p>
            <a:fld id="{D249736E-7338-4F5C-B16B-F107492E72E2}" type="slidenum">
              <a:rPr lang="en-US" smtClean="0"/>
              <a:t>18</a:t>
            </a:fld>
            <a:endParaRPr lang="en-US"/>
          </a:p>
        </p:txBody>
      </p:sp>
    </p:spTree>
    <p:extLst>
      <p:ext uri="{BB962C8B-B14F-4D97-AF65-F5344CB8AC3E}">
        <p14:creationId xmlns:p14="http://schemas.microsoft.com/office/powerpoint/2010/main" val="8338833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Although both the above declarations are valid, I recommend you to use the first method as it is more readable, because you can visualize the rows and columns of 2d array in this method</a:t>
            </a:r>
            <a:endParaRPr lang="en-US" dirty="0"/>
          </a:p>
        </p:txBody>
      </p:sp>
      <p:sp>
        <p:nvSpPr>
          <p:cNvPr id="4" name="Slide Number Placeholder 3"/>
          <p:cNvSpPr>
            <a:spLocks noGrp="1"/>
          </p:cNvSpPr>
          <p:nvPr>
            <p:ph type="sldNum" sz="quarter" idx="10"/>
          </p:nvPr>
        </p:nvSpPr>
        <p:spPr/>
        <p:txBody>
          <a:bodyPr/>
          <a:lstStyle/>
          <a:p>
            <a:fld id="{D249736E-7338-4F5C-B16B-F107492E72E2}" type="slidenum">
              <a:rPr lang="en-US" smtClean="0"/>
              <a:t>20</a:t>
            </a:fld>
            <a:endParaRPr lang="en-US"/>
          </a:p>
        </p:txBody>
      </p:sp>
    </p:spTree>
    <p:extLst>
      <p:ext uri="{BB962C8B-B14F-4D97-AF65-F5344CB8AC3E}">
        <p14:creationId xmlns:p14="http://schemas.microsoft.com/office/powerpoint/2010/main" val="1006069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1447800"/>
            <a:ext cx="8229600" cy="2895600"/>
          </a:xfrm>
        </p:spPr>
        <p:txBody>
          <a:bodyPr>
            <a:normAutofit/>
          </a:bodyPr>
          <a:lstStyle/>
          <a:p>
            <a:r>
              <a:rPr lang="en-US" sz="8000" b="1" dirty="0" smtClean="0"/>
              <a:t>ARRAYS in C</a:t>
            </a:r>
            <a:endParaRPr lang="en-US" sz="8000" b="1" dirty="0"/>
          </a:p>
        </p:txBody>
      </p:sp>
    </p:spTree>
    <p:extLst>
      <p:ext uri="{BB962C8B-B14F-4D97-AF65-F5344CB8AC3E}">
        <p14:creationId xmlns:p14="http://schemas.microsoft.com/office/powerpoint/2010/main" val="15823526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fontScale="90000"/>
          </a:bodyPr>
          <a:lstStyle/>
          <a:p>
            <a:r>
              <a:rPr lang="en-US" b="1" dirty="0"/>
              <a:t>Declaring and Initializing a string </a:t>
            </a:r>
            <a:r>
              <a:rPr lang="en-US" b="1" dirty="0" smtClean="0"/>
              <a:t>variable</a:t>
            </a:r>
            <a:endParaRPr lang="en-US" dirty="0"/>
          </a:p>
        </p:txBody>
      </p:sp>
      <p:sp>
        <p:nvSpPr>
          <p:cNvPr id="3" name="Content Placeholder 2"/>
          <p:cNvSpPr>
            <a:spLocks noGrp="1"/>
          </p:cNvSpPr>
          <p:nvPr>
            <p:ph idx="1"/>
          </p:nvPr>
        </p:nvSpPr>
        <p:spPr>
          <a:xfrm>
            <a:off x="457200" y="1447800"/>
            <a:ext cx="8229600" cy="4678363"/>
          </a:xfrm>
        </p:spPr>
        <p:txBody>
          <a:bodyPr>
            <a:normAutofit/>
          </a:bodyPr>
          <a:lstStyle/>
          <a:p>
            <a:pPr algn="just"/>
            <a:r>
              <a:rPr lang="en-US" sz="2600" dirty="0">
                <a:latin typeface="Times New Roman" panose="02020603050405020304" pitchFamily="18" charset="0"/>
                <a:cs typeface="Times New Roman" panose="02020603050405020304" pitchFamily="18" charset="0"/>
              </a:rPr>
              <a:t>There are different ways to initialize a character array variable.</a:t>
            </a:r>
          </a:p>
          <a:p>
            <a:pPr algn="just"/>
            <a:r>
              <a:rPr lang="en-US" sz="2600" dirty="0">
                <a:latin typeface="Times New Roman" panose="02020603050405020304" pitchFamily="18" charset="0"/>
                <a:cs typeface="Times New Roman" panose="02020603050405020304" pitchFamily="18" charset="0"/>
              </a:rPr>
              <a:t>char name[13</a:t>
            </a:r>
            <a:r>
              <a:rPr lang="en-US" sz="2600" dirty="0" smtClean="0">
                <a:latin typeface="Times New Roman" panose="02020603050405020304" pitchFamily="18" charset="0"/>
                <a:cs typeface="Times New Roman" panose="02020603050405020304" pitchFamily="18" charset="0"/>
              </a:rPr>
              <a:t>]=“</a:t>
            </a:r>
            <a:r>
              <a:rPr lang="en-US" sz="2600" dirty="0" err="1" smtClean="0">
                <a:latin typeface="Times New Roman" panose="02020603050405020304" pitchFamily="18" charset="0"/>
                <a:cs typeface="Times New Roman" panose="02020603050405020304" pitchFamily="18" charset="0"/>
              </a:rPr>
              <a:t>Cprogramming</a:t>
            </a:r>
            <a:r>
              <a:rPr lang="en-US" sz="2600" dirty="0" smtClean="0">
                <a:latin typeface="Times New Roman" panose="02020603050405020304" pitchFamily="18" charset="0"/>
                <a:cs typeface="Times New Roman" panose="02020603050405020304" pitchFamily="18" charset="0"/>
              </a:rPr>
              <a:t>"; </a:t>
            </a:r>
            <a:r>
              <a:rPr lang="en-US" sz="2600" i="1" dirty="0">
                <a:solidFill>
                  <a:srgbClr val="C00000"/>
                </a:solidFill>
                <a:latin typeface="Times New Roman" panose="02020603050405020304" pitchFamily="18" charset="0"/>
                <a:cs typeface="Times New Roman" panose="02020603050405020304" pitchFamily="18" charset="0"/>
              </a:rPr>
              <a:t>//valid character array initialization</a:t>
            </a:r>
            <a:r>
              <a:rPr lang="en-US" sz="2600" dirty="0">
                <a:solidFill>
                  <a:srgbClr val="C00000"/>
                </a:solidFill>
                <a:latin typeface="Times New Roman" panose="02020603050405020304" pitchFamily="18" charset="0"/>
                <a:cs typeface="Times New Roman" panose="02020603050405020304" pitchFamily="18" charset="0"/>
              </a:rPr>
              <a:t> </a:t>
            </a:r>
            <a:endParaRPr lang="en-US" sz="2600" dirty="0" smtClean="0">
              <a:solidFill>
                <a:srgbClr val="C00000"/>
              </a:solidFill>
              <a:latin typeface="Times New Roman" panose="02020603050405020304" pitchFamily="18" charset="0"/>
              <a:cs typeface="Times New Roman" panose="02020603050405020304" pitchFamily="18" charset="0"/>
            </a:endParaRPr>
          </a:p>
          <a:p>
            <a:pPr algn="just"/>
            <a:r>
              <a:rPr lang="en-US" sz="2600" dirty="0" smtClean="0">
                <a:latin typeface="Times New Roman" panose="02020603050405020304" pitchFamily="18" charset="0"/>
                <a:cs typeface="Times New Roman" panose="02020603050405020304" pitchFamily="18" charset="0"/>
              </a:rPr>
              <a:t>char </a:t>
            </a:r>
            <a:r>
              <a:rPr lang="en-US" sz="2600" dirty="0">
                <a:latin typeface="Times New Roman" panose="02020603050405020304" pitchFamily="18" charset="0"/>
                <a:cs typeface="Times New Roman" panose="02020603050405020304" pitchFamily="18" charset="0"/>
              </a:rPr>
              <a:t>name[10]={'</a:t>
            </a:r>
            <a:r>
              <a:rPr lang="en-US" sz="2600" dirty="0" err="1">
                <a:latin typeface="Times New Roman" panose="02020603050405020304" pitchFamily="18" charset="0"/>
                <a:cs typeface="Times New Roman" panose="02020603050405020304" pitchFamily="18" charset="0"/>
              </a:rPr>
              <a:t>L','e','s','s','o','n','s</a:t>
            </a:r>
            <a:r>
              <a:rPr lang="en-US" sz="2600" dirty="0">
                <a:latin typeface="Times New Roman" panose="02020603050405020304" pitchFamily="18" charset="0"/>
                <a:cs typeface="Times New Roman" panose="02020603050405020304" pitchFamily="18" charset="0"/>
              </a:rPr>
              <a:t>','\0'}; </a:t>
            </a:r>
            <a:r>
              <a:rPr lang="en-US" sz="2600" i="1" dirty="0">
                <a:solidFill>
                  <a:srgbClr val="C00000"/>
                </a:solidFill>
                <a:latin typeface="Times New Roman" panose="02020603050405020304" pitchFamily="18" charset="0"/>
                <a:cs typeface="Times New Roman" panose="02020603050405020304" pitchFamily="18" charset="0"/>
              </a:rPr>
              <a:t>//valid initialization</a:t>
            </a:r>
            <a:r>
              <a:rPr lang="en-US" sz="2600" dirty="0">
                <a:solidFill>
                  <a:srgbClr val="C00000"/>
                </a:solidFill>
                <a:latin typeface="Times New Roman" panose="02020603050405020304" pitchFamily="18" charset="0"/>
                <a:cs typeface="Times New Roman" panose="02020603050405020304" pitchFamily="18" charset="0"/>
              </a:rPr>
              <a:t> </a:t>
            </a:r>
            <a:endParaRPr lang="en-US" sz="2600" dirty="0" smtClean="0">
              <a:solidFill>
                <a:srgbClr val="C00000"/>
              </a:solidFill>
              <a:latin typeface="Times New Roman" panose="02020603050405020304" pitchFamily="18" charset="0"/>
              <a:cs typeface="Times New Roman" panose="02020603050405020304" pitchFamily="18" charset="0"/>
            </a:endParaRPr>
          </a:p>
          <a:p>
            <a:pPr algn="just"/>
            <a:endParaRPr lang="en-US" sz="2600" dirty="0" smtClean="0">
              <a:solidFill>
                <a:srgbClr val="C00000"/>
              </a:solidFill>
              <a:latin typeface="Times New Roman" panose="02020603050405020304" pitchFamily="18" charset="0"/>
              <a:cs typeface="Times New Roman" panose="02020603050405020304" pitchFamily="18" charset="0"/>
            </a:endParaRPr>
          </a:p>
          <a:p>
            <a:pPr algn="just"/>
            <a:r>
              <a:rPr lang="en-US" sz="2600" i="1" dirty="0">
                <a:solidFill>
                  <a:srgbClr val="0070C0"/>
                </a:solidFill>
                <a:latin typeface="Times New Roman" panose="02020603050405020304" pitchFamily="18" charset="0"/>
                <a:cs typeface="Times New Roman" panose="02020603050405020304" pitchFamily="18" charset="0"/>
              </a:rPr>
              <a:t>Remember that when you initialize a character array by </a:t>
            </a:r>
            <a:r>
              <a:rPr lang="en-US" sz="2600" i="1" dirty="0" smtClean="0">
                <a:solidFill>
                  <a:srgbClr val="0070C0"/>
                </a:solidFill>
                <a:latin typeface="Times New Roman" panose="02020603050405020304" pitchFamily="18" charset="0"/>
                <a:cs typeface="Times New Roman" panose="02020603050405020304" pitchFamily="18" charset="0"/>
              </a:rPr>
              <a:t>listing </a:t>
            </a:r>
            <a:r>
              <a:rPr lang="en-US" sz="2600" i="1" dirty="0">
                <a:solidFill>
                  <a:srgbClr val="0070C0"/>
                </a:solidFill>
                <a:latin typeface="Times New Roman" panose="02020603050405020304" pitchFamily="18" charset="0"/>
                <a:cs typeface="Times New Roman" panose="02020603050405020304" pitchFamily="18" charset="0"/>
              </a:rPr>
              <a:t>all its characters separately then you must supply the '\0' character explicitly. </a:t>
            </a:r>
          </a:p>
        </p:txBody>
      </p:sp>
    </p:spTree>
    <p:extLst>
      <p:ext uri="{BB962C8B-B14F-4D97-AF65-F5344CB8AC3E}">
        <p14:creationId xmlns:p14="http://schemas.microsoft.com/office/powerpoint/2010/main" val="1102848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990600"/>
          </a:xfrm>
        </p:spPr>
        <p:txBody>
          <a:bodyPr/>
          <a:lstStyle/>
          <a:p>
            <a:r>
              <a:rPr lang="en-US" b="1" dirty="0" smtClean="0"/>
              <a:t>EXAMPLE</a:t>
            </a:r>
            <a:endParaRPr lang="en-US" b="1" dirty="0"/>
          </a:p>
        </p:txBody>
      </p:sp>
      <p:sp>
        <p:nvSpPr>
          <p:cNvPr id="3" name="Content Placeholder 2"/>
          <p:cNvSpPr>
            <a:spLocks noGrp="1"/>
          </p:cNvSpPr>
          <p:nvPr>
            <p:ph idx="1"/>
          </p:nvPr>
        </p:nvSpPr>
        <p:spPr/>
        <p:txBody>
          <a:bodyPr>
            <a:normAutofit lnSpcReduction="10000"/>
          </a:bodyPr>
          <a:lstStyle/>
          <a:p>
            <a:pPr marL="0" indent="0">
              <a:buNone/>
            </a:pPr>
            <a:r>
              <a:rPr lang="en-US" sz="2800" dirty="0">
                <a:latin typeface="Times New Roman" panose="02020603050405020304" pitchFamily="18" charset="0"/>
                <a:cs typeface="Times New Roman" panose="02020603050405020304" pitchFamily="18" charset="0"/>
              </a:rPr>
              <a:t>#include &lt;</a:t>
            </a:r>
            <a:r>
              <a:rPr lang="en-US" sz="2800" dirty="0" err="1">
                <a:latin typeface="Times New Roman" panose="02020603050405020304" pitchFamily="18" charset="0"/>
                <a:cs typeface="Times New Roman" panose="02020603050405020304" pitchFamily="18" charset="0"/>
              </a:rPr>
              <a:t>stdio.h</a:t>
            </a:r>
            <a:r>
              <a:rPr lang="en-US" sz="2800" dirty="0">
                <a:latin typeface="Times New Roman" panose="02020603050405020304" pitchFamily="18" charset="0"/>
                <a:cs typeface="Times New Roman" panose="02020603050405020304" pitchFamily="18" charset="0"/>
              </a:rPr>
              <a:t>&gt; </a:t>
            </a:r>
            <a:endParaRPr lang="en-US" sz="2800" dirty="0" smtClean="0">
              <a:latin typeface="Times New Roman" panose="02020603050405020304" pitchFamily="18" charset="0"/>
              <a:cs typeface="Times New Roman" panose="02020603050405020304" pitchFamily="18" charset="0"/>
            </a:endParaRPr>
          </a:p>
          <a:p>
            <a:pPr marL="0" indent="0">
              <a:buNone/>
            </a:pPr>
            <a:r>
              <a:rPr lang="en-US" sz="2800" dirty="0" err="1" smtClean="0">
                <a:latin typeface="Times New Roman" panose="02020603050405020304" pitchFamily="18" charset="0"/>
                <a:cs typeface="Times New Roman" panose="02020603050405020304" pitchFamily="18" charset="0"/>
              </a:rPr>
              <a:t>int</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main () </a:t>
            </a:r>
            <a:endParaRPr lang="en-US" sz="2800" dirty="0" smtClean="0">
              <a:latin typeface="Times New Roman" panose="02020603050405020304" pitchFamily="18" charset="0"/>
              <a:cs typeface="Times New Roman" panose="02020603050405020304" pitchFamily="18" charset="0"/>
            </a:endParaRPr>
          </a:p>
          <a:p>
            <a:pPr marL="0" indent="0">
              <a:buNone/>
            </a:pPr>
            <a:r>
              <a:rPr lang="en-US" sz="2800" dirty="0" smtClean="0">
                <a:latin typeface="Times New Roman" panose="02020603050405020304" pitchFamily="18" charset="0"/>
                <a:cs typeface="Times New Roman" panose="02020603050405020304" pitchFamily="18" charset="0"/>
              </a:rPr>
              <a:t>{ </a:t>
            </a:r>
          </a:p>
          <a:p>
            <a:pPr marL="0" indent="0">
              <a:buNone/>
            </a:pPr>
            <a:r>
              <a:rPr lang="en-US" sz="2800" dirty="0" smtClean="0">
                <a:latin typeface="Times New Roman" panose="02020603050405020304" pitchFamily="18" charset="0"/>
                <a:cs typeface="Times New Roman" panose="02020603050405020304" pitchFamily="18" charset="0"/>
              </a:rPr>
              <a:t>  char </a:t>
            </a:r>
            <a:r>
              <a:rPr lang="en-US" sz="2800" dirty="0">
                <a:latin typeface="Times New Roman" panose="02020603050405020304" pitchFamily="18" charset="0"/>
                <a:cs typeface="Times New Roman" panose="02020603050405020304" pitchFamily="18" charset="0"/>
              </a:rPr>
              <a:t>greeting[6] = {'H', 'e', 'l', 'l', 'o', '\0</a:t>
            </a:r>
            <a:r>
              <a:rPr lang="en-US" sz="2800" dirty="0" smtClean="0">
                <a:latin typeface="Times New Roman" panose="02020603050405020304" pitchFamily="18" charset="0"/>
                <a:cs typeface="Times New Roman" panose="02020603050405020304" pitchFamily="18" charset="0"/>
              </a:rPr>
              <a:t>'};</a:t>
            </a:r>
          </a:p>
          <a:p>
            <a:pPr marL="0" indent="0">
              <a:buNone/>
            </a:pPr>
            <a:r>
              <a:rPr lang="en-US" sz="2800" b="1" dirty="0" smtClean="0">
                <a:latin typeface="Times New Roman" panose="02020603050405020304" pitchFamily="18" charset="0"/>
                <a:cs typeface="Times New Roman" panose="02020603050405020304" pitchFamily="18" charset="0"/>
              </a:rPr>
              <a:t>                           OR</a:t>
            </a:r>
          </a:p>
          <a:p>
            <a:pPr marL="0" indent="0">
              <a:buNone/>
            </a:pPr>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char </a:t>
            </a:r>
            <a:r>
              <a:rPr lang="en-US" sz="2800" dirty="0">
                <a:latin typeface="Times New Roman" panose="02020603050405020304" pitchFamily="18" charset="0"/>
                <a:cs typeface="Times New Roman" panose="02020603050405020304" pitchFamily="18" charset="0"/>
              </a:rPr>
              <a:t>greeting[6] </a:t>
            </a:r>
            <a:r>
              <a:rPr lang="en-US" sz="2800" dirty="0" smtClean="0">
                <a:latin typeface="Times New Roman" panose="02020603050405020304" pitchFamily="18" charset="0"/>
                <a:cs typeface="Times New Roman" panose="02020603050405020304" pitchFamily="18" charset="0"/>
              </a:rPr>
              <a:t>= “Hello”;</a:t>
            </a:r>
            <a:endParaRPr lang="en-US" sz="2800" b="1" dirty="0" smtClean="0">
              <a:latin typeface="Times New Roman" panose="02020603050405020304" pitchFamily="18" charset="0"/>
              <a:cs typeface="Times New Roman" panose="02020603050405020304" pitchFamily="18" charset="0"/>
            </a:endParaRPr>
          </a:p>
          <a:p>
            <a:pPr marL="0" indent="0">
              <a:buNone/>
            </a:pP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printf</a:t>
            </a:r>
            <a:r>
              <a:rPr lang="en-US" sz="2800" dirty="0">
                <a:latin typeface="Times New Roman" panose="02020603050405020304" pitchFamily="18" charset="0"/>
                <a:cs typeface="Times New Roman" panose="02020603050405020304" pitchFamily="18" charset="0"/>
              </a:rPr>
              <a:t>("Greeting message: %s\n", greeting ); </a:t>
            </a:r>
            <a:r>
              <a:rPr lang="en-US" sz="2800" dirty="0" smtClean="0">
                <a:latin typeface="Times New Roman" panose="02020603050405020304" pitchFamily="18" charset="0"/>
                <a:cs typeface="Times New Roman" panose="02020603050405020304" pitchFamily="18" charset="0"/>
              </a:rPr>
              <a:t> </a:t>
            </a:r>
          </a:p>
          <a:p>
            <a:pPr marL="0" indent="0">
              <a:buNone/>
            </a:pP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return </a:t>
            </a:r>
            <a:r>
              <a:rPr lang="en-US" sz="2800" dirty="0">
                <a:latin typeface="Times New Roman" panose="02020603050405020304" pitchFamily="18" charset="0"/>
                <a:cs typeface="Times New Roman" panose="02020603050405020304" pitchFamily="18" charset="0"/>
              </a:rPr>
              <a:t>0; </a:t>
            </a:r>
            <a:endParaRPr lang="en-US" sz="2800" dirty="0" smtClean="0">
              <a:latin typeface="Times New Roman" panose="02020603050405020304" pitchFamily="18" charset="0"/>
              <a:cs typeface="Times New Roman" panose="02020603050405020304" pitchFamily="18" charset="0"/>
            </a:endParaRPr>
          </a:p>
          <a:p>
            <a:pPr marL="0" indent="0">
              <a:buNone/>
            </a:pP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65659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dirty="0" smtClean="0"/>
              <a:t>String Manipulation</a:t>
            </a:r>
            <a:endParaRPr lang="en-US" dirty="0"/>
          </a:p>
        </p:txBody>
      </p:sp>
      <p:sp>
        <p:nvSpPr>
          <p:cNvPr id="3" name="Content Placeholder 2"/>
          <p:cNvSpPr>
            <a:spLocks noGrp="1"/>
          </p:cNvSpPr>
          <p:nvPr>
            <p:ph idx="1"/>
          </p:nvPr>
        </p:nvSpPr>
        <p:spPr>
          <a:xfrm>
            <a:off x="457200" y="914400"/>
            <a:ext cx="8229600" cy="5791200"/>
          </a:xfrm>
        </p:spPr>
        <p:txBody>
          <a:bodyPr>
            <a:noAutofit/>
          </a:bodyPr>
          <a:lstStyle/>
          <a:p>
            <a:pPr marL="0" indent="0" algn="just">
              <a:buNone/>
            </a:pPr>
            <a:r>
              <a:rPr lang="en-US" sz="2000" dirty="0">
                <a:latin typeface="Times New Roman" panose="02020603050405020304" pitchFamily="18" charset="0"/>
                <a:cs typeface="Times New Roman" panose="02020603050405020304" pitchFamily="18" charset="0"/>
              </a:rPr>
              <a:t>#include &lt;</a:t>
            </a:r>
            <a:r>
              <a:rPr lang="en-US" sz="2000" dirty="0" err="1">
                <a:latin typeface="Times New Roman" panose="02020603050405020304" pitchFamily="18" charset="0"/>
                <a:cs typeface="Times New Roman" panose="02020603050405020304" pitchFamily="18" charset="0"/>
              </a:rPr>
              <a:t>stdio.h</a:t>
            </a:r>
            <a:r>
              <a:rPr lang="en-US" sz="2000" dirty="0">
                <a:latin typeface="Times New Roman" panose="02020603050405020304" pitchFamily="18" charset="0"/>
                <a:cs typeface="Times New Roman" panose="02020603050405020304" pitchFamily="18" charset="0"/>
              </a:rPr>
              <a:t>&gt; </a:t>
            </a:r>
            <a:endParaRPr lang="en-US" sz="2000" dirty="0" smtClean="0">
              <a:latin typeface="Times New Roman" panose="02020603050405020304" pitchFamily="18" charset="0"/>
              <a:cs typeface="Times New Roman" panose="02020603050405020304" pitchFamily="18" charset="0"/>
            </a:endParaRPr>
          </a:p>
          <a:p>
            <a:pPr marL="0" indent="0" algn="just">
              <a:buNone/>
            </a:pP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include &lt;</a:t>
            </a:r>
            <a:r>
              <a:rPr lang="en-US" sz="2000" dirty="0" err="1">
                <a:latin typeface="Times New Roman" panose="02020603050405020304" pitchFamily="18" charset="0"/>
                <a:cs typeface="Times New Roman" panose="02020603050405020304" pitchFamily="18" charset="0"/>
              </a:rPr>
              <a:t>string.h</a:t>
            </a:r>
            <a:r>
              <a:rPr lang="en-US" sz="2000" dirty="0">
                <a:latin typeface="Times New Roman" panose="02020603050405020304" pitchFamily="18" charset="0"/>
                <a:cs typeface="Times New Roman" panose="02020603050405020304" pitchFamily="18" charset="0"/>
              </a:rPr>
              <a:t>&gt; </a:t>
            </a:r>
            <a:endParaRPr lang="en-US" sz="2000" dirty="0" smtClean="0">
              <a:latin typeface="Times New Roman" panose="02020603050405020304" pitchFamily="18" charset="0"/>
              <a:cs typeface="Times New Roman" panose="02020603050405020304" pitchFamily="18" charset="0"/>
            </a:endParaRPr>
          </a:p>
          <a:p>
            <a:pPr marL="0" indent="0" algn="just">
              <a:buNone/>
            </a:pPr>
            <a:r>
              <a:rPr lang="en-US" sz="2000" dirty="0" smtClean="0">
                <a:latin typeface="Times New Roman" panose="02020603050405020304" pitchFamily="18" charset="0"/>
                <a:cs typeface="Times New Roman" panose="02020603050405020304" pitchFamily="18" charset="0"/>
              </a:rPr>
              <a:t>void </a:t>
            </a:r>
            <a:r>
              <a:rPr lang="en-US" sz="2000" dirty="0">
                <a:latin typeface="Times New Roman" panose="02020603050405020304" pitchFamily="18" charset="0"/>
                <a:cs typeface="Times New Roman" panose="02020603050405020304" pitchFamily="18" charset="0"/>
              </a:rPr>
              <a:t>main () </a:t>
            </a:r>
            <a:endParaRPr lang="en-US" sz="2000" dirty="0" smtClean="0">
              <a:latin typeface="Times New Roman" panose="02020603050405020304" pitchFamily="18" charset="0"/>
              <a:cs typeface="Times New Roman" panose="02020603050405020304" pitchFamily="18" charset="0"/>
            </a:endParaRPr>
          </a:p>
          <a:p>
            <a:pPr marL="0" indent="0" algn="just">
              <a:buNone/>
            </a:pPr>
            <a:r>
              <a:rPr lang="en-US" sz="2000" dirty="0" smtClean="0">
                <a:latin typeface="Times New Roman" panose="02020603050405020304" pitchFamily="18" charset="0"/>
                <a:cs typeface="Times New Roman" panose="02020603050405020304" pitchFamily="18" charset="0"/>
              </a:rPr>
              <a:t>{ </a:t>
            </a:r>
          </a:p>
          <a:p>
            <a:pPr marL="0" indent="0" algn="just">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char </a:t>
            </a:r>
            <a:r>
              <a:rPr lang="en-US" sz="2000" dirty="0">
                <a:latin typeface="Times New Roman" panose="02020603050405020304" pitchFamily="18" charset="0"/>
                <a:cs typeface="Times New Roman" panose="02020603050405020304" pitchFamily="18" charset="0"/>
              </a:rPr>
              <a:t>str1[12] = "Hello"; </a:t>
            </a:r>
            <a:endParaRPr lang="en-US" sz="2000" dirty="0" smtClean="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char </a:t>
            </a:r>
            <a:r>
              <a:rPr lang="en-US" sz="2000" dirty="0">
                <a:latin typeface="Times New Roman" panose="02020603050405020304" pitchFamily="18" charset="0"/>
                <a:cs typeface="Times New Roman" panose="02020603050405020304" pitchFamily="18" charset="0"/>
              </a:rPr>
              <a:t>str2[12] = "World"; </a:t>
            </a:r>
            <a:endParaRPr lang="en-US" sz="2000" dirty="0" smtClean="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char </a:t>
            </a:r>
            <a:r>
              <a:rPr lang="en-US" sz="2000" dirty="0">
                <a:latin typeface="Times New Roman" panose="02020603050405020304" pitchFamily="18" charset="0"/>
                <a:cs typeface="Times New Roman" panose="02020603050405020304" pitchFamily="18" charset="0"/>
              </a:rPr>
              <a:t>str3[12]; </a:t>
            </a:r>
            <a:endParaRPr lang="en-US" sz="2000" dirty="0" smtClean="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int</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len</a:t>
            </a:r>
            <a:r>
              <a:rPr lang="en-US" sz="2000" dirty="0">
                <a:latin typeface="Times New Roman" panose="02020603050405020304" pitchFamily="18" charset="0"/>
                <a:cs typeface="Times New Roman" panose="02020603050405020304" pitchFamily="18" charset="0"/>
              </a:rPr>
              <a:t> ; </a:t>
            </a:r>
            <a:endParaRPr lang="en-US" sz="2000" dirty="0" smtClean="0">
              <a:latin typeface="Times New Roman" panose="02020603050405020304" pitchFamily="18" charset="0"/>
              <a:cs typeface="Times New Roman" panose="02020603050405020304" pitchFamily="18" charset="0"/>
            </a:endParaRPr>
          </a:p>
          <a:p>
            <a:pPr marL="0" indent="0" algn="just">
              <a:buNone/>
            </a:pP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strcpy</a:t>
            </a:r>
            <a:r>
              <a:rPr lang="en-US" sz="2000" dirty="0" smtClean="0">
                <a:latin typeface="Times New Roman" panose="02020603050405020304" pitchFamily="18" charset="0"/>
                <a:cs typeface="Times New Roman" panose="02020603050405020304" pitchFamily="18" charset="0"/>
              </a:rPr>
              <a:t>(str3, str1);      </a:t>
            </a:r>
            <a:r>
              <a:rPr lang="en-US" sz="2000" dirty="0" smtClean="0">
                <a:solidFill>
                  <a:srgbClr val="C00000"/>
                </a:solidFill>
                <a:latin typeface="Times New Roman" panose="02020603050405020304" pitchFamily="18" charset="0"/>
                <a:cs typeface="Times New Roman" panose="02020603050405020304" pitchFamily="18" charset="0"/>
              </a:rPr>
              <a:t>/* copies str1 into str3 */ </a:t>
            </a:r>
          </a:p>
          <a:p>
            <a:pPr marL="0" indent="0" algn="just">
              <a:buNone/>
            </a:pP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printf</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newstring</a:t>
            </a:r>
            <a:r>
              <a:rPr lang="en-US" sz="2000" dirty="0" smtClean="0">
                <a:latin typeface="Times New Roman" panose="02020603050405020304" pitchFamily="18" charset="0"/>
                <a:cs typeface="Times New Roman" panose="02020603050405020304" pitchFamily="18" charset="0"/>
              </a:rPr>
              <a:t> is : </a:t>
            </a:r>
            <a:r>
              <a:rPr lang="en-US" sz="2000" dirty="0">
                <a:latin typeface="Times New Roman" panose="02020603050405020304" pitchFamily="18" charset="0"/>
                <a:cs typeface="Times New Roman" panose="02020603050405020304" pitchFamily="18" charset="0"/>
              </a:rPr>
              <a:t>%s\n", str3 ); </a:t>
            </a:r>
            <a:endParaRPr lang="en-US" sz="2000" dirty="0" smtClean="0">
              <a:latin typeface="Times New Roman" panose="02020603050405020304" pitchFamily="18" charset="0"/>
              <a:cs typeface="Times New Roman" panose="02020603050405020304" pitchFamily="18" charset="0"/>
            </a:endParaRPr>
          </a:p>
          <a:p>
            <a:pPr marL="0" indent="0" algn="just">
              <a:buNone/>
            </a:pP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strcat</a:t>
            </a:r>
            <a:r>
              <a:rPr lang="en-US" sz="2000" dirty="0" smtClean="0">
                <a:latin typeface="Times New Roman" panose="02020603050405020304" pitchFamily="18" charset="0"/>
                <a:cs typeface="Times New Roman" panose="02020603050405020304" pitchFamily="18" charset="0"/>
              </a:rPr>
              <a:t>( str1, str2);       </a:t>
            </a:r>
            <a:r>
              <a:rPr lang="en-US" sz="2000" dirty="0" smtClean="0">
                <a:solidFill>
                  <a:srgbClr val="C00000"/>
                </a:solidFill>
                <a:latin typeface="Times New Roman" panose="02020603050405020304" pitchFamily="18" charset="0"/>
                <a:cs typeface="Times New Roman" panose="02020603050405020304" pitchFamily="18" charset="0"/>
              </a:rPr>
              <a:t>/* concatenates str1 and str2 */ </a:t>
            </a:r>
          </a:p>
          <a:p>
            <a:pPr marL="0" indent="0" algn="just">
              <a:buNone/>
            </a:pP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printf</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newstring</a:t>
            </a:r>
            <a:r>
              <a:rPr lang="en-US" sz="2000" dirty="0">
                <a:latin typeface="Times New Roman" panose="02020603050405020304" pitchFamily="18" charset="0"/>
                <a:cs typeface="Times New Roman" panose="02020603050405020304" pitchFamily="18" charset="0"/>
              </a:rPr>
              <a:t> is : %s\n", str1 </a:t>
            </a:r>
            <a:r>
              <a:rPr lang="en-US" sz="2000" dirty="0" smtClean="0">
                <a:latin typeface="Times New Roman" panose="02020603050405020304" pitchFamily="18" charset="0"/>
                <a:cs typeface="Times New Roman" panose="02020603050405020304" pitchFamily="18" charset="0"/>
              </a:rPr>
              <a:t>);</a:t>
            </a:r>
          </a:p>
          <a:p>
            <a:pPr marL="0" indent="0" algn="just">
              <a:buNone/>
            </a:pP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len</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strlen</a:t>
            </a:r>
            <a:r>
              <a:rPr lang="en-US" sz="2000" dirty="0">
                <a:latin typeface="Times New Roman" panose="02020603050405020304" pitchFamily="18" charset="0"/>
                <a:cs typeface="Times New Roman" panose="02020603050405020304" pitchFamily="18" charset="0"/>
              </a:rPr>
              <a:t>(str1</a:t>
            </a:r>
            <a:r>
              <a:rPr lang="en-US" sz="2000" dirty="0" smtClean="0">
                <a:latin typeface="Times New Roman" panose="02020603050405020304" pitchFamily="18" charset="0"/>
                <a:cs typeface="Times New Roman" panose="02020603050405020304" pitchFamily="18" charset="0"/>
              </a:rPr>
              <a:t>);      </a:t>
            </a:r>
            <a:r>
              <a:rPr lang="en-US" sz="2000" dirty="0" smtClean="0">
                <a:solidFill>
                  <a:srgbClr val="C00000"/>
                </a:solidFill>
                <a:latin typeface="Times New Roman" panose="02020603050405020304" pitchFamily="18" charset="0"/>
                <a:cs typeface="Times New Roman" panose="02020603050405020304" pitchFamily="18" charset="0"/>
              </a:rPr>
              <a:t>/* </a:t>
            </a:r>
            <a:r>
              <a:rPr lang="en-US" sz="2000" dirty="0">
                <a:solidFill>
                  <a:srgbClr val="C00000"/>
                </a:solidFill>
                <a:latin typeface="Times New Roman" panose="02020603050405020304" pitchFamily="18" charset="0"/>
                <a:cs typeface="Times New Roman" panose="02020603050405020304" pitchFamily="18" charset="0"/>
              </a:rPr>
              <a:t>total </a:t>
            </a:r>
            <a:r>
              <a:rPr lang="en-US" sz="2000" dirty="0" smtClean="0">
                <a:solidFill>
                  <a:srgbClr val="C00000"/>
                </a:solidFill>
                <a:latin typeface="Times New Roman" panose="02020603050405020304" pitchFamily="18" charset="0"/>
                <a:cs typeface="Times New Roman" panose="02020603050405020304" pitchFamily="18" charset="0"/>
              </a:rPr>
              <a:t>length </a:t>
            </a:r>
            <a:r>
              <a:rPr lang="en-US" sz="2000" dirty="0">
                <a:solidFill>
                  <a:srgbClr val="C00000"/>
                </a:solidFill>
                <a:latin typeface="Times New Roman" panose="02020603050405020304" pitchFamily="18" charset="0"/>
                <a:cs typeface="Times New Roman" panose="02020603050405020304" pitchFamily="18" charset="0"/>
              </a:rPr>
              <a:t>of str1 after concatenation */</a:t>
            </a:r>
            <a:endParaRPr lang="en-US" sz="2000" dirty="0" smtClean="0">
              <a:solidFill>
                <a:srgbClr val="C00000"/>
              </a:solidFill>
              <a:latin typeface="Times New Roman" panose="02020603050405020304" pitchFamily="18" charset="0"/>
              <a:cs typeface="Times New Roman" panose="02020603050405020304" pitchFamily="18" charset="0"/>
            </a:endParaRPr>
          </a:p>
          <a:p>
            <a:pPr marL="0" indent="0" algn="just">
              <a:buNone/>
            </a:pP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printf</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newstring</a:t>
            </a:r>
            <a:r>
              <a:rPr lang="en-US" sz="2000" dirty="0">
                <a:latin typeface="Times New Roman" panose="02020603050405020304" pitchFamily="18" charset="0"/>
                <a:cs typeface="Times New Roman" panose="02020603050405020304" pitchFamily="18" charset="0"/>
              </a:rPr>
              <a:t> is : %d\n", </a:t>
            </a:r>
            <a:r>
              <a:rPr lang="en-US" sz="2000" dirty="0" err="1">
                <a:latin typeface="Times New Roman" panose="02020603050405020304" pitchFamily="18" charset="0"/>
                <a:cs typeface="Times New Roman" panose="02020603050405020304" pitchFamily="18" charset="0"/>
              </a:rPr>
              <a:t>len</a:t>
            </a:r>
            <a:r>
              <a:rPr lang="en-US" sz="2000" dirty="0">
                <a:latin typeface="Times New Roman" panose="02020603050405020304" pitchFamily="18" charset="0"/>
                <a:cs typeface="Times New Roman" panose="02020603050405020304" pitchFamily="18" charset="0"/>
              </a:rPr>
              <a:t> ); </a:t>
            </a:r>
            <a:endParaRPr lang="en-US" sz="2000" dirty="0" smtClean="0">
              <a:latin typeface="Times New Roman" panose="02020603050405020304" pitchFamily="18" charset="0"/>
              <a:cs typeface="Times New Roman" panose="02020603050405020304" pitchFamily="18" charset="0"/>
            </a:endParaRPr>
          </a:p>
          <a:p>
            <a:pPr marL="0" indent="0" algn="just">
              <a:buNone/>
            </a:pP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printf</a:t>
            </a:r>
            <a:r>
              <a:rPr lang="en-US" sz="2000" dirty="0" smtClean="0">
                <a:latin typeface="Times New Roman" panose="02020603050405020304" pitchFamily="18" charset="0"/>
                <a:cs typeface="Times New Roman" panose="02020603050405020304" pitchFamily="18" charset="0"/>
              </a:rPr>
              <a:t>(“ Your </a:t>
            </a:r>
            <a:r>
              <a:rPr lang="en-US" sz="2000" dirty="0">
                <a:latin typeface="Times New Roman" panose="02020603050405020304" pitchFamily="18" charset="0"/>
                <a:cs typeface="Times New Roman" panose="02020603050405020304" pitchFamily="18" charset="0"/>
              </a:rPr>
              <a:t>reverse string is: %s",</a:t>
            </a:r>
            <a:r>
              <a:rPr lang="en-US" sz="2000" dirty="0" err="1" smtClean="0">
                <a:latin typeface="Times New Roman" panose="02020603050405020304" pitchFamily="18" charset="0"/>
                <a:cs typeface="Times New Roman" panose="02020603050405020304" pitchFamily="18" charset="0"/>
              </a:rPr>
              <a:t>strrev</a:t>
            </a:r>
            <a:r>
              <a:rPr lang="en-US" sz="2000" dirty="0" smtClean="0">
                <a:latin typeface="Times New Roman" panose="02020603050405020304" pitchFamily="18" charset="0"/>
                <a:cs typeface="Times New Roman" panose="02020603050405020304" pitchFamily="18" charset="0"/>
              </a:rPr>
              <a:t>(str1));   </a:t>
            </a:r>
            <a:r>
              <a:rPr lang="en-US" sz="2000" dirty="0" smtClean="0">
                <a:solidFill>
                  <a:srgbClr val="C00000"/>
                </a:solidFill>
                <a:latin typeface="Times New Roman" panose="02020603050405020304" pitchFamily="18" charset="0"/>
                <a:cs typeface="Times New Roman" panose="02020603050405020304" pitchFamily="18" charset="0"/>
              </a:rPr>
              <a:t>//reverses the string</a:t>
            </a:r>
          </a:p>
          <a:p>
            <a:pPr marL="0" indent="0" algn="just">
              <a:buNone/>
            </a:pPr>
            <a:r>
              <a:rPr lang="en-US" sz="2000" dirty="0" smtClean="0">
                <a:latin typeface="Times New Roman" panose="02020603050405020304" pitchFamily="18" charset="0"/>
                <a:cs typeface="Times New Roman" panose="02020603050405020304" pitchFamily="18" charset="0"/>
              </a:rPr>
              <a:t>}</a:t>
            </a:r>
          </a:p>
          <a:p>
            <a:pPr marL="0" indent="0" algn="just">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61961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a:bodyPr>
          <a:lstStyle/>
          <a:p>
            <a:r>
              <a:rPr lang="en-US" sz="3200" b="1" dirty="0" smtClean="0"/>
              <a:t>Inserting an element in an array</a:t>
            </a:r>
            <a:endParaRPr lang="en-US" sz="3200" b="1" dirty="0"/>
          </a:p>
        </p:txBody>
      </p:sp>
      <p:sp>
        <p:nvSpPr>
          <p:cNvPr id="3" name="Content Placeholder 2"/>
          <p:cNvSpPr>
            <a:spLocks noGrp="1"/>
          </p:cNvSpPr>
          <p:nvPr>
            <p:ph sz="half" idx="1"/>
          </p:nvPr>
        </p:nvSpPr>
        <p:spPr>
          <a:xfrm>
            <a:off x="152400" y="990600"/>
            <a:ext cx="4038600" cy="5638800"/>
          </a:xfrm>
        </p:spPr>
        <p:txBody>
          <a:bodyPr>
            <a:noAutofit/>
          </a:bodyPr>
          <a:lstStyle/>
          <a:p>
            <a:pPr marL="0" indent="0">
              <a:buNone/>
            </a:pPr>
            <a:r>
              <a:rPr lang="en-US" sz="2000" b="1" dirty="0" smtClean="0">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include &lt;</a:t>
            </a:r>
            <a:r>
              <a:rPr lang="en-US" sz="2000" b="1" dirty="0" err="1">
                <a:latin typeface="Times New Roman" panose="02020603050405020304" pitchFamily="18" charset="0"/>
                <a:cs typeface="Times New Roman" panose="02020603050405020304" pitchFamily="18" charset="0"/>
              </a:rPr>
              <a:t>stdio.h</a:t>
            </a:r>
            <a:r>
              <a:rPr lang="en-US" sz="2000" b="1" dirty="0">
                <a:latin typeface="Times New Roman" panose="02020603050405020304" pitchFamily="18" charset="0"/>
                <a:cs typeface="Times New Roman" panose="02020603050405020304" pitchFamily="18" charset="0"/>
              </a:rPr>
              <a:t>&gt;</a:t>
            </a:r>
          </a:p>
          <a:p>
            <a:pPr marL="0" indent="0">
              <a:buNone/>
            </a:pPr>
            <a:r>
              <a:rPr lang="en-US" sz="2000" b="1" dirty="0" err="1" smtClean="0">
                <a:latin typeface="Times New Roman" panose="02020603050405020304" pitchFamily="18" charset="0"/>
                <a:cs typeface="Times New Roman" panose="02020603050405020304" pitchFamily="18" charset="0"/>
              </a:rPr>
              <a:t>int</a:t>
            </a:r>
            <a:r>
              <a:rPr lang="en-US" sz="2000" b="1" dirty="0" smtClean="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main()</a:t>
            </a:r>
          </a:p>
          <a:p>
            <a:pPr marL="0" indent="0">
              <a:buNone/>
            </a:pPr>
            <a:r>
              <a:rPr lang="en-US" sz="2000" b="1" dirty="0">
                <a:latin typeface="Times New Roman" panose="02020603050405020304" pitchFamily="18" charset="0"/>
                <a:cs typeface="Times New Roman" panose="02020603050405020304" pitchFamily="18" charset="0"/>
              </a:rPr>
              <a:t>{</a:t>
            </a:r>
          </a:p>
          <a:p>
            <a:pPr marL="0" indent="0">
              <a:buNone/>
            </a:pP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int</a:t>
            </a:r>
            <a:r>
              <a:rPr lang="en-US" sz="2000" b="1" dirty="0">
                <a:latin typeface="Times New Roman" panose="02020603050405020304" pitchFamily="18" charset="0"/>
                <a:cs typeface="Times New Roman" panose="02020603050405020304" pitchFamily="18" charset="0"/>
              </a:rPr>
              <a:t> array[100], position, c, n, value;</a:t>
            </a:r>
          </a:p>
          <a:p>
            <a:pPr marL="0" indent="0">
              <a:buNone/>
            </a:pPr>
            <a:r>
              <a:rPr lang="en-US" sz="2000" b="1" dirty="0" smtClean="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printf</a:t>
            </a:r>
            <a:r>
              <a:rPr lang="en-US" sz="2000" b="1" dirty="0">
                <a:latin typeface="Times New Roman" panose="02020603050405020304" pitchFamily="18" charset="0"/>
                <a:cs typeface="Times New Roman" panose="02020603050405020304" pitchFamily="18" charset="0"/>
              </a:rPr>
              <a:t>("Enter number of elements in array\n");</a:t>
            </a:r>
          </a:p>
          <a:p>
            <a:pPr marL="0" indent="0">
              <a:buNone/>
            </a:pP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scanf</a:t>
            </a:r>
            <a:r>
              <a:rPr lang="en-US" sz="2000" b="1" dirty="0">
                <a:latin typeface="Times New Roman" panose="02020603050405020304" pitchFamily="18" charset="0"/>
                <a:cs typeface="Times New Roman" panose="02020603050405020304" pitchFamily="18" charset="0"/>
              </a:rPr>
              <a:t>("%d", &amp;n);</a:t>
            </a:r>
          </a:p>
          <a:p>
            <a:pPr marL="0" indent="0">
              <a:buNone/>
            </a:pPr>
            <a:r>
              <a:rPr lang="en-US" sz="2000" b="1" dirty="0" smtClean="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printf</a:t>
            </a:r>
            <a:r>
              <a:rPr lang="en-US" sz="2000" b="1" dirty="0">
                <a:latin typeface="Times New Roman" panose="02020603050405020304" pitchFamily="18" charset="0"/>
                <a:cs typeface="Times New Roman" panose="02020603050405020304" pitchFamily="18" charset="0"/>
              </a:rPr>
              <a:t>("Enter %d elements\n", n);</a:t>
            </a:r>
          </a:p>
          <a:p>
            <a:pPr marL="0" indent="0">
              <a:buNone/>
            </a:pPr>
            <a:r>
              <a:rPr lang="en-US" sz="2000" b="1" dirty="0" smtClean="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for (c = 0; c &lt; n; </a:t>
            </a:r>
            <a:r>
              <a:rPr lang="en-US" sz="2000" b="1" dirty="0" err="1">
                <a:latin typeface="Times New Roman" panose="02020603050405020304" pitchFamily="18" charset="0"/>
                <a:cs typeface="Times New Roman" panose="02020603050405020304" pitchFamily="18" charset="0"/>
              </a:rPr>
              <a:t>c++</a:t>
            </a:r>
            <a:r>
              <a:rPr lang="en-US" sz="2000" b="1" dirty="0">
                <a:latin typeface="Times New Roman" panose="02020603050405020304" pitchFamily="18" charset="0"/>
                <a:cs typeface="Times New Roman" panose="02020603050405020304" pitchFamily="18" charset="0"/>
              </a:rPr>
              <a:t>)</a:t>
            </a:r>
          </a:p>
          <a:p>
            <a:pPr marL="0" indent="0">
              <a:buNone/>
            </a:pP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scanf</a:t>
            </a:r>
            <a:r>
              <a:rPr lang="en-US" sz="2000" b="1" dirty="0">
                <a:latin typeface="Times New Roman" panose="02020603050405020304" pitchFamily="18" charset="0"/>
                <a:cs typeface="Times New Roman" panose="02020603050405020304" pitchFamily="18" charset="0"/>
              </a:rPr>
              <a:t>("%d", &amp;array[c]);</a:t>
            </a:r>
          </a:p>
          <a:p>
            <a:pPr marL="0" indent="0">
              <a:buNone/>
            </a:pPr>
            <a:r>
              <a:rPr lang="en-US" sz="2000" b="1" dirty="0">
                <a:latin typeface="Times New Roman" panose="02020603050405020304" pitchFamily="18" charset="0"/>
                <a:cs typeface="Times New Roman" panose="02020603050405020304" pitchFamily="18" charset="0"/>
              </a:rPr>
              <a:t> </a:t>
            </a:r>
          </a:p>
          <a:p>
            <a:pPr marL="0" indent="0">
              <a:buNone/>
            </a:pP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printf</a:t>
            </a:r>
            <a:r>
              <a:rPr lang="en-US" sz="2000" b="1" dirty="0">
                <a:latin typeface="Times New Roman" panose="02020603050405020304" pitchFamily="18" charset="0"/>
                <a:cs typeface="Times New Roman" panose="02020603050405020304" pitchFamily="18" charset="0"/>
              </a:rPr>
              <a:t>("Enter the </a:t>
            </a:r>
            <a:r>
              <a:rPr lang="en-US" sz="2000" b="1" dirty="0" smtClean="0">
                <a:latin typeface="Times New Roman" panose="02020603050405020304" pitchFamily="18" charset="0"/>
                <a:cs typeface="Times New Roman" panose="02020603050405020304" pitchFamily="18" charset="0"/>
              </a:rPr>
              <a:t>position </a:t>
            </a:r>
            <a:r>
              <a:rPr lang="en-US" sz="2000" b="1" dirty="0">
                <a:latin typeface="Times New Roman" panose="02020603050405020304" pitchFamily="18" charset="0"/>
                <a:cs typeface="Times New Roman" panose="02020603050405020304" pitchFamily="18" charset="0"/>
              </a:rPr>
              <a:t>where you wish to insert an element\n");</a:t>
            </a:r>
          </a:p>
          <a:p>
            <a:pPr marL="0" indent="0">
              <a:buNone/>
            </a:pP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scanf</a:t>
            </a:r>
            <a:r>
              <a:rPr lang="en-US" sz="2000" b="1" dirty="0">
                <a:latin typeface="Times New Roman" panose="02020603050405020304" pitchFamily="18" charset="0"/>
                <a:cs typeface="Times New Roman" panose="02020603050405020304" pitchFamily="18" charset="0"/>
              </a:rPr>
              <a:t>("%d", &amp;position);</a:t>
            </a:r>
          </a:p>
          <a:p>
            <a:pPr marL="0" indent="0">
              <a:buNone/>
            </a:pPr>
            <a:r>
              <a:rPr lang="en-US" sz="2000" b="1" dirty="0" smtClean="0">
                <a:latin typeface="Times New Roman" panose="02020603050405020304" pitchFamily="18" charset="0"/>
                <a:cs typeface="Times New Roman" panose="02020603050405020304" pitchFamily="18" charset="0"/>
              </a:rPr>
              <a:t>   </a:t>
            </a:r>
            <a:endParaRPr lang="en-US" sz="2000" b="1"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4648200" y="1066800"/>
            <a:ext cx="4495800" cy="5059363"/>
          </a:xfrm>
        </p:spPr>
        <p:txBody>
          <a:bodyPr>
            <a:normAutofit fontScale="77500" lnSpcReduction="20000"/>
          </a:bodyPr>
          <a:lstStyle/>
          <a:p>
            <a:pPr marL="0" indent="0">
              <a:buNone/>
            </a:pPr>
            <a:r>
              <a:rPr lang="en-US" sz="2900" b="1" dirty="0" err="1">
                <a:latin typeface="Times New Roman" panose="02020603050405020304" pitchFamily="18" charset="0"/>
                <a:cs typeface="Times New Roman" panose="02020603050405020304" pitchFamily="18" charset="0"/>
              </a:rPr>
              <a:t>printf</a:t>
            </a:r>
            <a:r>
              <a:rPr lang="en-US" sz="2900" b="1" dirty="0">
                <a:latin typeface="Times New Roman" panose="02020603050405020304" pitchFamily="18" charset="0"/>
                <a:cs typeface="Times New Roman" panose="02020603050405020304" pitchFamily="18" charset="0"/>
              </a:rPr>
              <a:t>("Enter the value to insert\n");</a:t>
            </a:r>
          </a:p>
          <a:p>
            <a:pPr marL="0" indent="0">
              <a:buNone/>
            </a:pPr>
            <a:r>
              <a:rPr lang="en-US" sz="2900" b="1" dirty="0">
                <a:latin typeface="Times New Roman" panose="02020603050405020304" pitchFamily="18" charset="0"/>
                <a:cs typeface="Times New Roman" panose="02020603050405020304" pitchFamily="18" charset="0"/>
              </a:rPr>
              <a:t>   </a:t>
            </a:r>
            <a:r>
              <a:rPr lang="en-US" sz="2900" b="1" dirty="0" err="1">
                <a:latin typeface="Times New Roman" panose="02020603050405020304" pitchFamily="18" charset="0"/>
                <a:cs typeface="Times New Roman" panose="02020603050405020304" pitchFamily="18" charset="0"/>
              </a:rPr>
              <a:t>scanf</a:t>
            </a:r>
            <a:r>
              <a:rPr lang="en-US" sz="2900" b="1" dirty="0">
                <a:latin typeface="Times New Roman" panose="02020603050405020304" pitchFamily="18" charset="0"/>
                <a:cs typeface="Times New Roman" panose="02020603050405020304" pitchFamily="18" charset="0"/>
              </a:rPr>
              <a:t>("%d", &amp;value);</a:t>
            </a:r>
          </a:p>
          <a:p>
            <a:pPr marL="0" indent="0">
              <a:buNone/>
            </a:pPr>
            <a:r>
              <a:rPr lang="en-US" sz="2900" b="1" dirty="0">
                <a:latin typeface="Times New Roman" panose="02020603050405020304" pitchFamily="18" charset="0"/>
                <a:cs typeface="Times New Roman" panose="02020603050405020304" pitchFamily="18" charset="0"/>
              </a:rPr>
              <a:t>   </a:t>
            </a:r>
          </a:p>
          <a:p>
            <a:pPr marL="0" indent="0">
              <a:buNone/>
            </a:pPr>
            <a:r>
              <a:rPr lang="en-US" sz="2900" b="1" dirty="0" smtClean="0">
                <a:latin typeface="Times New Roman" panose="02020603050405020304" pitchFamily="18" charset="0"/>
                <a:cs typeface="Times New Roman" panose="02020603050405020304" pitchFamily="18" charset="0"/>
              </a:rPr>
              <a:t>for </a:t>
            </a:r>
            <a:r>
              <a:rPr lang="en-US" sz="2900" b="1" dirty="0">
                <a:latin typeface="Times New Roman" panose="02020603050405020304" pitchFamily="18" charset="0"/>
                <a:cs typeface="Times New Roman" panose="02020603050405020304" pitchFamily="18" charset="0"/>
              </a:rPr>
              <a:t>(c = n - 1; c &gt;= position - 1; c--)</a:t>
            </a:r>
          </a:p>
          <a:p>
            <a:pPr marL="0" indent="0">
              <a:buNone/>
            </a:pPr>
            <a:r>
              <a:rPr lang="en-US" sz="2900" b="1" dirty="0">
                <a:latin typeface="Times New Roman" panose="02020603050405020304" pitchFamily="18" charset="0"/>
                <a:cs typeface="Times New Roman" panose="02020603050405020304" pitchFamily="18" charset="0"/>
              </a:rPr>
              <a:t>      array[c+1] = array[c];</a:t>
            </a:r>
          </a:p>
          <a:p>
            <a:pPr marL="0" indent="0">
              <a:buNone/>
            </a:pPr>
            <a:endParaRPr lang="en-US" sz="2900" b="1" dirty="0">
              <a:latin typeface="Times New Roman" panose="02020603050405020304" pitchFamily="18" charset="0"/>
              <a:cs typeface="Times New Roman" panose="02020603050405020304" pitchFamily="18" charset="0"/>
            </a:endParaRPr>
          </a:p>
          <a:p>
            <a:pPr marL="0" indent="0">
              <a:buNone/>
            </a:pPr>
            <a:r>
              <a:rPr lang="en-US" sz="2900" b="1" dirty="0">
                <a:latin typeface="Times New Roman" panose="02020603050405020304" pitchFamily="18" charset="0"/>
                <a:cs typeface="Times New Roman" panose="02020603050405020304" pitchFamily="18" charset="0"/>
              </a:rPr>
              <a:t>   array[position-1] = value;</a:t>
            </a:r>
          </a:p>
          <a:p>
            <a:pPr marL="0" indent="0">
              <a:buNone/>
            </a:pPr>
            <a:r>
              <a:rPr lang="en-US" sz="2900" b="1" dirty="0">
                <a:latin typeface="Times New Roman" panose="02020603050405020304" pitchFamily="18" charset="0"/>
                <a:cs typeface="Times New Roman" panose="02020603050405020304" pitchFamily="18" charset="0"/>
              </a:rPr>
              <a:t>   </a:t>
            </a:r>
            <a:r>
              <a:rPr lang="en-US" sz="2900" b="1" dirty="0" err="1">
                <a:latin typeface="Times New Roman" panose="02020603050405020304" pitchFamily="18" charset="0"/>
                <a:cs typeface="Times New Roman" panose="02020603050405020304" pitchFamily="18" charset="0"/>
              </a:rPr>
              <a:t>printf</a:t>
            </a:r>
            <a:r>
              <a:rPr lang="en-US" sz="2900" b="1" dirty="0">
                <a:latin typeface="Times New Roman" panose="02020603050405020304" pitchFamily="18" charset="0"/>
                <a:cs typeface="Times New Roman" panose="02020603050405020304" pitchFamily="18" charset="0"/>
              </a:rPr>
              <a:t>("Resultant array is\n");</a:t>
            </a:r>
          </a:p>
          <a:p>
            <a:pPr marL="0" indent="0">
              <a:buNone/>
            </a:pPr>
            <a:r>
              <a:rPr lang="en-US" sz="2900" b="1" dirty="0">
                <a:latin typeface="Times New Roman" panose="02020603050405020304" pitchFamily="18" charset="0"/>
                <a:cs typeface="Times New Roman" panose="02020603050405020304" pitchFamily="18" charset="0"/>
              </a:rPr>
              <a:t>   for (c = 0; c </a:t>
            </a:r>
            <a:r>
              <a:rPr lang="en-US" sz="2900" b="1">
                <a:latin typeface="Times New Roman" panose="02020603050405020304" pitchFamily="18" charset="0"/>
                <a:cs typeface="Times New Roman" panose="02020603050405020304" pitchFamily="18" charset="0"/>
              </a:rPr>
              <a:t>&lt;= </a:t>
            </a:r>
            <a:r>
              <a:rPr lang="en-US" sz="2900" b="1" smtClean="0">
                <a:latin typeface="Times New Roman" panose="02020603050405020304" pitchFamily="18" charset="0"/>
                <a:cs typeface="Times New Roman" panose="02020603050405020304" pitchFamily="18" charset="0"/>
              </a:rPr>
              <a:t>position; </a:t>
            </a:r>
            <a:r>
              <a:rPr lang="en-US" sz="2900" b="1" dirty="0" err="1">
                <a:latin typeface="Times New Roman" panose="02020603050405020304" pitchFamily="18" charset="0"/>
                <a:cs typeface="Times New Roman" panose="02020603050405020304" pitchFamily="18" charset="0"/>
              </a:rPr>
              <a:t>c++</a:t>
            </a:r>
            <a:r>
              <a:rPr lang="en-US" sz="2900" b="1" dirty="0">
                <a:latin typeface="Times New Roman" panose="02020603050405020304" pitchFamily="18" charset="0"/>
                <a:cs typeface="Times New Roman" panose="02020603050405020304" pitchFamily="18" charset="0"/>
              </a:rPr>
              <a:t>)</a:t>
            </a:r>
          </a:p>
          <a:p>
            <a:pPr marL="0" indent="0">
              <a:buNone/>
            </a:pPr>
            <a:r>
              <a:rPr lang="en-US" sz="2900" b="1" dirty="0">
                <a:latin typeface="Times New Roman" panose="02020603050405020304" pitchFamily="18" charset="0"/>
                <a:cs typeface="Times New Roman" panose="02020603050405020304" pitchFamily="18" charset="0"/>
              </a:rPr>
              <a:t>      </a:t>
            </a:r>
            <a:r>
              <a:rPr lang="en-US" sz="2900" b="1" dirty="0" err="1">
                <a:latin typeface="Times New Roman" panose="02020603050405020304" pitchFamily="18" charset="0"/>
                <a:cs typeface="Times New Roman" panose="02020603050405020304" pitchFamily="18" charset="0"/>
              </a:rPr>
              <a:t>printf</a:t>
            </a:r>
            <a:r>
              <a:rPr lang="en-US" sz="2900" b="1" dirty="0">
                <a:latin typeface="Times New Roman" panose="02020603050405020304" pitchFamily="18" charset="0"/>
                <a:cs typeface="Times New Roman" panose="02020603050405020304" pitchFamily="18" charset="0"/>
              </a:rPr>
              <a:t>("%d\n", array[c]);</a:t>
            </a:r>
          </a:p>
          <a:p>
            <a:pPr marL="0" indent="0">
              <a:buNone/>
            </a:pPr>
            <a:r>
              <a:rPr lang="en-US" sz="2900" b="1" dirty="0">
                <a:latin typeface="Times New Roman" panose="02020603050405020304" pitchFamily="18" charset="0"/>
                <a:cs typeface="Times New Roman" panose="02020603050405020304" pitchFamily="18" charset="0"/>
              </a:rPr>
              <a:t> </a:t>
            </a:r>
          </a:p>
          <a:p>
            <a:pPr marL="0" indent="0">
              <a:buNone/>
            </a:pPr>
            <a:r>
              <a:rPr lang="en-US" sz="2900" b="1" dirty="0">
                <a:latin typeface="Times New Roman" panose="02020603050405020304" pitchFamily="18" charset="0"/>
                <a:cs typeface="Times New Roman" panose="02020603050405020304" pitchFamily="18" charset="0"/>
              </a:rPr>
              <a:t>   return 0;</a:t>
            </a:r>
          </a:p>
          <a:p>
            <a:pPr marL="0" indent="0">
              <a:buNone/>
            </a:pPr>
            <a:r>
              <a:rPr lang="en-US" sz="2900" b="1" dirty="0">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1937874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Deleting an element in array</a:t>
            </a:r>
            <a:endParaRPr lang="en-US" sz="3200" b="1" dirty="0"/>
          </a:p>
        </p:txBody>
      </p:sp>
      <p:sp>
        <p:nvSpPr>
          <p:cNvPr id="3" name="Content Placeholder 2"/>
          <p:cNvSpPr>
            <a:spLocks noGrp="1"/>
          </p:cNvSpPr>
          <p:nvPr>
            <p:ph sz="half" idx="1"/>
          </p:nvPr>
        </p:nvSpPr>
        <p:spPr/>
        <p:txBody>
          <a:bodyPr>
            <a:noAutofit/>
          </a:bodyPr>
          <a:lstStyle/>
          <a:p>
            <a:pPr marL="0" indent="0">
              <a:buNone/>
            </a:pPr>
            <a:r>
              <a:rPr lang="en-US" sz="1800" b="1" dirty="0" smtClean="0">
                <a:latin typeface="Times New Roman" panose="02020603050405020304" pitchFamily="18" charset="0"/>
                <a:cs typeface="Times New Roman" panose="02020603050405020304" pitchFamily="18" charset="0"/>
              </a:rPr>
              <a:t>#</a:t>
            </a:r>
            <a:r>
              <a:rPr lang="en-US" sz="1800" b="1" dirty="0">
                <a:latin typeface="Times New Roman" panose="02020603050405020304" pitchFamily="18" charset="0"/>
                <a:cs typeface="Times New Roman" panose="02020603050405020304" pitchFamily="18" charset="0"/>
              </a:rPr>
              <a:t>include &lt;</a:t>
            </a:r>
            <a:r>
              <a:rPr lang="en-US" sz="1800" b="1" dirty="0" err="1">
                <a:latin typeface="Times New Roman" panose="02020603050405020304" pitchFamily="18" charset="0"/>
                <a:cs typeface="Times New Roman" panose="02020603050405020304" pitchFamily="18" charset="0"/>
              </a:rPr>
              <a:t>stdio.h</a:t>
            </a:r>
            <a:r>
              <a:rPr lang="en-US" sz="1800" b="1" dirty="0">
                <a:latin typeface="Times New Roman" panose="02020603050405020304" pitchFamily="18" charset="0"/>
                <a:cs typeface="Times New Roman" panose="02020603050405020304" pitchFamily="18" charset="0"/>
              </a:rPr>
              <a:t>&gt;</a:t>
            </a:r>
          </a:p>
          <a:p>
            <a:pPr marL="0" indent="0">
              <a:buNone/>
            </a:pPr>
            <a:r>
              <a:rPr lang="en-US" sz="1800" b="1" dirty="0" err="1" smtClean="0">
                <a:latin typeface="Times New Roman" panose="02020603050405020304" pitchFamily="18" charset="0"/>
                <a:cs typeface="Times New Roman" panose="02020603050405020304" pitchFamily="18" charset="0"/>
              </a:rPr>
              <a:t>int</a:t>
            </a:r>
            <a:r>
              <a:rPr lang="en-US" sz="1800" b="1" dirty="0" smtClean="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main()</a:t>
            </a:r>
          </a:p>
          <a:p>
            <a:pPr marL="0" indent="0">
              <a:buNone/>
            </a:pPr>
            <a:r>
              <a:rPr lang="en-US" sz="1800" b="1" dirty="0">
                <a:latin typeface="Times New Roman" panose="02020603050405020304" pitchFamily="18" charset="0"/>
                <a:cs typeface="Times New Roman" panose="02020603050405020304" pitchFamily="18" charset="0"/>
              </a:rPr>
              <a:t>{</a:t>
            </a:r>
          </a:p>
          <a:p>
            <a:pPr marL="0" indent="0">
              <a:buNone/>
            </a:pP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int</a:t>
            </a:r>
            <a:r>
              <a:rPr lang="en-US" sz="1800" b="1" dirty="0">
                <a:latin typeface="Times New Roman" panose="02020603050405020304" pitchFamily="18" charset="0"/>
                <a:cs typeface="Times New Roman" panose="02020603050405020304" pitchFamily="18" charset="0"/>
              </a:rPr>
              <a:t> array[100], position, c, n;</a:t>
            </a:r>
          </a:p>
          <a:p>
            <a:pPr marL="0" indent="0">
              <a:buNone/>
            </a:pPr>
            <a:r>
              <a:rPr lang="en-US" sz="1800" b="1" dirty="0" smtClean="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printf</a:t>
            </a:r>
            <a:r>
              <a:rPr lang="en-US" sz="1800" b="1" dirty="0">
                <a:latin typeface="Times New Roman" panose="02020603050405020304" pitchFamily="18" charset="0"/>
                <a:cs typeface="Times New Roman" panose="02020603050405020304" pitchFamily="18" charset="0"/>
              </a:rPr>
              <a:t>("Enter number of elements in array\n");</a:t>
            </a:r>
          </a:p>
          <a:p>
            <a:pPr marL="0" indent="0">
              <a:buNone/>
            </a:pP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scanf</a:t>
            </a:r>
            <a:r>
              <a:rPr lang="en-US" sz="1800" b="1" dirty="0">
                <a:latin typeface="Times New Roman" panose="02020603050405020304" pitchFamily="18" charset="0"/>
                <a:cs typeface="Times New Roman" panose="02020603050405020304" pitchFamily="18" charset="0"/>
              </a:rPr>
              <a:t>("%d", &amp;n);</a:t>
            </a:r>
          </a:p>
          <a:p>
            <a:pPr marL="0" indent="0">
              <a:buNone/>
            </a:pPr>
            <a:r>
              <a:rPr lang="en-US" sz="1800" b="1" dirty="0" smtClean="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printf</a:t>
            </a:r>
            <a:r>
              <a:rPr lang="en-US" sz="1800" b="1" dirty="0">
                <a:latin typeface="Times New Roman" panose="02020603050405020304" pitchFamily="18" charset="0"/>
                <a:cs typeface="Times New Roman" panose="02020603050405020304" pitchFamily="18" charset="0"/>
              </a:rPr>
              <a:t>("Enter %d elements\n", n);</a:t>
            </a:r>
          </a:p>
          <a:p>
            <a:pPr marL="0" indent="0">
              <a:buNone/>
            </a:pPr>
            <a:r>
              <a:rPr lang="en-US" sz="1800" b="1" dirty="0" smtClean="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for ( c = 0 ; c &lt; n ; </a:t>
            </a:r>
            <a:r>
              <a:rPr lang="en-US" sz="1800" b="1" dirty="0" err="1">
                <a:latin typeface="Times New Roman" panose="02020603050405020304" pitchFamily="18" charset="0"/>
                <a:cs typeface="Times New Roman" panose="02020603050405020304" pitchFamily="18" charset="0"/>
              </a:rPr>
              <a:t>c++</a:t>
            </a:r>
            <a:r>
              <a:rPr lang="en-US" sz="1800" b="1" dirty="0">
                <a:latin typeface="Times New Roman" panose="02020603050405020304" pitchFamily="18" charset="0"/>
                <a:cs typeface="Times New Roman" panose="02020603050405020304" pitchFamily="18" charset="0"/>
              </a:rPr>
              <a:t> )</a:t>
            </a:r>
          </a:p>
          <a:p>
            <a:pPr marL="0" indent="0">
              <a:buNone/>
            </a:pP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scanf</a:t>
            </a:r>
            <a:r>
              <a:rPr lang="en-US" sz="1800" b="1" dirty="0">
                <a:latin typeface="Times New Roman" panose="02020603050405020304" pitchFamily="18" charset="0"/>
                <a:cs typeface="Times New Roman" panose="02020603050405020304" pitchFamily="18" charset="0"/>
              </a:rPr>
              <a:t>("%d", &amp;array[c]);</a:t>
            </a:r>
          </a:p>
          <a:p>
            <a:pPr marL="0" indent="0">
              <a:buNone/>
            </a:pPr>
            <a:r>
              <a:rPr lang="en-US" sz="1800" b="1" dirty="0">
                <a:latin typeface="Times New Roman" panose="02020603050405020304" pitchFamily="18" charset="0"/>
                <a:cs typeface="Times New Roman" panose="02020603050405020304" pitchFamily="18" charset="0"/>
              </a:rPr>
              <a:t> </a:t>
            </a:r>
          </a:p>
          <a:p>
            <a:pPr marL="0" indent="0">
              <a:buNone/>
            </a:pP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printf</a:t>
            </a:r>
            <a:r>
              <a:rPr lang="en-US" sz="1800" b="1" dirty="0">
                <a:latin typeface="Times New Roman" panose="02020603050405020304" pitchFamily="18" charset="0"/>
                <a:cs typeface="Times New Roman" panose="02020603050405020304" pitchFamily="18" charset="0"/>
              </a:rPr>
              <a:t>("Enter the </a:t>
            </a:r>
            <a:r>
              <a:rPr lang="en-US" sz="1800" b="1" dirty="0" smtClean="0">
                <a:latin typeface="Times New Roman" panose="02020603050405020304" pitchFamily="18" charset="0"/>
                <a:cs typeface="Times New Roman" panose="02020603050405020304" pitchFamily="18" charset="0"/>
              </a:rPr>
              <a:t>position </a:t>
            </a:r>
            <a:r>
              <a:rPr lang="en-US" sz="1800" b="1" dirty="0">
                <a:latin typeface="Times New Roman" panose="02020603050405020304" pitchFamily="18" charset="0"/>
                <a:cs typeface="Times New Roman" panose="02020603050405020304" pitchFamily="18" charset="0"/>
              </a:rPr>
              <a:t>where you wish to delete element\n");</a:t>
            </a:r>
          </a:p>
          <a:p>
            <a:pPr marL="0" indent="0">
              <a:buNone/>
            </a:pP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scanf</a:t>
            </a:r>
            <a:r>
              <a:rPr lang="en-US" sz="1800" b="1" dirty="0">
                <a:latin typeface="Times New Roman" panose="02020603050405020304" pitchFamily="18" charset="0"/>
                <a:cs typeface="Times New Roman" panose="02020603050405020304" pitchFamily="18" charset="0"/>
              </a:rPr>
              <a:t>("%d", &amp;position</a:t>
            </a:r>
            <a:r>
              <a:rPr lang="en-US" sz="1800" b="1" dirty="0" smtClean="0">
                <a:latin typeface="Times New Roman" panose="02020603050405020304" pitchFamily="18" charset="0"/>
                <a:cs typeface="Times New Roman" panose="02020603050405020304" pitchFamily="18" charset="0"/>
              </a:rPr>
              <a:t>);</a:t>
            </a:r>
            <a:endParaRPr lang="en-US" sz="1800" b="1"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sz="half" idx="2"/>
          </p:nvPr>
        </p:nvSpPr>
        <p:spPr>
          <a:xfrm>
            <a:off x="4648200" y="1600200"/>
            <a:ext cx="4191000" cy="4525963"/>
          </a:xfrm>
        </p:spPr>
        <p:txBody>
          <a:bodyPr>
            <a:normAutofit fontScale="62500" lnSpcReduction="20000"/>
          </a:bodyPr>
          <a:lstStyle/>
          <a:p>
            <a:pPr marL="0" indent="0">
              <a:buNone/>
            </a:pPr>
            <a:r>
              <a:rPr lang="en-US" b="1" dirty="0">
                <a:latin typeface="Times New Roman" panose="02020603050405020304" pitchFamily="18" charset="0"/>
                <a:cs typeface="Times New Roman" panose="02020603050405020304" pitchFamily="18" charset="0"/>
              </a:rPr>
              <a:t> if ( position &gt;= n+1 )</a:t>
            </a:r>
          </a:p>
          <a:p>
            <a:pPr marL="0" indent="0">
              <a:buNone/>
            </a:pP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printf</a:t>
            </a:r>
            <a:r>
              <a:rPr lang="en-US" b="1" dirty="0">
                <a:latin typeface="Times New Roman" panose="02020603050405020304" pitchFamily="18" charset="0"/>
                <a:cs typeface="Times New Roman" panose="02020603050405020304" pitchFamily="18" charset="0"/>
              </a:rPr>
              <a:t>("Deletion not possible.\n");</a:t>
            </a:r>
          </a:p>
          <a:p>
            <a:pPr marL="0" indent="0">
              <a:buNone/>
            </a:pPr>
            <a:r>
              <a:rPr lang="en-US" b="1" dirty="0">
                <a:latin typeface="Times New Roman" panose="02020603050405020304" pitchFamily="18" charset="0"/>
                <a:cs typeface="Times New Roman" panose="02020603050405020304" pitchFamily="18" charset="0"/>
              </a:rPr>
              <a:t>   else</a:t>
            </a:r>
          </a:p>
          <a:p>
            <a:pPr marL="0" indent="0">
              <a:buNone/>
            </a:pPr>
            <a:r>
              <a:rPr lang="en-US" b="1" dirty="0">
                <a:latin typeface="Times New Roman" panose="02020603050405020304" pitchFamily="18" charset="0"/>
                <a:cs typeface="Times New Roman" panose="02020603050405020304" pitchFamily="18" charset="0"/>
              </a:rPr>
              <a:t>   {</a:t>
            </a:r>
          </a:p>
          <a:p>
            <a:pPr marL="0" indent="0">
              <a:buNone/>
            </a:pPr>
            <a:r>
              <a:rPr lang="en-US" b="1" dirty="0">
                <a:latin typeface="Times New Roman" panose="02020603050405020304" pitchFamily="18" charset="0"/>
                <a:cs typeface="Times New Roman" panose="02020603050405020304" pitchFamily="18" charset="0"/>
              </a:rPr>
              <a:t>      for ( c = position - 1 ; c &lt; n - 1 ; </a:t>
            </a:r>
            <a:r>
              <a:rPr lang="en-US" b="1" dirty="0" err="1">
                <a:latin typeface="Times New Roman" panose="02020603050405020304" pitchFamily="18" charset="0"/>
                <a:cs typeface="Times New Roman" panose="02020603050405020304" pitchFamily="18" charset="0"/>
              </a:rPr>
              <a:t>c++</a:t>
            </a:r>
            <a:r>
              <a:rPr lang="en-US" b="1" dirty="0">
                <a:latin typeface="Times New Roman" panose="02020603050405020304" pitchFamily="18" charset="0"/>
                <a:cs typeface="Times New Roman" panose="02020603050405020304" pitchFamily="18" charset="0"/>
              </a:rPr>
              <a:t> )</a:t>
            </a:r>
          </a:p>
          <a:p>
            <a:pPr marL="0" indent="0">
              <a:buNone/>
            </a:pPr>
            <a:r>
              <a:rPr lang="en-US" b="1" dirty="0">
                <a:latin typeface="Times New Roman" panose="02020603050405020304" pitchFamily="18" charset="0"/>
                <a:cs typeface="Times New Roman" panose="02020603050405020304" pitchFamily="18" charset="0"/>
              </a:rPr>
              <a:t>         array[c] = array[c+1];</a:t>
            </a:r>
          </a:p>
          <a:p>
            <a:pPr marL="0" indent="0">
              <a:buNone/>
            </a:pPr>
            <a:r>
              <a:rPr lang="en-US" b="1" dirty="0">
                <a:latin typeface="Times New Roman" panose="02020603050405020304" pitchFamily="18" charset="0"/>
                <a:cs typeface="Times New Roman" panose="02020603050405020304" pitchFamily="18" charset="0"/>
              </a:rPr>
              <a:t> </a:t>
            </a:r>
          </a:p>
          <a:p>
            <a:pPr marL="0" indent="0">
              <a:buNone/>
            </a:pP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printf</a:t>
            </a:r>
            <a:r>
              <a:rPr lang="en-US" b="1" dirty="0">
                <a:latin typeface="Times New Roman" panose="02020603050405020304" pitchFamily="18" charset="0"/>
                <a:cs typeface="Times New Roman" panose="02020603050405020304" pitchFamily="18" charset="0"/>
              </a:rPr>
              <a:t>("Resultant array is\n");</a:t>
            </a:r>
          </a:p>
          <a:p>
            <a:pPr marL="0" indent="0">
              <a:buNone/>
            </a:pPr>
            <a:r>
              <a:rPr lang="en-US" b="1" dirty="0">
                <a:latin typeface="Times New Roman" panose="02020603050405020304" pitchFamily="18" charset="0"/>
                <a:cs typeface="Times New Roman" panose="02020603050405020304" pitchFamily="18" charset="0"/>
              </a:rPr>
              <a:t> </a:t>
            </a:r>
          </a:p>
          <a:p>
            <a:pPr marL="0" indent="0">
              <a:buNone/>
            </a:pPr>
            <a:r>
              <a:rPr lang="en-US" b="1" dirty="0">
                <a:latin typeface="Times New Roman" panose="02020603050405020304" pitchFamily="18" charset="0"/>
                <a:cs typeface="Times New Roman" panose="02020603050405020304" pitchFamily="18" charset="0"/>
              </a:rPr>
              <a:t>      for( c = 0 ; c &lt; n - 1 ; </a:t>
            </a:r>
            <a:r>
              <a:rPr lang="en-US" b="1" dirty="0" err="1">
                <a:latin typeface="Times New Roman" panose="02020603050405020304" pitchFamily="18" charset="0"/>
                <a:cs typeface="Times New Roman" panose="02020603050405020304" pitchFamily="18" charset="0"/>
              </a:rPr>
              <a:t>c++</a:t>
            </a:r>
            <a:r>
              <a:rPr lang="en-US" b="1" dirty="0">
                <a:latin typeface="Times New Roman" panose="02020603050405020304" pitchFamily="18" charset="0"/>
                <a:cs typeface="Times New Roman" panose="02020603050405020304" pitchFamily="18" charset="0"/>
              </a:rPr>
              <a:t> )</a:t>
            </a:r>
          </a:p>
          <a:p>
            <a:pPr marL="0" indent="0">
              <a:buNone/>
            </a:pP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printf</a:t>
            </a:r>
            <a:r>
              <a:rPr lang="en-US" b="1" dirty="0">
                <a:latin typeface="Times New Roman" panose="02020603050405020304" pitchFamily="18" charset="0"/>
                <a:cs typeface="Times New Roman" panose="02020603050405020304" pitchFamily="18" charset="0"/>
              </a:rPr>
              <a:t>("%d\n", array[c]);</a:t>
            </a:r>
          </a:p>
          <a:p>
            <a:pPr marL="0" indent="0">
              <a:buNone/>
            </a:pPr>
            <a:r>
              <a:rPr lang="en-US" b="1" dirty="0">
                <a:latin typeface="Times New Roman" panose="02020603050405020304" pitchFamily="18" charset="0"/>
                <a:cs typeface="Times New Roman" panose="02020603050405020304" pitchFamily="18" charset="0"/>
              </a:rPr>
              <a:t>   }</a:t>
            </a:r>
          </a:p>
          <a:p>
            <a:pPr marL="0" indent="0">
              <a:buNone/>
            </a:pPr>
            <a:r>
              <a:rPr lang="en-US" b="1" dirty="0">
                <a:latin typeface="Times New Roman" panose="02020603050405020304" pitchFamily="18" charset="0"/>
                <a:cs typeface="Times New Roman" panose="02020603050405020304" pitchFamily="18" charset="0"/>
              </a:rPr>
              <a:t>   return 0;</a:t>
            </a:r>
          </a:p>
          <a:p>
            <a:pPr marL="0" indent="0">
              <a:buNone/>
            </a:pPr>
            <a:r>
              <a:rPr lang="en-US" b="1" dirty="0">
                <a:latin typeface="Times New Roman" panose="02020603050405020304" pitchFamily="18" charset="0"/>
                <a:cs typeface="Times New Roman" panose="02020603050405020304" pitchFamily="18" charset="0"/>
              </a:rPr>
              <a:t>}</a:t>
            </a:r>
            <a:endParaRPr lang="en-US" dirty="0"/>
          </a:p>
        </p:txBody>
      </p:sp>
    </p:spTree>
    <p:extLst>
      <p:ext uri="{BB962C8B-B14F-4D97-AF65-F5344CB8AC3E}">
        <p14:creationId xmlns:p14="http://schemas.microsoft.com/office/powerpoint/2010/main" val="36330558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t>Searching an element in an array </a:t>
            </a:r>
            <a:endParaRPr lang="en-US" sz="3200" b="1" dirty="0"/>
          </a:p>
        </p:txBody>
      </p:sp>
      <p:sp>
        <p:nvSpPr>
          <p:cNvPr id="3" name="Content Placeholder 2"/>
          <p:cNvSpPr>
            <a:spLocks noGrp="1"/>
          </p:cNvSpPr>
          <p:nvPr>
            <p:ph sz="half" idx="1"/>
          </p:nvPr>
        </p:nvSpPr>
        <p:spPr/>
        <p:txBody>
          <a:bodyPr>
            <a:noAutofit/>
          </a:bodyPr>
          <a:lstStyle/>
          <a:p>
            <a:pPr marL="0" indent="0">
              <a:buNone/>
            </a:pPr>
            <a:r>
              <a:rPr lang="en-US" sz="1800" b="1" dirty="0">
                <a:latin typeface="Times New Roman" panose="02020603050405020304" pitchFamily="18" charset="0"/>
                <a:cs typeface="Times New Roman" panose="02020603050405020304" pitchFamily="18" charset="0"/>
              </a:rPr>
              <a:t>#include &lt;</a:t>
            </a:r>
            <a:r>
              <a:rPr lang="en-US" sz="1800" b="1" dirty="0" err="1">
                <a:latin typeface="Times New Roman" panose="02020603050405020304" pitchFamily="18" charset="0"/>
                <a:cs typeface="Times New Roman" panose="02020603050405020304" pitchFamily="18" charset="0"/>
              </a:rPr>
              <a:t>stdio.h</a:t>
            </a:r>
            <a:r>
              <a:rPr lang="en-US" sz="1800" b="1" dirty="0">
                <a:latin typeface="Times New Roman" panose="02020603050405020304" pitchFamily="18" charset="0"/>
                <a:cs typeface="Times New Roman" panose="02020603050405020304" pitchFamily="18" charset="0"/>
              </a:rPr>
              <a:t>&gt;   </a:t>
            </a:r>
            <a:endParaRPr lang="en-US" sz="1800" b="1" dirty="0" smtClean="0">
              <a:latin typeface="Times New Roman" panose="02020603050405020304" pitchFamily="18" charset="0"/>
              <a:cs typeface="Times New Roman" panose="02020603050405020304" pitchFamily="18" charset="0"/>
            </a:endParaRPr>
          </a:p>
          <a:p>
            <a:pPr marL="0" indent="0">
              <a:buNone/>
            </a:pPr>
            <a:r>
              <a:rPr lang="en-US" sz="1800" b="1" dirty="0" err="1" smtClean="0">
                <a:latin typeface="Times New Roman" panose="02020603050405020304" pitchFamily="18" charset="0"/>
                <a:cs typeface="Times New Roman" panose="02020603050405020304" pitchFamily="18" charset="0"/>
              </a:rPr>
              <a:t>int</a:t>
            </a:r>
            <a:r>
              <a:rPr lang="en-US" sz="1800" b="1" dirty="0" smtClean="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main() </a:t>
            </a:r>
            <a:endParaRPr lang="en-US" sz="1800" b="1" dirty="0" smtClean="0">
              <a:latin typeface="Times New Roman" panose="02020603050405020304" pitchFamily="18" charset="0"/>
              <a:cs typeface="Times New Roman" panose="02020603050405020304" pitchFamily="18" charset="0"/>
            </a:endParaRPr>
          </a:p>
          <a:p>
            <a:pPr marL="0" indent="0">
              <a:buNone/>
            </a:pPr>
            <a:r>
              <a:rPr lang="en-US" sz="1800" b="1" dirty="0" smtClean="0">
                <a:latin typeface="Times New Roman" panose="02020603050405020304" pitchFamily="18" charset="0"/>
                <a:cs typeface="Times New Roman" panose="02020603050405020304" pitchFamily="18" charset="0"/>
              </a:rPr>
              <a:t>{</a:t>
            </a:r>
          </a:p>
          <a:p>
            <a:pPr marL="0" indent="0">
              <a:buNone/>
            </a:pPr>
            <a:r>
              <a:rPr lang="en-US" sz="1800" b="1" dirty="0" smtClean="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int</a:t>
            </a:r>
            <a:r>
              <a:rPr lang="en-US" sz="1800" b="1" dirty="0">
                <a:latin typeface="Times New Roman" panose="02020603050405020304" pitchFamily="18" charset="0"/>
                <a:cs typeface="Times New Roman" panose="02020603050405020304" pitchFamily="18" charset="0"/>
              </a:rPr>
              <a:t> array[100], search, c, n;   </a:t>
            </a:r>
            <a:endParaRPr lang="en-US" sz="1800" b="1" dirty="0" smtClean="0">
              <a:latin typeface="Times New Roman" panose="02020603050405020304" pitchFamily="18" charset="0"/>
              <a:cs typeface="Times New Roman" panose="02020603050405020304" pitchFamily="18" charset="0"/>
            </a:endParaRPr>
          </a:p>
          <a:p>
            <a:pPr marL="0" indent="0">
              <a:buNone/>
            </a:pPr>
            <a:r>
              <a:rPr lang="en-US" sz="1800" b="1" dirty="0" err="1" smtClean="0">
                <a:latin typeface="Times New Roman" panose="02020603050405020304" pitchFamily="18" charset="0"/>
                <a:cs typeface="Times New Roman" panose="02020603050405020304" pitchFamily="18" charset="0"/>
              </a:rPr>
              <a:t>printf</a:t>
            </a:r>
            <a:r>
              <a:rPr lang="en-US" sz="1800" b="1" dirty="0">
                <a:latin typeface="Times New Roman" panose="02020603050405020304" pitchFamily="18" charset="0"/>
                <a:cs typeface="Times New Roman" panose="02020603050405020304" pitchFamily="18" charset="0"/>
              </a:rPr>
              <a:t>("Enter the number of elements in array\n"); </a:t>
            </a:r>
            <a:endParaRPr lang="en-US" sz="1800" b="1" dirty="0" smtClean="0">
              <a:latin typeface="Times New Roman" panose="02020603050405020304" pitchFamily="18" charset="0"/>
              <a:cs typeface="Times New Roman" panose="02020603050405020304" pitchFamily="18" charset="0"/>
            </a:endParaRPr>
          </a:p>
          <a:p>
            <a:pPr marL="0" indent="0">
              <a:buNone/>
            </a:pPr>
            <a:r>
              <a:rPr lang="en-US" sz="1800" b="1" dirty="0" err="1" smtClean="0">
                <a:latin typeface="Times New Roman" panose="02020603050405020304" pitchFamily="18" charset="0"/>
                <a:cs typeface="Times New Roman" panose="02020603050405020304" pitchFamily="18" charset="0"/>
              </a:rPr>
              <a:t>scanf</a:t>
            </a:r>
            <a:r>
              <a:rPr lang="en-US" sz="1800" b="1" dirty="0">
                <a:latin typeface="Times New Roman" panose="02020603050405020304" pitchFamily="18" charset="0"/>
                <a:cs typeface="Times New Roman" panose="02020603050405020304" pitchFamily="18" charset="0"/>
              </a:rPr>
              <a:t>("%</a:t>
            </a:r>
            <a:r>
              <a:rPr lang="en-US" sz="1800" b="1" dirty="0" err="1">
                <a:latin typeface="Times New Roman" panose="02020603050405020304" pitchFamily="18" charset="0"/>
                <a:cs typeface="Times New Roman" panose="02020603050405020304" pitchFamily="18" charset="0"/>
              </a:rPr>
              <a:t>d",&amp;n</a:t>
            </a:r>
            <a:r>
              <a:rPr lang="en-US" sz="1800" b="1" dirty="0">
                <a:latin typeface="Times New Roman" panose="02020603050405020304" pitchFamily="18" charset="0"/>
                <a:cs typeface="Times New Roman" panose="02020603050405020304" pitchFamily="18" charset="0"/>
              </a:rPr>
              <a:t>);   </a:t>
            </a:r>
            <a:endParaRPr lang="en-US" sz="1800" b="1" dirty="0" smtClean="0">
              <a:latin typeface="Times New Roman" panose="02020603050405020304" pitchFamily="18" charset="0"/>
              <a:cs typeface="Times New Roman" panose="02020603050405020304" pitchFamily="18" charset="0"/>
            </a:endParaRPr>
          </a:p>
          <a:p>
            <a:pPr marL="0" indent="0">
              <a:buNone/>
            </a:pPr>
            <a:r>
              <a:rPr lang="en-US" sz="1800" b="1" dirty="0" err="1" smtClean="0">
                <a:latin typeface="Times New Roman" panose="02020603050405020304" pitchFamily="18" charset="0"/>
                <a:cs typeface="Times New Roman" panose="02020603050405020304" pitchFamily="18" charset="0"/>
              </a:rPr>
              <a:t>printf</a:t>
            </a:r>
            <a:r>
              <a:rPr lang="en-US" sz="1800" b="1" dirty="0">
                <a:latin typeface="Times New Roman" panose="02020603050405020304" pitchFamily="18" charset="0"/>
                <a:cs typeface="Times New Roman" panose="02020603050405020304" pitchFamily="18" charset="0"/>
              </a:rPr>
              <a:t>("Enter %d integer(s)\n", n);  </a:t>
            </a:r>
            <a:endParaRPr lang="en-US" sz="1800" b="1" dirty="0" smtClean="0">
              <a:latin typeface="Times New Roman" panose="02020603050405020304" pitchFamily="18" charset="0"/>
              <a:cs typeface="Times New Roman" panose="02020603050405020304" pitchFamily="18" charset="0"/>
            </a:endParaRPr>
          </a:p>
          <a:p>
            <a:pPr marL="0" indent="0">
              <a:buNone/>
            </a:pPr>
            <a:r>
              <a:rPr lang="en-US" sz="1800" b="1" dirty="0" smtClean="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for (c = 0; c &lt; n; </a:t>
            </a:r>
            <a:r>
              <a:rPr lang="en-US" sz="1800" b="1" dirty="0" err="1">
                <a:latin typeface="Times New Roman" panose="02020603050405020304" pitchFamily="18" charset="0"/>
                <a:cs typeface="Times New Roman" panose="02020603050405020304" pitchFamily="18" charset="0"/>
              </a:rPr>
              <a:t>c++</a:t>
            </a:r>
            <a:r>
              <a:rPr lang="en-US" sz="1800" b="1" dirty="0">
                <a:latin typeface="Times New Roman" panose="02020603050405020304" pitchFamily="18" charset="0"/>
                <a:cs typeface="Times New Roman" panose="02020603050405020304" pitchFamily="18" charset="0"/>
              </a:rPr>
              <a:t>) </a:t>
            </a:r>
            <a:endParaRPr lang="en-US" sz="1800" b="1" dirty="0" smtClean="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 </a:t>
            </a:r>
            <a:r>
              <a:rPr lang="en-US" sz="1800" b="1" dirty="0" smtClean="0">
                <a:latin typeface="Times New Roman" panose="02020603050405020304" pitchFamily="18" charset="0"/>
                <a:cs typeface="Times New Roman" panose="02020603050405020304" pitchFamily="18" charset="0"/>
              </a:rPr>
              <a:t>     </a:t>
            </a:r>
            <a:r>
              <a:rPr lang="en-US" sz="1800" b="1" dirty="0" err="1" smtClean="0">
                <a:latin typeface="Times New Roman" panose="02020603050405020304" pitchFamily="18" charset="0"/>
                <a:cs typeface="Times New Roman" panose="02020603050405020304" pitchFamily="18" charset="0"/>
              </a:rPr>
              <a:t>scanf</a:t>
            </a:r>
            <a:r>
              <a:rPr lang="en-US" sz="1800" b="1" dirty="0">
                <a:latin typeface="Times New Roman" panose="02020603050405020304" pitchFamily="18" charset="0"/>
                <a:cs typeface="Times New Roman" panose="02020603050405020304" pitchFamily="18" charset="0"/>
              </a:rPr>
              <a:t>("%d", &amp;array[c]);  </a:t>
            </a:r>
            <a:endParaRPr lang="en-US" sz="1800" b="1" dirty="0" smtClean="0">
              <a:latin typeface="Times New Roman" panose="02020603050405020304" pitchFamily="18" charset="0"/>
              <a:cs typeface="Times New Roman" panose="02020603050405020304" pitchFamily="18" charset="0"/>
            </a:endParaRPr>
          </a:p>
          <a:p>
            <a:pPr marL="0" indent="0">
              <a:buNone/>
            </a:pPr>
            <a:r>
              <a:rPr lang="en-US" sz="1800" b="1" dirty="0" smtClean="0">
                <a:latin typeface="Times New Roman" panose="02020603050405020304" pitchFamily="18" charset="0"/>
                <a:cs typeface="Times New Roman" panose="02020603050405020304" pitchFamily="18" charset="0"/>
              </a:rPr>
              <a:t> </a:t>
            </a:r>
          </a:p>
          <a:p>
            <a:pPr marL="0" indent="0">
              <a:buNone/>
            </a:pPr>
            <a:r>
              <a:rPr lang="en-US" sz="1800" b="1" dirty="0" err="1" smtClean="0">
                <a:latin typeface="Times New Roman" panose="02020603050405020304" pitchFamily="18" charset="0"/>
                <a:cs typeface="Times New Roman" panose="02020603050405020304" pitchFamily="18" charset="0"/>
              </a:rPr>
              <a:t>printf</a:t>
            </a:r>
            <a:r>
              <a:rPr lang="en-US" sz="1800" b="1" dirty="0">
                <a:latin typeface="Times New Roman" panose="02020603050405020304" pitchFamily="18" charset="0"/>
                <a:cs typeface="Times New Roman" panose="02020603050405020304" pitchFamily="18" charset="0"/>
              </a:rPr>
              <a:t>("Enter the number to search\n"); </a:t>
            </a:r>
            <a:endParaRPr lang="en-US" sz="1800" b="1" dirty="0" smtClean="0">
              <a:latin typeface="Times New Roman" panose="02020603050405020304" pitchFamily="18" charset="0"/>
              <a:cs typeface="Times New Roman" panose="02020603050405020304" pitchFamily="18" charset="0"/>
            </a:endParaRPr>
          </a:p>
          <a:p>
            <a:pPr marL="0" indent="0">
              <a:buNone/>
            </a:pPr>
            <a:r>
              <a:rPr lang="en-US" sz="1800" b="1" dirty="0" err="1" smtClean="0">
                <a:latin typeface="Times New Roman" panose="02020603050405020304" pitchFamily="18" charset="0"/>
                <a:cs typeface="Times New Roman" panose="02020603050405020304" pitchFamily="18" charset="0"/>
              </a:rPr>
              <a:t>scanf</a:t>
            </a:r>
            <a:r>
              <a:rPr lang="en-US" sz="1800" b="1" dirty="0">
                <a:latin typeface="Times New Roman" panose="02020603050405020304" pitchFamily="18" charset="0"/>
                <a:cs typeface="Times New Roman" panose="02020603050405020304" pitchFamily="18" charset="0"/>
              </a:rPr>
              <a:t>("%d", &amp;search);   </a:t>
            </a:r>
            <a:endParaRPr lang="en-US" sz="1800" b="1" dirty="0" smtClean="0">
              <a:latin typeface="Times New Roman" panose="02020603050405020304" pitchFamily="18" charset="0"/>
              <a:cs typeface="Times New Roman" panose="02020603050405020304" pitchFamily="18" charset="0"/>
            </a:endParaRPr>
          </a:p>
          <a:p>
            <a:pPr marL="0" indent="0">
              <a:buNone/>
            </a:pPr>
            <a:endParaRPr lang="en-US" sz="1800" b="1"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noAutofit/>
          </a:bodyPr>
          <a:lstStyle/>
          <a:p>
            <a:pPr marL="0" indent="0">
              <a:buNone/>
            </a:pPr>
            <a:r>
              <a:rPr lang="en-US" sz="2000" b="1" dirty="0">
                <a:latin typeface="Times New Roman" panose="02020603050405020304" pitchFamily="18" charset="0"/>
                <a:cs typeface="Times New Roman" panose="02020603050405020304" pitchFamily="18" charset="0"/>
              </a:rPr>
              <a:t>for (c = 0; c &lt; n; </a:t>
            </a:r>
            <a:r>
              <a:rPr lang="en-US" sz="2000" b="1" dirty="0" err="1">
                <a:latin typeface="Times New Roman" panose="02020603050405020304" pitchFamily="18" charset="0"/>
                <a:cs typeface="Times New Roman" panose="02020603050405020304" pitchFamily="18" charset="0"/>
              </a:rPr>
              <a:t>c++</a:t>
            </a:r>
            <a:r>
              <a:rPr lang="en-US" sz="2000" b="1" dirty="0">
                <a:latin typeface="Times New Roman" panose="02020603050405020304" pitchFamily="18" charset="0"/>
                <a:cs typeface="Times New Roman" panose="02020603050405020304" pitchFamily="18" charset="0"/>
              </a:rPr>
              <a:t>) </a:t>
            </a:r>
          </a:p>
          <a:p>
            <a:pPr marL="0" indent="0">
              <a:buNone/>
            </a:pPr>
            <a:r>
              <a:rPr lang="en-US" sz="2000" b="1" dirty="0">
                <a:latin typeface="Times New Roman" panose="02020603050405020304" pitchFamily="18" charset="0"/>
                <a:cs typeface="Times New Roman" panose="02020603050405020304" pitchFamily="18" charset="0"/>
              </a:rPr>
              <a:t> { </a:t>
            </a:r>
          </a:p>
          <a:p>
            <a:pPr marL="0" indent="0">
              <a:buNone/>
            </a:pPr>
            <a:r>
              <a:rPr lang="en-US" sz="2000" b="1" dirty="0">
                <a:latin typeface="Times New Roman" panose="02020603050405020304" pitchFamily="18" charset="0"/>
                <a:cs typeface="Times New Roman" panose="02020603050405020304" pitchFamily="18" charset="0"/>
              </a:rPr>
              <a:t>   if (array[c] == search) </a:t>
            </a:r>
            <a:r>
              <a:rPr lang="en-US" sz="2000" b="1" i="1" dirty="0">
                <a:solidFill>
                  <a:srgbClr val="00B050"/>
                </a:solidFill>
                <a:latin typeface="Times New Roman" panose="02020603050405020304" pitchFamily="18" charset="0"/>
                <a:cs typeface="Times New Roman" panose="02020603050405020304" pitchFamily="18" charset="0"/>
              </a:rPr>
              <a:t>/* if required element found */</a:t>
            </a:r>
            <a:r>
              <a:rPr lang="en-US" sz="2000" b="1" dirty="0">
                <a:solidFill>
                  <a:srgbClr val="00B050"/>
                </a:solidFill>
                <a:latin typeface="Times New Roman" panose="02020603050405020304" pitchFamily="18" charset="0"/>
                <a:cs typeface="Times New Roman" panose="02020603050405020304" pitchFamily="18" charset="0"/>
              </a:rPr>
              <a:t> </a:t>
            </a:r>
          </a:p>
          <a:p>
            <a:pPr marL="0" indent="0">
              <a:buNone/>
            </a:pPr>
            <a:r>
              <a:rPr lang="en-US" sz="2000" b="1" dirty="0">
                <a:latin typeface="Times New Roman" panose="02020603050405020304" pitchFamily="18" charset="0"/>
                <a:cs typeface="Times New Roman" panose="02020603050405020304" pitchFamily="18" charset="0"/>
              </a:rPr>
              <a:t>      { </a:t>
            </a:r>
            <a:r>
              <a:rPr lang="en-US" sz="2000" b="1" dirty="0" err="1">
                <a:latin typeface="Times New Roman" panose="02020603050405020304" pitchFamily="18" charset="0"/>
                <a:cs typeface="Times New Roman" panose="02020603050405020304" pitchFamily="18" charset="0"/>
              </a:rPr>
              <a:t>printf</a:t>
            </a:r>
            <a:r>
              <a:rPr lang="en-US" sz="2000" b="1" dirty="0">
                <a:latin typeface="Times New Roman" panose="02020603050405020304" pitchFamily="18" charset="0"/>
                <a:cs typeface="Times New Roman" panose="02020603050405020304" pitchFamily="18" charset="0"/>
              </a:rPr>
              <a:t>("%d is present at position %d\n", search, c+1); </a:t>
            </a:r>
          </a:p>
          <a:p>
            <a:pPr marL="0" indent="0">
              <a:buNone/>
            </a:pPr>
            <a:r>
              <a:rPr lang="en-US" sz="2000" b="1" dirty="0">
                <a:latin typeface="Times New Roman" panose="02020603050405020304" pitchFamily="18" charset="0"/>
                <a:cs typeface="Times New Roman" panose="02020603050405020304" pitchFamily="18" charset="0"/>
              </a:rPr>
              <a:t>         break; </a:t>
            </a:r>
          </a:p>
          <a:p>
            <a:pPr marL="0" indent="0">
              <a:buNone/>
            </a:pPr>
            <a:r>
              <a:rPr lang="en-US" sz="2000" b="1" dirty="0">
                <a:latin typeface="Times New Roman" panose="02020603050405020304" pitchFamily="18" charset="0"/>
                <a:cs typeface="Times New Roman" panose="02020603050405020304" pitchFamily="18" charset="0"/>
              </a:rPr>
              <a:t>      } </a:t>
            </a:r>
          </a:p>
          <a:p>
            <a:pPr marL="0" indent="0">
              <a:buNone/>
            </a:pPr>
            <a:r>
              <a:rPr lang="en-US" sz="2000" b="1" dirty="0">
                <a:latin typeface="Times New Roman" panose="02020603050405020304" pitchFamily="18" charset="0"/>
                <a:cs typeface="Times New Roman" panose="02020603050405020304" pitchFamily="18" charset="0"/>
              </a:rPr>
              <a:t> } </a:t>
            </a:r>
          </a:p>
          <a:p>
            <a:pPr marL="0" indent="0">
              <a:buNone/>
            </a:pPr>
            <a:r>
              <a:rPr lang="en-US" sz="2000" b="1" dirty="0">
                <a:latin typeface="Times New Roman" panose="02020603050405020304" pitchFamily="18" charset="0"/>
                <a:cs typeface="Times New Roman" panose="02020603050405020304" pitchFamily="18" charset="0"/>
              </a:rPr>
              <a:t>if (c == n) </a:t>
            </a:r>
          </a:p>
          <a:p>
            <a:pPr marL="0" indent="0">
              <a:buNone/>
            </a:pPr>
            <a:r>
              <a:rPr lang="en-US" sz="2000" b="1" dirty="0" err="1">
                <a:latin typeface="Times New Roman" panose="02020603050405020304" pitchFamily="18" charset="0"/>
                <a:cs typeface="Times New Roman" panose="02020603050405020304" pitchFamily="18" charset="0"/>
              </a:rPr>
              <a:t>printf</a:t>
            </a:r>
            <a:r>
              <a:rPr lang="en-US" sz="2000" b="1" dirty="0">
                <a:latin typeface="Times New Roman" panose="02020603050405020304" pitchFamily="18" charset="0"/>
                <a:cs typeface="Times New Roman" panose="02020603050405020304" pitchFamily="18" charset="0"/>
              </a:rPr>
              <a:t>("%d is not present in array.\n", search);   </a:t>
            </a:r>
          </a:p>
          <a:p>
            <a:pPr marL="0" indent="0">
              <a:buNone/>
            </a:pPr>
            <a:r>
              <a:rPr lang="en-US" sz="2000" b="1" dirty="0">
                <a:latin typeface="Times New Roman" panose="02020603050405020304" pitchFamily="18" charset="0"/>
                <a:cs typeface="Times New Roman" panose="02020603050405020304" pitchFamily="18" charset="0"/>
              </a:rPr>
              <a:t>return 0; </a:t>
            </a:r>
          </a:p>
          <a:p>
            <a:pPr marL="0" indent="0">
              <a:buNone/>
            </a:pPr>
            <a:r>
              <a:rPr lang="en-US" sz="2000" b="1" dirty="0">
                <a:latin typeface="Times New Roman" panose="02020603050405020304" pitchFamily="18" charset="0"/>
                <a:cs typeface="Times New Roman" panose="02020603050405020304" pitchFamily="18" charset="0"/>
              </a:rPr>
              <a:t>}</a:t>
            </a:r>
          </a:p>
          <a:p>
            <a:endParaRPr lang="en-US" sz="2000" dirty="0"/>
          </a:p>
        </p:txBody>
      </p:sp>
    </p:spTree>
    <p:extLst>
      <p:ext uri="{BB962C8B-B14F-4D97-AF65-F5344CB8AC3E}">
        <p14:creationId xmlns:p14="http://schemas.microsoft.com/office/powerpoint/2010/main" val="17989884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sz="4000" b="1" dirty="0" smtClean="0"/>
              <a:t>Sorting an Array</a:t>
            </a:r>
            <a:endParaRPr lang="en-US" sz="4000" b="1" dirty="0"/>
          </a:p>
        </p:txBody>
      </p:sp>
      <p:sp>
        <p:nvSpPr>
          <p:cNvPr id="3" name="Content Placeholder 2"/>
          <p:cNvSpPr>
            <a:spLocks noGrp="1"/>
          </p:cNvSpPr>
          <p:nvPr>
            <p:ph idx="1"/>
          </p:nvPr>
        </p:nvSpPr>
        <p:spPr>
          <a:xfrm>
            <a:off x="457200" y="838200"/>
            <a:ext cx="8229600" cy="5715000"/>
          </a:xfrm>
        </p:spPr>
        <p:txBody>
          <a:bodyPr>
            <a:normAutofit fontScale="77500" lnSpcReduction="20000"/>
          </a:bodyPr>
          <a:lstStyle/>
          <a:p>
            <a:pPr marL="0" indent="0" algn="just">
              <a:buNone/>
            </a:pPr>
            <a:r>
              <a:rPr lang="en-US" sz="2000" b="1" dirty="0">
                <a:latin typeface="Times New Roman" panose="02020603050405020304" pitchFamily="18" charset="0"/>
                <a:cs typeface="Times New Roman" panose="02020603050405020304" pitchFamily="18" charset="0"/>
              </a:rPr>
              <a:t>#include &lt;</a:t>
            </a:r>
            <a:r>
              <a:rPr lang="en-US" sz="2000" b="1" dirty="0" err="1">
                <a:latin typeface="Times New Roman" panose="02020603050405020304" pitchFamily="18" charset="0"/>
                <a:cs typeface="Times New Roman" panose="02020603050405020304" pitchFamily="18" charset="0"/>
              </a:rPr>
              <a:t>stdio.h</a:t>
            </a:r>
            <a:r>
              <a:rPr lang="en-US" sz="2000" b="1" dirty="0">
                <a:latin typeface="Times New Roman" panose="02020603050405020304" pitchFamily="18" charset="0"/>
                <a:cs typeface="Times New Roman" panose="02020603050405020304" pitchFamily="18" charset="0"/>
              </a:rPr>
              <a:t>&gt; </a:t>
            </a:r>
            <a:endParaRPr lang="en-US" sz="2000" b="1" dirty="0" smtClean="0">
              <a:latin typeface="Times New Roman" panose="02020603050405020304" pitchFamily="18" charset="0"/>
              <a:cs typeface="Times New Roman" panose="02020603050405020304" pitchFamily="18" charset="0"/>
            </a:endParaRPr>
          </a:p>
          <a:p>
            <a:pPr marL="0" indent="0" algn="just">
              <a:buNone/>
            </a:pPr>
            <a:r>
              <a:rPr lang="en-US" sz="2000" b="1" dirty="0" err="1" smtClean="0">
                <a:latin typeface="Times New Roman" panose="02020603050405020304" pitchFamily="18" charset="0"/>
                <a:cs typeface="Times New Roman" panose="02020603050405020304" pitchFamily="18" charset="0"/>
              </a:rPr>
              <a:t>int</a:t>
            </a:r>
            <a:r>
              <a:rPr lang="en-US" sz="2000" b="1" dirty="0" smtClean="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main() </a:t>
            </a:r>
            <a:endParaRPr lang="en-US" sz="2000" b="1" dirty="0" smtClean="0">
              <a:latin typeface="Times New Roman" panose="02020603050405020304" pitchFamily="18" charset="0"/>
              <a:cs typeface="Times New Roman" panose="02020603050405020304" pitchFamily="18" charset="0"/>
            </a:endParaRPr>
          </a:p>
          <a:p>
            <a:pPr marL="0" indent="0" algn="just">
              <a:buNone/>
            </a:pPr>
            <a:r>
              <a:rPr lang="en-US" sz="2000" b="1" dirty="0" smtClean="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int</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arr</a:t>
            </a:r>
            <a:r>
              <a:rPr lang="en-US" sz="2000" b="1" dirty="0">
                <a:latin typeface="Times New Roman" panose="02020603050405020304" pitchFamily="18" charset="0"/>
                <a:cs typeface="Times New Roman" panose="02020603050405020304" pitchFamily="18" charset="0"/>
              </a:rPr>
              <a:t>[100]; </a:t>
            </a:r>
            <a:endParaRPr lang="en-US" sz="2000" b="1" dirty="0" smtClean="0">
              <a:latin typeface="Times New Roman" panose="02020603050405020304" pitchFamily="18" charset="0"/>
              <a:cs typeface="Times New Roman" panose="02020603050405020304" pitchFamily="18" charset="0"/>
            </a:endParaRPr>
          </a:p>
          <a:p>
            <a:pPr marL="0" indent="0" algn="just">
              <a:buNone/>
            </a:pPr>
            <a:r>
              <a:rPr lang="en-US" sz="2000" b="1" dirty="0" err="1" smtClean="0">
                <a:latin typeface="Times New Roman" panose="02020603050405020304" pitchFamily="18" charset="0"/>
                <a:cs typeface="Times New Roman" panose="02020603050405020304" pitchFamily="18" charset="0"/>
              </a:rPr>
              <a:t>int</a:t>
            </a:r>
            <a:r>
              <a:rPr lang="en-US" sz="2000" b="1" dirty="0" smtClean="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size, </a:t>
            </a:r>
            <a:r>
              <a:rPr lang="en-US" sz="2000" b="1" dirty="0" err="1">
                <a:latin typeface="Times New Roman" panose="02020603050405020304" pitchFamily="18" charset="0"/>
                <a:cs typeface="Times New Roman" panose="02020603050405020304" pitchFamily="18" charset="0"/>
              </a:rPr>
              <a:t>i</a:t>
            </a:r>
            <a:r>
              <a:rPr lang="en-US" sz="2000" b="1" dirty="0">
                <a:latin typeface="Times New Roman" panose="02020603050405020304" pitchFamily="18" charset="0"/>
                <a:cs typeface="Times New Roman" panose="02020603050405020304" pitchFamily="18" charset="0"/>
              </a:rPr>
              <a:t>, j, temp; </a:t>
            </a:r>
            <a:endParaRPr lang="en-US" sz="2000" b="1" dirty="0" smtClean="0">
              <a:latin typeface="Times New Roman" panose="02020603050405020304" pitchFamily="18" charset="0"/>
              <a:cs typeface="Times New Roman" panose="02020603050405020304" pitchFamily="18" charset="0"/>
            </a:endParaRPr>
          </a:p>
          <a:p>
            <a:pPr marL="0" indent="0" algn="just">
              <a:buNone/>
            </a:pPr>
            <a:r>
              <a:rPr lang="en-US" sz="2000" b="1" dirty="0" err="1" smtClean="0">
                <a:latin typeface="Times New Roman" panose="02020603050405020304" pitchFamily="18" charset="0"/>
                <a:cs typeface="Times New Roman" panose="02020603050405020304" pitchFamily="18" charset="0"/>
              </a:rPr>
              <a:t>printf</a:t>
            </a:r>
            <a:r>
              <a:rPr lang="en-US" sz="2000" b="1" dirty="0">
                <a:latin typeface="Times New Roman" panose="02020603050405020304" pitchFamily="18" charset="0"/>
                <a:cs typeface="Times New Roman" panose="02020603050405020304" pitchFamily="18" charset="0"/>
              </a:rPr>
              <a:t>("Enter size of array: "); </a:t>
            </a:r>
            <a:endParaRPr lang="en-US" sz="2000" b="1" dirty="0" smtClean="0">
              <a:latin typeface="Times New Roman" panose="02020603050405020304" pitchFamily="18" charset="0"/>
              <a:cs typeface="Times New Roman" panose="02020603050405020304" pitchFamily="18" charset="0"/>
            </a:endParaRPr>
          </a:p>
          <a:p>
            <a:pPr marL="0" indent="0" algn="just">
              <a:buNone/>
            </a:pPr>
            <a:r>
              <a:rPr lang="en-US" sz="2000" b="1" dirty="0" err="1" smtClean="0">
                <a:latin typeface="Times New Roman" panose="02020603050405020304" pitchFamily="18" charset="0"/>
                <a:cs typeface="Times New Roman" panose="02020603050405020304" pitchFamily="18" charset="0"/>
              </a:rPr>
              <a:t>scanf</a:t>
            </a:r>
            <a:r>
              <a:rPr lang="en-US" sz="2000" b="1" dirty="0">
                <a:latin typeface="Times New Roman" panose="02020603050405020304" pitchFamily="18" charset="0"/>
                <a:cs typeface="Times New Roman" panose="02020603050405020304" pitchFamily="18" charset="0"/>
              </a:rPr>
              <a:t>("%d", &amp;size); </a:t>
            </a:r>
            <a:endParaRPr lang="en-US" sz="2000" b="1" dirty="0" smtClean="0">
              <a:latin typeface="Times New Roman" panose="02020603050405020304" pitchFamily="18" charset="0"/>
              <a:cs typeface="Times New Roman" panose="02020603050405020304" pitchFamily="18" charset="0"/>
            </a:endParaRPr>
          </a:p>
          <a:p>
            <a:pPr marL="0" indent="0" algn="just">
              <a:buNone/>
            </a:pPr>
            <a:r>
              <a:rPr lang="en-US" sz="2000" b="1" dirty="0" err="1" smtClean="0">
                <a:latin typeface="Times New Roman" panose="02020603050405020304" pitchFamily="18" charset="0"/>
                <a:cs typeface="Times New Roman" panose="02020603050405020304" pitchFamily="18" charset="0"/>
              </a:rPr>
              <a:t>printf</a:t>
            </a:r>
            <a:r>
              <a:rPr lang="en-US" sz="2000" b="1" dirty="0">
                <a:latin typeface="Times New Roman" panose="02020603050405020304" pitchFamily="18" charset="0"/>
                <a:cs typeface="Times New Roman" panose="02020603050405020304" pitchFamily="18" charset="0"/>
              </a:rPr>
              <a:t>("Enter elements in array: "); </a:t>
            </a:r>
            <a:endParaRPr lang="en-US" sz="2000" b="1" dirty="0" smtClean="0">
              <a:latin typeface="Times New Roman" panose="02020603050405020304" pitchFamily="18" charset="0"/>
              <a:cs typeface="Times New Roman" panose="02020603050405020304" pitchFamily="18" charset="0"/>
            </a:endParaRPr>
          </a:p>
          <a:p>
            <a:pPr marL="0" indent="0" algn="just">
              <a:buNone/>
            </a:pPr>
            <a:r>
              <a:rPr lang="en-US" sz="2000" b="1" dirty="0" smtClean="0">
                <a:latin typeface="Times New Roman" panose="02020603050405020304" pitchFamily="18" charset="0"/>
                <a:cs typeface="Times New Roman" panose="02020603050405020304" pitchFamily="18" charset="0"/>
              </a:rPr>
              <a:t>for(</a:t>
            </a:r>
            <a:r>
              <a:rPr lang="en-US" sz="2000" b="1" dirty="0" err="1" smtClean="0">
                <a:latin typeface="Times New Roman" panose="02020603050405020304" pitchFamily="18" charset="0"/>
                <a:cs typeface="Times New Roman" panose="02020603050405020304" pitchFamily="18" charset="0"/>
              </a:rPr>
              <a:t>i</a:t>
            </a:r>
            <a:r>
              <a:rPr lang="en-US" sz="2000" b="1" dirty="0" smtClean="0">
                <a:latin typeface="Times New Roman" panose="02020603050405020304" pitchFamily="18" charset="0"/>
                <a:cs typeface="Times New Roman" panose="02020603050405020304" pitchFamily="18" charset="0"/>
              </a:rPr>
              <a:t>=0</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i</a:t>
            </a:r>
            <a:r>
              <a:rPr lang="en-US" sz="2000" b="1" dirty="0">
                <a:latin typeface="Times New Roman" panose="02020603050405020304" pitchFamily="18" charset="0"/>
                <a:cs typeface="Times New Roman" panose="02020603050405020304" pitchFamily="18" charset="0"/>
              </a:rPr>
              <a:t>&lt;size; </a:t>
            </a:r>
            <a:r>
              <a:rPr lang="en-US" sz="2000" b="1" dirty="0" err="1">
                <a:latin typeface="Times New Roman" panose="02020603050405020304" pitchFamily="18" charset="0"/>
                <a:cs typeface="Times New Roman" panose="02020603050405020304" pitchFamily="18" charset="0"/>
              </a:rPr>
              <a:t>i</a:t>
            </a:r>
            <a:r>
              <a:rPr lang="en-US" sz="2000" b="1" dirty="0">
                <a:latin typeface="Times New Roman" panose="02020603050405020304" pitchFamily="18" charset="0"/>
                <a:cs typeface="Times New Roman" panose="02020603050405020304" pitchFamily="18" charset="0"/>
              </a:rPr>
              <a:t>++) </a:t>
            </a:r>
            <a:endParaRPr lang="en-US" sz="2000" b="1" dirty="0" smtClean="0">
              <a:latin typeface="Times New Roman" panose="02020603050405020304" pitchFamily="18" charset="0"/>
              <a:cs typeface="Times New Roman" panose="02020603050405020304" pitchFamily="18" charset="0"/>
            </a:endParaRP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   { </a:t>
            </a:r>
            <a:r>
              <a:rPr lang="en-US" sz="2000" b="1" dirty="0" err="1">
                <a:latin typeface="Times New Roman" panose="02020603050405020304" pitchFamily="18" charset="0"/>
                <a:cs typeface="Times New Roman" panose="02020603050405020304" pitchFamily="18" charset="0"/>
              </a:rPr>
              <a:t>scanf</a:t>
            </a:r>
            <a:r>
              <a:rPr lang="en-US" sz="2000" b="1" dirty="0">
                <a:latin typeface="Times New Roman" panose="02020603050405020304" pitchFamily="18" charset="0"/>
                <a:cs typeface="Times New Roman" panose="02020603050405020304" pitchFamily="18" charset="0"/>
              </a:rPr>
              <a:t>("%d", &amp;</a:t>
            </a:r>
            <a:r>
              <a:rPr lang="en-US" sz="2000" b="1" dirty="0" err="1">
                <a:latin typeface="Times New Roman" panose="02020603050405020304" pitchFamily="18" charset="0"/>
                <a:cs typeface="Times New Roman" panose="02020603050405020304" pitchFamily="18" charset="0"/>
              </a:rPr>
              <a:t>arr</a:t>
            </a:r>
            <a:r>
              <a:rPr lang="en-US" sz="2000" b="1" dirty="0">
                <a:latin typeface="Times New Roman" panose="02020603050405020304" pitchFamily="18" charset="0"/>
                <a:cs typeface="Times New Roman" panose="02020603050405020304" pitchFamily="18" charset="0"/>
              </a:rPr>
              <a:t>[</a:t>
            </a:r>
            <a:r>
              <a:rPr lang="en-US" sz="2000" b="1" dirty="0" err="1">
                <a:latin typeface="Times New Roman" panose="02020603050405020304" pitchFamily="18" charset="0"/>
                <a:cs typeface="Times New Roman" panose="02020603050405020304" pitchFamily="18" charset="0"/>
              </a:rPr>
              <a:t>i</a:t>
            </a:r>
            <a:r>
              <a:rPr lang="en-US" sz="2000" b="1" dirty="0">
                <a:latin typeface="Times New Roman" panose="02020603050405020304" pitchFamily="18" charset="0"/>
                <a:cs typeface="Times New Roman" panose="02020603050405020304" pitchFamily="18" charset="0"/>
              </a:rPr>
              <a:t>]); } </a:t>
            </a:r>
            <a:endParaRPr lang="en-US" sz="2000" b="1" dirty="0" smtClean="0">
              <a:latin typeface="Times New Roman" panose="02020603050405020304" pitchFamily="18" charset="0"/>
              <a:cs typeface="Times New Roman" panose="02020603050405020304" pitchFamily="18" charset="0"/>
            </a:endParaRPr>
          </a:p>
          <a:p>
            <a:pPr marL="0" indent="0" algn="just">
              <a:buNone/>
            </a:pPr>
            <a:r>
              <a:rPr lang="en-US" sz="2000" b="1" dirty="0" smtClean="0">
                <a:solidFill>
                  <a:srgbClr val="00B050"/>
                </a:solidFill>
                <a:latin typeface="Times New Roman" panose="02020603050405020304" pitchFamily="18" charset="0"/>
                <a:cs typeface="Times New Roman" panose="02020603050405020304" pitchFamily="18" charset="0"/>
              </a:rPr>
              <a:t>/*  </a:t>
            </a:r>
            <a:r>
              <a:rPr lang="en-US" sz="2000" b="1" dirty="0">
                <a:solidFill>
                  <a:srgbClr val="00B050"/>
                </a:solidFill>
                <a:latin typeface="Times New Roman" panose="02020603050405020304" pitchFamily="18" charset="0"/>
                <a:cs typeface="Times New Roman" panose="02020603050405020304" pitchFamily="18" charset="0"/>
              </a:rPr>
              <a:t>Array sorting code */</a:t>
            </a:r>
            <a:r>
              <a:rPr lang="en-US" sz="2000" b="1" dirty="0">
                <a:latin typeface="Times New Roman" panose="02020603050405020304" pitchFamily="18" charset="0"/>
                <a:cs typeface="Times New Roman" panose="02020603050405020304" pitchFamily="18" charset="0"/>
              </a:rPr>
              <a:t> </a:t>
            </a:r>
            <a:endParaRPr lang="en-US" sz="2000" b="1" dirty="0" smtClean="0">
              <a:latin typeface="Times New Roman" panose="02020603050405020304" pitchFamily="18" charset="0"/>
              <a:cs typeface="Times New Roman" panose="02020603050405020304" pitchFamily="18" charset="0"/>
            </a:endParaRPr>
          </a:p>
          <a:p>
            <a:pPr marL="0" indent="0" algn="just">
              <a:buNone/>
            </a:pPr>
            <a:r>
              <a:rPr lang="en-US" sz="2000" b="1" dirty="0" smtClean="0">
                <a:latin typeface="Times New Roman" panose="02020603050405020304" pitchFamily="18" charset="0"/>
                <a:cs typeface="Times New Roman" panose="02020603050405020304" pitchFamily="18" charset="0"/>
              </a:rPr>
              <a:t>for(</a:t>
            </a:r>
            <a:r>
              <a:rPr lang="en-US" sz="2000" b="1" dirty="0" err="1" smtClean="0">
                <a:latin typeface="Times New Roman" panose="02020603050405020304" pitchFamily="18" charset="0"/>
                <a:cs typeface="Times New Roman" panose="02020603050405020304" pitchFamily="18" charset="0"/>
              </a:rPr>
              <a:t>i</a:t>
            </a:r>
            <a:r>
              <a:rPr lang="en-US" sz="2000" b="1" dirty="0" smtClean="0">
                <a:latin typeface="Times New Roman" panose="02020603050405020304" pitchFamily="18" charset="0"/>
                <a:cs typeface="Times New Roman" panose="02020603050405020304" pitchFamily="18" charset="0"/>
              </a:rPr>
              <a:t>=0</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i</a:t>
            </a:r>
            <a:r>
              <a:rPr lang="en-US" sz="2000" b="1" dirty="0">
                <a:latin typeface="Times New Roman" panose="02020603050405020304" pitchFamily="18" charset="0"/>
                <a:cs typeface="Times New Roman" panose="02020603050405020304" pitchFamily="18" charset="0"/>
              </a:rPr>
              <a:t>&lt;size; </a:t>
            </a:r>
            <a:r>
              <a:rPr lang="en-US" sz="2000" b="1" dirty="0" err="1">
                <a:latin typeface="Times New Roman" panose="02020603050405020304" pitchFamily="18" charset="0"/>
                <a:cs typeface="Times New Roman" panose="02020603050405020304" pitchFamily="18" charset="0"/>
              </a:rPr>
              <a:t>i</a:t>
            </a:r>
            <a:r>
              <a:rPr lang="en-US" sz="2000" b="1" dirty="0">
                <a:latin typeface="Times New Roman" panose="02020603050405020304" pitchFamily="18" charset="0"/>
                <a:cs typeface="Times New Roman" panose="02020603050405020304" pitchFamily="18" charset="0"/>
              </a:rPr>
              <a:t>++) </a:t>
            </a:r>
            <a:endParaRPr lang="en-US" sz="2000" b="1" dirty="0" smtClean="0">
              <a:latin typeface="Times New Roman" panose="02020603050405020304" pitchFamily="18" charset="0"/>
              <a:cs typeface="Times New Roman" panose="02020603050405020304" pitchFamily="18" charset="0"/>
            </a:endParaRPr>
          </a:p>
          <a:p>
            <a:pPr marL="0" indent="0" algn="just">
              <a:buNone/>
            </a:pPr>
            <a:r>
              <a:rPr lang="en-US" sz="2000" b="1" dirty="0" smtClean="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for(j=i+1; j&lt;size; </a:t>
            </a:r>
            <a:r>
              <a:rPr lang="en-US" sz="2000" b="1" dirty="0" err="1">
                <a:latin typeface="Times New Roman" panose="02020603050405020304" pitchFamily="18" charset="0"/>
                <a:cs typeface="Times New Roman" panose="02020603050405020304" pitchFamily="18" charset="0"/>
              </a:rPr>
              <a:t>j++</a:t>
            </a:r>
            <a:r>
              <a:rPr lang="en-US" sz="2000" b="1" dirty="0">
                <a:latin typeface="Times New Roman" panose="02020603050405020304" pitchFamily="18" charset="0"/>
                <a:cs typeface="Times New Roman" panose="02020603050405020304" pitchFamily="18" charset="0"/>
              </a:rPr>
              <a:t>) </a:t>
            </a:r>
            <a:endParaRPr lang="en-US" sz="2000" b="1" dirty="0" smtClean="0">
              <a:latin typeface="Times New Roman" panose="02020603050405020304" pitchFamily="18" charset="0"/>
              <a:cs typeface="Times New Roman" panose="02020603050405020304" pitchFamily="18" charset="0"/>
            </a:endParaRP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    {</a:t>
            </a: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       if(</a:t>
            </a:r>
            <a:r>
              <a:rPr lang="en-US" sz="2000" b="1" dirty="0" err="1" smtClean="0">
                <a:latin typeface="Times New Roman" panose="02020603050405020304" pitchFamily="18" charset="0"/>
                <a:cs typeface="Times New Roman" panose="02020603050405020304" pitchFamily="18" charset="0"/>
              </a:rPr>
              <a:t>arr</a:t>
            </a:r>
            <a:r>
              <a:rPr lang="en-US" sz="2000" b="1" dirty="0" smtClean="0">
                <a:latin typeface="Times New Roman" panose="02020603050405020304" pitchFamily="18" charset="0"/>
                <a:cs typeface="Times New Roman" panose="02020603050405020304" pitchFamily="18" charset="0"/>
              </a:rPr>
              <a:t>[j</a:t>
            </a:r>
            <a:r>
              <a:rPr lang="en-US" sz="2000" b="1" dirty="0">
                <a:latin typeface="Times New Roman" panose="02020603050405020304" pitchFamily="18" charset="0"/>
                <a:cs typeface="Times New Roman" panose="02020603050405020304" pitchFamily="18" charset="0"/>
              </a:rPr>
              <a:t>] &lt; </a:t>
            </a:r>
            <a:r>
              <a:rPr lang="en-US" sz="2000" b="1" dirty="0" err="1">
                <a:latin typeface="Times New Roman" panose="02020603050405020304" pitchFamily="18" charset="0"/>
                <a:cs typeface="Times New Roman" panose="02020603050405020304" pitchFamily="18" charset="0"/>
              </a:rPr>
              <a:t>arr</a:t>
            </a:r>
            <a:r>
              <a:rPr lang="en-US" sz="2000" b="1" dirty="0">
                <a:latin typeface="Times New Roman" panose="02020603050405020304" pitchFamily="18" charset="0"/>
                <a:cs typeface="Times New Roman" panose="02020603050405020304" pitchFamily="18" charset="0"/>
              </a:rPr>
              <a:t>[</a:t>
            </a:r>
            <a:r>
              <a:rPr lang="en-US" sz="2000" b="1" dirty="0" err="1">
                <a:latin typeface="Times New Roman" panose="02020603050405020304" pitchFamily="18" charset="0"/>
                <a:cs typeface="Times New Roman" panose="02020603050405020304" pitchFamily="18" charset="0"/>
              </a:rPr>
              <a:t>i</a:t>
            </a:r>
            <a:r>
              <a:rPr lang="en-US" sz="2000" b="1" dirty="0">
                <a:latin typeface="Times New Roman" panose="02020603050405020304" pitchFamily="18" charset="0"/>
                <a:cs typeface="Times New Roman" panose="02020603050405020304" pitchFamily="18" charset="0"/>
              </a:rPr>
              <a:t>]) </a:t>
            </a:r>
            <a:endParaRPr lang="en-US" sz="2000" b="1" dirty="0" smtClean="0">
              <a:latin typeface="Times New Roman" panose="02020603050405020304" pitchFamily="18" charset="0"/>
              <a:cs typeface="Times New Roman" panose="02020603050405020304" pitchFamily="18" charset="0"/>
            </a:endParaRP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        {temp </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arr</a:t>
            </a:r>
            <a:r>
              <a:rPr lang="en-US" sz="2000" b="1" dirty="0">
                <a:latin typeface="Times New Roman" panose="02020603050405020304" pitchFamily="18" charset="0"/>
                <a:cs typeface="Times New Roman" panose="02020603050405020304" pitchFamily="18" charset="0"/>
              </a:rPr>
              <a:t>[</a:t>
            </a:r>
            <a:r>
              <a:rPr lang="en-US" sz="2000" b="1" dirty="0" err="1">
                <a:latin typeface="Times New Roman" panose="02020603050405020304" pitchFamily="18" charset="0"/>
                <a:cs typeface="Times New Roman" panose="02020603050405020304" pitchFamily="18" charset="0"/>
              </a:rPr>
              <a:t>i</a:t>
            </a:r>
            <a:r>
              <a:rPr lang="en-US" sz="2000" b="1" dirty="0">
                <a:latin typeface="Times New Roman" panose="02020603050405020304" pitchFamily="18" charset="0"/>
                <a:cs typeface="Times New Roman" panose="02020603050405020304" pitchFamily="18" charset="0"/>
              </a:rPr>
              <a:t>]; </a:t>
            </a:r>
            <a:endParaRPr lang="en-US" sz="2000" b="1" dirty="0" smtClean="0">
              <a:latin typeface="Times New Roman" panose="02020603050405020304" pitchFamily="18" charset="0"/>
              <a:cs typeface="Times New Roman" panose="02020603050405020304" pitchFamily="18" charset="0"/>
            </a:endParaRP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arr</a:t>
            </a:r>
            <a:r>
              <a:rPr lang="en-US" sz="2000" b="1" dirty="0" smtClean="0">
                <a:latin typeface="Times New Roman" panose="02020603050405020304" pitchFamily="18" charset="0"/>
                <a:cs typeface="Times New Roman" panose="02020603050405020304" pitchFamily="18" charset="0"/>
              </a:rPr>
              <a:t>[</a:t>
            </a:r>
            <a:r>
              <a:rPr lang="en-US" sz="2000" b="1" dirty="0" err="1" smtClean="0">
                <a:latin typeface="Times New Roman" panose="02020603050405020304" pitchFamily="18" charset="0"/>
                <a:cs typeface="Times New Roman" panose="02020603050405020304" pitchFamily="18" charset="0"/>
              </a:rPr>
              <a:t>i</a:t>
            </a:r>
            <a:r>
              <a:rPr lang="en-US" sz="2000" b="1" dirty="0">
                <a:latin typeface="Times New Roman" panose="02020603050405020304" pitchFamily="18" charset="0"/>
                <a:cs typeface="Times New Roman" panose="02020603050405020304" pitchFamily="18" charset="0"/>
              </a:rPr>
              <a:t>] = </a:t>
            </a:r>
            <a:r>
              <a:rPr lang="en-US" sz="2000" b="1" dirty="0" err="1">
                <a:latin typeface="Times New Roman" panose="02020603050405020304" pitchFamily="18" charset="0"/>
                <a:cs typeface="Times New Roman" panose="02020603050405020304" pitchFamily="18" charset="0"/>
              </a:rPr>
              <a:t>arr</a:t>
            </a:r>
            <a:r>
              <a:rPr lang="en-US" sz="2000" b="1" dirty="0">
                <a:latin typeface="Times New Roman" panose="02020603050405020304" pitchFamily="18" charset="0"/>
                <a:cs typeface="Times New Roman" panose="02020603050405020304" pitchFamily="18" charset="0"/>
              </a:rPr>
              <a:t>[j]; </a:t>
            </a:r>
            <a:endParaRPr lang="en-US" sz="2000" b="1" dirty="0" smtClean="0">
              <a:latin typeface="Times New Roman" panose="02020603050405020304" pitchFamily="18" charset="0"/>
              <a:cs typeface="Times New Roman" panose="02020603050405020304" pitchFamily="18" charset="0"/>
            </a:endParaRP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arr</a:t>
            </a:r>
            <a:r>
              <a:rPr lang="en-US" sz="2000" b="1" dirty="0" smtClean="0">
                <a:latin typeface="Times New Roman" panose="02020603050405020304" pitchFamily="18" charset="0"/>
                <a:cs typeface="Times New Roman" panose="02020603050405020304" pitchFamily="18" charset="0"/>
              </a:rPr>
              <a:t>[j</a:t>
            </a:r>
            <a:r>
              <a:rPr lang="en-US" sz="2000" b="1" dirty="0">
                <a:latin typeface="Times New Roman" panose="02020603050405020304" pitchFamily="18" charset="0"/>
                <a:cs typeface="Times New Roman" panose="02020603050405020304" pitchFamily="18" charset="0"/>
              </a:rPr>
              <a:t>] = temp; } } } </a:t>
            </a:r>
            <a:endParaRPr lang="en-US" sz="2000" b="1" dirty="0" smtClean="0">
              <a:latin typeface="Times New Roman" panose="02020603050405020304" pitchFamily="18" charset="0"/>
              <a:cs typeface="Times New Roman" panose="02020603050405020304" pitchFamily="18" charset="0"/>
            </a:endParaRPr>
          </a:p>
          <a:p>
            <a:pPr marL="0" indent="0" algn="just">
              <a:buNone/>
            </a:pPr>
            <a:r>
              <a:rPr lang="en-US" sz="2000" b="1" dirty="0" smtClean="0">
                <a:solidFill>
                  <a:srgbClr val="00B050"/>
                </a:solidFill>
                <a:latin typeface="Times New Roman" panose="02020603050405020304" pitchFamily="18" charset="0"/>
                <a:cs typeface="Times New Roman" panose="02020603050405020304" pitchFamily="18" charset="0"/>
              </a:rPr>
              <a:t>/*  </a:t>
            </a:r>
            <a:r>
              <a:rPr lang="en-US" sz="2000" b="1" dirty="0">
                <a:solidFill>
                  <a:srgbClr val="00B050"/>
                </a:solidFill>
                <a:latin typeface="Times New Roman" panose="02020603050405020304" pitchFamily="18" charset="0"/>
                <a:cs typeface="Times New Roman" panose="02020603050405020304" pitchFamily="18" charset="0"/>
              </a:rPr>
              <a:t>Prints the sorted array */ </a:t>
            </a:r>
            <a:endParaRPr lang="en-US" sz="2000" b="1" dirty="0" smtClean="0">
              <a:solidFill>
                <a:srgbClr val="00B050"/>
              </a:solidFill>
              <a:latin typeface="Times New Roman" panose="02020603050405020304" pitchFamily="18" charset="0"/>
              <a:cs typeface="Times New Roman" panose="02020603050405020304" pitchFamily="18" charset="0"/>
            </a:endParaRPr>
          </a:p>
          <a:p>
            <a:pPr marL="0" indent="0" algn="just">
              <a:buNone/>
            </a:pPr>
            <a:r>
              <a:rPr lang="en-US" sz="2000" b="1" dirty="0" err="1" smtClean="0">
                <a:latin typeface="Times New Roman" panose="02020603050405020304" pitchFamily="18" charset="0"/>
                <a:cs typeface="Times New Roman" panose="02020603050405020304" pitchFamily="18" charset="0"/>
              </a:rPr>
              <a:t>printf</a:t>
            </a:r>
            <a:r>
              <a:rPr lang="en-US" sz="2000" b="1" dirty="0">
                <a:latin typeface="Times New Roman" panose="02020603050405020304" pitchFamily="18" charset="0"/>
                <a:cs typeface="Times New Roman" panose="02020603050405020304" pitchFamily="18" charset="0"/>
              </a:rPr>
              <a:t>("\</a:t>
            </a:r>
            <a:r>
              <a:rPr lang="en-US" sz="2000" b="1" dirty="0" err="1">
                <a:latin typeface="Times New Roman" panose="02020603050405020304" pitchFamily="18" charset="0"/>
                <a:cs typeface="Times New Roman" panose="02020603050405020304" pitchFamily="18" charset="0"/>
              </a:rPr>
              <a:t>nElements</a:t>
            </a:r>
            <a:r>
              <a:rPr lang="en-US" sz="2000" b="1" dirty="0">
                <a:latin typeface="Times New Roman" panose="02020603050405020304" pitchFamily="18" charset="0"/>
                <a:cs typeface="Times New Roman" panose="02020603050405020304" pitchFamily="18" charset="0"/>
              </a:rPr>
              <a:t> of array in sorted ascending order: "); </a:t>
            </a:r>
            <a:endParaRPr lang="en-US" sz="2000" b="1" dirty="0" smtClean="0">
              <a:latin typeface="Times New Roman" panose="02020603050405020304" pitchFamily="18" charset="0"/>
              <a:cs typeface="Times New Roman" panose="02020603050405020304" pitchFamily="18" charset="0"/>
            </a:endParaRPr>
          </a:p>
          <a:p>
            <a:pPr marL="0" indent="0" algn="just">
              <a:buNone/>
            </a:pPr>
            <a:r>
              <a:rPr lang="en-US" sz="2000" b="1" dirty="0" smtClean="0">
                <a:latin typeface="Times New Roman" panose="02020603050405020304" pitchFamily="18" charset="0"/>
                <a:cs typeface="Times New Roman" panose="02020603050405020304" pitchFamily="18" charset="0"/>
              </a:rPr>
              <a:t>for(</a:t>
            </a:r>
            <a:r>
              <a:rPr lang="en-US" sz="2000" b="1" dirty="0" err="1" smtClean="0">
                <a:latin typeface="Times New Roman" panose="02020603050405020304" pitchFamily="18" charset="0"/>
                <a:cs typeface="Times New Roman" panose="02020603050405020304" pitchFamily="18" charset="0"/>
              </a:rPr>
              <a:t>i</a:t>
            </a:r>
            <a:r>
              <a:rPr lang="en-US" sz="2000" b="1" dirty="0" smtClean="0">
                <a:latin typeface="Times New Roman" panose="02020603050405020304" pitchFamily="18" charset="0"/>
                <a:cs typeface="Times New Roman" panose="02020603050405020304" pitchFamily="18" charset="0"/>
              </a:rPr>
              <a:t>=0</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i</a:t>
            </a:r>
            <a:r>
              <a:rPr lang="en-US" sz="2000" b="1" dirty="0">
                <a:latin typeface="Times New Roman" panose="02020603050405020304" pitchFamily="18" charset="0"/>
                <a:cs typeface="Times New Roman" panose="02020603050405020304" pitchFamily="18" charset="0"/>
              </a:rPr>
              <a:t>&lt;size; </a:t>
            </a:r>
            <a:r>
              <a:rPr lang="en-US" sz="2000" b="1" dirty="0" err="1">
                <a:latin typeface="Times New Roman" panose="02020603050405020304" pitchFamily="18" charset="0"/>
                <a:cs typeface="Times New Roman" panose="02020603050405020304" pitchFamily="18" charset="0"/>
              </a:rPr>
              <a:t>i</a:t>
            </a:r>
            <a:r>
              <a:rPr lang="en-US" sz="2000" b="1" dirty="0">
                <a:latin typeface="Times New Roman" panose="02020603050405020304" pitchFamily="18" charset="0"/>
                <a:cs typeface="Times New Roman" panose="02020603050405020304" pitchFamily="18" charset="0"/>
              </a:rPr>
              <a:t>++) </a:t>
            </a:r>
            <a:endParaRPr lang="en-US" sz="2000" b="1" dirty="0" smtClean="0">
              <a:latin typeface="Times New Roman" panose="02020603050405020304" pitchFamily="18" charset="0"/>
              <a:cs typeface="Times New Roman" panose="02020603050405020304" pitchFamily="18" charset="0"/>
            </a:endParaRP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   { </a:t>
            </a:r>
            <a:r>
              <a:rPr lang="en-US" sz="2000" b="1" dirty="0" err="1">
                <a:latin typeface="Times New Roman" panose="02020603050405020304" pitchFamily="18" charset="0"/>
                <a:cs typeface="Times New Roman" panose="02020603050405020304" pitchFamily="18" charset="0"/>
              </a:rPr>
              <a:t>printf</a:t>
            </a:r>
            <a:r>
              <a:rPr lang="en-US" sz="2000" b="1" dirty="0">
                <a:latin typeface="Times New Roman" panose="02020603050405020304" pitchFamily="18" charset="0"/>
                <a:cs typeface="Times New Roman" panose="02020603050405020304" pitchFamily="18" charset="0"/>
              </a:rPr>
              <a:t>("%d\t", </a:t>
            </a:r>
            <a:r>
              <a:rPr lang="en-US" sz="2000" b="1" dirty="0" err="1">
                <a:latin typeface="Times New Roman" panose="02020603050405020304" pitchFamily="18" charset="0"/>
                <a:cs typeface="Times New Roman" panose="02020603050405020304" pitchFamily="18" charset="0"/>
              </a:rPr>
              <a:t>arr</a:t>
            </a:r>
            <a:r>
              <a:rPr lang="en-US" sz="2000" b="1" dirty="0">
                <a:latin typeface="Times New Roman" panose="02020603050405020304" pitchFamily="18" charset="0"/>
                <a:cs typeface="Times New Roman" panose="02020603050405020304" pitchFamily="18" charset="0"/>
              </a:rPr>
              <a:t>[</a:t>
            </a:r>
            <a:r>
              <a:rPr lang="en-US" sz="2000" b="1" dirty="0" err="1">
                <a:latin typeface="Times New Roman" panose="02020603050405020304" pitchFamily="18" charset="0"/>
                <a:cs typeface="Times New Roman" panose="02020603050405020304" pitchFamily="18" charset="0"/>
              </a:rPr>
              <a:t>i</a:t>
            </a:r>
            <a:r>
              <a:rPr lang="en-US" sz="2000" b="1" dirty="0">
                <a:latin typeface="Times New Roman" panose="02020603050405020304" pitchFamily="18" charset="0"/>
                <a:cs typeface="Times New Roman" panose="02020603050405020304" pitchFamily="18" charset="0"/>
              </a:rPr>
              <a:t>]); } </a:t>
            </a:r>
            <a:endParaRPr lang="en-US" sz="2000" b="1" dirty="0" smtClean="0">
              <a:latin typeface="Times New Roman" panose="02020603050405020304" pitchFamily="18" charset="0"/>
              <a:cs typeface="Times New Roman" panose="02020603050405020304" pitchFamily="18" charset="0"/>
            </a:endParaRPr>
          </a:p>
          <a:p>
            <a:pPr marL="0" indent="0" algn="just">
              <a:buNone/>
            </a:pPr>
            <a:r>
              <a:rPr lang="en-US" sz="2000" b="1" dirty="0" smtClean="0">
                <a:latin typeface="Times New Roman" panose="02020603050405020304" pitchFamily="18" charset="0"/>
                <a:cs typeface="Times New Roman" panose="02020603050405020304" pitchFamily="18" charset="0"/>
              </a:rPr>
              <a:t>return </a:t>
            </a:r>
            <a:r>
              <a:rPr lang="en-US" sz="2000" b="1" dirty="0">
                <a:latin typeface="Times New Roman" panose="02020603050405020304" pitchFamily="18" charset="0"/>
                <a:cs typeface="Times New Roman" panose="02020603050405020304" pitchFamily="18" charset="0"/>
              </a:rPr>
              <a:t>0; } </a:t>
            </a:r>
          </a:p>
        </p:txBody>
      </p:sp>
    </p:spTree>
    <p:extLst>
      <p:ext uri="{BB962C8B-B14F-4D97-AF65-F5344CB8AC3E}">
        <p14:creationId xmlns:p14="http://schemas.microsoft.com/office/powerpoint/2010/main" val="15301679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p:spPr>
        <p:txBody>
          <a:bodyPr>
            <a:normAutofit/>
          </a:bodyPr>
          <a:lstStyle/>
          <a:p>
            <a:r>
              <a:rPr lang="en-US" b="1" dirty="0"/>
              <a:t>Two-dimensional </a:t>
            </a:r>
            <a:r>
              <a:rPr lang="en-US" b="1" dirty="0" smtClean="0"/>
              <a:t>Arrays</a:t>
            </a:r>
            <a:endParaRPr lang="en-US" dirty="0"/>
          </a:p>
        </p:txBody>
      </p:sp>
      <p:sp>
        <p:nvSpPr>
          <p:cNvPr id="3" name="Content Placeholder 2"/>
          <p:cNvSpPr>
            <a:spLocks noGrp="1"/>
          </p:cNvSpPr>
          <p:nvPr>
            <p:ph idx="1"/>
          </p:nvPr>
        </p:nvSpPr>
        <p:spPr>
          <a:xfrm>
            <a:off x="457200" y="990600"/>
            <a:ext cx="8229600" cy="5135563"/>
          </a:xfrm>
        </p:spPr>
        <p:txBody>
          <a:bodyPr>
            <a:normAutofit/>
          </a:bodyPr>
          <a:lstStyle/>
          <a:p>
            <a:pPr algn="just"/>
            <a:r>
              <a:rPr lang="en-US" sz="2600" dirty="0">
                <a:latin typeface="Times New Roman" panose="02020603050405020304" pitchFamily="18" charset="0"/>
                <a:cs typeface="Times New Roman" panose="02020603050405020304" pitchFamily="18" charset="0"/>
              </a:rPr>
              <a:t>The simplest form of multidimensional array is the two-dimensional array. </a:t>
            </a:r>
            <a:endParaRPr lang="en-US" sz="2600" dirty="0" smtClean="0">
              <a:latin typeface="Times New Roman" panose="02020603050405020304" pitchFamily="18" charset="0"/>
              <a:cs typeface="Times New Roman" panose="02020603050405020304" pitchFamily="18" charset="0"/>
            </a:endParaRPr>
          </a:p>
          <a:p>
            <a:pPr algn="just"/>
            <a:endParaRPr lang="en-US" sz="2600" dirty="0" smtClean="0">
              <a:latin typeface="Times New Roman" panose="02020603050405020304" pitchFamily="18" charset="0"/>
              <a:cs typeface="Times New Roman" panose="02020603050405020304" pitchFamily="18" charset="0"/>
            </a:endParaRPr>
          </a:p>
          <a:p>
            <a:pPr algn="just"/>
            <a:r>
              <a:rPr lang="en-US" sz="2600" dirty="0" smtClean="0">
                <a:latin typeface="Times New Roman" panose="02020603050405020304" pitchFamily="18" charset="0"/>
                <a:cs typeface="Times New Roman" panose="02020603050405020304" pitchFamily="18" charset="0"/>
              </a:rPr>
              <a:t>A </a:t>
            </a:r>
            <a:r>
              <a:rPr lang="en-US" sz="2600" dirty="0">
                <a:latin typeface="Times New Roman" panose="02020603050405020304" pitchFamily="18" charset="0"/>
                <a:cs typeface="Times New Roman" panose="02020603050405020304" pitchFamily="18" charset="0"/>
              </a:rPr>
              <a:t>two-dimensional array is, in essence, a list of one-dimensional arrays. </a:t>
            </a:r>
            <a:endParaRPr lang="en-US" sz="2600" dirty="0" smtClean="0">
              <a:latin typeface="Times New Roman" panose="02020603050405020304" pitchFamily="18" charset="0"/>
              <a:cs typeface="Times New Roman" panose="02020603050405020304" pitchFamily="18" charset="0"/>
            </a:endParaRPr>
          </a:p>
          <a:p>
            <a:pPr algn="just"/>
            <a:endParaRPr lang="en-US" sz="2600" dirty="0" smtClean="0">
              <a:latin typeface="Times New Roman" panose="02020603050405020304" pitchFamily="18" charset="0"/>
              <a:cs typeface="Times New Roman" panose="02020603050405020304" pitchFamily="18" charset="0"/>
            </a:endParaRPr>
          </a:p>
          <a:p>
            <a:pPr algn="just"/>
            <a:r>
              <a:rPr lang="en-US" sz="2600" dirty="0" smtClean="0">
                <a:latin typeface="Times New Roman" panose="02020603050405020304" pitchFamily="18" charset="0"/>
                <a:cs typeface="Times New Roman" panose="02020603050405020304" pitchFamily="18" charset="0"/>
              </a:rPr>
              <a:t>To </a:t>
            </a:r>
            <a:r>
              <a:rPr lang="en-US" sz="2600" dirty="0">
                <a:latin typeface="Times New Roman" panose="02020603050405020304" pitchFamily="18" charset="0"/>
                <a:cs typeface="Times New Roman" panose="02020603050405020304" pitchFamily="18" charset="0"/>
              </a:rPr>
              <a:t>declare a two-dimensional integer array of size [x][y], you would write something as follows −</a:t>
            </a:r>
          </a:p>
          <a:p>
            <a:pPr marL="0" indent="0" algn="just">
              <a:buNone/>
            </a:pPr>
            <a:r>
              <a:rPr lang="en-US" sz="2600" dirty="0" smtClean="0">
                <a:latin typeface="Times New Roman" panose="02020603050405020304" pitchFamily="18" charset="0"/>
                <a:cs typeface="Times New Roman" panose="02020603050405020304" pitchFamily="18" charset="0"/>
              </a:rPr>
              <a:t>              </a:t>
            </a:r>
            <a:r>
              <a:rPr lang="en-US" sz="2600" i="1" dirty="0" smtClean="0">
                <a:solidFill>
                  <a:srgbClr val="00B050"/>
                </a:solidFill>
                <a:latin typeface="Times New Roman" panose="02020603050405020304" pitchFamily="18" charset="0"/>
                <a:cs typeface="Times New Roman" panose="02020603050405020304" pitchFamily="18" charset="0"/>
              </a:rPr>
              <a:t>datatype </a:t>
            </a:r>
            <a:r>
              <a:rPr lang="en-US" sz="2600" i="1" dirty="0" err="1">
                <a:solidFill>
                  <a:srgbClr val="00B050"/>
                </a:solidFill>
                <a:latin typeface="Times New Roman" panose="02020603050405020304" pitchFamily="18" charset="0"/>
                <a:cs typeface="Times New Roman" panose="02020603050405020304" pitchFamily="18" charset="0"/>
              </a:rPr>
              <a:t>arrayName</a:t>
            </a:r>
            <a:r>
              <a:rPr lang="en-US" sz="2600" i="1" dirty="0">
                <a:solidFill>
                  <a:srgbClr val="00B050"/>
                </a:solidFill>
                <a:latin typeface="Times New Roman" panose="02020603050405020304" pitchFamily="18" charset="0"/>
                <a:cs typeface="Times New Roman" panose="02020603050405020304" pitchFamily="18" charset="0"/>
              </a:rPr>
              <a:t> [ x ][ y ];</a:t>
            </a:r>
            <a:r>
              <a:rPr lang="en-US" sz="2600" dirty="0">
                <a:latin typeface="Times New Roman" panose="02020603050405020304" pitchFamily="18" charset="0"/>
                <a:cs typeface="Times New Roman" panose="02020603050405020304" pitchFamily="18" charset="0"/>
              </a:rPr>
              <a:t> </a:t>
            </a:r>
            <a:endParaRPr lang="en-US" sz="2600" dirty="0" smtClean="0">
              <a:latin typeface="Times New Roman" panose="02020603050405020304" pitchFamily="18" charset="0"/>
              <a:cs typeface="Times New Roman" panose="02020603050405020304" pitchFamily="18" charset="0"/>
            </a:endParaRPr>
          </a:p>
          <a:p>
            <a:pPr marL="0" indent="0" algn="just">
              <a:buNone/>
            </a:pPr>
            <a:r>
              <a:rPr lang="en-US" sz="2600" dirty="0" smtClean="0">
                <a:latin typeface="Times New Roman" panose="02020603050405020304" pitchFamily="18" charset="0"/>
                <a:cs typeface="Times New Roman" panose="02020603050405020304" pitchFamily="18" charset="0"/>
              </a:rPr>
              <a:t>A </a:t>
            </a:r>
            <a:r>
              <a:rPr lang="en-US" sz="2600" dirty="0">
                <a:latin typeface="Times New Roman" panose="02020603050405020304" pitchFamily="18" charset="0"/>
                <a:cs typeface="Times New Roman" panose="02020603050405020304" pitchFamily="18" charset="0"/>
              </a:rPr>
              <a:t>two-dimensional array can be considered as a table which will have </a:t>
            </a:r>
            <a:r>
              <a:rPr lang="en-US" sz="2600" b="1" dirty="0">
                <a:latin typeface="Times New Roman" panose="02020603050405020304" pitchFamily="18" charset="0"/>
                <a:cs typeface="Times New Roman" panose="02020603050405020304" pitchFamily="18" charset="0"/>
              </a:rPr>
              <a:t>x number of rows </a:t>
            </a:r>
            <a:r>
              <a:rPr lang="en-US" sz="2600" dirty="0">
                <a:latin typeface="Times New Roman" panose="02020603050405020304" pitchFamily="18" charset="0"/>
                <a:cs typeface="Times New Roman" panose="02020603050405020304" pitchFamily="18" charset="0"/>
              </a:rPr>
              <a:t>and </a:t>
            </a:r>
            <a:r>
              <a:rPr lang="en-US" sz="2600" b="1" dirty="0">
                <a:latin typeface="Times New Roman" panose="02020603050405020304" pitchFamily="18" charset="0"/>
                <a:cs typeface="Times New Roman" panose="02020603050405020304" pitchFamily="18" charset="0"/>
              </a:rPr>
              <a:t>y number of columns.</a:t>
            </a:r>
          </a:p>
        </p:txBody>
      </p:sp>
    </p:spTree>
    <p:extLst>
      <p:ext uri="{BB962C8B-B14F-4D97-AF65-F5344CB8AC3E}">
        <p14:creationId xmlns:p14="http://schemas.microsoft.com/office/powerpoint/2010/main" val="18460982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r>
              <a:rPr lang="en-US" b="1" dirty="0"/>
              <a:t>Two-dimensional Arrays</a:t>
            </a:r>
            <a:endParaRPr lang="en-US" dirty="0"/>
          </a:p>
        </p:txBody>
      </p:sp>
      <p:sp>
        <p:nvSpPr>
          <p:cNvPr id="3" name="Content Placeholder 2"/>
          <p:cNvSpPr>
            <a:spLocks noGrp="1"/>
          </p:cNvSpPr>
          <p:nvPr>
            <p:ph idx="1"/>
          </p:nvPr>
        </p:nvSpPr>
        <p:spPr>
          <a:xfrm>
            <a:off x="457200" y="1219200"/>
            <a:ext cx="8229600" cy="5257800"/>
          </a:xfrm>
        </p:spPr>
        <p:txBody>
          <a:bodyPr>
            <a:normAutofit fontScale="92500" lnSpcReduction="20000"/>
          </a:bodyPr>
          <a:lstStyle/>
          <a:p>
            <a:pPr marL="0" indent="0" algn="just">
              <a:buNone/>
            </a:pPr>
            <a:r>
              <a:rPr lang="en-US" sz="2800" dirty="0">
                <a:latin typeface="Times New Roman" panose="02020603050405020304" pitchFamily="18" charset="0"/>
                <a:cs typeface="Times New Roman" panose="02020603050405020304" pitchFamily="18" charset="0"/>
              </a:rPr>
              <a:t>A two-dimensional </a:t>
            </a:r>
            <a:r>
              <a:rPr lang="en-US" sz="2800" dirty="0" smtClean="0">
                <a:latin typeface="Times New Roman" panose="02020603050405020304" pitchFamily="18" charset="0"/>
                <a:cs typeface="Times New Roman" panose="02020603050405020304" pitchFamily="18" charset="0"/>
              </a:rPr>
              <a:t>array </a:t>
            </a:r>
            <a:r>
              <a:rPr lang="en-US" sz="2800" b="1" dirty="0" smtClean="0">
                <a:latin typeface="Times New Roman" panose="02020603050405020304" pitchFamily="18" charset="0"/>
                <a:cs typeface="Times New Roman" panose="02020603050405020304" pitchFamily="18" charset="0"/>
              </a:rPr>
              <a:t>a</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which contains three rows and four columns can be shown as follows </a:t>
            </a:r>
            <a:r>
              <a:rPr lang="en-US" sz="2800" dirty="0" smtClean="0">
                <a:latin typeface="Times New Roman" panose="02020603050405020304" pitchFamily="18" charset="0"/>
                <a:cs typeface="Times New Roman" panose="02020603050405020304" pitchFamily="18" charset="0"/>
              </a:rPr>
              <a:t>−</a:t>
            </a:r>
          </a:p>
          <a:p>
            <a:pPr marL="0" indent="0" algn="just">
              <a:buNone/>
            </a:pPr>
            <a:endParaRPr lang="en-US" sz="2800" dirty="0" smtClean="0">
              <a:latin typeface="Times New Roman" panose="02020603050405020304" pitchFamily="18" charset="0"/>
              <a:cs typeface="Times New Roman" panose="02020603050405020304" pitchFamily="18" charset="0"/>
            </a:endParaRPr>
          </a:p>
          <a:p>
            <a:pPr marL="0" indent="0" algn="just">
              <a:buNone/>
            </a:pPr>
            <a:endParaRPr lang="en-US" sz="2800" dirty="0">
              <a:latin typeface="Times New Roman" panose="02020603050405020304" pitchFamily="18" charset="0"/>
              <a:cs typeface="Times New Roman" panose="02020603050405020304" pitchFamily="18" charset="0"/>
            </a:endParaRPr>
          </a:p>
          <a:p>
            <a:pPr marL="0" indent="0" algn="just">
              <a:buNone/>
            </a:pPr>
            <a:endParaRPr lang="en-US" sz="2800" dirty="0" smtClean="0">
              <a:latin typeface="Times New Roman" panose="02020603050405020304" pitchFamily="18" charset="0"/>
              <a:cs typeface="Times New Roman" panose="02020603050405020304" pitchFamily="18" charset="0"/>
            </a:endParaRPr>
          </a:p>
          <a:p>
            <a:pPr marL="0" indent="0" algn="just">
              <a:buNone/>
            </a:pPr>
            <a:endParaRPr lang="en-US" sz="2800" dirty="0" smtClean="0">
              <a:latin typeface="Times New Roman" panose="02020603050405020304" pitchFamily="18" charset="0"/>
              <a:cs typeface="Times New Roman" panose="02020603050405020304" pitchFamily="18" charset="0"/>
            </a:endParaRPr>
          </a:p>
          <a:p>
            <a:pPr marL="0" indent="0" algn="just">
              <a:buNone/>
            </a:pPr>
            <a:endParaRPr lang="en-US" sz="2800" dirty="0">
              <a:latin typeface="Times New Roman" panose="02020603050405020304" pitchFamily="18" charset="0"/>
              <a:cs typeface="Times New Roman" panose="02020603050405020304" pitchFamily="18" charset="0"/>
            </a:endParaRPr>
          </a:p>
          <a:p>
            <a:pPr marL="0" indent="0" algn="just">
              <a:buNone/>
            </a:pPr>
            <a:endParaRPr lang="en-US" sz="2800" dirty="0" smtClean="0">
              <a:latin typeface="Times New Roman" panose="02020603050405020304" pitchFamily="18" charset="0"/>
              <a:cs typeface="Times New Roman" panose="02020603050405020304" pitchFamily="18" charset="0"/>
            </a:endParaRPr>
          </a:p>
          <a:p>
            <a:pPr marL="0" indent="0" algn="just">
              <a:buNone/>
            </a:pPr>
            <a:endParaRPr lang="en-US" sz="2800" dirty="0" smtClean="0"/>
          </a:p>
          <a:p>
            <a:pPr marL="0" indent="0" algn="just">
              <a:buNone/>
            </a:pPr>
            <a:endParaRPr lang="en-US" sz="2800" dirty="0"/>
          </a:p>
          <a:p>
            <a:pPr marL="0" indent="0" algn="just">
              <a:buNone/>
            </a:pPr>
            <a:r>
              <a:rPr lang="en-US" sz="2800" dirty="0" smtClean="0">
                <a:latin typeface="Times New Roman" panose="02020603050405020304" pitchFamily="18" charset="0"/>
                <a:cs typeface="Times New Roman" panose="02020603050405020304" pitchFamily="18" charset="0"/>
              </a:rPr>
              <a:t>Thus</a:t>
            </a:r>
            <a:r>
              <a:rPr lang="en-US" sz="2800" dirty="0">
                <a:latin typeface="Times New Roman" panose="02020603050405020304" pitchFamily="18" charset="0"/>
                <a:cs typeface="Times New Roman" panose="02020603050405020304" pitchFamily="18" charset="0"/>
              </a:rPr>
              <a:t>, every element in the array </a:t>
            </a:r>
            <a:r>
              <a:rPr lang="en-US" sz="2800" b="1" dirty="0">
                <a:latin typeface="Times New Roman" panose="02020603050405020304" pitchFamily="18" charset="0"/>
                <a:cs typeface="Times New Roman" panose="02020603050405020304" pitchFamily="18" charset="0"/>
              </a:rPr>
              <a:t>a</a:t>
            </a:r>
            <a:r>
              <a:rPr lang="en-US" sz="2800" dirty="0">
                <a:latin typeface="Times New Roman" panose="02020603050405020304" pitchFamily="18" charset="0"/>
                <a:cs typeface="Times New Roman" panose="02020603050405020304" pitchFamily="18" charset="0"/>
              </a:rPr>
              <a:t> is identified by an element name of the form </a:t>
            </a:r>
            <a:r>
              <a:rPr lang="en-US" sz="2800" b="1" dirty="0">
                <a:latin typeface="Times New Roman" panose="02020603050405020304" pitchFamily="18" charset="0"/>
                <a:cs typeface="Times New Roman" panose="02020603050405020304" pitchFamily="18" charset="0"/>
              </a:rPr>
              <a:t>a[ </a:t>
            </a:r>
            <a:r>
              <a:rPr lang="en-US" sz="2800" b="1" dirty="0" err="1">
                <a:latin typeface="Times New Roman" panose="02020603050405020304" pitchFamily="18" charset="0"/>
                <a:cs typeface="Times New Roman" panose="02020603050405020304" pitchFamily="18" charset="0"/>
              </a:rPr>
              <a:t>i</a:t>
            </a:r>
            <a:r>
              <a:rPr lang="en-US" sz="2800" b="1" dirty="0">
                <a:latin typeface="Times New Roman" panose="02020603050405020304" pitchFamily="18" charset="0"/>
                <a:cs typeface="Times New Roman" panose="02020603050405020304" pitchFamily="18" charset="0"/>
              </a:rPr>
              <a:t> ][ j ]</a:t>
            </a:r>
            <a:r>
              <a:rPr lang="en-US" sz="2800" dirty="0">
                <a:latin typeface="Times New Roman" panose="02020603050405020304" pitchFamily="18" charset="0"/>
                <a:cs typeface="Times New Roman" panose="02020603050405020304" pitchFamily="18" charset="0"/>
              </a:rPr>
              <a:t>, where 'a' is the name of the array, and '</a:t>
            </a:r>
            <a:r>
              <a:rPr lang="en-US" sz="2800" dirty="0" err="1">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 and 'j' are the subscripts that uniquely identify each element in 'a'.</a:t>
            </a:r>
            <a:endParaRPr lang="en-US" sz="2800" dirty="0" smtClean="0">
              <a:latin typeface="Times New Roman" panose="02020603050405020304" pitchFamily="18" charset="0"/>
              <a:cs typeface="Times New Roman" panose="02020603050405020304" pitchFamily="18" charset="0"/>
            </a:endParaRPr>
          </a:p>
          <a:p>
            <a:endParaRPr lang="en-US" dirty="0"/>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133600"/>
            <a:ext cx="7391400"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28775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p:spPr>
        <p:txBody>
          <a:bodyPr>
            <a:normAutofit fontScale="90000"/>
          </a:bodyPr>
          <a:lstStyle/>
          <a:p>
            <a:r>
              <a:rPr lang="en-US" b="1" dirty="0"/>
              <a:t>Initializing Two-Dimensional </a:t>
            </a:r>
            <a:r>
              <a:rPr lang="en-US" b="1" dirty="0" smtClean="0"/>
              <a:t>Arrays</a:t>
            </a:r>
            <a:endParaRPr lang="en-US" dirty="0"/>
          </a:p>
        </p:txBody>
      </p:sp>
      <p:sp>
        <p:nvSpPr>
          <p:cNvPr id="3" name="Content Placeholder 2"/>
          <p:cNvSpPr>
            <a:spLocks noGrp="1"/>
          </p:cNvSpPr>
          <p:nvPr>
            <p:ph idx="1"/>
          </p:nvPr>
        </p:nvSpPr>
        <p:spPr>
          <a:xfrm>
            <a:off x="457200" y="990600"/>
            <a:ext cx="8229600" cy="5135563"/>
          </a:xfrm>
        </p:spPr>
        <p:txBody>
          <a:bodyPr>
            <a:normAutofit/>
          </a:bodyPr>
          <a:lstStyle/>
          <a:p>
            <a:pPr marL="0" indent="0" algn="just">
              <a:buNone/>
            </a:pPr>
            <a:r>
              <a:rPr lang="en-US" sz="2800" dirty="0">
                <a:latin typeface="Times New Roman" panose="02020603050405020304" pitchFamily="18" charset="0"/>
                <a:cs typeface="Times New Roman" panose="02020603050405020304" pitchFamily="18" charset="0"/>
              </a:rPr>
              <a:t>In C, multidimensional arrays can be initialized in different number of ways</a:t>
            </a:r>
            <a:r>
              <a:rPr lang="en-US" sz="2800" dirty="0" smtClean="0">
                <a:latin typeface="Times New Roman" panose="02020603050405020304" pitchFamily="18" charset="0"/>
                <a:cs typeface="Times New Roman" panose="02020603050405020304" pitchFamily="18" charset="0"/>
              </a:rPr>
              <a:t>.</a:t>
            </a:r>
          </a:p>
          <a:p>
            <a:pPr marL="0" indent="0" algn="just">
              <a:buNone/>
            </a:pPr>
            <a:endParaRPr lang="en-US" sz="2800" dirty="0" smtClean="0">
              <a:latin typeface="Times New Roman" panose="02020603050405020304" pitchFamily="18" charset="0"/>
              <a:cs typeface="Times New Roman" panose="02020603050405020304" pitchFamily="18" charset="0"/>
            </a:endParaRPr>
          </a:p>
          <a:p>
            <a:pPr marL="0" indent="0">
              <a:buNone/>
            </a:pPr>
            <a:r>
              <a:rPr lang="en-US" sz="2800" dirty="0" err="1">
                <a:latin typeface="Times New Roman" panose="02020603050405020304" pitchFamily="18" charset="0"/>
                <a:cs typeface="Times New Roman" panose="02020603050405020304" pitchFamily="18" charset="0"/>
              </a:rPr>
              <a:t>int</a:t>
            </a:r>
            <a:r>
              <a:rPr lang="en-US" sz="2800" dirty="0">
                <a:latin typeface="Times New Roman" panose="02020603050405020304" pitchFamily="18" charset="0"/>
                <a:cs typeface="Times New Roman" panose="02020603050405020304" pitchFamily="18" charset="0"/>
              </a:rPr>
              <a:t> c[2][3]={{1,3,0}, {-1,5,9}}; </a:t>
            </a:r>
            <a:endParaRPr lang="en-US" sz="2800" dirty="0" smtClean="0">
              <a:latin typeface="Times New Roman" panose="02020603050405020304" pitchFamily="18" charset="0"/>
              <a:cs typeface="Times New Roman" panose="02020603050405020304" pitchFamily="18" charset="0"/>
            </a:endParaRPr>
          </a:p>
          <a:p>
            <a:pPr marL="0" indent="0">
              <a:buNone/>
            </a:pPr>
            <a:r>
              <a:rPr lang="en-US" sz="2800" dirty="0" smtClean="0">
                <a:latin typeface="Times New Roman" panose="02020603050405020304" pitchFamily="18" charset="0"/>
                <a:cs typeface="Times New Roman" panose="02020603050405020304" pitchFamily="18" charset="0"/>
              </a:rPr>
              <a:t>                    OR </a:t>
            </a:r>
          </a:p>
          <a:p>
            <a:pPr marL="0" indent="0">
              <a:buNone/>
            </a:pPr>
            <a:r>
              <a:rPr lang="en-US" sz="2800" dirty="0" err="1" smtClean="0">
                <a:latin typeface="Times New Roman" panose="02020603050405020304" pitchFamily="18" charset="0"/>
                <a:cs typeface="Times New Roman" panose="02020603050405020304" pitchFamily="18" charset="0"/>
              </a:rPr>
              <a:t>int</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c[][3]={{1,3,0}, {-1,5,9}}; </a:t>
            </a:r>
            <a:endParaRPr lang="en-US" sz="2800" dirty="0" smtClean="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OR </a:t>
            </a:r>
          </a:p>
          <a:p>
            <a:pPr marL="0" indent="0">
              <a:buNone/>
            </a:pPr>
            <a:r>
              <a:rPr lang="en-US" sz="2800" dirty="0" err="1" smtClean="0">
                <a:latin typeface="Times New Roman" panose="02020603050405020304" pitchFamily="18" charset="0"/>
                <a:cs typeface="Times New Roman" panose="02020603050405020304" pitchFamily="18" charset="0"/>
              </a:rPr>
              <a:t>int</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c[2][3]={1,3,0,-1,5,9};</a:t>
            </a:r>
          </a:p>
        </p:txBody>
      </p:sp>
    </p:spTree>
    <p:extLst>
      <p:ext uri="{BB962C8B-B14F-4D97-AF65-F5344CB8AC3E}">
        <p14:creationId xmlns:p14="http://schemas.microsoft.com/office/powerpoint/2010/main" val="6329765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lstStyle/>
          <a:p>
            <a:r>
              <a:rPr lang="en-US" b="1" dirty="0" smtClean="0"/>
              <a:t>Arrays in C</a:t>
            </a:r>
            <a:endParaRPr lang="en-US" b="1" dirty="0"/>
          </a:p>
        </p:txBody>
      </p:sp>
      <p:sp>
        <p:nvSpPr>
          <p:cNvPr id="3" name="Content Placeholder 2"/>
          <p:cNvSpPr>
            <a:spLocks noGrp="1"/>
          </p:cNvSpPr>
          <p:nvPr>
            <p:ph idx="1"/>
          </p:nvPr>
        </p:nvSpPr>
        <p:spPr>
          <a:xfrm>
            <a:off x="457200" y="1219200"/>
            <a:ext cx="8229600" cy="4906963"/>
          </a:xfrm>
        </p:spPr>
        <p:txBody>
          <a:bodyPr>
            <a:normAutofit fontScale="92500"/>
          </a:bodyPr>
          <a:lstStyle/>
          <a:p>
            <a:pPr marL="0" indent="0" algn="just">
              <a:buNone/>
            </a:pPr>
            <a:r>
              <a:rPr lang="en-US" sz="2600" dirty="0" smtClean="0">
                <a:latin typeface="Times New Roman" panose="02020603050405020304" pitchFamily="18" charset="0"/>
                <a:cs typeface="Times New Roman" panose="02020603050405020304" pitchFamily="18" charset="0"/>
              </a:rPr>
              <a:t>Array </a:t>
            </a:r>
            <a:r>
              <a:rPr lang="en-US" sz="2600" dirty="0">
                <a:latin typeface="Times New Roman" panose="02020603050405020304" pitchFamily="18" charset="0"/>
                <a:cs typeface="Times New Roman" panose="02020603050405020304" pitchFamily="18" charset="0"/>
              </a:rPr>
              <a:t>is a collection of variables </a:t>
            </a:r>
            <a:r>
              <a:rPr lang="en-US" sz="2600" dirty="0" smtClean="0">
                <a:latin typeface="Times New Roman" panose="02020603050405020304" pitchFamily="18" charset="0"/>
                <a:cs typeface="Times New Roman" panose="02020603050405020304" pitchFamily="18" charset="0"/>
              </a:rPr>
              <a:t>belonging </a:t>
            </a:r>
            <a:r>
              <a:rPr lang="en-US" sz="2600" dirty="0">
                <a:latin typeface="Times New Roman" panose="02020603050405020304" pitchFamily="18" charset="0"/>
                <a:cs typeface="Times New Roman" panose="02020603050405020304" pitchFamily="18" charset="0"/>
              </a:rPr>
              <a:t>to the same data type. </a:t>
            </a:r>
          </a:p>
          <a:p>
            <a:pPr algn="just"/>
            <a:r>
              <a:rPr lang="en-US" sz="2600" dirty="0">
                <a:latin typeface="Times New Roman" panose="02020603050405020304" pitchFamily="18" charset="0"/>
                <a:cs typeface="Times New Roman" panose="02020603050405020304" pitchFamily="18" charset="0"/>
              </a:rPr>
              <a:t>Array might be belonging to any of the data types</a:t>
            </a:r>
          </a:p>
          <a:p>
            <a:pPr algn="just"/>
            <a:r>
              <a:rPr lang="en-US" sz="2600" dirty="0">
                <a:latin typeface="Times New Roman" panose="02020603050405020304" pitchFamily="18" charset="0"/>
                <a:cs typeface="Times New Roman" panose="02020603050405020304" pitchFamily="18" charset="0"/>
              </a:rPr>
              <a:t>Array size must be a constant value.</a:t>
            </a:r>
          </a:p>
          <a:p>
            <a:pPr algn="just"/>
            <a:r>
              <a:rPr lang="en-US" sz="2600" dirty="0">
                <a:latin typeface="Times New Roman" panose="02020603050405020304" pitchFamily="18" charset="0"/>
                <a:cs typeface="Times New Roman" panose="02020603050405020304" pitchFamily="18" charset="0"/>
              </a:rPr>
              <a:t>Always, Contiguous (adjacent) memory locations are used to store array elements in memory.</a:t>
            </a:r>
          </a:p>
          <a:p>
            <a:pPr algn="just"/>
            <a:r>
              <a:rPr lang="en-US" sz="2600" dirty="0">
                <a:latin typeface="Times New Roman" panose="02020603050405020304" pitchFamily="18" charset="0"/>
                <a:cs typeface="Times New Roman" panose="02020603050405020304" pitchFamily="18" charset="0"/>
              </a:rPr>
              <a:t>It is a best practice to initialize an array to zero or null while declaring, if we don’t assign any values to array</a:t>
            </a:r>
            <a:r>
              <a:rPr lang="en-US" sz="2600" dirty="0" smtClean="0">
                <a:latin typeface="Times New Roman" panose="02020603050405020304" pitchFamily="18" charset="0"/>
                <a:cs typeface="Times New Roman" panose="02020603050405020304" pitchFamily="18" charset="0"/>
              </a:rPr>
              <a:t>.</a:t>
            </a:r>
          </a:p>
          <a:p>
            <a:pPr algn="just"/>
            <a:endParaRPr lang="en-US" sz="2600" dirty="0">
              <a:latin typeface="Times New Roman" panose="02020603050405020304" pitchFamily="18" charset="0"/>
              <a:cs typeface="Times New Roman" panose="02020603050405020304" pitchFamily="18" charset="0"/>
            </a:endParaRPr>
          </a:p>
          <a:p>
            <a:pPr marL="0" indent="0">
              <a:buNone/>
            </a:pPr>
            <a:r>
              <a:rPr lang="en-US" sz="2800" b="1" dirty="0">
                <a:latin typeface="Times New Roman" panose="02020603050405020304" pitchFamily="18" charset="0"/>
                <a:cs typeface="Times New Roman" panose="02020603050405020304" pitchFamily="18" charset="0"/>
              </a:rPr>
              <a:t>Example for C Arrays:</a:t>
            </a:r>
          </a:p>
          <a:p>
            <a:r>
              <a:rPr lang="en-US" sz="2800" dirty="0" err="1">
                <a:latin typeface="Times New Roman" panose="02020603050405020304" pitchFamily="18" charset="0"/>
                <a:cs typeface="Times New Roman" panose="02020603050405020304" pitchFamily="18" charset="0"/>
              </a:rPr>
              <a:t>int</a:t>
            </a:r>
            <a:r>
              <a:rPr lang="en-US" sz="2800" dirty="0">
                <a:latin typeface="Times New Roman" panose="02020603050405020304" pitchFamily="18" charset="0"/>
                <a:cs typeface="Times New Roman" panose="02020603050405020304" pitchFamily="18" charset="0"/>
              </a:rPr>
              <a:t> a[10];      </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integer array</a:t>
            </a:r>
          </a:p>
          <a:p>
            <a:r>
              <a:rPr lang="en-US" sz="2800" dirty="0">
                <a:latin typeface="Times New Roman" panose="02020603050405020304" pitchFamily="18" charset="0"/>
                <a:cs typeface="Times New Roman" panose="02020603050405020304" pitchFamily="18" charset="0"/>
              </a:rPr>
              <a:t>char b[10];  </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character array   i.e. string</a:t>
            </a:r>
          </a:p>
          <a:p>
            <a:pPr algn="just"/>
            <a:endParaRPr lang="en-US" sz="2600" dirty="0">
              <a:latin typeface="Times New Roman" panose="02020603050405020304" pitchFamily="18" charset="0"/>
              <a:cs typeface="Times New Roman" panose="02020603050405020304" pitchFamily="18" charset="0"/>
            </a:endParaRPr>
          </a:p>
          <a:p>
            <a:pPr algn="just"/>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78144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p:spPr>
        <p:txBody>
          <a:bodyPr>
            <a:normAutofit fontScale="90000"/>
          </a:bodyPr>
          <a:lstStyle/>
          <a:p>
            <a:r>
              <a:rPr lang="en-US" b="1" dirty="0"/>
              <a:t>Initializing Two-Dimensional </a:t>
            </a:r>
            <a:r>
              <a:rPr lang="en-US" b="1" dirty="0" smtClean="0"/>
              <a:t>Arrays</a:t>
            </a:r>
            <a:endParaRPr lang="en-US" dirty="0"/>
          </a:p>
        </p:txBody>
      </p:sp>
      <p:sp>
        <p:nvSpPr>
          <p:cNvPr id="3" name="Content Placeholder 2"/>
          <p:cNvSpPr>
            <a:spLocks noGrp="1"/>
          </p:cNvSpPr>
          <p:nvPr>
            <p:ph idx="1"/>
          </p:nvPr>
        </p:nvSpPr>
        <p:spPr>
          <a:xfrm>
            <a:off x="457200" y="990600"/>
            <a:ext cx="8229600" cy="5135563"/>
          </a:xfrm>
        </p:spPr>
        <p:txBody>
          <a:bodyPr>
            <a:normAutofit/>
          </a:bodyPr>
          <a:lstStyle/>
          <a:p>
            <a:pPr marL="0" indent="0" algn="just">
              <a:buNone/>
            </a:pP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int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disp</a:t>
            </a:r>
            <a:r>
              <a:rPr lang="en-US" sz="2800" dirty="0">
                <a:latin typeface="Times New Roman" panose="02020603050405020304" pitchFamily="18" charset="0"/>
                <a:cs typeface="Times New Roman" panose="02020603050405020304" pitchFamily="18" charset="0"/>
              </a:rPr>
              <a:t>[2][4] = </a:t>
            </a:r>
            <a:r>
              <a:rPr lang="en-US" sz="2800" dirty="0" smtClean="0">
                <a:latin typeface="Times New Roman" panose="02020603050405020304" pitchFamily="18" charset="0"/>
                <a:cs typeface="Times New Roman" panose="02020603050405020304" pitchFamily="18" charset="0"/>
              </a:rPr>
              <a:t>{</a:t>
            </a:r>
          </a:p>
          <a:p>
            <a:pPr marL="0" indent="0" algn="just">
              <a:buNone/>
            </a:pP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10, 11, 12, 13},</a:t>
            </a:r>
          </a:p>
          <a:p>
            <a:pPr marL="0" indent="0" algn="just">
              <a:buNone/>
            </a:pP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14, 15, 16, 17}</a:t>
            </a:r>
          </a:p>
          <a:p>
            <a:pPr marL="0" indent="0" algn="just">
              <a:buNone/>
            </a:pPr>
            <a:r>
              <a:rPr lang="en-US" sz="2800" dirty="0" smtClean="0">
                <a:latin typeface="Times New Roman" panose="02020603050405020304" pitchFamily="18" charset="0"/>
                <a:cs typeface="Times New Roman" panose="02020603050405020304" pitchFamily="18" charset="0"/>
              </a:rPr>
              <a:t>};</a:t>
            </a:r>
          </a:p>
          <a:p>
            <a:pPr marL="0" indent="0" algn="just">
              <a:buNone/>
            </a:pPr>
            <a:endParaRPr lang="en-US" sz="2800" dirty="0">
              <a:latin typeface="Times New Roman" panose="02020603050405020304" pitchFamily="18" charset="0"/>
              <a:cs typeface="Times New Roman" panose="02020603050405020304" pitchFamily="18" charset="0"/>
            </a:endParaRPr>
          </a:p>
          <a:p>
            <a:pPr marL="0" indent="0" algn="just">
              <a:buNone/>
            </a:pPr>
            <a:r>
              <a:rPr lang="en-US" sz="2800" dirty="0" smtClean="0">
                <a:latin typeface="Times New Roman" panose="02020603050405020304" pitchFamily="18" charset="0"/>
                <a:cs typeface="Times New Roman" panose="02020603050405020304" pitchFamily="18" charset="0"/>
              </a:rPr>
              <a:t>OR </a:t>
            </a:r>
          </a:p>
          <a:p>
            <a:pPr marL="0" indent="0" algn="just">
              <a:buNone/>
            </a:pPr>
            <a:r>
              <a:rPr lang="fr-FR" sz="2800" dirty="0" err="1">
                <a:latin typeface="Times New Roman" panose="02020603050405020304" pitchFamily="18" charset="0"/>
                <a:cs typeface="Times New Roman" panose="02020603050405020304" pitchFamily="18" charset="0"/>
              </a:rPr>
              <a:t>int</a:t>
            </a:r>
            <a:r>
              <a:rPr lang="fr-FR" sz="2800" dirty="0">
                <a:latin typeface="Times New Roman" panose="02020603050405020304" pitchFamily="18" charset="0"/>
                <a:cs typeface="Times New Roman" panose="02020603050405020304" pitchFamily="18" charset="0"/>
              </a:rPr>
              <a:t> </a:t>
            </a:r>
            <a:r>
              <a:rPr lang="fr-FR" sz="2800" dirty="0" err="1">
                <a:latin typeface="Times New Roman" panose="02020603050405020304" pitchFamily="18" charset="0"/>
                <a:cs typeface="Times New Roman" panose="02020603050405020304" pitchFamily="18" charset="0"/>
              </a:rPr>
              <a:t>disp</a:t>
            </a:r>
            <a:r>
              <a:rPr lang="fr-FR" sz="2800" dirty="0">
                <a:latin typeface="Times New Roman" panose="02020603050405020304" pitchFamily="18" charset="0"/>
                <a:cs typeface="Times New Roman" panose="02020603050405020304" pitchFamily="18" charset="0"/>
              </a:rPr>
              <a:t>[2][4] = { 10, 11, 12, 13, 14, 15, 16, 17};</a:t>
            </a:r>
            <a:endParaRPr lang="en-US"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44182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066800"/>
          </a:xfrm>
        </p:spPr>
        <p:txBody>
          <a:bodyPr>
            <a:noAutofit/>
          </a:bodyPr>
          <a:lstStyle/>
          <a:p>
            <a:r>
              <a:rPr lang="en-US" sz="3600" b="1" dirty="0"/>
              <a:t>Accessing Two-Dimensional Array </a:t>
            </a:r>
            <a:r>
              <a:rPr lang="en-US" sz="3600" b="1" dirty="0" smtClean="0"/>
              <a:t>Elements</a:t>
            </a:r>
            <a:endParaRPr lang="en-US" sz="3600" dirty="0"/>
          </a:p>
        </p:txBody>
      </p:sp>
      <p:sp>
        <p:nvSpPr>
          <p:cNvPr id="3" name="Content Placeholder 2"/>
          <p:cNvSpPr>
            <a:spLocks noGrp="1"/>
          </p:cNvSpPr>
          <p:nvPr>
            <p:ph idx="1"/>
          </p:nvPr>
        </p:nvSpPr>
        <p:spPr>
          <a:xfrm>
            <a:off x="457200" y="1219200"/>
            <a:ext cx="8229600" cy="5334000"/>
          </a:xfrm>
        </p:spPr>
        <p:txBody>
          <a:bodyPr>
            <a:normAutofit fontScale="92500" lnSpcReduction="20000"/>
          </a:bodyPr>
          <a:lstStyle/>
          <a:p>
            <a:pPr marL="0" indent="0" algn="just">
              <a:buNone/>
            </a:pPr>
            <a:r>
              <a:rPr lang="en-US" sz="2400" dirty="0">
                <a:latin typeface="Times New Roman" panose="02020603050405020304" pitchFamily="18" charset="0"/>
                <a:cs typeface="Times New Roman" panose="02020603050405020304" pitchFamily="18" charset="0"/>
              </a:rPr>
              <a:t>An element in a two-dimensional array is accessed by using the subscripts, i.e., row index and column index of the array. For example </a:t>
            </a:r>
            <a:r>
              <a:rPr lang="en-US" sz="2400" dirty="0" smtClean="0">
                <a:latin typeface="Times New Roman" panose="02020603050405020304" pitchFamily="18" charset="0"/>
                <a:cs typeface="Times New Roman" panose="02020603050405020304" pitchFamily="18" charset="0"/>
              </a:rPr>
              <a:t>:</a:t>
            </a:r>
          </a:p>
          <a:p>
            <a:pPr marL="0" indent="0" algn="just">
              <a:buNone/>
            </a:pPr>
            <a:endParaRPr lang="en-US" sz="2400" dirty="0" smtClean="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#include &lt;</a:t>
            </a:r>
            <a:r>
              <a:rPr lang="en-US" sz="2400" dirty="0" err="1">
                <a:latin typeface="Times New Roman" panose="02020603050405020304" pitchFamily="18" charset="0"/>
                <a:cs typeface="Times New Roman" panose="02020603050405020304" pitchFamily="18" charset="0"/>
              </a:rPr>
              <a:t>stdio.h</a:t>
            </a:r>
            <a:r>
              <a:rPr lang="en-US" sz="2400" dirty="0">
                <a:latin typeface="Times New Roman" panose="02020603050405020304" pitchFamily="18" charset="0"/>
                <a:cs typeface="Times New Roman" panose="02020603050405020304" pitchFamily="18" charset="0"/>
              </a:rPr>
              <a:t>&gt; </a:t>
            </a:r>
            <a:endParaRPr lang="en-US" sz="2400" dirty="0" smtClean="0">
              <a:latin typeface="Times New Roman" panose="02020603050405020304" pitchFamily="18" charset="0"/>
              <a:cs typeface="Times New Roman" panose="02020603050405020304" pitchFamily="18" charset="0"/>
            </a:endParaRPr>
          </a:p>
          <a:p>
            <a:pPr marL="0" indent="0" algn="just">
              <a:buNone/>
            </a:pPr>
            <a:r>
              <a:rPr lang="en-US" sz="2400" dirty="0" err="1" smtClean="0">
                <a:latin typeface="Times New Roman" panose="02020603050405020304" pitchFamily="18" charset="0"/>
                <a:cs typeface="Times New Roman" panose="02020603050405020304" pitchFamily="18" charset="0"/>
              </a:rPr>
              <a:t>int</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main () </a:t>
            </a:r>
            <a:endParaRPr lang="en-US" sz="2400" dirty="0" smtClean="0">
              <a:latin typeface="Times New Roman" panose="02020603050405020304" pitchFamily="18" charset="0"/>
              <a:cs typeface="Times New Roman" panose="02020603050405020304" pitchFamily="18" charset="0"/>
            </a:endParaRPr>
          </a:p>
          <a:p>
            <a:pPr marL="0" indent="0" algn="just">
              <a:buNone/>
            </a:pPr>
            <a:r>
              <a:rPr lang="en-US" sz="2400" dirty="0" smtClean="0">
                <a:latin typeface="Times New Roman" panose="02020603050405020304" pitchFamily="18" charset="0"/>
                <a:cs typeface="Times New Roman" panose="02020603050405020304" pitchFamily="18" charset="0"/>
              </a:rPr>
              <a:t>{</a:t>
            </a:r>
          </a:p>
          <a:p>
            <a:pPr marL="0" indent="0" algn="just">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int</a:t>
            </a:r>
            <a:r>
              <a:rPr lang="en-US" sz="2400" dirty="0" smtClean="0">
                <a:latin typeface="Times New Roman" panose="02020603050405020304" pitchFamily="18" charset="0"/>
                <a:cs typeface="Times New Roman" panose="02020603050405020304" pitchFamily="18" charset="0"/>
              </a:rPr>
              <a:t> a[5</a:t>
            </a:r>
            <a:r>
              <a:rPr lang="en-US" sz="2400" dirty="0">
                <a:latin typeface="Times New Roman" panose="02020603050405020304" pitchFamily="18" charset="0"/>
                <a:cs typeface="Times New Roman" panose="02020603050405020304" pitchFamily="18" charset="0"/>
              </a:rPr>
              <a:t>][2] = { {0,0}, {1,2}, {2,4}, {3,6},{4,8}}; </a:t>
            </a:r>
            <a:endParaRPr lang="en-US" sz="2400" dirty="0" smtClean="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int</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j; </a:t>
            </a:r>
            <a:endParaRPr lang="en-US" sz="2400" dirty="0" smtClean="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for </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 0;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&lt; 5;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 </a:t>
            </a:r>
            <a:endParaRPr lang="en-US" sz="2400" dirty="0" smtClean="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for ( j = 0; j &lt; 2; </a:t>
            </a:r>
            <a:r>
              <a:rPr lang="en-US" sz="2400" dirty="0" err="1">
                <a:latin typeface="Times New Roman" panose="02020603050405020304" pitchFamily="18" charset="0"/>
                <a:cs typeface="Times New Roman" panose="02020603050405020304" pitchFamily="18" charset="0"/>
              </a:rPr>
              <a:t>j++</a:t>
            </a:r>
            <a:r>
              <a:rPr lang="en-US" sz="2400" dirty="0">
                <a:latin typeface="Times New Roman" panose="02020603050405020304" pitchFamily="18" charset="0"/>
                <a:cs typeface="Times New Roman" panose="02020603050405020304" pitchFamily="18" charset="0"/>
              </a:rPr>
              <a:t> ) </a:t>
            </a:r>
            <a:endParaRPr lang="en-US" sz="2400" dirty="0" smtClean="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 </a:t>
            </a:r>
          </a:p>
          <a:p>
            <a:pPr marL="0" indent="0" algn="just">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printf</a:t>
            </a:r>
            <a:r>
              <a:rPr lang="en-US" sz="2400" dirty="0">
                <a:latin typeface="Times New Roman" panose="02020603050405020304" pitchFamily="18" charset="0"/>
                <a:cs typeface="Times New Roman" panose="02020603050405020304" pitchFamily="18" charset="0"/>
              </a:rPr>
              <a:t>("a[%d][%d] = %d\n", </a:t>
            </a:r>
            <a:r>
              <a:rPr lang="en-US" sz="2400" dirty="0" err="1">
                <a:latin typeface="Times New Roman" panose="02020603050405020304" pitchFamily="18" charset="0"/>
                <a:cs typeface="Times New Roman" panose="02020603050405020304" pitchFamily="18" charset="0"/>
              </a:rPr>
              <a:t>i,j</a:t>
            </a:r>
            <a:r>
              <a:rPr lang="en-US" sz="2400" dirty="0">
                <a:latin typeface="Times New Roman" panose="02020603050405020304" pitchFamily="18" charset="0"/>
                <a:cs typeface="Times New Roman" panose="02020603050405020304" pitchFamily="18" charset="0"/>
              </a:rPr>
              <a:t>, a[</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][j] ); </a:t>
            </a:r>
            <a:endParaRPr lang="en-US" sz="2400" dirty="0" smtClean="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 </a:t>
            </a:r>
          </a:p>
          <a:p>
            <a:pPr marL="0" indent="0" algn="just">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 </a:t>
            </a:r>
          </a:p>
          <a:p>
            <a:pPr marL="0" indent="0" algn="just">
              <a:buNone/>
            </a:pPr>
            <a:r>
              <a:rPr lang="en-US" sz="2400" dirty="0" smtClean="0">
                <a:latin typeface="Times New Roman" panose="02020603050405020304" pitchFamily="18" charset="0"/>
                <a:cs typeface="Times New Roman" panose="02020603050405020304" pitchFamily="18" charset="0"/>
              </a:rPr>
              <a:t>return </a:t>
            </a:r>
            <a:r>
              <a:rPr lang="en-US" sz="2400" dirty="0">
                <a:latin typeface="Times New Roman" panose="02020603050405020304" pitchFamily="18" charset="0"/>
                <a:cs typeface="Times New Roman" panose="02020603050405020304" pitchFamily="18" charset="0"/>
              </a:rPr>
              <a:t>0; </a:t>
            </a:r>
            <a:endParaRPr lang="en-US" sz="2400" dirty="0" smtClean="0">
              <a:latin typeface="Times New Roman" panose="02020603050405020304" pitchFamily="18" charset="0"/>
              <a:cs typeface="Times New Roman" panose="02020603050405020304" pitchFamily="18" charset="0"/>
            </a:endParaRPr>
          </a:p>
          <a:p>
            <a:pPr marL="0" indent="0" algn="just">
              <a:buNone/>
            </a:pP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86277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b="1" dirty="0" smtClean="0"/>
              <a:t>Adding two matrices</a:t>
            </a:r>
            <a:endParaRPr lang="en-US" b="1" dirty="0"/>
          </a:p>
        </p:txBody>
      </p:sp>
      <p:sp>
        <p:nvSpPr>
          <p:cNvPr id="3" name="Content Placeholder 2"/>
          <p:cNvSpPr>
            <a:spLocks noGrp="1"/>
          </p:cNvSpPr>
          <p:nvPr>
            <p:ph sz="half" idx="1"/>
          </p:nvPr>
        </p:nvSpPr>
        <p:spPr>
          <a:xfrm>
            <a:off x="457200" y="762000"/>
            <a:ext cx="4038600" cy="5867400"/>
          </a:xfrm>
        </p:spPr>
        <p:txBody>
          <a:bodyPr>
            <a:noAutofit/>
          </a:bodyPr>
          <a:lstStyle/>
          <a:p>
            <a:pPr marL="0" indent="0">
              <a:buNone/>
            </a:pPr>
            <a:r>
              <a:rPr lang="en-US" sz="1800" b="1" dirty="0">
                <a:latin typeface="Times New Roman" panose="02020603050405020304" pitchFamily="18" charset="0"/>
                <a:cs typeface="Times New Roman" panose="02020603050405020304" pitchFamily="18" charset="0"/>
              </a:rPr>
              <a:t>#include &lt;</a:t>
            </a:r>
            <a:r>
              <a:rPr lang="en-US" sz="1800" b="1" dirty="0" err="1">
                <a:latin typeface="Times New Roman" panose="02020603050405020304" pitchFamily="18" charset="0"/>
                <a:cs typeface="Times New Roman" panose="02020603050405020304" pitchFamily="18" charset="0"/>
              </a:rPr>
              <a:t>stdio.h</a:t>
            </a:r>
            <a:r>
              <a:rPr lang="en-US" sz="1800" b="1" dirty="0">
                <a:latin typeface="Times New Roman" panose="02020603050405020304" pitchFamily="18" charset="0"/>
                <a:cs typeface="Times New Roman" panose="02020603050405020304" pitchFamily="18" charset="0"/>
              </a:rPr>
              <a:t>&gt; </a:t>
            </a:r>
            <a:endParaRPr lang="en-US" sz="1800" b="1" dirty="0" smtClean="0">
              <a:latin typeface="Times New Roman" panose="02020603050405020304" pitchFamily="18" charset="0"/>
              <a:cs typeface="Times New Roman" panose="02020603050405020304" pitchFamily="18" charset="0"/>
            </a:endParaRPr>
          </a:p>
          <a:p>
            <a:pPr marL="0" indent="0">
              <a:buNone/>
            </a:pPr>
            <a:r>
              <a:rPr lang="en-US" sz="1800" b="1" dirty="0" err="1" smtClean="0">
                <a:latin typeface="Times New Roman" panose="02020603050405020304" pitchFamily="18" charset="0"/>
                <a:cs typeface="Times New Roman" panose="02020603050405020304" pitchFamily="18" charset="0"/>
              </a:rPr>
              <a:t>int</a:t>
            </a:r>
            <a:r>
              <a:rPr lang="en-US" sz="1800" b="1" dirty="0" smtClean="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main</a:t>
            </a:r>
            <a:r>
              <a:rPr lang="en-US" sz="1800" b="1" dirty="0" smtClean="0">
                <a:latin typeface="Times New Roman" panose="02020603050405020304" pitchFamily="18" charset="0"/>
                <a:cs typeface="Times New Roman" panose="02020603050405020304" pitchFamily="18" charset="0"/>
              </a:rPr>
              <a:t>()</a:t>
            </a:r>
          </a:p>
          <a:p>
            <a:pPr marL="0" indent="0">
              <a:buNone/>
            </a:pPr>
            <a:r>
              <a:rPr lang="en-US" sz="1800" b="1" dirty="0" smtClean="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float a[2][2], b[2][2], c[2][2]; </a:t>
            </a:r>
            <a:endParaRPr lang="en-US" sz="1800" b="1" dirty="0" smtClean="0">
              <a:latin typeface="Times New Roman" panose="02020603050405020304" pitchFamily="18" charset="0"/>
              <a:cs typeface="Times New Roman" panose="02020603050405020304" pitchFamily="18" charset="0"/>
            </a:endParaRPr>
          </a:p>
          <a:p>
            <a:pPr marL="0" indent="0">
              <a:buNone/>
            </a:pPr>
            <a:r>
              <a:rPr lang="en-US" sz="1800" b="1" dirty="0" smtClean="0">
                <a:latin typeface="Times New Roman" panose="02020603050405020304" pitchFamily="18" charset="0"/>
                <a:cs typeface="Times New Roman" panose="02020603050405020304" pitchFamily="18" charset="0"/>
              </a:rPr>
              <a:t>   </a:t>
            </a:r>
            <a:r>
              <a:rPr lang="en-US" sz="1800" b="1" dirty="0" err="1" smtClean="0">
                <a:latin typeface="Times New Roman" panose="02020603050405020304" pitchFamily="18" charset="0"/>
                <a:cs typeface="Times New Roman" panose="02020603050405020304" pitchFamily="18" charset="0"/>
              </a:rPr>
              <a:t>int</a:t>
            </a:r>
            <a:r>
              <a:rPr lang="en-US" sz="1800" b="1" dirty="0" smtClean="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i,j</a:t>
            </a:r>
            <a:r>
              <a:rPr lang="en-US" sz="1800" b="1" dirty="0">
                <a:latin typeface="Times New Roman" panose="02020603050405020304" pitchFamily="18" charset="0"/>
                <a:cs typeface="Times New Roman" panose="02020603050405020304" pitchFamily="18" charset="0"/>
              </a:rPr>
              <a:t>; </a:t>
            </a:r>
            <a:endParaRPr lang="en-US" sz="1800" b="1" dirty="0" smtClean="0">
              <a:latin typeface="Times New Roman" panose="02020603050405020304" pitchFamily="18" charset="0"/>
              <a:cs typeface="Times New Roman" panose="02020603050405020304" pitchFamily="18" charset="0"/>
            </a:endParaRPr>
          </a:p>
          <a:p>
            <a:pPr marL="0" indent="0">
              <a:buNone/>
            </a:pPr>
            <a:r>
              <a:rPr lang="en-US" sz="1800" b="1" dirty="0" err="1" smtClean="0">
                <a:latin typeface="Times New Roman" panose="02020603050405020304" pitchFamily="18" charset="0"/>
                <a:cs typeface="Times New Roman" panose="02020603050405020304" pitchFamily="18" charset="0"/>
              </a:rPr>
              <a:t>printf</a:t>
            </a:r>
            <a:r>
              <a:rPr lang="en-US" sz="1800" b="1" dirty="0">
                <a:latin typeface="Times New Roman" panose="02020603050405020304" pitchFamily="18" charset="0"/>
                <a:cs typeface="Times New Roman" panose="02020603050405020304" pitchFamily="18" charset="0"/>
              </a:rPr>
              <a:t>("Enter the elements of 1st matrix\n"); </a:t>
            </a:r>
            <a:endParaRPr lang="en-US" sz="1800" b="1" dirty="0" smtClean="0">
              <a:latin typeface="Times New Roman" panose="02020603050405020304" pitchFamily="18" charset="0"/>
              <a:cs typeface="Times New Roman" panose="02020603050405020304" pitchFamily="18" charset="0"/>
            </a:endParaRPr>
          </a:p>
          <a:p>
            <a:pPr marL="0" indent="0">
              <a:buNone/>
            </a:pPr>
            <a:r>
              <a:rPr lang="en-US" sz="1800" b="1" dirty="0" smtClean="0">
                <a:latin typeface="Times New Roman" panose="02020603050405020304" pitchFamily="18" charset="0"/>
                <a:cs typeface="Times New Roman" panose="02020603050405020304" pitchFamily="18" charset="0"/>
              </a:rPr>
              <a:t>for(</a:t>
            </a:r>
            <a:r>
              <a:rPr lang="en-US" sz="1800" b="1" dirty="0" err="1" smtClean="0">
                <a:latin typeface="Times New Roman" panose="02020603050405020304" pitchFamily="18" charset="0"/>
                <a:cs typeface="Times New Roman" panose="02020603050405020304" pitchFamily="18" charset="0"/>
              </a:rPr>
              <a:t>i</a:t>
            </a:r>
            <a:r>
              <a:rPr lang="en-US" sz="1800" b="1" dirty="0" smtClean="0">
                <a:latin typeface="Times New Roman" panose="02020603050405020304" pitchFamily="18" charset="0"/>
                <a:cs typeface="Times New Roman" panose="02020603050405020304" pitchFamily="18" charset="0"/>
              </a:rPr>
              <a:t>=0;i&lt;2</a:t>
            </a:r>
            <a:r>
              <a:rPr lang="en-US" sz="1800" b="1" dirty="0">
                <a:latin typeface="Times New Roman" panose="02020603050405020304" pitchFamily="18" charset="0"/>
                <a:cs typeface="Times New Roman" panose="02020603050405020304" pitchFamily="18" charset="0"/>
              </a:rPr>
              <a:t>;++</a:t>
            </a:r>
            <a:r>
              <a:rPr lang="en-US" sz="1800" b="1" dirty="0" err="1">
                <a:latin typeface="Times New Roman" panose="02020603050405020304" pitchFamily="18" charset="0"/>
                <a:cs typeface="Times New Roman" panose="02020603050405020304" pitchFamily="18" charset="0"/>
              </a:rPr>
              <a:t>i</a:t>
            </a:r>
            <a:r>
              <a:rPr lang="en-US" sz="1800" b="1" dirty="0">
                <a:latin typeface="Times New Roman" panose="02020603050405020304" pitchFamily="18" charset="0"/>
                <a:cs typeface="Times New Roman" panose="02020603050405020304" pitchFamily="18" charset="0"/>
              </a:rPr>
              <a:t>) </a:t>
            </a:r>
            <a:endParaRPr lang="en-US" sz="1800" b="1" dirty="0" smtClean="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 </a:t>
            </a:r>
            <a:r>
              <a:rPr lang="en-US" sz="1800" b="1" dirty="0" smtClean="0">
                <a:latin typeface="Times New Roman" panose="02020603050405020304" pitchFamily="18" charset="0"/>
                <a:cs typeface="Times New Roman" panose="02020603050405020304" pitchFamily="18" charset="0"/>
              </a:rPr>
              <a:t>    for(j=0;j&lt;2</a:t>
            </a:r>
            <a:r>
              <a:rPr lang="en-US" sz="1800" b="1" dirty="0">
                <a:latin typeface="Times New Roman" panose="02020603050405020304" pitchFamily="18" charset="0"/>
                <a:cs typeface="Times New Roman" panose="02020603050405020304" pitchFamily="18" charset="0"/>
              </a:rPr>
              <a:t>;++j</a:t>
            </a:r>
            <a:r>
              <a:rPr lang="en-US" sz="1800" b="1" dirty="0" smtClean="0">
                <a:latin typeface="Times New Roman" panose="02020603050405020304" pitchFamily="18" charset="0"/>
                <a:cs typeface="Times New Roman" panose="02020603050405020304" pitchFamily="18" charset="0"/>
              </a:rPr>
              <a:t>)</a:t>
            </a:r>
          </a:p>
          <a:p>
            <a:pPr marL="0" indent="0">
              <a:buNone/>
            </a:pPr>
            <a:r>
              <a:rPr lang="en-US" sz="1800" b="1" dirty="0">
                <a:latin typeface="Times New Roman" panose="02020603050405020304" pitchFamily="18" charset="0"/>
                <a:cs typeface="Times New Roman" panose="02020603050405020304" pitchFamily="18" charset="0"/>
              </a:rPr>
              <a:t> </a:t>
            </a:r>
            <a:r>
              <a:rPr lang="en-US" sz="1800" b="1" dirty="0" smtClean="0">
                <a:latin typeface="Times New Roman" panose="02020603050405020304" pitchFamily="18" charset="0"/>
                <a:cs typeface="Times New Roman" panose="02020603050405020304" pitchFamily="18" charset="0"/>
              </a:rPr>
              <a:t>         { </a:t>
            </a:r>
            <a:r>
              <a:rPr lang="en-US" sz="1800" b="1" dirty="0" err="1">
                <a:latin typeface="Times New Roman" panose="02020603050405020304" pitchFamily="18" charset="0"/>
                <a:cs typeface="Times New Roman" panose="02020603050405020304" pitchFamily="18" charset="0"/>
              </a:rPr>
              <a:t>printf</a:t>
            </a:r>
            <a:r>
              <a:rPr lang="en-US" sz="1800" b="1" dirty="0">
                <a:latin typeface="Times New Roman" panose="02020603050405020304" pitchFamily="18" charset="0"/>
                <a:cs typeface="Times New Roman" panose="02020603050405020304" pitchFamily="18" charset="0"/>
              </a:rPr>
              <a:t>("Enter </a:t>
            </a:r>
            <a:r>
              <a:rPr lang="en-US" sz="1800" b="1" dirty="0" err="1">
                <a:latin typeface="Times New Roman" panose="02020603050405020304" pitchFamily="18" charset="0"/>
                <a:cs typeface="Times New Roman" panose="02020603050405020304" pitchFamily="18" charset="0"/>
              </a:rPr>
              <a:t>a%d%d</a:t>
            </a:r>
            <a:r>
              <a:rPr lang="en-US" sz="1800" b="1" dirty="0">
                <a:latin typeface="Times New Roman" panose="02020603050405020304" pitchFamily="18" charset="0"/>
                <a:cs typeface="Times New Roman" panose="02020603050405020304" pitchFamily="18" charset="0"/>
              </a:rPr>
              <a:t>: ",</a:t>
            </a:r>
            <a:r>
              <a:rPr lang="en-US" sz="1800" b="1" dirty="0" err="1" smtClean="0">
                <a:latin typeface="Times New Roman" panose="02020603050405020304" pitchFamily="18" charset="0"/>
                <a:cs typeface="Times New Roman" panose="02020603050405020304" pitchFamily="18" charset="0"/>
              </a:rPr>
              <a:t>i,j</a:t>
            </a:r>
            <a:r>
              <a:rPr lang="en-US" sz="1800" b="1" dirty="0" smtClean="0">
                <a:latin typeface="Times New Roman" panose="02020603050405020304" pitchFamily="18" charset="0"/>
                <a:cs typeface="Times New Roman" panose="02020603050405020304" pitchFamily="18" charset="0"/>
              </a:rPr>
              <a:t>); </a:t>
            </a:r>
          </a:p>
          <a:p>
            <a:pPr marL="0" indent="0">
              <a:buNone/>
            </a:pPr>
            <a:r>
              <a:rPr lang="en-US" sz="1800" b="1" dirty="0">
                <a:latin typeface="Times New Roman" panose="02020603050405020304" pitchFamily="18" charset="0"/>
                <a:cs typeface="Times New Roman" panose="02020603050405020304" pitchFamily="18" charset="0"/>
              </a:rPr>
              <a:t> </a:t>
            </a:r>
            <a:r>
              <a:rPr lang="en-US" sz="1800" b="1" dirty="0" smtClean="0">
                <a:latin typeface="Times New Roman" panose="02020603050405020304" pitchFamily="18" charset="0"/>
                <a:cs typeface="Times New Roman" panose="02020603050405020304" pitchFamily="18" charset="0"/>
              </a:rPr>
              <a:t>           </a:t>
            </a:r>
            <a:r>
              <a:rPr lang="en-US" sz="1800" b="1" dirty="0" err="1" smtClean="0">
                <a:latin typeface="Times New Roman" panose="02020603050405020304" pitchFamily="18" charset="0"/>
                <a:cs typeface="Times New Roman" panose="02020603050405020304" pitchFamily="18" charset="0"/>
              </a:rPr>
              <a:t>scanf</a:t>
            </a:r>
            <a:r>
              <a:rPr lang="en-US" sz="1800" b="1" dirty="0">
                <a:latin typeface="Times New Roman" panose="02020603050405020304" pitchFamily="18" charset="0"/>
                <a:cs typeface="Times New Roman" panose="02020603050405020304" pitchFamily="18" charset="0"/>
              </a:rPr>
              <a:t>("%</a:t>
            </a:r>
            <a:r>
              <a:rPr lang="en-US" sz="1800" b="1" dirty="0" err="1">
                <a:latin typeface="Times New Roman" panose="02020603050405020304" pitchFamily="18" charset="0"/>
                <a:cs typeface="Times New Roman" panose="02020603050405020304" pitchFamily="18" charset="0"/>
              </a:rPr>
              <a:t>f",&amp;a</a:t>
            </a:r>
            <a:r>
              <a:rPr lang="en-US" sz="1800" b="1" dirty="0">
                <a:latin typeface="Times New Roman" panose="02020603050405020304" pitchFamily="18" charset="0"/>
                <a:cs typeface="Times New Roman" panose="02020603050405020304" pitchFamily="18" charset="0"/>
              </a:rPr>
              <a:t>[</a:t>
            </a:r>
            <a:r>
              <a:rPr lang="en-US" sz="1800" b="1" dirty="0" err="1">
                <a:latin typeface="Times New Roman" panose="02020603050405020304" pitchFamily="18" charset="0"/>
                <a:cs typeface="Times New Roman" panose="02020603050405020304" pitchFamily="18" charset="0"/>
              </a:rPr>
              <a:t>i</a:t>
            </a:r>
            <a:r>
              <a:rPr lang="en-US" sz="1800" b="1" dirty="0">
                <a:latin typeface="Times New Roman" panose="02020603050405020304" pitchFamily="18" charset="0"/>
                <a:cs typeface="Times New Roman" panose="02020603050405020304" pitchFamily="18" charset="0"/>
              </a:rPr>
              <a:t>][j]); </a:t>
            </a:r>
            <a:endParaRPr lang="en-US" sz="1800" b="1" dirty="0" smtClean="0">
              <a:latin typeface="Times New Roman" panose="02020603050405020304" pitchFamily="18" charset="0"/>
              <a:cs typeface="Times New Roman" panose="02020603050405020304" pitchFamily="18" charset="0"/>
            </a:endParaRPr>
          </a:p>
          <a:p>
            <a:pPr marL="0" indent="0">
              <a:buNone/>
            </a:pPr>
            <a:r>
              <a:rPr lang="en-US" sz="1800" b="1" dirty="0" smtClean="0">
                <a:latin typeface="Times New Roman" panose="02020603050405020304" pitchFamily="18" charset="0"/>
                <a:cs typeface="Times New Roman" panose="02020603050405020304" pitchFamily="18" charset="0"/>
              </a:rPr>
              <a:t>          } </a:t>
            </a:r>
          </a:p>
          <a:p>
            <a:pPr marL="0" indent="0">
              <a:buNone/>
            </a:pPr>
            <a:r>
              <a:rPr lang="en-US" sz="1800" b="1" dirty="0" err="1" smtClean="0">
                <a:latin typeface="Times New Roman" panose="02020603050405020304" pitchFamily="18" charset="0"/>
                <a:cs typeface="Times New Roman" panose="02020603050405020304" pitchFamily="18" charset="0"/>
              </a:rPr>
              <a:t>printf</a:t>
            </a:r>
            <a:r>
              <a:rPr lang="en-US" sz="1800" b="1" dirty="0">
                <a:latin typeface="Times New Roman" panose="02020603050405020304" pitchFamily="18" charset="0"/>
                <a:cs typeface="Times New Roman" panose="02020603050405020304" pitchFamily="18" charset="0"/>
              </a:rPr>
              <a:t>("Enter the elements of 2nd matrix\n"); </a:t>
            </a:r>
            <a:endParaRPr lang="en-US" sz="1800" b="1" dirty="0" smtClean="0">
              <a:latin typeface="Times New Roman" panose="02020603050405020304" pitchFamily="18" charset="0"/>
              <a:cs typeface="Times New Roman" panose="02020603050405020304" pitchFamily="18" charset="0"/>
            </a:endParaRPr>
          </a:p>
          <a:p>
            <a:pPr marL="0" indent="0">
              <a:buNone/>
            </a:pPr>
            <a:r>
              <a:rPr lang="en-US" sz="1800" b="1" dirty="0" smtClean="0">
                <a:latin typeface="Times New Roman" panose="02020603050405020304" pitchFamily="18" charset="0"/>
                <a:cs typeface="Times New Roman" panose="02020603050405020304" pitchFamily="18" charset="0"/>
              </a:rPr>
              <a:t>for(</a:t>
            </a:r>
            <a:r>
              <a:rPr lang="en-US" sz="1800" b="1" dirty="0" err="1" smtClean="0">
                <a:latin typeface="Times New Roman" panose="02020603050405020304" pitchFamily="18" charset="0"/>
                <a:cs typeface="Times New Roman" panose="02020603050405020304" pitchFamily="18" charset="0"/>
              </a:rPr>
              <a:t>i</a:t>
            </a:r>
            <a:r>
              <a:rPr lang="en-US" sz="1800" b="1" dirty="0" smtClean="0">
                <a:latin typeface="Times New Roman" panose="02020603050405020304" pitchFamily="18" charset="0"/>
                <a:cs typeface="Times New Roman" panose="02020603050405020304" pitchFamily="18" charset="0"/>
              </a:rPr>
              <a:t>=0;i&lt;2</a:t>
            </a:r>
            <a:r>
              <a:rPr lang="en-US" sz="1800" b="1" dirty="0">
                <a:latin typeface="Times New Roman" panose="02020603050405020304" pitchFamily="18" charset="0"/>
                <a:cs typeface="Times New Roman" panose="02020603050405020304" pitchFamily="18" charset="0"/>
              </a:rPr>
              <a:t>;++</a:t>
            </a:r>
            <a:r>
              <a:rPr lang="en-US" sz="1800" b="1" dirty="0" err="1">
                <a:latin typeface="Times New Roman" panose="02020603050405020304" pitchFamily="18" charset="0"/>
                <a:cs typeface="Times New Roman" panose="02020603050405020304" pitchFamily="18" charset="0"/>
              </a:rPr>
              <a:t>i</a:t>
            </a:r>
            <a:r>
              <a:rPr lang="en-US" sz="1800" b="1" dirty="0">
                <a:latin typeface="Times New Roman" panose="02020603050405020304" pitchFamily="18" charset="0"/>
                <a:cs typeface="Times New Roman" panose="02020603050405020304" pitchFamily="18" charset="0"/>
              </a:rPr>
              <a:t>) </a:t>
            </a:r>
            <a:endParaRPr lang="en-US" sz="1800" b="1" dirty="0" smtClean="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 </a:t>
            </a:r>
            <a:r>
              <a:rPr lang="en-US" sz="1800" b="1" dirty="0" smtClean="0">
                <a:latin typeface="Times New Roman" panose="02020603050405020304" pitchFamily="18" charset="0"/>
                <a:cs typeface="Times New Roman" panose="02020603050405020304" pitchFamily="18" charset="0"/>
              </a:rPr>
              <a:t>    for(j=0;j&lt;2</a:t>
            </a:r>
            <a:r>
              <a:rPr lang="en-US" sz="1800" b="1" dirty="0">
                <a:latin typeface="Times New Roman" panose="02020603050405020304" pitchFamily="18" charset="0"/>
                <a:cs typeface="Times New Roman" panose="02020603050405020304" pitchFamily="18" charset="0"/>
              </a:rPr>
              <a:t>;++j</a:t>
            </a:r>
            <a:r>
              <a:rPr lang="en-US" sz="1800" b="1" dirty="0" smtClean="0">
                <a:latin typeface="Times New Roman" panose="02020603050405020304" pitchFamily="18" charset="0"/>
                <a:cs typeface="Times New Roman" panose="02020603050405020304" pitchFamily="18" charset="0"/>
              </a:rPr>
              <a:t>)</a:t>
            </a:r>
          </a:p>
          <a:p>
            <a:pPr marL="0" indent="0">
              <a:buNone/>
            </a:pPr>
            <a:r>
              <a:rPr lang="en-US" sz="1800" b="1" dirty="0">
                <a:latin typeface="Times New Roman" panose="02020603050405020304" pitchFamily="18" charset="0"/>
                <a:cs typeface="Times New Roman" panose="02020603050405020304" pitchFamily="18" charset="0"/>
              </a:rPr>
              <a:t> </a:t>
            </a:r>
            <a:r>
              <a:rPr lang="en-US" sz="1800" b="1" dirty="0" smtClean="0">
                <a:latin typeface="Times New Roman" panose="02020603050405020304" pitchFamily="18" charset="0"/>
                <a:cs typeface="Times New Roman" panose="02020603050405020304" pitchFamily="18" charset="0"/>
              </a:rPr>
              <a:t>        { </a:t>
            </a:r>
            <a:r>
              <a:rPr lang="en-US" sz="1800" b="1" dirty="0" err="1">
                <a:latin typeface="Times New Roman" panose="02020603050405020304" pitchFamily="18" charset="0"/>
                <a:cs typeface="Times New Roman" panose="02020603050405020304" pitchFamily="18" charset="0"/>
              </a:rPr>
              <a:t>printf</a:t>
            </a:r>
            <a:r>
              <a:rPr lang="en-US" sz="1800" b="1" dirty="0">
                <a:latin typeface="Times New Roman" panose="02020603050405020304" pitchFamily="18" charset="0"/>
                <a:cs typeface="Times New Roman" panose="02020603050405020304" pitchFamily="18" charset="0"/>
              </a:rPr>
              <a:t>("Enter </a:t>
            </a:r>
            <a:r>
              <a:rPr lang="en-US" sz="1800" b="1" dirty="0" err="1">
                <a:latin typeface="Times New Roman" panose="02020603050405020304" pitchFamily="18" charset="0"/>
                <a:cs typeface="Times New Roman" panose="02020603050405020304" pitchFamily="18" charset="0"/>
              </a:rPr>
              <a:t>b%d%d</a:t>
            </a:r>
            <a:r>
              <a:rPr lang="en-US" sz="1800" b="1" dirty="0">
                <a:latin typeface="Times New Roman" panose="02020603050405020304" pitchFamily="18" charset="0"/>
                <a:cs typeface="Times New Roman" panose="02020603050405020304" pitchFamily="18" charset="0"/>
              </a:rPr>
              <a:t>: ",</a:t>
            </a:r>
            <a:r>
              <a:rPr lang="en-US" sz="1800" b="1" dirty="0" err="1" smtClean="0">
                <a:latin typeface="Times New Roman" panose="02020603050405020304" pitchFamily="18" charset="0"/>
                <a:cs typeface="Times New Roman" panose="02020603050405020304" pitchFamily="18" charset="0"/>
              </a:rPr>
              <a:t>i,j</a:t>
            </a:r>
            <a:r>
              <a:rPr lang="en-US" sz="1800" b="1" dirty="0" smtClean="0">
                <a:latin typeface="Times New Roman" panose="02020603050405020304" pitchFamily="18" charset="0"/>
                <a:cs typeface="Times New Roman" panose="02020603050405020304" pitchFamily="18" charset="0"/>
              </a:rPr>
              <a:t>); </a:t>
            </a:r>
          </a:p>
          <a:p>
            <a:pPr marL="0" indent="0">
              <a:buNone/>
            </a:pPr>
            <a:r>
              <a:rPr lang="en-US" sz="1800" b="1" dirty="0">
                <a:latin typeface="Times New Roman" panose="02020603050405020304" pitchFamily="18" charset="0"/>
                <a:cs typeface="Times New Roman" panose="02020603050405020304" pitchFamily="18" charset="0"/>
              </a:rPr>
              <a:t> </a:t>
            </a:r>
            <a:r>
              <a:rPr lang="en-US" sz="1800" b="1" dirty="0" smtClean="0">
                <a:latin typeface="Times New Roman" panose="02020603050405020304" pitchFamily="18" charset="0"/>
                <a:cs typeface="Times New Roman" panose="02020603050405020304" pitchFamily="18" charset="0"/>
              </a:rPr>
              <a:t>           </a:t>
            </a:r>
            <a:r>
              <a:rPr lang="en-US" sz="1800" b="1" dirty="0" err="1" smtClean="0">
                <a:latin typeface="Times New Roman" panose="02020603050405020304" pitchFamily="18" charset="0"/>
                <a:cs typeface="Times New Roman" panose="02020603050405020304" pitchFamily="18" charset="0"/>
              </a:rPr>
              <a:t>scanf</a:t>
            </a:r>
            <a:r>
              <a:rPr lang="en-US" sz="1800" b="1" dirty="0">
                <a:latin typeface="Times New Roman" panose="02020603050405020304" pitchFamily="18" charset="0"/>
                <a:cs typeface="Times New Roman" panose="02020603050405020304" pitchFamily="18" charset="0"/>
              </a:rPr>
              <a:t>("%</a:t>
            </a:r>
            <a:r>
              <a:rPr lang="en-US" sz="1800" b="1" dirty="0" err="1">
                <a:latin typeface="Times New Roman" panose="02020603050405020304" pitchFamily="18" charset="0"/>
                <a:cs typeface="Times New Roman" panose="02020603050405020304" pitchFamily="18" charset="0"/>
              </a:rPr>
              <a:t>f",&amp;b</a:t>
            </a:r>
            <a:r>
              <a:rPr lang="en-US" sz="1800" b="1" dirty="0">
                <a:latin typeface="Times New Roman" panose="02020603050405020304" pitchFamily="18" charset="0"/>
                <a:cs typeface="Times New Roman" panose="02020603050405020304" pitchFamily="18" charset="0"/>
              </a:rPr>
              <a:t>[</a:t>
            </a:r>
            <a:r>
              <a:rPr lang="en-US" sz="1800" b="1" dirty="0" err="1">
                <a:latin typeface="Times New Roman" panose="02020603050405020304" pitchFamily="18" charset="0"/>
                <a:cs typeface="Times New Roman" panose="02020603050405020304" pitchFamily="18" charset="0"/>
              </a:rPr>
              <a:t>i</a:t>
            </a:r>
            <a:r>
              <a:rPr lang="en-US" sz="1800" b="1" dirty="0">
                <a:latin typeface="Times New Roman" panose="02020603050405020304" pitchFamily="18" charset="0"/>
                <a:cs typeface="Times New Roman" panose="02020603050405020304" pitchFamily="18" charset="0"/>
              </a:rPr>
              <a:t>][j]); </a:t>
            </a:r>
            <a:endParaRPr lang="en-US" sz="1800" b="1" dirty="0" smtClean="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 </a:t>
            </a:r>
            <a:r>
              <a:rPr lang="en-US" sz="1800" b="1" dirty="0" smtClean="0">
                <a:latin typeface="Times New Roman" panose="02020603050405020304" pitchFamily="18" charset="0"/>
                <a:cs typeface="Times New Roman" panose="02020603050405020304" pitchFamily="18" charset="0"/>
              </a:rPr>
              <a:t>        }</a:t>
            </a:r>
          </a:p>
          <a:p>
            <a:pPr marL="0" indent="0">
              <a:buNone/>
            </a:pPr>
            <a:endParaRPr lang="en-US" sz="1800" b="1" dirty="0" smtClean="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5105400" y="838200"/>
            <a:ext cx="3886200" cy="5287963"/>
          </a:xfrm>
        </p:spPr>
        <p:txBody>
          <a:bodyPr>
            <a:normAutofit/>
          </a:bodyPr>
          <a:lstStyle/>
          <a:p>
            <a:pPr marL="0" indent="0">
              <a:buNone/>
            </a:pPr>
            <a:r>
              <a:rPr lang="en-US" sz="1800" b="1" dirty="0">
                <a:latin typeface="Times New Roman" panose="02020603050405020304" pitchFamily="18" charset="0"/>
                <a:cs typeface="Times New Roman" panose="02020603050405020304" pitchFamily="18" charset="0"/>
              </a:rPr>
              <a:t>for(</a:t>
            </a:r>
            <a:r>
              <a:rPr lang="en-US" sz="1800" b="1" dirty="0" err="1">
                <a:latin typeface="Times New Roman" panose="02020603050405020304" pitchFamily="18" charset="0"/>
                <a:cs typeface="Times New Roman" panose="02020603050405020304" pitchFamily="18" charset="0"/>
              </a:rPr>
              <a:t>i</a:t>
            </a:r>
            <a:r>
              <a:rPr lang="en-US" sz="1800" b="1" dirty="0">
                <a:latin typeface="Times New Roman" panose="02020603050405020304" pitchFamily="18" charset="0"/>
                <a:cs typeface="Times New Roman" panose="02020603050405020304" pitchFamily="18" charset="0"/>
              </a:rPr>
              <a:t>=0;i&lt;2;++</a:t>
            </a:r>
            <a:r>
              <a:rPr lang="en-US" sz="1800" b="1" dirty="0" err="1">
                <a:latin typeface="Times New Roman" panose="02020603050405020304" pitchFamily="18" charset="0"/>
                <a:cs typeface="Times New Roman" panose="02020603050405020304" pitchFamily="18" charset="0"/>
              </a:rPr>
              <a:t>i</a:t>
            </a:r>
            <a:r>
              <a:rPr lang="en-US" sz="1800" b="1" dirty="0">
                <a:latin typeface="Times New Roman" panose="02020603050405020304" pitchFamily="18" charset="0"/>
                <a:cs typeface="Times New Roman" panose="02020603050405020304" pitchFamily="18" charset="0"/>
              </a:rPr>
              <a:t>)</a:t>
            </a:r>
          </a:p>
          <a:p>
            <a:pPr marL="0" indent="0">
              <a:buNone/>
            </a:pPr>
            <a:r>
              <a:rPr lang="en-US" sz="1800" b="1" dirty="0">
                <a:latin typeface="Times New Roman" panose="02020603050405020304" pitchFamily="18" charset="0"/>
                <a:cs typeface="Times New Roman" panose="02020603050405020304" pitchFamily="18" charset="0"/>
              </a:rPr>
              <a:t>     for(j=0;j&lt;2;++j)</a:t>
            </a:r>
          </a:p>
          <a:p>
            <a:pPr marL="0" indent="0">
              <a:buNone/>
            </a:pPr>
            <a:r>
              <a:rPr lang="en-US" sz="1800" b="1" dirty="0">
                <a:latin typeface="Times New Roman" panose="02020603050405020304" pitchFamily="18" charset="0"/>
                <a:cs typeface="Times New Roman" panose="02020603050405020304" pitchFamily="18" charset="0"/>
              </a:rPr>
              <a:t>          {c[</a:t>
            </a:r>
            <a:r>
              <a:rPr lang="en-US" sz="1800" b="1" dirty="0" err="1">
                <a:latin typeface="Times New Roman" panose="02020603050405020304" pitchFamily="18" charset="0"/>
                <a:cs typeface="Times New Roman" panose="02020603050405020304" pitchFamily="18" charset="0"/>
              </a:rPr>
              <a:t>i</a:t>
            </a:r>
            <a:r>
              <a:rPr lang="en-US" sz="1800" b="1" dirty="0">
                <a:latin typeface="Times New Roman" panose="02020603050405020304" pitchFamily="18" charset="0"/>
                <a:cs typeface="Times New Roman" panose="02020603050405020304" pitchFamily="18" charset="0"/>
              </a:rPr>
              <a:t>][j]=a[</a:t>
            </a:r>
            <a:r>
              <a:rPr lang="en-US" sz="1800" b="1" dirty="0" err="1">
                <a:latin typeface="Times New Roman" panose="02020603050405020304" pitchFamily="18" charset="0"/>
                <a:cs typeface="Times New Roman" panose="02020603050405020304" pitchFamily="18" charset="0"/>
              </a:rPr>
              <a:t>i</a:t>
            </a:r>
            <a:r>
              <a:rPr lang="en-US" sz="1800" b="1" dirty="0">
                <a:latin typeface="Times New Roman" panose="02020603050405020304" pitchFamily="18" charset="0"/>
                <a:cs typeface="Times New Roman" panose="02020603050405020304" pitchFamily="18" charset="0"/>
              </a:rPr>
              <a:t>][j]+b[</a:t>
            </a:r>
            <a:r>
              <a:rPr lang="en-US" sz="1800" b="1" dirty="0" err="1">
                <a:latin typeface="Times New Roman" panose="02020603050405020304" pitchFamily="18" charset="0"/>
                <a:cs typeface="Times New Roman" panose="02020603050405020304" pitchFamily="18" charset="0"/>
              </a:rPr>
              <a:t>i</a:t>
            </a:r>
            <a:r>
              <a:rPr lang="en-US" sz="1800" b="1" dirty="0">
                <a:latin typeface="Times New Roman" panose="02020603050405020304" pitchFamily="18" charset="0"/>
                <a:cs typeface="Times New Roman" panose="02020603050405020304" pitchFamily="18" charset="0"/>
              </a:rPr>
              <a:t>][j];}  </a:t>
            </a:r>
          </a:p>
          <a:p>
            <a:pPr marL="0" indent="0">
              <a:buNone/>
            </a:pPr>
            <a:r>
              <a:rPr lang="en-US" sz="1800" b="1" dirty="0" err="1">
                <a:latin typeface="Times New Roman" panose="02020603050405020304" pitchFamily="18" charset="0"/>
                <a:cs typeface="Times New Roman" panose="02020603050405020304" pitchFamily="18" charset="0"/>
              </a:rPr>
              <a:t>printf</a:t>
            </a:r>
            <a:r>
              <a:rPr lang="en-US" sz="1800" b="1" dirty="0">
                <a:latin typeface="Times New Roman" panose="02020603050405020304" pitchFamily="18" charset="0"/>
                <a:cs typeface="Times New Roman" panose="02020603050405020304" pitchFamily="18" charset="0"/>
              </a:rPr>
              <a:t>("\</a:t>
            </a:r>
            <a:r>
              <a:rPr lang="en-US" sz="1800" b="1" dirty="0" err="1">
                <a:latin typeface="Times New Roman" panose="02020603050405020304" pitchFamily="18" charset="0"/>
                <a:cs typeface="Times New Roman" panose="02020603050405020304" pitchFamily="18" charset="0"/>
              </a:rPr>
              <a:t>nSum</a:t>
            </a:r>
            <a:r>
              <a:rPr lang="en-US" sz="1800" b="1" dirty="0">
                <a:latin typeface="Times New Roman" panose="02020603050405020304" pitchFamily="18" charset="0"/>
                <a:cs typeface="Times New Roman" panose="02020603050405020304" pitchFamily="18" charset="0"/>
              </a:rPr>
              <a:t> Of Matrix:"); </a:t>
            </a:r>
          </a:p>
          <a:p>
            <a:pPr marL="0" indent="0">
              <a:buNone/>
            </a:pPr>
            <a:r>
              <a:rPr lang="en-US" sz="1800" b="1" dirty="0">
                <a:latin typeface="Times New Roman" panose="02020603050405020304" pitchFamily="18" charset="0"/>
                <a:cs typeface="Times New Roman" panose="02020603050405020304" pitchFamily="18" charset="0"/>
              </a:rPr>
              <a:t>for(</a:t>
            </a:r>
            <a:r>
              <a:rPr lang="en-US" sz="1800" b="1" dirty="0" err="1">
                <a:latin typeface="Times New Roman" panose="02020603050405020304" pitchFamily="18" charset="0"/>
                <a:cs typeface="Times New Roman" panose="02020603050405020304" pitchFamily="18" charset="0"/>
              </a:rPr>
              <a:t>i</a:t>
            </a:r>
            <a:r>
              <a:rPr lang="en-US" sz="1800" b="1" dirty="0">
                <a:latin typeface="Times New Roman" panose="02020603050405020304" pitchFamily="18" charset="0"/>
                <a:cs typeface="Times New Roman" panose="02020603050405020304" pitchFamily="18" charset="0"/>
              </a:rPr>
              <a:t>=0;i&lt;2;++</a:t>
            </a:r>
            <a:r>
              <a:rPr lang="en-US" sz="1800" b="1" dirty="0" err="1">
                <a:latin typeface="Times New Roman" panose="02020603050405020304" pitchFamily="18" charset="0"/>
                <a:cs typeface="Times New Roman" panose="02020603050405020304" pitchFamily="18" charset="0"/>
              </a:rPr>
              <a:t>i</a:t>
            </a:r>
            <a:r>
              <a:rPr lang="en-US" sz="1800" b="1" dirty="0">
                <a:latin typeface="Times New Roman" panose="02020603050405020304" pitchFamily="18" charset="0"/>
                <a:cs typeface="Times New Roman" panose="02020603050405020304" pitchFamily="18" charset="0"/>
              </a:rPr>
              <a:t>) </a:t>
            </a:r>
          </a:p>
          <a:p>
            <a:pPr marL="0" indent="0">
              <a:buNone/>
            </a:pPr>
            <a:r>
              <a:rPr lang="en-US" sz="1800" b="1" dirty="0">
                <a:latin typeface="Times New Roman" panose="02020603050405020304" pitchFamily="18" charset="0"/>
                <a:cs typeface="Times New Roman" panose="02020603050405020304" pitchFamily="18" charset="0"/>
              </a:rPr>
              <a:t>    for(j=0;j&lt;2;++j)</a:t>
            </a:r>
          </a:p>
          <a:p>
            <a:pPr marL="0" indent="0">
              <a:buNone/>
            </a:pPr>
            <a:r>
              <a:rPr lang="en-US" sz="1800" b="1" dirty="0">
                <a:latin typeface="Times New Roman" panose="02020603050405020304" pitchFamily="18" charset="0"/>
                <a:cs typeface="Times New Roman" panose="02020603050405020304" pitchFamily="18" charset="0"/>
              </a:rPr>
              <a:t>         </a:t>
            </a:r>
            <a:r>
              <a:rPr lang="en-US" sz="1800" b="1" dirty="0" smtClean="0">
                <a:latin typeface="Times New Roman" panose="02020603050405020304" pitchFamily="18" charset="0"/>
                <a:cs typeface="Times New Roman" panose="02020603050405020304" pitchFamily="18" charset="0"/>
              </a:rPr>
              <a:t>  </a:t>
            </a:r>
            <a:r>
              <a:rPr lang="en-US" sz="1800" b="1" dirty="0" err="1" smtClean="0">
                <a:latin typeface="Times New Roman" panose="02020603050405020304" pitchFamily="18" charset="0"/>
                <a:cs typeface="Times New Roman" panose="02020603050405020304" pitchFamily="18" charset="0"/>
              </a:rPr>
              <a:t>printf</a:t>
            </a:r>
            <a:r>
              <a:rPr lang="en-US" sz="1800" b="1" dirty="0">
                <a:latin typeface="Times New Roman" panose="02020603050405020304" pitchFamily="18" charset="0"/>
                <a:cs typeface="Times New Roman" panose="02020603050405020304" pitchFamily="18" charset="0"/>
              </a:rPr>
              <a:t>("%.1f\</a:t>
            </a:r>
            <a:r>
              <a:rPr lang="en-US" sz="1800" b="1" dirty="0" err="1">
                <a:latin typeface="Times New Roman" panose="02020603050405020304" pitchFamily="18" charset="0"/>
                <a:cs typeface="Times New Roman" panose="02020603050405020304" pitchFamily="18" charset="0"/>
              </a:rPr>
              <a:t>t",c</a:t>
            </a:r>
            <a:r>
              <a:rPr lang="en-US" sz="1800" b="1" dirty="0">
                <a:latin typeface="Times New Roman" panose="02020603050405020304" pitchFamily="18" charset="0"/>
                <a:cs typeface="Times New Roman" panose="02020603050405020304" pitchFamily="18" charset="0"/>
              </a:rPr>
              <a:t>[</a:t>
            </a:r>
            <a:r>
              <a:rPr lang="en-US" sz="1800" b="1" dirty="0" err="1">
                <a:latin typeface="Times New Roman" panose="02020603050405020304" pitchFamily="18" charset="0"/>
                <a:cs typeface="Times New Roman" panose="02020603050405020304" pitchFamily="18" charset="0"/>
              </a:rPr>
              <a:t>i</a:t>
            </a:r>
            <a:r>
              <a:rPr lang="en-US" sz="1800" b="1" dirty="0">
                <a:latin typeface="Times New Roman" panose="02020603050405020304" pitchFamily="18" charset="0"/>
                <a:cs typeface="Times New Roman" panose="02020603050405020304" pitchFamily="18" charset="0"/>
              </a:rPr>
              <a:t>][j]); </a:t>
            </a:r>
          </a:p>
          <a:p>
            <a:pPr marL="0" indent="0">
              <a:buNone/>
            </a:pPr>
            <a:r>
              <a:rPr lang="en-US" sz="1800" b="1" dirty="0" smtClean="0">
                <a:latin typeface="Times New Roman" panose="02020603050405020304" pitchFamily="18" charset="0"/>
                <a:cs typeface="Times New Roman" panose="02020603050405020304" pitchFamily="18" charset="0"/>
              </a:rPr>
              <a:t> return </a:t>
            </a:r>
            <a:r>
              <a:rPr lang="en-US" sz="1800" b="1" dirty="0">
                <a:latin typeface="Times New Roman" panose="02020603050405020304" pitchFamily="18" charset="0"/>
                <a:cs typeface="Times New Roman" panose="02020603050405020304" pitchFamily="18" charset="0"/>
              </a:rPr>
              <a:t>0; } </a:t>
            </a:r>
          </a:p>
          <a:p>
            <a:endParaRPr lang="en-US" sz="1800" dirty="0"/>
          </a:p>
        </p:txBody>
      </p:sp>
    </p:spTree>
    <p:extLst>
      <p:ext uri="{BB962C8B-B14F-4D97-AF65-F5344CB8AC3E}">
        <p14:creationId xmlns:p14="http://schemas.microsoft.com/office/powerpoint/2010/main" val="41204265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1524000"/>
            <a:ext cx="8229600" cy="2438400"/>
          </a:xfrm>
        </p:spPr>
        <p:txBody>
          <a:bodyPr>
            <a:normAutofit/>
          </a:bodyPr>
          <a:lstStyle/>
          <a:p>
            <a:r>
              <a:rPr lang="en-US" sz="6000" b="1" dirty="0" smtClean="0"/>
              <a:t>Array with Functions</a:t>
            </a:r>
            <a:endParaRPr lang="en-US" sz="6000" b="1" dirty="0"/>
          </a:p>
        </p:txBody>
      </p:sp>
    </p:spTree>
    <p:extLst>
      <p:ext uri="{BB962C8B-B14F-4D97-AF65-F5344CB8AC3E}">
        <p14:creationId xmlns:p14="http://schemas.microsoft.com/office/powerpoint/2010/main" val="35699059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1066800"/>
          </a:xfrm>
        </p:spPr>
        <p:txBody>
          <a:bodyPr>
            <a:normAutofit/>
          </a:bodyPr>
          <a:lstStyle/>
          <a:p>
            <a:r>
              <a:rPr lang="en-US" sz="3200" b="1" dirty="0"/>
              <a:t>C program to pass a single element of an array to function</a:t>
            </a:r>
            <a:endParaRPr lang="en-US" sz="3200" dirty="0"/>
          </a:p>
        </p:txBody>
      </p:sp>
      <p:sp>
        <p:nvSpPr>
          <p:cNvPr id="4" name="Content Placeholder 3"/>
          <p:cNvSpPr>
            <a:spLocks noGrp="1"/>
          </p:cNvSpPr>
          <p:nvPr>
            <p:ph idx="1"/>
          </p:nvPr>
        </p:nvSpPr>
        <p:spPr>
          <a:xfrm>
            <a:off x="457200" y="1295400"/>
            <a:ext cx="8229600" cy="4830763"/>
          </a:xfrm>
        </p:spPr>
        <p:txBody>
          <a:bodyPr>
            <a:normAutofit fontScale="85000" lnSpcReduction="20000"/>
          </a:bodyPr>
          <a:lstStyle/>
          <a:p>
            <a:pPr marL="0" indent="0">
              <a:buNone/>
            </a:pPr>
            <a:r>
              <a:rPr lang="en-US" dirty="0">
                <a:latin typeface="Times New Roman" panose="02020603050405020304" pitchFamily="18" charset="0"/>
                <a:cs typeface="Times New Roman" panose="02020603050405020304" pitchFamily="18" charset="0"/>
              </a:rPr>
              <a:t>#include &lt;</a:t>
            </a:r>
            <a:r>
              <a:rPr lang="en-US" dirty="0" err="1">
                <a:latin typeface="Times New Roman" panose="02020603050405020304" pitchFamily="18" charset="0"/>
                <a:cs typeface="Times New Roman" panose="02020603050405020304" pitchFamily="18" charset="0"/>
              </a:rPr>
              <a:t>stdio.h</a:t>
            </a:r>
            <a:r>
              <a:rPr lang="en-US" dirty="0">
                <a:latin typeface="Times New Roman" panose="02020603050405020304" pitchFamily="18" charset="0"/>
                <a:cs typeface="Times New Roman" panose="02020603050405020304" pitchFamily="18" charset="0"/>
              </a:rPr>
              <a:t>&gt;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void </a:t>
            </a:r>
            <a:r>
              <a:rPr lang="en-US" dirty="0">
                <a:latin typeface="Times New Roman" panose="02020603050405020304" pitchFamily="18" charset="0"/>
                <a:cs typeface="Times New Roman" panose="02020603050405020304" pitchFamily="18" charset="0"/>
              </a:rPr>
              <a:t>display(</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age)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printf</a:t>
            </a:r>
            <a:r>
              <a:rPr lang="en-US" dirty="0">
                <a:latin typeface="Times New Roman" panose="02020603050405020304" pitchFamily="18" charset="0"/>
                <a:cs typeface="Times New Roman" panose="02020603050405020304" pitchFamily="18" charset="0"/>
              </a:rPr>
              <a:t>("%d", age);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a:t>
            </a:r>
          </a:p>
          <a:p>
            <a:pPr marL="0" indent="0">
              <a:buNone/>
            </a:pPr>
            <a:r>
              <a:rPr lang="en-US" dirty="0" err="1" smtClean="0">
                <a:latin typeface="Times New Roman" panose="02020603050405020304" pitchFamily="18" charset="0"/>
                <a:cs typeface="Times New Roman" panose="02020603050405020304" pitchFamily="18" charset="0"/>
              </a:rPr>
              <a:t>int</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main()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int</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ageArray</a:t>
            </a:r>
            <a:r>
              <a:rPr lang="en-US" dirty="0">
                <a:latin typeface="Times New Roman" panose="02020603050405020304" pitchFamily="18" charset="0"/>
                <a:cs typeface="Times New Roman" panose="02020603050405020304" pitchFamily="18" charset="0"/>
              </a:rPr>
              <a:t>[] = { 2, 3, 4 }; </a:t>
            </a:r>
            <a:endParaRPr lang="en-US" dirty="0" smtClean="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display(</a:t>
            </a:r>
            <a:r>
              <a:rPr lang="en-US" dirty="0" err="1" smtClean="0">
                <a:latin typeface="Times New Roman" panose="02020603050405020304" pitchFamily="18" charset="0"/>
                <a:cs typeface="Times New Roman" panose="02020603050405020304" pitchFamily="18" charset="0"/>
              </a:rPr>
              <a:t>ageArray</a:t>
            </a:r>
            <a:r>
              <a:rPr lang="en-US" dirty="0" smtClean="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return </a:t>
            </a:r>
            <a:r>
              <a:rPr lang="en-US" dirty="0">
                <a:latin typeface="Times New Roman" panose="02020603050405020304" pitchFamily="18" charset="0"/>
                <a:cs typeface="Times New Roman" panose="02020603050405020304" pitchFamily="18" charset="0"/>
              </a:rPr>
              <a:t>0;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28560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066800"/>
          </a:xfrm>
        </p:spPr>
        <p:txBody>
          <a:bodyPr>
            <a:normAutofit/>
          </a:bodyPr>
          <a:lstStyle/>
          <a:p>
            <a:r>
              <a:rPr lang="en-US" sz="3200" b="1" dirty="0"/>
              <a:t>Passing an entire one-dimensional array to a </a:t>
            </a:r>
            <a:r>
              <a:rPr lang="en-US" sz="3200" b="1" dirty="0" smtClean="0"/>
              <a:t>function</a:t>
            </a:r>
            <a:endParaRPr lang="en-US" sz="3200" dirty="0"/>
          </a:p>
        </p:txBody>
      </p:sp>
      <p:sp>
        <p:nvSpPr>
          <p:cNvPr id="3" name="Content Placeholder 2"/>
          <p:cNvSpPr>
            <a:spLocks noGrp="1"/>
          </p:cNvSpPr>
          <p:nvPr>
            <p:ph idx="1"/>
          </p:nvPr>
        </p:nvSpPr>
        <p:spPr>
          <a:xfrm>
            <a:off x="457200" y="1219200"/>
            <a:ext cx="8229600" cy="5257800"/>
          </a:xfrm>
        </p:spPr>
        <p:txBody>
          <a:bodyPr>
            <a:normAutofit fontScale="55000" lnSpcReduction="20000"/>
          </a:bodyPr>
          <a:lstStyle/>
          <a:p>
            <a:pPr marL="0" indent="0">
              <a:buNone/>
            </a:pPr>
            <a:r>
              <a:rPr lang="en-US" b="1" dirty="0">
                <a:latin typeface="Times New Roman" panose="02020603050405020304" pitchFamily="18" charset="0"/>
                <a:cs typeface="Times New Roman" panose="02020603050405020304" pitchFamily="18" charset="0"/>
              </a:rPr>
              <a:t>#include &lt;</a:t>
            </a:r>
            <a:r>
              <a:rPr lang="en-US" b="1" dirty="0" err="1">
                <a:latin typeface="Times New Roman" panose="02020603050405020304" pitchFamily="18" charset="0"/>
                <a:cs typeface="Times New Roman" panose="02020603050405020304" pitchFamily="18" charset="0"/>
              </a:rPr>
              <a:t>stdio.h</a:t>
            </a:r>
            <a:r>
              <a:rPr lang="en-US" b="1" dirty="0">
                <a:latin typeface="Times New Roman" panose="02020603050405020304" pitchFamily="18" charset="0"/>
                <a:cs typeface="Times New Roman" panose="02020603050405020304" pitchFamily="18" charset="0"/>
              </a:rPr>
              <a:t>&gt; </a:t>
            </a:r>
            <a:endParaRPr lang="en-US" b="1" dirty="0" smtClean="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float </a:t>
            </a:r>
            <a:r>
              <a:rPr lang="en-US" b="1" dirty="0">
                <a:latin typeface="Times New Roman" panose="02020603050405020304" pitchFamily="18" charset="0"/>
                <a:cs typeface="Times New Roman" panose="02020603050405020304" pitchFamily="18" charset="0"/>
              </a:rPr>
              <a:t>average(float </a:t>
            </a:r>
            <a:r>
              <a:rPr lang="en-US" b="1" dirty="0" smtClean="0">
                <a:latin typeface="Times New Roman" panose="02020603050405020304" pitchFamily="18" charset="0"/>
                <a:cs typeface="Times New Roman" panose="02020603050405020304" pitchFamily="18" charset="0"/>
              </a:rPr>
              <a:t>age2[]); </a:t>
            </a:r>
          </a:p>
          <a:p>
            <a:pPr marL="0" indent="0">
              <a:buNone/>
            </a:pPr>
            <a:r>
              <a:rPr lang="en-US" b="1" dirty="0" err="1" smtClean="0">
                <a:latin typeface="Times New Roman" panose="02020603050405020304" pitchFamily="18" charset="0"/>
                <a:cs typeface="Times New Roman" panose="02020603050405020304" pitchFamily="18" charset="0"/>
              </a:rPr>
              <a:t>int</a:t>
            </a:r>
            <a:r>
              <a:rPr lang="en-US" b="1"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main()​ </a:t>
            </a:r>
            <a:endParaRPr lang="en-US" b="1" dirty="0" smtClean="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 </a:t>
            </a:r>
          </a:p>
          <a:p>
            <a:pPr marL="0" indent="0">
              <a:buNone/>
            </a:pP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float avg1, age1[] </a:t>
            </a:r>
            <a:r>
              <a:rPr lang="en-US" b="1" dirty="0">
                <a:latin typeface="Times New Roman" panose="02020603050405020304" pitchFamily="18" charset="0"/>
                <a:cs typeface="Times New Roman" panose="02020603050405020304" pitchFamily="18" charset="0"/>
              </a:rPr>
              <a:t>= { 23.4, 55, 22.6, 3, 40.5, 18 }; </a:t>
            </a:r>
            <a:endParaRPr lang="en-US" b="1" dirty="0" smtClean="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avg1 </a:t>
            </a: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average(age1);  </a:t>
            </a:r>
          </a:p>
          <a:p>
            <a:pPr marL="0" indent="0">
              <a:buNone/>
            </a:pP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printf</a:t>
            </a:r>
            <a:r>
              <a:rPr lang="en-US" b="1" dirty="0">
                <a:latin typeface="Times New Roman" panose="02020603050405020304" pitchFamily="18" charset="0"/>
                <a:cs typeface="Times New Roman" panose="02020603050405020304" pitchFamily="18" charset="0"/>
              </a:rPr>
              <a:t>("Average age=%.2f", </a:t>
            </a:r>
            <a:r>
              <a:rPr lang="en-US" b="1" dirty="0" smtClean="0">
                <a:latin typeface="Times New Roman" panose="02020603050405020304" pitchFamily="18" charset="0"/>
                <a:cs typeface="Times New Roman" panose="02020603050405020304" pitchFamily="18" charset="0"/>
              </a:rPr>
              <a:t>avg1); </a:t>
            </a:r>
          </a:p>
          <a:p>
            <a:pPr marL="0" indent="0">
              <a:buNone/>
            </a:pPr>
            <a:r>
              <a:rPr lang="en-US" b="1" dirty="0" smtClean="0">
                <a:latin typeface="Times New Roman" panose="02020603050405020304" pitchFamily="18" charset="0"/>
                <a:cs typeface="Times New Roman" panose="02020603050405020304" pitchFamily="18" charset="0"/>
              </a:rPr>
              <a:t>  return </a:t>
            </a:r>
            <a:r>
              <a:rPr lang="en-US" b="1" dirty="0">
                <a:latin typeface="Times New Roman" panose="02020603050405020304" pitchFamily="18" charset="0"/>
                <a:cs typeface="Times New Roman" panose="02020603050405020304" pitchFamily="18" charset="0"/>
              </a:rPr>
              <a:t>0; </a:t>
            </a:r>
            <a:endParaRPr lang="en-US" b="1" dirty="0" smtClean="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 </a:t>
            </a:r>
          </a:p>
          <a:p>
            <a:pPr marL="0" indent="0">
              <a:buNone/>
            </a:pPr>
            <a:r>
              <a:rPr lang="en-US" b="1" dirty="0" smtClean="0">
                <a:latin typeface="Times New Roman" panose="02020603050405020304" pitchFamily="18" charset="0"/>
                <a:cs typeface="Times New Roman" panose="02020603050405020304" pitchFamily="18" charset="0"/>
              </a:rPr>
              <a:t>float </a:t>
            </a:r>
            <a:r>
              <a:rPr lang="en-US" b="1" dirty="0">
                <a:latin typeface="Times New Roman" panose="02020603050405020304" pitchFamily="18" charset="0"/>
                <a:cs typeface="Times New Roman" panose="02020603050405020304" pitchFamily="18" charset="0"/>
              </a:rPr>
              <a:t>average(float </a:t>
            </a:r>
            <a:r>
              <a:rPr lang="en-US" b="1" dirty="0" smtClean="0">
                <a:latin typeface="Times New Roman" panose="02020603050405020304" pitchFamily="18" charset="0"/>
                <a:cs typeface="Times New Roman" panose="02020603050405020304" pitchFamily="18" charset="0"/>
              </a:rPr>
              <a:t>age2[]) </a:t>
            </a:r>
          </a:p>
          <a:p>
            <a:pPr marL="0" indent="0">
              <a:buNone/>
            </a:pPr>
            <a:r>
              <a:rPr lang="en-US" b="1" dirty="0" smtClean="0">
                <a:latin typeface="Times New Roman" panose="02020603050405020304" pitchFamily="18" charset="0"/>
                <a:cs typeface="Times New Roman" panose="02020603050405020304" pitchFamily="18" charset="0"/>
              </a:rPr>
              <a:t>{ </a:t>
            </a:r>
          </a:p>
          <a:p>
            <a:pPr marL="0" indent="0">
              <a:buNone/>
            </a:pP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int</a:t>
            </a:r>
            <a:r>
              <a:rPr lang="en-US" b="1" dirty="0" smtClean="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a:t>
            </a:r>
            <a:r>
              <a:rPr lang="en-US" b="1" dirty="0">
                <a:latin typeface="Times New Roman" panose="02020603050405020304" pitchFamily="18" charset="0"/>
                <a:cs typeface="Times New Roman" panose="02020603050405020304" pitchFamily="18" charset="0"/>
              </a:rPr>
              <a:t>; </a:t>
            </a:r>
            <a:endParaRPr lang="en-US" b="1" dirty="0" smtClean="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float avg2, </a:t>
            </a:r>
            <a:r>
              <a:rPr lang="en-US" b="1" dirty="0">
                <a:latin typeface="Times New Roman" panose="02020603050405020304" pitchFamily="18" charset="0"/>
                <a:cs typeface="Times New Roman" panose="02020603050405020304" pitchFamily="18" charset="0"/>
              </a:rPr>
              <a:t>sum = 0.0; </a:t>
            </a:r>
            <a:endParaRPr lang="en-US" b="1" dirty="0" smtClean="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for </a:t>
            </a: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i</a:t>
            </a:r>
            <a:r>
              <a:rPr lang="en-US" b="1" dirty="0">
                <a:latin typeface="Times New Roman" panose="02020603050405020304" pitchFamily="18" charset="0"/>
                <a:cs typeface="Times New Roman" panose="02020603050405020304" pitchFamily="18" charset="0"/>
              </a:rPr>
              <a:t> = 0; </a:t>
            </a:r>
            <a:r>
              <a:rPr lang="en-US" b="1" dirty="0" err="1">
                <a:latin typeface="Times New Roman" panose="02020603050405020304" pitchFamily="18" charset="0"/>
                <a:cs typeface="Times New Roman" panose="02020603050405020304" pitchFamily="18" charset="0"/>
              </a:rPr>
              <a:t>i</a:t>
            </a:r>
            <a:r>
              <a:rPr lang="en-US" b="1" dirty="0">
                <a:latin typeface="Times New Roman" panose="02020603050405020304" pitchFamily="18" charset="0"/>
                <a:cs typeface="Times New Roman" panose="02020603050405020304" pitchFamily="18" charset="0"/>
              </a:rPr>
              <a:t> &lt; 6; ++</a:t>
            </a:r>
            <a:r>
              <a:rPr lang="en-US" b="1" dirty="0" err="1">
                <a:latin typeface="Times New Roman" panose="02020603050405020304" pitchFamily="18" charset="0"/>
                <a:cs typeface="Times New Roman" panose="02020603050405020304" pitchFamily="18" charset="0"/>
              </a:rPr>
              <a:t>i</a:t>
            </a:r>
            <a:r>
              <a:rPr lang="en-US" b="1" dirty="0">
                <a:latin typeface="Times New Roman" panose="02020603050405020304" pitchFamily="18" charset="0"/>
                <a:cs typeface="Times New Roman" panose="02020603050405020304" pitchFamily="18" charset="0"/>
              </a:rPr>
              <a:t>) </a:t>
            </a:r>
            <a:endParaRPr lang="en-US" b="1" dirty="0" smtClean="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 </a:t>
            </a:r>
            <a:r>
              <a:rPr lang="en-US" b="1" dirty="0">
                <a:latin typeface="Times New Roman" panose="02020603050405020304" pitchFamily="18" charset="0"/>
                <a:cs typeface="Times New Roman" panose="02020603050405020304" pitchFamily="18" charset="0"/>
              </a:rPr>
              <a:t>sum += </a:t>
            </a:r>
            <a:r>
              <a:rPr lang="en-US" b="1" dirty="0" smtClean="0">
                <a:latin typeface="Times New Roman" panose="02020603050405020304" pitchFamily="18" charset="0"/>
                <a:cs typeface="Times New Roman" panose="02020603050405020304" pitchFamily="18" charset="0"/>
              </a:rPr>
              <a:t>age2[</a:t>
            </a:r>
            <a:r>
              <a:rPr lang="en-US" b="1" dirty="0" err="1" smtClean="0">
                <a:latin typeface="Times New Roman" panose="02020603050405020304" pitchFamily="18" charset="0"/>
                <a:cs typeface="Times New Roman" panose="02020603050405020304" pitchFamily="18" charset="0"/>
              </a:rPr>
              <a:t>i</a:t>
            </a:r>
            <a:r>
              <a:rPr lang="en-US" b="1" dirty="0">
                <a:latin typeface="Times New Roman" panose="02020603050405020304" pitchFamily="18" charset="0"/>
                <a:cs typeface="Times New Roman" panose="02020603050405020304" pitchFamily="18" charset="0"/>
              </a:rPr>
              <a:t>]; } </a:t>
            </a:r>
            <a:endParaRPr lang="en-US" b="1" dirty="0" smtClean="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avg2 </a:t>
            </a:r>
            <a:r>
              <a:rPr lang="en-US" b="1" dirty="0">
                <a:latin typeface="Times New Roman" panose="02020603050405020304" pitchFamily="18" charset="0"/>
                <a:cs typeface="Times New Roman" panose="02020603050405020304" pitchFamily="18" charset="0"/>
              </a:rPr>
              <a:t>= (sum / 6); </a:t>
            </a:r>
            <a:endParaRPr lang="en-US" b="1" dirty="0" smtClean="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return avg2; </a:t>
            </a:r>
          </a:p>
          <a:p>
            <a:pPr marL="0" indent="0">
              <a:buNone/>
            </a:pP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08082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sz="3200" b="1" dirty="0"/>
              <a:t>Passing Multi-dimensional Arrays to </a:t>
            </a:r>
            <a:r>
              <a:rPr lang="en-US" sz="3200" b="1" dirty="0" smtClean="0"/>
              <a:t>Function</a:t>
            </a:r>
            <a:endParaRPr lang="en-US" sz="3200" dirty="0"/>
          </a:p>
        </p:txBody>
      </p:sp>
      <p:sp>
        <p:nvSpPr>
          <p:cNvPr id="3" name="Content Placeholder 2"/>
          <p:cNvSpPr>
            <a:spLocks noGrp="1"/>
          </p:cNvSpPr>
          <p:nvPr>
            <p:ph idx="1"/>
          </p:nvPr>
        </p:nvSpPr>
        <p:spPr>
          <a:xfrm>
            <a:off x="457200" y="838200"/>
            <a:ext cx="8229600" cy="5638800"/>
          </a:xfrm>
        </p:spPr>
        <p:txBody>
          <a:bodyPr>
            <a:normAutofit fontScale="55000" lnSpcReduction="20000"/>
          </a:bodyPr>
          <a:lstStyle/>
          <a:p>
            <a:pPr marL="0" indent="0">
              <a:buNone/>
            </a:pPr>
            <a:r>
              <a:rPr lang="en-US" b="1" dirty="0">
                <a:latin typeface="Times New Roman" panose="02020603050405020304" pitchFamily="18" charset="0"/>
                <a:cs typeface="Times New Roman" panose="02020603050405020304" pitchFamily="18" charset="0"/>
              </a:rPr>
              <a:t>#include &lt;</a:t>
            </a:r>
            <a:r>
              <a:rPr lang="en-US" b="1" dirty="0" err="1">
                <a:latin typeface="Times New Roman" panose="02020603050405020304" pitchFamily="18" charset="0"/>
                <a:cs typeface="Times New Roman" panose="02020603050405020304" pitchFamily="18" charset="0"/>
              </a:rPr>
              <a:t>stdio.h</a:t>
            </a:r>
            <a:r>
              <a:rPr lang="en-US" b="1" dirty="0">
                <a:latin typeface="Times New Roman" panose="02020603050405020304" pitchFamily="18" charset="0"/>
                <a:cs typeface="Times New Roman" panose="02020603050405020304" pitchFamily="18" charset="0"/>
              </a:rPr>
              <a:t>&gt; </a:t>
            </a:r>
            <a:endParaRPr lang="en-US" b="1" dirty="0" smtClean="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void </a:t>
            </a:r>
            <a:r>
              <a:rPr lang="en-US" b="1" dirty="0" err="1">
                <a:latin typeface="Times New Roman" panose="02020603050405020304" pitchFamily="18" charset="0"/>
                <a:cs typeface="Times New Roman" panose="02020603050405020304" pitchFamily="18" charset="0"/>
              </a:rPr>
              <a:t>displayNumbers</a:t>
            </a: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int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num</a:t>
            </a:r>
            <a:r>
              <a:rPr lang="en-US" b="1" dirty="0">
                <a:latin typeface="Times New Roman" panose="02020603050405020304" pitchFamily="18" charset="0"/>
                <a:cs typeface="Times New Roman" panose="02020603050405020304" pitchFamily="18" charset="0"/>
              </a:rPr>
              <a:t>[2][2]); </a:t>
            </a:r>
            <a:endParaRPr lang="en-US" b="1" dirty="0" smtClean="0">
              <a:latin typeface="Times New Roman" panose="02020603050405020304" pitchFamily="18" charset="0"/>
              <a:cs typeface="Times New Roman" panose="02020603050405020304" pitchFamily="18" charset="0"/>
            </a:endParaRPr>
          </a:p>
          <a:p>
            <a:pPr marL="0" indent="0">
              <a:buNone/>
            </a:pPr>
            <a:r>
              <a:rPr lang="en-US" b="1" dirty="0" err="1" smtClean="0">
                <a:latin typeface="Times New Roman" panose="02020603050405020304" pitchFamily="18" charset="0"/>
                <a:cs typeface="Times New Roman" panose="02020603050405020304" pitchFamily="18" charset="0"/>
              </a:rPr>
              <a:t>int</a:t>
            </a:r>
            <a:r>
              <a:rPr lang="en-US" b="1"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main() </a:t>
            </a:r>
            <a:endParaRPr lang="en-US" b="1" dirty="0" smtClean="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 </a:t>
            </a:r>
          </a:p>
          <a:p>
            <a:pPr marL="0" indent="0">
              <a:buNone/>
            </a:pP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int</a:t>
            </a:r>
            <a:r>
              <a:rPr lang="en-US" b="1" dirty="0" smtClean="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num</a:t>
            </a:r>
            <a:r>
              <a:rPr lang="en-US" b="1" dirty="0">
                <a:latin typeface="Times New Roman" panose="02020603050405020304" pitchFamily="18" charset="0"/>
                <a:cs typeface="Times New Roman" panose="02020603050405020304" pitchFamily="18" charset="0"/>
              </a:rPr>
              <a:t>[2][2], </a:t>
            </a:r>
            <a:r>
              <a:rPr lang="en-US" b="1" dirty="0" err="1">
                <a:latin typeface="Times New Roman" panose="02020603050405020304" pitchFamily="18" charset="0"/>
                <a:cs typeface="Times New Roman" panose="02020603050405020304" pitchFamily="18" charset="0"/>
              </a:rPr>
              <a:t>i</a:t>
            </a:r>
            <a:r>
              <a:rPr lang="en-US" b="1" dirty="0">
                <a:latin typeface="Times New Roman" panose="02020603050405020304" pitchFamily="18" charset="0"/>
                <a:cs typeface="Times New Roman" panose="02020603050405020304" pitchFamily="18" charset="0"/>
              </a:rPr>
              <a:t>, j; </a:t>
            </a:r>
            <a:endParaRPr lang="en-US" b="1" dirty="0" smtClean="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printf</a:t>
            </a:r>
            <a:r>
              <a:rPr lang="en-US" b="1" dirty="0">
                <a:latin typeface="Times New Roman" panose="02020603050405020304" pitchFamily="18" charset="0"/>
                <a:cs typeface="Times New Roman" panose="02020603050405020304" pitchFamily="18" charset="0"/>
              </a:rPr>
              <a:t>("Enter 4 numbers:\n"); </a:t>
            </a:r>
            <a:endParaRPr lang="en-US" b="1" dirty="0" smtClean="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for </a:t>
            </a: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i</a:t>
            </a:r>
            <a:r>
              <a:rPr lang="en-US" b="1" dirty="0">
                <a:latin typeface="Times New Roman" panose="02020603050405020304" pitchFamily="18" charset="0"/>
                <a:cs typeface="Times New Roman" panose="02020603050405020304" pitchFamily="18" charset="0"/>
              </a:rPr>
              <a:t> = 0; </a:t>
            </a:r>
            <a:r>
              <a:rPr lang="en-US" b="1" dirty="0" err="1">
                <a:latin typeface="Times New Roman" panose="02020603050405020304" pitchFamily="18" charset="0"/>
                <a:cs typeface="Times New Roman" panose="02020603050405020304" pitchFamily="18" charset="0"/>
              </a:rPr>
              <a:t>i</a:t>
            </a:r>
            <a:r>
              <a:rPr lang="en-US" b="1" dirty="0">
                <a:latin typeface="Times New Roman" panose="02020603050405020304" pitchFamily="18" charset="0"/>
                <a:cs typeface="Times New Roman" panose="02020603050405020304" pitchFamily="18" charset="0"/>
              </a:rPr>
              <a:t> &lt; 2; ++</a:t>
            </a:r>
            <a:r>
              <a:rPr lang="en-US" b="1" dirty="0" err="1">
                <a:latin typeface="Times New Roman" panose="02020603050405020304" pitchFamily="18" charset="0"/>
                <a:cs typeface="Times New Roman" panose="02020603050405020304" pitchFamily="18" charset="0"/>
              </a:rPr>
              <a:t>i</a:t>
            </a:r>
            <a:r>
              <a:rPr lang="en-US" b="1" dirty="0">
                <a:latin typeface="Times New Roman" panose="02020603050405020304" pitchFamily="18" charset="0"/>
                <a:cs typeface="Times New Roman" panose="02020603050405020304" pitchFamily="18" charset="0"/>
              </a:rPr>
              <a:t>) </a:t>
            </a:r>
            <a:endParaRPr lang="en-US" b="1" dirty="0" smtClean="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for </a:t>
            </a:r>
            <a:r>
              <a:rPr lang="en-US" b="1" dirty="0">
                <a:latin typeface="Times New Roman" panose="02020603050405020304" pitchFamily="18" charset="0"/>
                <a:cs typeface="Times New Roman" panose="02020603050405020304" pitchFamily="18" charset="0"/>
              </a:rPr>
              <a:t>(j = 0; j &lt; 2; ++j) </a:t>
            </a:r>
            <a:endParaRPr lang="en-US" b="1" dirty="0" smtClean="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scanf</a:t>
            </a:r>
            <a:r>
              <a:rPr lang="en-US" b="1" dirty="0">
                <a:latin typeface="Times New Roman" panose="02020603050405020304" pitchFamily="18" charset="0"/>
                <a:cs typeface="Times New Roman" panose="02020603050405020304" pitchFamily="18" charset="0"/>
              </a:rPr>
              <a:t>("%d", &amp;</a:t>
            </a:r>
            <a:r>
              <a:rPr lang="en-US" b="1" dirty="0" err="1">
                <a:latin typeface="Times New Roman" panose="02020603050405020304" pitchFamily="18" charset="0"/>
                <a:cs typeface="Times New Roman" panose="02020603050405020304" pitchFamily="18" charset="0"/>
              </a:rPr>
              <a:t>num</a:t>
            </a: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i</a:t>
            </a:r>
            <a:r>
              <a:rPr lang="en-US" b="1" dirty="0">
                <a:latin typeface="Times New Roman" panose="02020603050405020304" pitchFamily="18" charset="0"/>
                <a:cs typeface="Times New Roman" panose="02020603050405020304" pitchFamily="18" charset="0"/>
              </a:rPr>
              <a:t>][j]); </a:t>
            </a:r>
            <a:endParaRPr lang="en-US" b="1" dirty="0" smtClean="0">
              <a:latin typeface="Times New Roman" panose="02020603050405020304" pitchFamily="18" charset="0"/>
              <a:cs typeface="Times New Roman" panose="02020603050405020304" pitchFamily="18" charset="0"/>
            </a:endParaRPr>
          </a:p>
          <a:p>
            <a:pPr marL="0" indent="0">
              <a:buNone/>
            </a:pPr>
            <a:r>
              <a:rPr lang="en-US" b="1" dirty="0" err="1" smtClean="0">
                <a:latin typeface="Times New Roman" panose="02020603050405020304" pitchFamily="18" charset="0"/>
                <a:cs typeface="Times New Roman" panose="02020603050405020304" pitchFamily="18" charset="0"/>
              </a:rPr>
              <a:t>displayNumbers</a:t>
            </a:r>
            <a:r>
              <a:rPr lang="en-US" b="1" dirty="0" smtClean="0">
                <a:latin typeface="Times New Roman" panose="02020603050405020304" pitchFamily="18" charset="0"/>
                <a:cs typeface="Times New Roman" panose="02020603050405020304" pitchFamily="18" charset="0"/>
              </a:rPr>
              <a:t>(</a:t>
            </a:r>
            <a:r>
              <a:rPr lang="en-US" b="1" dirty="0" err="1" smtClean="0">
                <a:latin typeface="Times New Roman" panose="02020603050405020304" pitchFamily="18" charset="0"/>
                <a:cs typeface="Times New Roman" panose="02020603050405020304" pitchFamily="18" charset="0"/>
              </a:rPr>
              <a:t>num</a:t>
            </a:r>
            <a:r>
              <a:rPr lang="en-US" b="1" dirty="0">
                <a:latin typeface="Times New Roman" panose="02020603050405020304" pitchFamily="18" charset="0"/>
                <a:cs typeface="Times New Roman" panose="02020603050405020304" pitchFamily="18" charset="0"/>
              </a:rPr>
              <a:t>); </a:t>
            </a:r>
            <a:endParaRPr lang="en-US" b="1" dirty="0" smtClean="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return </a:t>
            </a:r>
            <a:r>
              <a:rPr lang="en-US" b="1" dirty="0">
                <a:latin typeface="Times New Roman" panose="02020603050405020304" pitchFamily="18" charset="0"/>
                <a:cs typeface="Times New Roman" panose="02020603050405020304" pitchFamily="18" charset="0"/>
              </a:rPr>
              <a:t>0; </a:t>
            </a:r>
            <a:endParaRPr lang="en-US" b="1" dirty="0" smtClean="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 </a:t>
            </a:r>
          </a:p>
          <a:p>
            <a:pPr marL="0" indent="0">
              <a:buNone/>
            </a:pPr>
            <a:r>
              <a:rPr lang="en-US" b="1" dirty="0" smtClean="0">
                <a:latin typeface="Times New Roman" panose="02020603050405020304" pitchFamily="18" charset="0"/>
                <a:cs typeface="Times New Roman" panose="02020603050405020304" pitchFamily="18" charset="0"/>
              </a:rPr>
              <a:t>void </a:t>
            </a:r>
            <a:r>
              <a:rPr lang="en-US" b="1" dirty="0" err="1">
                <a:latin typeface="Times New Roman" panose="02020603050405020304" pitchFamily="18" charset="0"/>
                <a:cs typeface="Times New Roman" panose="02020603050405020304" pitchFamily="18" charset="0"/>
              </a:rPr>
              <a:t>displayNumbers</a:t>
            </a: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int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num</a:t>
            </a:r>
            <a:r>
              <a:rPr lang="en-US" b="1" dirty="0">
                <a:latin typeface="Times New Roman" panose="02020603050405020304" pitchFamily="18" charset="0"/>
                <a:cs typeface="Times New Roman" panose="02020603050405020304" pitchFamily="18" charset="0"/>
              </a:rPr>
              <a:t>[2][2]) </a:t>
            </a:r>
            <a:endParaRPr lang="en-US" b="1" dirty="0" smtClean="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 </a:t>
            </a:r>
          </a:p>
          <a:p>
            <a:pPr marL="0" indent="0">
              <a:buNone/>
            </a:pP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int</a:t>
            </a:r>
            <a:r>
              <a:rPr lang="en-US" b="1" dirty="0" smtClean="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a:t>
            </a:r>
            <a:r>
              <a:rPr lang="en-US" b="1" dirty="0">
                <a:latin typeface="Times New Roman" panose="02020603050405020304" pitchFamily="18" charset="0"/>
                <a:cs typeface="Times New Roman" panose="02020603050405020304" pitchFamily="18" charset="0"/>
              </a:rPr>
              <a:t>, j; </a:t>
            </a:r>
            <a:endParaRPr lang="en-US" b="1" dirty="0" smtClean="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printf</a:t>
            </a:r>
            <a:r>
              <a:rPr lang="en-US" b="1" dirty="0">
                <a:latin typeface="Times New Roman" panose="02020603050405020304" pitchFamily="18" charset="0"/>
                <a:cs typeface="Times New Roman" panose="02020603050405020304" pitchFamily="18" charset="0"/>
              </a:rPr>
              <a:t>("Displaying:\n"); </a:t>
            </a:r>
            <a:endParaRPr lang="en-US" b="1" dirty="0" smtClean="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for </a:t>
            </a: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i</a:t>
            </a:r>
            <a:r>
              <a:rPr lang="en-US" b="1" dirty="0">
                <a:latin typeface="Times New Roman" panose="02020603050405020304" pitchFamily="18" charset="0"/>
                <a:cs typeface="Times New Roman" panose="02020603050405020304" pitchFamily="18" charset="0"/>
              </a:rPr>
              <a:t> = 0; </a:t>
            </a:r>
            <a:r>
              <a:rPr lang="en-US" b="1" dirty="0" err="1">
                <a:latin typeface="Times New Roman" panose="02020603050405020304" pitchFamily="18" charset="0"/>
                <a:cs typeface="Times New Roman" panose="02020603050405020304" pitchFamily="18" charset="0"/>
              </a:rPr>
              <a:t>i</a:t>
            </a:r>
            <a:r>
              <a:rPr lang="en-US" b="1" dirty="0">
                <a:latin typeface="Times New Roman" panose="02020603050405020304" pitchFamily="18" charset="0"/>
                <a:cs typeface="Times New Roman" panose="02020603050405020304" pitchFamily="18" charset="0"/>
              </a:rPr>
              <a:t> &lt; 2; ++</a:t>
            </a:r>
            <a:r>
              <a:rPr lang="en-US" b="1" dirty="0" err="1">
                <a:latin typeface="Times New Roman" panose="02020603050405020304" pitchFamily="18" charset="0"/>
                <a:cs typeface="Times New Roman" panose="02020603050405020304" pitchFamily="18" charset="0"/>
              </a:rPr>
              <a:t>i</a:t>
            </a:r>
            <a:r>
              <a:rPr lang="en-US" b="1" dirty="0">
                <a:latin typeface="Times New Roman" panose="02020603050405020304" pitchFamily="18" charset="0"/>
                <a:cs typeface="Times New Roman" panose="02020603050405020304" pitchFamily="18" charset="0"/>
              </a:rPr>
              <a:t>) </a:t>
            </a:r>
            <a:endParaRPr lang="en-US" b="1" dirty="0" smtClean="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for </a:t>
            </a:r>
            <a:r>
              <a:rPr lang="en-US" b="1" dirty="0">
                <a:latin typeface="Times New Roman" panose="02020603050405020304" pitchFamily="18" charset="0"/>
                <a:cs typeface="Times New Roman" panose="02020603050405020304" pitchFamily="18" charset="0"/>
              </a:rPr>
              <a:t>(j = 0; j &lt; 2; ++j) </a:t>
            </a:r>
            <a:endParaRPr lang="en-US" b="1" dirty="0" smtClean="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printf</a:t>
            </a:r>
            <a:r>
              <a:rPr lang="en-US" b="1" dirty="0">
                <a:latin typeface="Times New Roman" panose="02020603050405020304" pitchFamily="18" charset="0"/>
                <a:cs typeface="Times New Roman" panose="02020603050405020304" pitchFamily="18" charset="0"/>
              </a:rPr>
              <a:t>("%d\n", </a:t>
            </a:r>
            <a:r>
              <a:rPr lang="en-US" b="1" dirty="0" err="1">
                <a:latin typeface="Times New Roman" panose="02020603050405020304" pitchFamily="18" charset="0"/>
                <a:cs typeface="Times New Roman" panose="02020603050405020304" pitchFamily="18" charset="0"/>
              </a:rPr>
              <a:t>num</a:t>
            </a: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i</a:t>
            </a:r>
            <a:r>
              <a:rPr lang="en-US" b="1" dirty="0">
                <a:latin typeface="Times New Roman" panose="02020603050405020304" pitchFamily="18" charset="0"/>
                <a:cs typeface="Times New Roman" panose="02020603050405020304" pitchFamily="18" charset="0"/>
              </a:rPr>
              <a:t>][j]); </a:t>
            </a:r>
            <a:endParaRPr lang="en-US" b="1" dirty="0" smtClean="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30907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lstStyle/>
          <a:p>
            <a:r>
              <a:rPr lang="en-US" b="1" dirty="0" smtClean="0"/>
              <a:t>Array with Pointers</a:t>
            </a:r>
            <a:endParaRPr lang="en-US" b="1" dirty="0"/>
          </a:p>
        </p:txBody>
      </p:sp>
      <p:sp>
        <p:nvSpPr>
          <p:cNvPr id="3" name="Content Placeholder 2"/>
          <p:cNvSpPr>
            <a:spLocks noGrp="1"/>
          </p:cNvSpPr>
          <p:nvPr>
            <p:ph idx="1"/>
          </p:nvPr>
        </p:nvSpPr>
        <p:spPr>
          <a:xfrm>
            <a:off x="457200" y="1295400"/>
            <a:ext cx="8229600" cy="4830763"/>
          </a:xfrm>
        </p:spPr>
        <p:txBody>
          <a:bodyPr>
            <a:normAutofit fontScale="92500" lnSpcReduction="20000"/>
          </a:bodyPr>
          <a:lstStyle/>
          <a:p>
            <a:pPr marL="0" indent="0">
              <a:buNone/>
            </a:pPr>
            <a:r>
              <a:rPr lang="en-US" sz="2800" dirty="0">
                <a:latin typeface="Times New Roman" panose="02020603050405020304" pitchFamily="18" charset="0"/>
                <a:cs typeface="Times New Roman" panose="02020603050405020304" pitchFamily="18" charset="0"/>
              </a:rPr>
              <a:t>In C programming, name of the array always points </a:t>
            </a:r>
            <a:r>
              <a:rPr lang="en-US" sz="2800" dirty="0" smtClean="0">
                <a:latin typeface="Times New Roman" panose="02020603050405020304" pitchFamily="18" charset="0"/>
                <a:cs typeface="Times New Roman" panose="02020603050405020304" pitchFamily="18" charset="0"/>
              </a:rPr>
              <a:t>to the </a:t>
            </a:r>
            <a:r>
              <a:rPr lang="en-US" sz="2800" dirty="0">
                <a:latin typeface="Times New Roman" panose="02020603050405020304" pitchFamily="18" charset="0"/>
                <a:cs typeface="Times New Roman" panose="02020603050405020304" pitchFamily="18" charset="0"/>
              </a:rPr>
              <a:t>address of the first element of an array</a:t>
            </a:r>
            <a:r>
              <a:rPr lang="en-US" sz="2800" dirty="0" smtClean="0">
                <a:latin typeface="Times New Roman" panose="02020603050405020304" pitchFamily="18" charset="0"/>
                <a:cs typeface="Times New Roman" panose="02020603050405020304" pitchFamily="18" charset="0"/>
              </a:rPr>
              <a:t>. Therefore</a:t>
            </a:r>
            <a:r>
              <a:rPr lang="en-US" sz="2800" dirty="0">
                <a:latin typeface="Times New Roman" panose="02020603050405020304" pitchFamily="18" charset="0"/>
                <a:cs typeface="Times New Roman" panose="02020603050405020304" pitchFamily="18" charset="0"/>
              </a:rPr>
              <a:t>, in the declaration −</a:t>
            </a:r>
          </a:p>
          <a:p>
            <a:pPr marL="0" indent="0" algn="ctr">
              <a:buNone/>
            </a:pPr>
            <a:r>
              <a:rPr lang="en-US" sz="2800" i="1" dirty="0">
                <a:latin typeface="Times New Roman" panose="02020603050405020304" pitchFamily="18" charset="0"/>
                <a:cs typeface="Times New Roman" panose="02020603050405020304" pitchFamily="18" charset="0"/>
              </a:rPr>
              <a:t>double balance[50]; </a:t>
            </a:r>
            <a:endParaRPr lang="en-US" sz="2800" i="1" dirty="0" smtClean="0">
              <a:latin typeface="Times New Roman" panose="02020603050405020304" pitchFamily="18" charset="0"/>
              <a:cs typeface="Times New Roman" panose="02020603050405020304" pitchFamily="18" charset="0"/>
            </a:endParaRPr>
          </a:p>
          <a:p>
            <a:pPr marL="0" indent="0">
              <a:buNone/>
            </a:pPr>
            <a:r>
              <a:rPr lang="en-US" sz="2800" b="1" dirty="0" smtClean="0">
                <a:latin typeface="Times New Roman" panose="02020603050405020304" pitchFamily="18" charset="0"/>
                <a:cs typeface="Times New Roman" panose="02020603050405020304" pitchFamily="18" charset="0"/>
              </a:rPr>
              <a:t>balance</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is a pointer to </a:t>
            </a:r>
            <a:r>
              <a:rPr lang="en-US" sz="2800" b="1" dirty="0">
                <a:latin typeface="Times New Roman" panose="02020603050405020304" pitchFamily="18" charset="0"/>
                <a:cs typeface="Times New Roman" panose="02020603050405020304" pitchFamily="18" charset="0"/>
              </a:rPr>
              <a:t>&amp;balance[0]</a:t>
            </a:r>
            <a:r>
              <a:rPr lang="en-US" sz="2800" dirty="0">
                <a:latin typeface="Times New Roman" panose="02020603050405020304" pitchFamily="18" charset="0"/>
                <a:cs typeface="Times New Roman" panose="02020603050405020304" pitchFamily="18" charset="0"/>
              </a:rPr>
              <a:t>, which is the address of the first element of the array balance. </a:t>
            </a:r>
            <a:endParaRPr lang="en-US" sz="2800" dirty="0" smtClean="0">
              <a:latin typeface="Times New Roman" panose="02020603050405020304" pitchFamily="18" charset="0"/>
              <a:cs typeface="Times New Roman" panose="02020603050405020304" pitchFamily="18" charset="0"/>
            </a:endParaRPr>
          </a:p>
          <a:p>
            <a:pPr marL="0" indent="0">
              <a:buNone/>
            </a:pPr>
            <a:endParaRPr lang="en-US" sz="2800" dirty="0" smtClean="0">
              <a:latin typeface="Times New Roman" panose="02020603050405020304" pitchFamily="18" charset="0"/>
              <a:cs typeface="Times New Roman" panose="02020603050405020304" pitchFamily="18" charset="0"/>
            </a:endParaRPr>
          </a:p>
          <a:p>
            <a:pPr marL="0" indent="0" algn="ctr">
              <a:buNone/>
            </a:pPr>
            <a:r>
              <a:rPr lang="en-US" sz="2800" dirty="0" smtClean="0">
                <a:latin typeface="Times New Roman" panose="02020603050405020304" pitchFamily="18" charset="0"/>
                <a:cs typeface="Times New Roman" panose="02020603050405020304" pitchFamily="18" charset="0"/>
              </a:rPr>
              <a:t>Thus</a:t>
            </a:r>
            <a:r>
              <a:rPr lang="en-US" sz="2800" dirty="0">
                <a:latin typeface="Times New Roman" panose="02020603050405020304" pitchFamily="18" charset="0"/>
                <a:cs typeface="Times New Roman" panose="02020603050405020304" pitchFamily="18" charset="0"/>
              </a:rPr>
              <a:t>, the following program fragment assigns </a:t>
            </a:r>
            <a:r>
              <a:rPr lang="en-US" sz="2800" b="1" dirty="0">
                <a:latin typeface="Times New Roman" panose="02020603050405020304" pitchFamily="18" charset="0"/>
                <a:cs typeface="Times New Roman" panose="02020603050405020304" pitchFamily="18" charset="0"/>
              </a:rPr>
              <a:t>p</a:t>
            </a:r>
            <a:r>
              <a:rPr lang="en-US" sz="2800" dirty="0">
                <a:latin typeface="Times New Roman" panose="02020603050405020304" pitchFamily="18" charset="0"/>
                <a:cs typeface="Times New Roman" panose="02020603050405020304" pitchFamily="18" charset="0"/>
              </a:rPr>
              <a:t> as the address of the first element of </a:t>
            </a:r>
            <a:r>
              <a:rPr lang="en-US" sz="2800" b="1" dirty="0">
                <a:latin typeface="Times New Roman" panose="02020603050405020304" pitchFamily="18" charset="0"/>
                <a:cs typeface="Times New Roman" panose="02020603050405020304" pitchFamily="18" charset="0"/>
              </a:rPr>
              <a:t>balance</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a:t>
            </a:r>
            <a:r>
              <a:rPr lang="en-US" sz="2800" i="1" dirty="0" smtClean="0">
                <a:latin typeface="Times New Roman" panose="02020603050405020304" pitchFamily="18" charset="0"/>
                <a:cs typeface="Times New Roman" panose="02020603050405020304" pitchFamily="18" charset="0"/>
              </a:rPr>
              <a:t>double *p; </a:t>
            </a:r>
          </a:p>
          <a:p>
            <a:pPr marL="0" indent="0" algn="ctr">
              <a:buNone/>
            </a:pPr>
            <a:r>
              <a:rPr lang="en-US" sz="2800" i="1" dirty="0" smtClean="0">
                <a:latin typeface="Times New Roman" panose="02020603050405020304" pitchFamily="18" charset="0"/>
                <a:cs typeface="Times New Roman" panose="02020603050405020304" pitchFamily="18" charset="0"/>
              </a:rPr>
              <a:t>            double balance[10];  </a:t>
            </a:r>
          </a:p>
          <a:p>
            <a:pPr marL="0" indent="0" algn="ctr">
              <a:buNone/>
            </a:pPr>
            <a:r>
              <a:rPr lang="en-US" sz="2800" i="1" dirty="0" smtClean="0">
                <a:latin typeface="Times New Roman" panose="02020603050405020304" pitchFamily="18" charset="0"/>
                <a:cs typeface="Times New Roman" panose="02020603050405020304" pitchFamily="18" charset="0"/>
              </a:rPr>
              <a:t>p </a:t>
            </a:r>
            <a:r>
              <a:rPr lang="en-US" sz="2800" i="1" dirty="0">
                <a:latin typeface="Times New Roman" panose="02020603050405020304" pitchFamily="18" charset="0"/>
                <a:cs typeface="Times New Roman" panose="02020603050405020304" pitchFamily="18" charset="0"/>
              </a:rPr>
              <a:t>= balance; </a:t>
            </a:r>
          </a:p>
        </p:txBody>
      </p:sp>
    </p:spTree>
    <p:extLst>
      <p:ext uri="{BB962C8B-B14F-4D97-AF65-F5344CB8AC3E}">
        <p14:creationId xmlns:p14="http://schemas.microsoft.com/office/powerpoint/2010/main" val="16257326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b="1" dirty="0"/>
              <a:t>Array with Pointers</a:t>
            </a:r>
            <a:endParaRPr lang="en-US" dirty="0"/>
          </a:p>
        </p:txBody>
      </p:sp>
      <p:sp>
        <p:nvSpPr>
          <p:cNvPr id="3" name="Content Placeholder 2"/>
          <p:cNvSpPr>
            <a:spLocks noGrp="1"/>
          </p:cNvSpPr>
          <p:nvPr>
            <p:ph idx="1"/>
          </p:nvPr>
        </p:nvSpPr>
        <p:spPr>
          <a:xfrm>
            <a:off x="457200" y="1447800"/>
            <a:ext cx="8229600" cy="4678363"/>
          </a:xfrm>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It is legal to use array names as constant pointers, and vice versa</a:t>
            </a:r>
            <a:r>
              <a:rPr lang="en-US" dirty="0" smtClean="0">
                <a:latin typeface="Times New Roman" panose="02020603050405020304" pitchFamily="18" charset="0"/>
                <a:cs typeface="Times New Roman" panose="02020603050405020304" pitchFamily="18" charset="0"/>
              </a:rPr>
              <a:t>.</a:t>
            </a:r>
          </a:p>
          <a:p>
            <a:pPr marL="0" indent="0" algn="just">
              <a:buNone/>
            </a:pPr>
            <a:r>
              <a:rPr lang="en-US" dirty="0" smtClean="0">
                <a:latin typeface="Times New Roman" panose="02020603050405020304" pitchFamily="18" charset="0"/>
                <a:cs typeface="Times New Roman" panose="02020603050405020304" pitchFamily="18" charset="0"/>
              </a:rPr>
              <a:t> </a:t>
            </a:r>
          </a:p>
          <a:p>
            <a:pPr algn="just"/>
            <a:r>
              <a:rPr lang="en-US" dirty="0" smtClean="0">
                <a:latin typeface="Times New Roman" panose="02020603050405020304" pitchFamily="18" charset="0"/>
                <a:cs typeface="Times New Roman" panose="02020603050405020304" pitchFamily="18" charset="0"/>
              </a:rPr>
              <a:t>Therefore</a:t>
            </a:r>
            <a:r>
              <a:rPr lang="en-US" dirty="0">
                <a:latin typeface="Times New Roman" panose="02020603050405020304" pitchFamily="18" charset="0"/>
                <a:cs typeface="Times New Roman" panose="02020603050405020304" pitchFamily="18" charset="0"/>
              </a:rPr>
              <a:t>, *(balance + 4) is a legitimate way of accessing the data at balance[4</a:t>
            </a:r>
            <a:r>
              <a:rPr lang="en-US" dirty="0" smtClean="0">
                <a:latin typeface="Times New Roman" panose="02020603050405020304" pitchFamily="18" charset="0"/>
                <a:cs typeface="Times New Roman" panose="02020603050405020304" pitchFamily="18" charset="0"/>
              </a:rPr>
              <a:t>].</a:t>
            </a:r>
          </a:p>
          <a:p>
            <a:pPr marL="0" indent="0" algn="just">
              <a:buNone/>
            </a:pP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Once you store the address of the first element in 'p', you can access the array elements using </a:t>
            </a:r>
            <a:r>
              <a:rPr lang="en-US">
                <a:latin typeface="Times New Roman" panose="02020603050405020304" pitchFamily="18" charset="0"/>
                <a:cs typeface="Times New Roman" panose="02020603050405020304" pitchFamily="18" charset="0"/>
              </a:rPr>
              <a:t>*</a:t>
            </a:r>
            <a:r>
              <a:rPr lang="en-US" smtClean="0">
                <a:latin typeface="Times New Roman" panose="02020603050405020304" pitchFamily="18" charset="0"/>
                <a:cs typeface="Times New Roman" panose="02020603050405020304" pitchFamily="18" charset="0"/>
              </a:rPr>
              <a:t>p or *(p+0), </a:t>
            </a:r>
            <a:r>
              <a:rPr lang="en-US" dirty="0">
                <a:latin typeface="Times New Roman" panose="02020603050405020304" pitchFamily="18" charset="0"/>
                <a:cs typeface="Times New Roman" panose="02020603050405020304" pitchFamily="18" charset="0"/>
              </a:rPr>
              <a:t>*(p+1), *(p+2) and so </a:t>
            </a:r>
            <a:r>
              <a:rPr lang="en-US" dirty="0" smtClean="0">
                <a:latin typeface="Times New Roman" panose="02020603050405020304" pitchFamily="18" charset="0"/>
                <a:cs typeface="Times New Roman" panose="02020603050405020304" pitchFamily="18" charset="0"/>
              </a:rPr>
              <a:t>on.</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3895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b="1" dirty="0"/>
              <a:t>Array with Pointers</a:t>
            </a:r>
            <a:endParaRPr lang="en-US" dirty="0"/>
          </a:p>
        </p:txBody>
      </p:sp>
      <p:sp>
        <p:nvSpPr>
          <p:cNvPr id="3" name="Content Placeholder 2"/>
          <p:cNvSpPr>
            <a:spLocks noGrp="1"/>
          </p:cNvSpPr>
          <p:nvPr>
            <p:ph idx="1"/>
          </p:nvPr>
        </p:nvSpPr>
        <p:spPr>
          <a:xfrm>
            <a:off x="457200" y="1219200"/>
            <a:ext cx="8229600" cy="4906963"/>
          </a:xfrm>
        </p:spPr>
        <p:txBody>
          <a:bodyPr>
            <a:normAutofit fontScale="62500" lnSpcReduction="20000"/>
          </a:bodyPr>
          <a:lstStyle/>
          <a:p>
            <a:pPr marL="0" indent="0">
              <a:buNone/>
            </a:pPr>
            <a:r>
              <a:rPr lang="en-US" b="1" dirty="0"/>
              <a:t>#include &lt;</a:t>
            </a:r>
            <a:r>
              <a:rPr lang="en-US" b="1" dirty="0" err="1"/>
              <a:t>stdio.h</a:t>
            </a:r>
            <a:r>
              <a:rPr lang="en-US" b="1" dirty="0"/>
              <a:t>&gt; </a:t>
            </a:r>
            <a:endParaRPr lang="en-US" b="1" dirty="0" smtClean="0"/>
          </a:p>
          <a:p>
            <a:pPr marL="0" indent="0">
              <a:buNone/>
            </a:pPr>
            <a:r>
              <a:rPr lang="en-US" b="1" dirty="0" err="1" smtClean="0"/>
              <a:t>int</a:t>
            </a:r>
            <a:r>
              <a:rPr lang="en-US" b="1" dirty="0" smtClean="0"/>
              <a:t> </a:t>
            </a:r>
            <a:r>
              <a:rPr lang="en-US" b="1" dirty="0"/>
              <a:t>main () </a:t>
            </a:r>
            <a:endParaRPr lang="en-US" b="1" dirty="0" smtClean="0"/>
          </a:p>
          <a:p>
            <a:pPr marL="0" indent="0">
              <a:buNone/>
            </a:pPr>
            <a:r>
              <a:rPr lang="en-US" b="1" dirty="0" smtClean="0"/>
              <a:t>{ </a:t>
            </a:r>
          </a:p>
          <a:p>
            <a:pPr marL="0" indent="0">
              <a:buNone/>
            </a:pPr>
            <a:r>
              <a:rPr lang="en-US" b="1" dirty="0"/>
              <a:t> </a:t>
            </a:r>
            <a:r>
              <a:rPr lang="en-US" b="1" dirty="0" smtClean="0"/>
              <a:t> double </a:t>
            </a:r>
            <a:r>
              <a:rPr lang="en-US" b="1" dirty="0"/>
              <a:t>balance[5] = {1000.0, 2.0, 3.4, 17.0, 50.0}; </a:t>
            </a:r>
            <a:endParaRPr lang="en-US" b="1" dirty="0" smtClean="0"/>
          </a:p>
          <a:p>
            <a:pPr marL="0" indent="0">
              <a:buNone/>
            </a:pPr>
            <a:r>
              <a:rPr lang="en-US" b="1" dirty="0" smtClean="0"/>
              <a:t>  double </a:t>
            </a:r>
            <a:r>
              <a:rPr lang="en-US" b="1" dirty="0"/>
              <a:t>*p; </a:t>
            </a:r>
            <a:endParaRPr lang="en-US" b="1" dirty="0" smtClean="0"/>
          </a:p>
          <a:p>
            <a:pPr marL="0" indent="0">
              <a:buNone/>
            </a:pPr>
            <a:r>
              <a:rPr lang="en-US" b="1" dirty="0"/>
              <a:t> </a:t>
            </a:r>
            <a:r>
              <a:rPr lang="en-US" b="1" dirty="0" smtClean="0"/>
              <a:t> </a:t>
            </a:r>
            <a:r>
              <a:rPr lang="en-US" b="1" dirty="0" err="1" smtClean="0"/>
              <a:t>int</a:t>
            </a:r>
            <a:r>
              <a:rPr lang="en-US" b="1" dirty="0" smtClean="0"/>
              <a:t> </a:t>
            </a:r>
            <a:r>
              <a:rPr lang="en-US" b="1" dirty="0" err="1"/>
              <a:t>i</a:t>
            </a:r>
            <a:r>
              <a:rPr lang="en-US" b="1" dirty="0"/>
              <a:t>; </a:t>
            </a:r>
            <a:endParaRPr lang="en-US" b="1" dirty="0" smtClean="0"/>
          </a:p>
          <a:p>
            <a:pPr marL="0" indent="0">
              <a:buNone/>
            </a:pPr>
            <a:r>
              <a:rPr lang="en-US" b="1" dirty="0" smtClean="0"/>
              <a:t>  p </a:t>
            </a:r>
            <a:r>
              <a:rPr lang="en-US" b="1" dirty="0"/>
              <a:t>= balance; </a:t>
            </a:r>
            <a:endParaRPr lang="en-US" b="1" dirty="0" smtClean="0"/>
          </a:p>
          <a:p>
            <a:pPr marL="0" indent="0">
              <a:buNone/>
            </a:pPr>
            <a:r>
              <a:rPr lang="en-US" b="1" dirty="0"/>
              <a:t> </a:t>
            </a:r>
            <a:r>
              <a:rPr lang="en-US" b="1" dirty="0" smtClean="0"/>
              <a:t> </a:t>
            </a:r>
            <a:r>
              <a:rPr lang="en-US" b="1" dirty="0" err="1" smtClean="0"/>
              <a:t>printf</a:t>
            </a:r>
            <a:r>
              <a:rPr lang="en-US" b="1" dirty="0"/>
              <a:t>( "Array values using pointer\n"); </a:t>
            </a:r>
            <a:endParaRPr lang="en-US" b="1" dirty="0" smtClean="0"/>
          </a:p>
          <a:p>
            <a:pPr marL="0" indent="0">
              <a:buNone/>
            </a:pPr>
            <a:r>
              <a:rPr lang="en-US" b="1" dirty="0"/>
              <a:t> </a:t>
            </a:r>
            <a:r>
              <a:rPr lang="en-US" b="1" dirty="0" smtClean="0"/>
              <a:t> for </a:t>
            </a:r>
            <a:r>
              <a:rPr lang="en-US" b="1" dirty="0"/>
              <a:t>( </a:t>
            </a:r>
            <a:r>
              <a:rPr lang="en-US" b="1" dirty="0" err="1"/>
              <a:t>i</a:t>
            </a:r>
            <a:r>
              <a:rPr lang="en-US" b="1" dirty="0"/>
              <a:t> = 0; </a:t>
            </a:r>
            <a:r>
              <a:rPr lang="en-US" b="1" dirty="0" err="1"/>
              <a:t>i</a:t>
            </a:r>
            <a:r>
              <a:rPr lang="en-US" b="1" dirty="0"/>
              <a:t> &lt; 5; </a:t>
            </a:r>
            <a:r>
              <a:rPr lang="en-US" b="1" dirty="0" err="1"/>
              <a:t>i</a:t>
            </a:r>
            <a:r>
              <a:rPr lang="en-US" b="1" dirty="0"/>
              <a:t>++ ) </a:t>
            </a:r>
            <a:endParaRPr lang="en-US" b="1" dirty="0" smtClean="0"/>
          </a:p>
          <a:p>
            <a:pPr marL="0" indent="0">
              <a:buNone/>
            </a:pPr>
            <a:r>
              <a:rPr lang="en-US" b="1" dirty="0"/>
              <a:t> </a:t>
            </a:r>
            <a:r>
              <a:rPr lang="en-US" b="1" dirty="0" smtClean="0"/>
              <a:t>    { </a:t>
            </a:r>
            <a:r>
              <a:rPr lang="en-US" b="1" dirty="0" err="1" smtClean="0"/>
              <a:t>printf</a:t>
            </a:r>
            <a:r>
              <a:rPr lang="en-US" b="1" dirty="0"/>
              <a:t>("*(p + %d) : %</a:t>
            </a:r>
            <a:r>
              <a:rPr lang="en-US" b="1" dirty="0" smtClean="0"/>
              <a:t>f", </a:t>
            </a:r>
            <a:r>
              <a:rPr lang="en-US" b="1" dirty="0" err="1"/>
              <a:t>i</a:t>
            </a:r>
            <a:r>
              <a:rPr lang="en-US" b="1" dirty="0"/>
              <a:t>, *(p + </a:t>
            </a:r>
            <a:r>
              <a:rPr lang="en-US" b="1" dirty="0" err="1"/>
              <a:t>i</a:t>
            </a:r>
            <a:r>
              <a:rPr lang="en-US" b="1" dirty="0"/>
              <a:t>) ); } </a:t>
            </a:r>
            <a:endParaRPr lang="en-US" b="1" dirty="0" smtClean="0"/>
          </a:p>
          <a:p>
            <a:pPr marL="0" indent="0">
              <a:buNone/>
            </a:pPr>
            <a:endParaRPr lang="en-US" b="1" dirty="0" smtClean="0"/>
          </a:p>
          <a:p>
            <a:pPr marL="0" indent="0">
              <a:buNone/>
            </a:pPr>
            <a:r>
              <a:rPr lang="en-US" b="1" dirty="0" err="1" smtClean="0"/>
              <a:t>printf</a:t>
            </a:r>
            <a:r>
              <a:rPr lang="en-US" b="1" dirty="0"/>
              <a:t>( "Array values using balance as address\n"); </a:t>
            </a:r>
            <a:endParaRPr lang="en-US" b="1" dirty="0" smtClean="0"/>
          </a:p>
          <a:p>
            <a:pPr marL="0" indent="0">
              <a:buNone/>
            </a:pPr>
            <a:r>
              <a:rPr lang="en-US" b="1" dirty="0" smtClean="0"/>
              <a:t>for </a:t>
            </a:r>
            <a:r>
              <a:rPr lang="en-US" b="1" dirty="0"/>
              <a:t>( </a:t>
            </a:r>
            <a:r>
              <a:rPr lang="en-US" b="1" dirty="0" err="1"/>
              <a:t>i</a:t>
            </a:r>
            <a:r>
              <a:rPr lang="en-US" b="1" dirty="0"/>
              <a:t> = 0; </a:t>
            </a:r>
            <a:r>
              <a:rPr lang="en-US" b="1" dirty="0" err="1"/>
              <a:t>i</a:t>
            </a:r>
            <a:r>
              <a:rPr lang="en-US" b="1" dirty="0"/>
              <a:t> &lt; 5; </a:t>
            </a:r>
            <a:r>
              <a:rPr lang="en-US" b="1" dirty="0" err="1"/>
              <a:t>i</a:t>
            </a:r>
            <a:r>
              <a:rPr lang="en-US" b="1" dirty="0"/>
              <a:t>++ ) </a:t>
            </a:r>
            <a:endParaRPr lang="en-US" b="1" dirty="0" smtClean="0"/>
          </a:p>
          <a:p>
            <a:pPr marL="0" indent="0">
              <a:buNone/>
            </a:pPr>
            <a:r>
              <a:rPr lang="en-US" b="1" dirty="0"/>
              <a:t> </a:t>
            </a:r>
            <a:r>
              <a:rPr lang="en-US" b="1" dirty="0" smtClean="0"/>
              <a:t>  { </a:t>
            </a:r>
            <a:r>
              <a:rPr lang="en-US" b="1" dirty="0" err="1"/>
              <a:t>printf</a:t>
            </a:r>
            <a:r>
              <a:rPr lang="en-US" b="1" dirty="0"/>
              <a:t>("*(balance + %d) : %</a:t>
            </a:r>
            <a:r>
              <a:rPr lang="en-US" b="1" dirty="0" smtClean="0"/>
              <a:t>f", </a:t>
            </a:r>
            <a:r>
              <a:rPr lang="en-US" b="1" dirty="0" err="1"/>
              <a:t>i</a:t>
            </a:r>
            <a:r>
              <a:rPr lang="en-US" b="1" dirty="0"/>
              <a:t>, *(balance + </a:t>
            </a:r>
            <a:r>
              <a:rPr lang="en-US" b="1" dirty="0" err="1"/>
              <a:t>i</a:t>
            </a:r>
            <a:r>
              <a:rPr lang="en-US" b="1" dirty="0"/>
              <a:t>) ); } </a:t>
            </a:r>
            <a:endParaRPr lang="en-US" b="1" dirty="0" smtClean="0"/>
          </a:p>
          <a:p>
            <a:pPr marL="0" indent="0">
              <a:buNone/>
            </a:pPr>
            <a:r>
              <a:rPr lang="en-US" b="1" dirty="0" smtClean="0"/>
              <a:t>return </a:t>
            </a:r>
            <a:r>
              <a:rPr lang="en-US" b="1" dirty="0"/>
              <a:t>0; }</a:t>
            </a:r>
          </a:p>
        </p:txBody>
      </p:sp>
    </p:spTree>
    <p:extLst>
      <p:ext uri="{BB962C8B-B14F-4D97-AF65-F5344CB8AC3E}">
        <p14:creationId xmlns:p14="http://schemas.microsoft.com/office/powerpoint/2010/main" val="1682701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b="1" dirty="0"/>
              <a:t>Arrays in C</a:t>
            </a:r>
            <a:endParaRPr lang="en-US" dirty="0"/>
          </a:p>
        </p:txBody>
      </p:sp>
      <p:sp>
        <p:nvSpPr>
          <p:cNvPr id="3" name="Content Placeholder 2"/>
          <p:cNvSpPr>
            <a:spLocks noGrp="1"/>
          </p:cNvSpPr>
          <p:nvPr>
            <p:ph idx="1"/>
          </p:nvPr>
        </p:nvSpPr>
        <p:spPr>
          <a:xfrm>
            <a:off x="457200" y="1447800"/>
            <a:ext cx="8229600" cy="4678363"/>
          </a:xfrm>
        </p:spPr>
        <p:txBody>
          <a:bodyPr/>
          <a:lstStyle/>
          <a:p>
            <a:pPr algn="just"/>
            <a:r>
              <a:rPr lang="en-US" sz="2800" dirty="0">
                <a:latin typeface="Times New Roman" panose="02020603050405020304" pitchFamily="18" charset="0"/>
                <a:cs typeface="Times New Roman" panose="02020603050405020304" pitchFamily="18" charset="0"/>
              </a:rPr>
              <a:t>A specific element in an array is accessed by an index.</a:t>
            </a:r>
          </a:p>
          <a:p>
            <a:pPr algn="just"/>
            <a:r>
              <a:rPr lang="en-US" sz="2800" dirty="0">
                <a:latin typeface="Times New Roman" panose="02020603050405020304" pitchFamily="18" charset="0"/>
                <a:cs typeface="Times New Roman" panose="02020603050405020304" pitchFamily="18" charset="0"/>
              </a:rPr>
              <a:t>All arrays consist of contiguous memory locations. The lowest address corresponds to the first element and the highest address to the last element.</a:t>
            </a:r>
          </a:p>
          <a:p>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1155" y="4267200"/>
            <a:ext cx="6477000"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34362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normAutofit fontScale="90000"/>
          </a:bodyPr>
          <a:lstStyle/>
          <a:p>
            <a:r>
              <a:rPr lang="en-US" sz="3200" b="1" dirty="0">
                <a:latin typeface="Times New Roman" panose="02020603050405020304" pitchFamily="18" charset="0"/>
                <a:cs typeface="Times New Roman" panose="02020603050405020304" pitchFamily="18" charset="0"/>
              </a:rPr>
              <a:t>Program to find the sum of six numbers </a:t>
            </a:r>
            <a:r>
              <a:rPr lang="en-US" sz="3200" b="1" dirty="0" smtClean="0">
                <a:latin typeface="Times New Roman" panose="02020603050405020304" pitchFamily="18" charset="0"/>
                <a:cs typeface="Times New Roman" panose="02020603050405020304" pitchFamily="18" charset="0"/>
              </a:rPr>
              <a:t>using </a:t>
            </a:r>
            <a:r>
              <a:rPr lang="en-US" sz="3200" b="1" dirty="0">
                <a:latin typeface="Times New Roman" panose="02020603050405020304" pitchFamily="18" charset="0"/>
                <a:cs typeface="Times New Roman" panose="02020603050405020304" pitchFamily="18" charset="0"/>
              </a:rPr>
              <a:t>arrays and </a:t>
            </a:r>
            <a:r>
              <a:rPr lang="en-US" sz="3200" b="1" dirty="0" smtClean="0">
                <a:latin typeface="Times New Roman" panose="02020603050405020304" pitchFamily="18" charset="0"/>
                <a:cs typeface="Times New Roman" panose="02020603050405020304" pitchFamily="18" charset="0"/>
              </a:rPr>
              <a:t>pointers</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371600"/>
            <a:ext cx="8229600" cy="4754563"/>
          </a:xfrm>
        </p:spPr>
        <p:txBody>
          <a:bodyPr>
            <a:normAutofit fontScale="70000" lnSpcReduction="20000"/>
          </a:bodyPr>
          <a:lstStyle/>
          <a:p>
            <a:pPr marL="0" indent="0">
              <a:buNone/>
            </a:pPr>
            <a:r>
              <a:rPr lang="en-US" b="1" dirty="0">
                <a:latin typeface="Times New Roman" panose="02020603050405020304" pitchFamily="18" charset="0"/>
                <a:cs typeface="Times New Roman" panose="02020603050405020304" pitchFamily="18" charset="0"/>
              </a:rPr>
              <a:t>#include &lt;</a:t>
            </a:r>
            <a:r>
              <a:rPr lang="en-US" b="1" dirty="0" err="1">
                <a:latin typeface="Times New Roman" panose="02020603050405020304" pitchFamily="18" charset="0"/>
                <a:cs typeface="Times New Roman" panose="02020603050405020304" pitchFamily="18" charset="0"/>
              </a:rPr>
              <a:t>stdio.h</a:t>
            </a:r>
            <a:r>
              <a:rPr lang="en-US" b="1" dirty="0">
                <a:latin typeface="Times New Roman" panose="02020603050405020304" pitchFamily="18" charset="0"/>
                <a:cs typeface="Times New Roman" panose="02020603050405020304" pitchFamily="18" charset="0"/>
              </a:rPr>
              <a:t>&gt; </a:t>
            </a:r>
            <a:endParaRPr lang="en-US" b="1" dirty="0" smtClean="0">
              <a:latin typeface="Times New Roman" panose="02020603050405020304" pitchFamily="18" charset="0"/>
              <a:cs typeface="Times New Roman" panose="02020603050405020304" pitchFamily="18" charset="0"/>
            </a:endParaRPr>
          </a:p>
          <a:p>
            <a:pPr marL="0" indent="0">
              <a:buNone/>
            </a:pPr>
            <a:r>
              <a:rPr lang="en-US" b="1" dirty="0" err="1" smtClean="0">
                <a:latin typeface="Times New Roman" panose="02020603050405020304" pitchFamily="18" charset="0"/>
                <a:cs typeface="Times New Roman" panose="02020603050405020304" pitchFamily="18" charset="0"/>
              </a:rPr>
              <a:t>int</a:t>
            </a:r>
            <a:r>
              <a:rPr lang="en-US" b="1"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main() </a:t>
            </a:r>
            <a:endParaRPr lang="en-US" b="1" dirty="0" smtClean="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 </a:t>
            </a:r>
          </a:p>
          <a:p>
            <a:pPr marL="0" indent="0">
              <a:buNone/>
            </a:pP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int</a:t>
            </a:r>
            <a:r>
              <a:rPr lang="en-US" b="1" dirty="0" smtClean="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a:t>
            </a:r>
            <a:r>
              <a:rPr lang="en-US" b="1" dirty="0">
                <a:latin typeface="Times New Roman" panose="02020603050405020304" pitchFamily="18" charset="0"/>
                <a:cs typeface="Times New Roman" panose="02020603050405020304" pitchFamily="18" charset="0"/>
              </a:rPr>
              <a:t>, classes[6],sum = 0; </a:t>
            </a:r>
            <a:endParaRPr lang="en-US" b="1" dirty="0" smtClean="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printf</a:t>
            </a:r>
            <a:r>
              <a:rPr lang="en-US" b="1" dirty="0">
                <a:latin typeface="Times New Roman" panose="02020603050405020304" pitchFamily="18" charset="0"/>
                <a:cs typeface="Times New Roman" panose="02020603050405020304" pitchFamily="18" charset="0"/>
              </a:rPr>
              <a:t>("Enter 6 numbers:\n"); </a:t>
            </a:r>
            <a:endParaRPr lang="en-US" b="1" dirty="0" smtClean="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for(</a:t>
            </a:r>
            <a:r>
              <a:rPr lang="en-US" b="1" dirty="0" err="1" smtClean="0">
                <a:latin typeface="Times New Roman" panose="02020603050405020304" pitchFamily="18" charset="0"/>
                <a:cs typeface="Times New Roman" panose="02020603050405020304" pitchFamily="18" charset="0"/>
              </a:rPr>
              <a:t>i</a:t>
            </a:r>
            <a:r>
              <a:rPr lang="en-US" b="1"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 0; </a:t>
            </a:r>
            <a:r>
              <a:rPr lang="en-US" b="1" dirty="0" err="1">
                <a:latin typeface="Times New Roman" panose="02020603050405020304" pitchFamily="18" charset="0"/>
                <a:cs typeface="Times New Roman" panose="02020603050405020304" pitchFamily="18" charset="0"/>
              </a:rPr>
              <a:t>i</a:t>
            </a:r>
            <a:r>
              <a:rPr lang="en-US" b="1" dirty="0">
                <a:latin typeface="Times New Roman" panose="02020603050405020304" pitchFamily="18" charset="0"/>
                <a:cs typeface="Times New Roman" panose="02020603050405020304" pitchFamily="18" charset="0"/>
              </a:rPr>
              <a:t> &lt; 6; ++</a:t>
            </a:r>
            <a:r>
              <a:rPr lang="en-US" b="1" dirty="0" err="1">
                <a:latin typeface="Times New Roman" panose="02020603050405020304" pitchFamily="18" charset="0"/>
                <a:cs typeface="Times New Roman" panose="02020603050405020304" pitchFamily="18" charset="0"/>
              </a:rPr>
              <a:t>i</a:t>
            </a:r>
            <a:r>
              <a:rPr lang="en-US" b="1" dirty="0">
                <a:latin typeface="Times New Roman" panose="02020603050405020304" pitchFamily="18" charset="0"/>
                <a:cs typeface="Times New Roman" panose="02020603050405020304" pitchFamily="18" charset="0"/>
              </a:rPr>
              <a:t>) </a:t>
            </a:r>
            <a:endParaRPr lang="en-US" b="1" dirty="0" smtClean="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 </a:t>
            </a:r>
            <a:r>
              <a:rPr lang="en-US" b="1" i="1" dirty="0">
                <a:solidFill>
                  <a:srgbClr val="00B050"/>
                </a:solidFill>
                <a:latin typeface="Times New Roman" panose="02020603050405020304" pitchFamily="18" charset="0"/>
                <a:cs typeface="Times New Roman" panose="02020603050405020304" pitchFamily="18" charset="0"/>
              </a:rPr>
              <a:t>// (classes + </a:t>
            </a:r>
            <a:r>
              <a:rPr lang="en-US" b="1" i="1" dirty="0" err="1">
                <a:solidFill>
                  <a:srgbClr val="00B050"/>
                </a:solidFill>
                <a:latin typeface="Times New Roman" panose="02020603050405020304" pitchFamily="18" charset="0"/>
                <a:cs typeface="Times New Roman" panose="02020603050405020304" pitchFamily="18" charset="0"/>
              </a:rPr>
              <a:t>i</a:t>
            </a:r>
            <a:r>
              <a:rPr lang="en-US" b="1" i="1" dirty="0">
                <a:solidFill>
                  <a:srgbClr val="00B050"/>
                </a:solidFill>
                <a:latin typeface="Times New Roman" panose="02020603050405020304" pitchFamily="18" charset="0"/>
                <a:cs typeface="Times New Roman" panose="02020603050405020304" pitchFamily="18" charset="0"/>
              </a:rPr>
              <a:t>) is equivalent to &amp;classes[</a:t>
            </a:r>
            <a:r>
              <a:rPr lang="en-US" b="1" i="1" dirty="0" err="1">
                <a:solidFill>
                  <a:srgbClr val="00B050"/>
                </a:solidFill>
                <a:latin typeface="Times New Roman" panose="02020603050405020304" pitchFamily="18" charset="0"/>
                <a:cs typeface="Times New Roman" panose="02020603050405020304" pitchFamily="18" charset="0"/>
              </a:rPr>
              <a:t>i</a:t>
            </a:r>
            <a:r>
              <a:rPr lang="en-US" b="1" i="1" dirty="0">
                <a:solidFill>
                  <a:srgbClr val="00B050"/>
                </a:solidFill>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 </a:t>
            </a:r>
            <a:endParaRPr lang="en-US" b="1" dirty="0" smtClean="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scanf</a:t>
            </a:r>
            <a:r>
              <a:rPr lang="en-US" b="1" dirty="0">
                <a:latin typeface="Times New Roman" panose="02020603050405020304" pitchFamily="18" charset="0"/>
                <a:cs typeface="Times New Roman" panose="02020603050405020304" pitchFamily="18" charset="0"/>
              </a:rPr>
              <a:t>("%d",(classes + </a:t>
            </a:r>
            <a:r>
              <a:rPr lang="en-US" b="1" dirty="0" err="1">
                <a:latin typeface="Times New Roman" panose="02020603050405020304" pitchFamily="18" charset="0"/>
                <a:cs typeface="Times New Roman" panose="02020603050405020304" pitchFamily="18" charset="0"/>
              </a:rPr>
              <a:t>i</a:t>
            </a:r>
            <a:r>
              <a:rPr lang="en-US" b="1" dirty="0">
                <a:latin typeface="Times New Roman" panose="02020603050405020304" pitchFamily="18" charset="0"/>
                <a:cs typeface="Times New Roman" panose="02020603050405020304" pitchFamily="18" charset="0"/>
              </a:rPr>
              <a:t>)); </a:t>
            </a:r>
            <a:endParaRPr lang="en-US" b="1" dirty="0" smtClean="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       </a:t>
            </a:r>
            <a:r>
              <a:rPr lang="en-US" b="1" i="1" dirty="0" smtClean="0">
                <a:solidFill>
                  <a:srgbClr val="00B050"/>
                </a:solidFill>
                <a:latin typeface="Times New Roman" panose="02020603050405020304" pitchFamily="18" charset="0"/>
                <a:cs typeface="Times New Roman" panose="02020603050405020304" pitchFamily="18" charset="0"/>
              </a:rPr>
              <a:t>// </a:t>
            </a:r>
            <a:r>
              <a:rPr lang="en-US" b="1" i="1" dirty="0">
                <a:solidFill>
                  <a:srgbClr val="00B050"/>
                </a:solidFill>
                <a:latin typeface="Times New Roman" panose="02020603050405020304" pitchFamily="18" charset="0"/>
                <a:cs typeface="Times New Roman" panose="02020603050405020304" pitchFamily="18" charset="0"/>
              </a:rPr>
              <a:t>*(classes + </a:t>
            </a:r>
            <a:r>
              <a:rPr lang="en-US" b="1" i="1" dirty="0" err="1">
                <a:solidFill>
                  <a:srgbClr val="00B050"/>
                </a:solidFill>
                <a:latin typeface="Times New Roman" panose="02020603050405020304" pitchFamily="18" charset="0"/>
                <a:cs typeface="Times New Roman" panose="02020603050405020304" pitchFamily="18" charset="0"/>
              </a:rPr>
              <a:t>i</a:t>
            </a:r>
            <a:r>
              <a:rPr lang="en-US" b="1" i="1" dirty="0">
                <a:solidFill>
                  <a:srgbClr val="00B050"/>
                </a:solidFill>
                <a:latin typeface="Times New Roman" panose="02020603050405020304" pitchFamily="18" charset="0"/>
                <a:cs typeface="Times New Roman" panose="02020603050405020304" pitchFamily="18" charset="0"/>
              </a:rPr>
              <a:t>) is equivalent to classes[</a:t>
            </a:r>
            <a:r>
              <a:rPr lang="en-US" b="1" i="1" dirty="0" err="1">
                <a:solidFill>
                  <a:srgbClr val="00B050"/>
                </a:solidFill>
                <a:latin typeface="Times New Roman" panose="02020603050405020304" pitchFamily="18" charset="0"/>
                <a:cs typeface="Times New Roman" panose="02020603050405020304" pitchFamily="18" charset="0"/>
              </a:rPr>
              <a:t>i</a:t>
            </a:r>
            <a:r>
              <a:rPr lang="en-US" b="1" i="1" dirty="0">
                <a:solidFill>
                  <a:srgbClr val="00B050"/>
                </a:solidFill>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 </a:t>
            </a:r>
            <a:endParaRPr lang="en-US" b="1" dirty="0" smtClean="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       sum </a:t>
            </a:r>
            <a:r>
              <a:rPr lang="en-US" b="1" dirty="0">
                <a:latin typeface="Times New Roman" panose="02020603050405020304" pitchFamily="18" charset="0"/>
                <a:cs typeface="Times New Roman" panose="02020603050405020304" pitchFamily="18" charset="0"/>
              </a:rPr>
              <a:t>+= *(classes + </a:t>
            </a:r>
            <a:r>
              <a:rPr lang="en-US" b="1" dirty="0" err="1">
                <a:latin typeface="Times New Roman" panose="02020603050405020304" pitchFamily="18" charset="0"/>
                <a:cs typeface="Times New Roman" panose="02020603050405020304" pitchFamily="18" charset="0"/>
              </a:rPr>
              <a:t>i</a:t>
            </a:r>
            <a:r>
              <a:rPr lang="en-US" b="1" dirty="0">
                <a:latin typeface="Times New Roman" panose="02020603050405020304" pitchFamily="18" charset="0"/>
                <a:cs typeface="Times New Roman" panose="02020603050405020304" pitchFamily="18" charset="0"/>
              </a:rPr>
              <a:t>); </a:t>
            </a:r>
            <a:endParaRPr lang="en-US" b="1" dirty="0" smtClean="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 </a:t>
            </a:r>
          </a:p>
          <a:p>
            <a:pPr marL="0" indent="0">
              <a:buNone/>
            </a:pP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printf</a:t>
            </a:r>
            <a:r>
              <a:rPr lang="en-US" b="1" dirty="0">
                <a:latin typeface="Times New Roman" panose="02020603050405020304" pitchFamily="18" charset="0"/>
                <a:cs typeface="Times New Roman" panose="02020603050405020304" pitchFamily="18" charset="0"/>
              </a:rPr>
              <a:t>("Sum = %d", sum); </a:t>
            </a:r>
            <a:endParaRPr lang="en-US" b="1" dirty="0" smtClean="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  return </a:t>
            </a:r>
            <a:r>
              <a:rPr lang="en-US" b="1" dirty="0">
                <a:latin typeface="Times New Roman" panose="02020603050405020304" pitchFamily="18" charset="0"/>
                <a:cs typeface="Times New Roman" panose="02020603050405020304" pitchFamily="18" charset="0"/>
              </a:rPr>
              <a:t>0; </a:t>
            </a:r>
            <a:endParaRPr lang="en-US" b="1" dirty="0" smtClean="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2892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normAutofit/>
          </a:bodyPr>
          <a:lstStyle/>
          <a:p>
            <a:r>
              <a:rPr lang="en-US" b="1" dirty="0"/>
              <a:t>Types of C arrays</a:t>
            </a:r>
            <a:r>
              <a:rPr lang="en-US" b="1" dirty="0" smtClean="0"/>
              <a:t>:</a:t>
            </a:r>
            <a:endParaRPr lang="en-US" dirty="0"/>
          </a:p>
        </p:txBody>
      </p:sp>
      <p:sp>
        <p:nvSpPr>
          <p:cNvPr id="3" name="Content Placeholder 2"/>
          <p:cNvSpPr>
            <a:spLocks noGrp="1"/>
          </p:cNvSpPr>
          <p:nvPr>
            <p:ph idx="1"/>
          </p:nvPr>
        </p:nvSpPr>
        <p:spPr/>
        <p:txBody>
          <a:bodyPr/>
          <a:lstStyle/>
          <a:p>
            <a:pPr marL="0" indent="0" algn="just">
              <a:buNone/>
            </a:pPr>
            <a:r>
              <a:rPr lang="en-US" dirty="0">
                <a:latin typeface="Times New Roman" panose="02020603050405020304" pitchFamily="18" charset="0"/>
                <a:cs typeface="Times New Roman" panose="02020603050405020304" pitchFamily="18" charset="0"/>
              </a:rPr>
              <a:t>There are 2 types of C arrays. They are</a:t>
            </a:r>
            <a:r>
              <a:rPr lang="en-US" dirty="0" smtClean="0">
                <a:latin typeface="Times New Roman" panose="02020603050405020304" pitchFamily="18" charset="0"/>
                <a:cs typeface="Times New Roman" panose="02020603050405020304" pitchFamily="18" charset="0"/>
              </a:rPr>
              <a:t>,</a:t>
            </a:r>
          </a:p>
          <a:p>
            <a:pPr marL="0" indent="0" algn="just">
              <a:buNone/>
            </a:pP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One dimensional array</a:t>
            </a:r>
          </a:p>
          <a:p>
            <a:pPr algn="just"/>
            <a:r>
              <a:rPr lang="en-US" dirty="0">
                <a:latin typeface="Times New Roman" panose="02020603050405020304" pitchFamily="18" charset="0"/>
                <a:cs typeface="Times New Roman" panose="02020603050405020304" pitchFamily="18" charset="0"/>
              </a:rPr>
              <a:t>Multi dimensional array </a:t>
            </a:r>
          </a:p>
          <a:p>
            <a:pPr lvl="1" algn="just"/>
            <a:r>
              <a:rPr lang="en-US" dirty="0">
                <a:latin typeface="Times New Roman" panose="02020603050405020304" pitchFamily="18" charset="0"/>
                <a:cs typeface="Times New Roman" panose="02020603050405020304" pitchFamily="18" charset="0"/>
              </a:rPr>
              <a:t>Two dimensional array</a:t>
            </a:r>
          </a:p>
          <a:p>
            <a:pPr lvl="1" algn="just"/>
            <a:r>
              <a:rPr lang="en-US" dirty="0">
                <a:latin typeface="Times New Roman" panose="02020603050405020304" pitchFamily="18" charset="0"/>
                <a:cs typeface="Times New Roman" panose="02020603050405020304" pitchFamily="18" charset="0"/>
              </a:rPr>
              <a:t>Three dimensional array, four dimensional array </a:t>
            </a:r>
            <a:r>
              <a:rPr lang="en-US" dirty="0" err="1">
                <a:latin typeface="Times New Roman" panose="02020603050405020304" pitchFamily="18" charset="0"/>
                <a:cs typeface="Times New Roman" panose="02020603050405020304" pitchFamily="18" charset="0"/>
              </a:rPr>
              <a:t>etc</a:t>
            </a:r>
            <a:r>
              <a:rPr lang="en-US" dirty="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07057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b="1" dirty="0" smtClean="0"/>
              <a:t> </a:t>
            </a:r>
            <a:r>
              <a:rPr lang="en-US" b="1" dirty="0"/>
              <a:t>One dimensional array in C</a:t>
            </a:r>
            <a:r>
              <a:rPr lang="en-US" b="1" dirty="0" smtClean="0"/>
              <a: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44549801"/>
              </p:ext>
            </p:extLst>
          </p:nvPr>
        </p:nvGraphicFramePr>
        <p:xfrm>
          <a:off x="228600" y="1447801"/>
          <a:ext cx="8686800" cy="5105399"/>
        </p:xfrm>
        <a:graphic>
          <a:graphicData uri="http://schemas.openxmlformats.org/drawingml/2006/table">
            <a:tbl>
              <a:tblPr/>
              <a:tblGrid>
                <a:gridCol w="21336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505200">
                  <a:extLst>
                    <a:ext uri="{9D8B030D-6E8A-4147-A177-3AD203B41FA5}">
                      <a16:colId xmlns:a16="http://schemas.microsoft.com/office/drawing/2014/main" val="20002"/>
                    </a:ext>
                  </a:extLst>
                </a:gridCol>
              </a:tblGrid>
              <a:tr h="685799">
                <a:tc>
                  <a:txBody>
                    <a:bodyPr/>
                    <a:lstStyle/>
                    <a:p>
                      <a:pPr algn="ctr"/>
                      <a:r>
                        <a:rPr lang="en-US" b="1" dirty="0">
                          <a:solidFill>
                            <a:srgbClr val="000000"/>
                          </a:solidFill>
                          <a:effectLst/>
                        </a:rPr>
                        <a:t>Array declaration</a:t>
                      </a:r>
                      <a:endParaRPr lang="en-US" dirty="0">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b="1">
                          <a:solidFill>
                            <a:srgbClr val="000000"/>
                          </a:solidFill>
                          <a:effectLst/>
                        </a:rPr>
                        <a:t>Array initialization</a:t>
                      </a:r>
                      <a:endParaRPr lang="en-US">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a:r>
                        <a:rPr lang="en-US" b="1">
                          <a:solidFill>
                            <a:srgbClr val="000000"/>
                          </a:solidFill>
                          <a:effectLst/>
                        </a:rPr>
                        <a:t>Accessing array</a:t>
                      </a:r>
                      <a:endParaRPr lang="en-US">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143000">
                <a:tc>
                  <a:txBody>
                    <a:bodyPr/>
                    <a:lstStyle/>
                    <a:p>
                      <a:r>
                        <a:rPr lang="en-US" b="1" dirty="0">
                          <a:effectLst/>
                        </a:rPr>
                        <a:t>Syntax:</a:t>
                      </a:r>
                      <a:r>
                        <a:rPr lang="en-US" dirty="0">
                          <a:effectLst/>
                        </a:rPr>
                        <a:t> </a:t>
                      </a:r>
                      <a:r>
                        <a:rPr lang="en-US" dirty="0" err="1">
                          <a:effectLst/>
                        </a:rPr>
                        <a:t>data_type</a:t>
                      </a:r>
                      <a:r>
                        <a:rPr lang="en-US" dirty="0">
                          <a:effectLst/>
                        </a:rPr>
                        <a:t> </a:t>
                      </a:r>
                      <a:r>
                        <a:rPr lang="en-US" dirty="0" err="1" smtClean="0">
                          <a:effectLst/>
                        </a:rPr>
                        <a:t>arr_name</a:t>
                      </a:r>
                      <a:r>
                        <a:rPr lang="en-US" dirty="0" smtClean="0">
                          <a:effectLst/>
                        </a:rPr>
                        <a:t>[</a:t>
                      </a:r>
                      <a:r>
                        <a:rPr lang="en-US" dirty="0" err="1" smtClean="0">
                          <a:effectLst/>
                        </a:rPr>
                        <a:t>arr_size</a:t>
                      </a:r>
                      <a:r>
                        <a:rPr lang="en-US" dirty="0">
                          <a:effectLst/>
                        </a:rPr>
                        <a:t>];</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dirty="0" err="1">
                          <a:effectLst/>
                        </a:rPr>
                        <a:t>data_type</a:t>
                      </a:r>
                      <a:r>
                        <a:rPr lang="en-US" dirty="0">
                          <a:effectLst/>
                        </a:rPr>
                        <a:t> </a:t>
                      </a:r>
                      <a:r>
                        <a:rPr lang="en-US" dirty="0" err="1" smtClean="0">
                          <a:effectLst/>
                        </a:rPr>
                        <a:t>arr_name</a:t>
                      </a:r>
                      <a:r>
                        <a:rPr lang="en-US" dirty="0" smtClean="0">
                          <a:effectLst/>
                        </a:rPr>
                        <a:t>[</a:t>
                      </a:r>
                      <a:r>
                        <a:rPr lang="en-US" dirty="0" err="1" smtClean="0">
                          <a:effectLst/>
                        </a:rPr>
                        <a:t>arr_size</a:t>
                      </a:r>
                      <a:r>
                        <a:rPr lang="en-US" dirty="0" smtClean="0">
                          <a:effectLst/>
                        </a:rPr>
                        <a:t>] = {value1</a:t>
                      </a:r>
                      <a:r>
                        <a:rPr lang="en-US" dirty="0">
                          <a:effectLst/>
                        </a:rPr>
                        <a:t>, value2, value3</a:t>
                      </a:r>
                      <a:r>
                        <a:rPr lang="en-US" dirty="0" smtClean="0">
                          <a:effectLst/>
                        </a:rPr>
                        <a:t>,….};</a:t>
                      </a:r>
                      <a:endParaRPr lang="en-US" dirty="0">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a:effectLst/>
                        </a:rPr>
                        <a:t>arr_name[index];</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295400">
                <a:tc>
                  <a:txBody>
                    <a:bodyPr/>
                    <a:lstStyle/>
                    <a:p>
                      <a:r>
                        <a:rPr lang="en-US" dirty="0" err="1">
                          <a:effectLst/>
                        </a:rPr>
                        <a:t>int</a:t>
                      </a:r>
                      <a:r>
                        <a:rPr lang="en-US" dirty="0">
                          <a:effectLst/>
                        </a:rPr>
                        <a:t> </a:t>
                      </a:r>
                      <a:r>
                        <a:rPr lang="en-US" dirty="0" smtClean="0">
                          <a:effectLst/>
                        </a:rPr>
                        <a:t>age[5</a:t>
                      </a:r>
                      <a:r>
                        <a:rPr lang="en-US" dirty="0">
                          <a:effectLst/>
                        </a:rPr>
                        <a:t>];</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a:effectLst/>
                        </a:rPr>
                        <a:t>int age[5]={0, 1, 2, 3, 4};</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dirty="0">
                          <a:effectLst/>
                        </a:rPr>
                        <a:t>age[0];</a:t>
                      </a:r>
                      <a:r>
                        <a:rPr lang="en-US" dirty="0">
                          <a:solidFill>
                            <a:srgbClr val="FFFFFF"/>
                          </a:solidFill>
                          <a:effectLst/>
                        </a:rPr>
                        <a:t>_</a:t>
                      </a:r>
                      <a:r>
                        <a:rPr lang="en-US" dirty="0">
                          <a:effectLst/>
                        </a:rPr>
                        <a:t>/*0</a:t>
                      </a:r>
                      <a:r>
                        <a:rPr lang="en-US" dirty="0">
                          <a:solidFill>
                            <a:srgbClr val="FFFFFF"/>
                          </a:solidFill>
                          <a:effectLst/>
                        </a:rPr>
                        <a:t>_</a:t>
                      </a:r>
                      <a:r>
                        <a:rPr lang="en-US" dirty="0">
                          <a:effectLst/>
                        </a:rPr>
                        <a:t>is</a:t>
                      </a:r>
                      <a:r>
                        <a:rPr lang="en-US" dirty="0">
                          <a:solidFill>
                            <a:srgbClr val="FFFFFF"/>
                          </a:solidFill>
                          <a:effectLst/>
                        </a:rPr>
                        <a:t>_</a:t>
                      </a:r>
                      <a:r>
                        <a:rPr lang="en-US" dirty="0">
                          <a:effectLst/>
                        </a:rPr>
                        <a:t>accessed</a:t>
                      </a:r>
                      <a:r>
                        <a:rPr lang="en-US" dirty="0" smtClean="0">
                          <a:effectLst/>
                        </a:rPr>
                        <a:t>*/</a:t>
                      </a:r>
                    </a:p>
                    <a:p>
                      <a:r>
                        <a:rPr lang="en-US" dirty="0" smtClean="0">
                          <a:effectLst/>
                        </a:rPr>
                        <a:t>age[1</a:t>
                      </a:r>
                      <a:r>
                        <a:rPr lang="en-US" dirty="0">
                          <a:effectLst/>
                        </a:rPr>
                        <a:t>];</a:t>
                      </a:r>
                      <a:r>
                        <a:rPr lang="en-US" dirty="0">
                          <a:solidFill>
                            <a:srgbClr val="FFFFFF"/>
                          </a:solidFill>
                          <a:effectLst/>
                        </a:rPr>
                        <a:t>_</a:t>
                      </a:r>
                      <a:r>
                        <a:rPr lang="en-US" dirty="0">
                          <a:effectLst/>
                        </a:rPr>
                        <a:t>/*1</a:t>
                      </a:r>
                      <a:r>
                        <a:rPr lang="en-US" dirty="0">
                          <a:solidFill>
                            <a:srgbClr val="FFFFFF"/>
                          </a:solidFill>
                          <a:effectLst/>
                        </a:rPr>
                        <a:t>_</a:t>
                      </a:r>
                      <a:r>
                        <a:rPr lang="en-US" dirty="0">
                          <a:effectLst/>
                        </a:rPr>
                        <a:t>is</a:t>
                      </a:r>
                      <a:r>
                        <a:rPr lang="en-US" dirty="0">
                          <a:solidFill>
                            <a:srgbClr val="FFFFFF"/>
                          </a:solidFill>
                          <a:effectLst/>
                        </a:rPr>
                        <a:t>_</a:t>
                      </a:r>
                      <a:r>
                        <a:rPr lang="en-US" dirty="0">
                          <a:effectLst/>
                        </a:rPr>
                        <a:t>accessed</a:t>
                      </a:r>
                      <a:r>
                        <a:rPr lang="en-US" dirty="0" smtClean="0">
                          <a:effectLst/>
                        </a:rPr>
                        <a:t>*/</a:t>
                      </a:r>
                    </a:p>
                    <a:p>
                      <a:r>
                        <a:rPr lang="en-US" dirty="0" smtClean="0">
                          <a:effectLst/>
                        </a:rPr>
                        <a:t>age[2</a:t>
                      </a:r>
                      <a:r>
                        <a:rPr lang="en-US" dirty="0">
                          <a:effectLst/>
                        </a:rPr>
                        <a:t>];</a:t>
                      </a:r>
                      <a:r>
                        <a:rPr lang="en-US" dirty="0">
                          <a:solidFill>
                            <a:srgbClr val="FFFFFF"/>
                          </a:solidFill>
                          <a:effectLst/>
                        </a:rPr>
                        <a:t>_</a:t>
                      </a:r>
                      <a:r>
                        <a:rPr lang="en-US" dirty="0">
                          <a:effectLst/>
                        </a:rPr>
                        <a:t>/*2</a:t>
                      </a:r>
                      <a:r>
                        <a:rPr lang="en-US" dirty="0">
                          <a:solidFill>
                            <a:srgbClr val="FFFFFF"/>
                          </a:solidFill>
                          <a:effectLst/>
                        </a:rPr>
                        <a:t>_</a:t>
                      </a:r>
                      <a:r>
                        <a:rPr lang="en-US" dirty="0">
                          <a:effectLst/>
                        </a:rPr>
                        <a:t>is</a:t>
                      </a:r>
                      <a:r>
                        <a:rPr lang="en-US" dirty="0">
                          <a:solidFill>
                            <a:srgbClr val="FFFFFF"/>
                          </a:solidFill>
                          <a:effectLst/>
                        </a:rPr>
                        <a:t>_</a:t>
                      </a:r>
                      <a:r>
                        <a:rPr lang="en-US" dirty="0">
                          <a:effectLst/>
                        </a:rPr>
                        <a:t>accessed*/</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981200">
                <a:tc>
                  <a:txBody>
                    <a:bodyPr/>
                    <a:lstStyle/>
                    <a:p>
                      <a:r>
                        <a:rPr lang="en-US">
                          <a:effectLst/>
                        </a:rPr>
                        <a:t>char str[10];</a:t>
                      </a: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dirty="0">
                          <a:effectLst/>
                        </a:rPr>
                        <a:t>char </a:t>
                      </a:r>
                      <a:r>
                        <a:rPr lang="en-US" dirty="0" err="1">
                          <a:effectLst/>
                        </a:rPr>
                        <a:t>str</a:t>
                      </a:r>
                      <a:r>
                        <a:rPr lang="en-US" dirty="0">
                          <a:effectLst/>
                        </a:rPr>
                        <a:t>[10]={‘</a:t>
                      </a:r>
                      <a:r>
                        <a:rPr lang="en-US" dirty="0" err="1">
                          <a:effectLst/>
                        </a:rPr>
                        <a:t>H</a:t>
                      </a:r>
                      <a:r>
                        <a:rPr lang="en-US" dirty="0" err="1" smtClean="0">
                          <a:effectLst/>
                        </a:rPr>
                        <a:t>’,‘e’,‘</a:t>
                      </a:r>
                      <a:r>
                        <a:rPr lang="en-US" dirty="0" err="1">
                          <a:effectLst/>
                        </a:rPr>
                        <a:t>y</a:t>
                      </a:r>
                      <a:r>
                        <a:rPr lang="en-US" dirty="0" smtClean="0">
                          <a:effectLst/>
                        </a:rPr>
                        <a:t>’};</a:t>
                      </a:r>
                      <a:r>
                        <a:rPr lang="en-US" dirty="0">
                          <a:effectLst/>
                        </a:rPr>
                        <a:t> </a:t>
                      </a:r>
                      <a:endParaRPr lang="en-US" dirty="0" smtClean="0">
                        <a:effectLst/>
                      </a:endParaRPr>
                    </a:p>
                    <a:p>
                      <a:r>
                        <a:rPr lang="en-US" b="1" dirty="0" smtClean="0">
                          <a:effectLst/>
                        </a:rPr>
                        <a:t>(</a:t>
                      </a:r>
                      <a:r>
                        <a:rPr lang="en-US" b="1" dirty="0">
                          <a:effectLst/>
                        </a:rPr>
                        <a:t>or</a:t>
                      </a:r>
                      <a:r>
                        <a:rPr lang="en-US" b="1" dirty="0" smtClean="0">
                          <a:effectLst/>
                        </a:rPr>
                        <a:t>)</a:t>
                      </a:r>
                    </a:p>
                    <a:p>
                      <a:r>
                        <a:rPr lang="en-US" dirty="0" smtClean="0">
                          <a:effectLst/>
                        </a:rPr>
                        <a:t>char </a:t>
                      </a:r>
                      <a:r>
                        <a:rPr lang="en-US" dirty="0" err="1">
                          <a:effectLst/>
                        </a:rPr>
                        <a:t>str</a:t>
                      </a:r>
                      <a:r>
                        <a:rPr lang="en-US" dirty="0">
                          <a:effectLst/>
                        </a:rPr>
                        <a:t>[0] = ‘H</a:t>
                      </a:r>
                      <a:r>
                        <a:rPr lang="en-US" dirty="0" smtClean="0">
                          <a:effectLst/>
                        </a:rPr>
                        <a:t>’;</a:t>
                      </a:r>
                    </a:p>
                    <a:p>
                      <a:r>
                        <a:rPr lang="en-US" dirty="0" smtClean="0">
                          <a:effectLst/>
                        </a:rPr>
                        <a:t>char </a:t>
                      </a:r>
                      <a:r>
                        <a:rPr lang="en-US" dirty="0" err="1">
                          <a:effectLst/>
                        </a:rPr>
                        <a:t>str</a:t>
                      </a:r>
                      <a:r>
                        <a:rPr lang="en-US" dirty="0">
                          <a:effectLst/>
                        </a:rPr>
                        <a:t>[1] = </a:t>
                      </a:r>
                      <a:r>
                        <a:rPr lang="en-US" dirty="0" smtClean="0">
                          <a:effectLst/>
                        </a:rPr>
                        <a:t>‘e’;</a:t>
                      </a:r>
                      <a:r>
                        <a:rPr lang="en-US" dirty="0">
                          <a:effectLst/>
                        </a:rPr>
                        <a:t> </a:t>
                      </a:r>
                    </a:p>
                    <a:p>
                      <a:r>
                        <a:rPr lang="en-US" dirty="0">
                          <a:effectLst/>
                        </a:rPr>
                        <a:t>char </a:t>
                      </a:r>
                      <a:r>
                        <a:rPr lang="en-US" dirty="0" err="1">
                          <a:effectLst/>
                        </a:rPr>
                        <a:t>str</a:t>
                      </a:r>
                      <a:r>
                        <a:rPr lang="en-US" dirty="0">
                          <a:effectLst/>
                        </a:rPr>
                        <a:t>[2] = </a:t>
                      </a:r>
                      <a:r>
                        <a:rPr lang="en-US" dirty="0" smtClean="0">
                          <a:effectLst/>
                        </a:rPr>
                        <a:t>‘y’;</a:t>
                      </a:r>
                      <a:endParaRPr lang="en-US" dirty="0">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r>
                        <a:rPr lang="en-US" dirty="0" err="1">
                          <a:effectLst/>
                        </a:rPr>
                        <a:t>str</a:t>
                      </a:r>
                      <a:r>
                        <a:rPr lang="en-US" dirty="0">
                          <a:effectLst/>
                        </a:rPr>
                        <a:t>[0];</a:t>
                      </a:r>
                      <a:r>
                        <a:rPr lang="en-US" dirty="0">
                          <a:solidFill>
                            <a:srgbClr val="FFFFFF"/>
                          </a:solidFill>
                          <a:effectLst/>
                        </a:rPr>
                        <a:t>_</a:t>
                      </a:r>
                      <a:r>
                        <a:rPr lang="en-US" dirty="0">
                          <a:effectLst/>
                        </a:rPr>
                        <a:t>/*H is accessed</a:t>
                      </a:r>
                      <a:r>
                        <a:rPr lang="en-US" dirty="0" smtClean="0">
                          <a:effectLst/>
                        </a:rPr>
                        <a:t>*/</a:t>
                      </a:r>
                    </a:p>
                    <a:p>
                      <a:r>
                        <a:rPr lang="en-US" dirty="0" err="1" smtClean="0">
                          <a:effectLst/>
                        </a:rPr>
                        <a:t>str</a:t>
                      </a:r>
                      <a:r>
                        <a:rPr lang="en-US" dirty="0" smtClean="0">
                          <a:effectLst/>
                        </a:rPr>
                        <a:t>[1</a:t>
                      </a:r>
                      <a:r>
                        <a:rPr lang="en-US" dirty="0">
                          <a:effectLst/>
                        </a:rPr>
                        <a:t>];  </a:t>
                      </a:r>
                      <a:r>
                        <a:rPr lang="en-US" dirty="0" smtClean="0">
                          <a:effectLst/>
                        </a:rPr>
                        <a:t>/*e </a:t>
                      </a:r>
                      <a:r>
                        <a:rPr lang="en-US" dirty="0">
                          <a:effectLst/>
                        </a:rPr>
                        <a:t>is accessed</a:t>
                      </a:r>
                      <a:r>
                        <a:rPr lang="en-US" dirty="0" smtClean="0">
                          <a:effectLst/>
                        </a:rPr>
                        <a:t>*/</a:t>
                      </a:r>
                    </a:p>
                    <a:p>
                      <a:r>
                        <a:rPr lang="en-US" dirty="0" err="1" smtClean="0">
                          <a:effectLst/>
                        </a:rPr>
                        <a:t>str</a:t>
                      </a:r>
                      <a:r>
                        <a:rPr lang="en-US" dirty="0" smtClean="0">
                          <a:effectLst/>
                        </a:rPr>
                        <a:t>[2</a:t>
                      </a:r>
                      <a:r>
                        <a:rPr lang="en-US" dirty="0">
                          <a:effectLst/>
                        </a:rPr>
                        <a:t>];  /* y</a:t>
                      </a:r>
                      <a:r>
                        <a:rPr lang="en-US" dirty="0" smtClean="0">
                          <a:effectLst/>
                        </a:rPr>
                        <a:t> </a:t>
                      </a:r>
                      <a:r>
                        <a:rPr lang="en-US" dirty="0">
                          <a:effectLst/>
                        </a:rPr>
                        <a:t>is </a:t>
                      </a:r>
                      <a:r>
                        <a:rPr lang="en-US" dirty="0" smtClean="0">
                          <a:effectLst/>
                        </a:rPr>
                        <a:t>accessed*/</a:t>
                      </a:r>
                      <a:endParaRPr lang="en-US" dirty="0">
                        <a:effectLst/>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1410872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85800"/>
          </a:xfrm>
        </p:spPr>
        <p:txBody>
          <a:bodyPr>
            <a:normAutofit/>
          </a:bodyPr>
          <a:lstStyle/>
          <a:p>
            <a:r>
              <a:rPr lang="en-US" sz="3600" b="1" dirty="0" smtClean="0"/>
              <a:t>Example </a:t>
            </a:r>
            <a:r>
              <a:rPr lang="en-US" sz="3600" b="1" dirty="0"/>
              <a:t>for one dimensional array in </a:t>
            </a:r>
            <a:r>
              <a:rPr lang="en-US" sz="3600" b="1" dirty="0" smtClean="0"/>
              <a:t>C</a:t>
            </a:r>
            <a:endParaRPr lang="en-US" sz="3600" dirty="0"/>
          </a:p>
        </p:txBody>
      </p:sp>
      <p:sp>
        <p:nvSpPr>
          <p:cNvPr id="3" name="Content Placeholder 2"/>
          <p:cNvSpPr>
            <a:spLocks noGrp="1"/>
          </p:cNvSpPr>
          <p:nvPr>
            <p:ph idx="1"/>
          </p:nvPr>
        </p:nvSpPr>
        <p:spPr>
          <a:xfrm>
            <a:off x="457200" y="762000"/>
            <a:ext cx="8229600" cy="5867400"/>
          </a:xfrm>
        </p:spPr>
        <p:txBody>
          <a:bodyPr>
            <a:noAutofit/>
          </a:bodyPr>
          <a:lstStyle/>
          <a:p>
            <a:pPr marL="0" indent="0">
              <a:buNone/>
            </a:pPr>
            <a:r>
              <a:rPr lang="en-US" sz="1600" dirty="0">
                <a:latin typeface="Times New Roman" panose="02020603050405020304" pitchFamily="18" charset="0"/>
                <a:cs typeface="Times New Roman" panose="02020603050405020304" pitchFamily="18" charset="0"/>
              </a:rPr>
              <a:t>#include&lt;</a:t>
            </a:r>
            <a:r>
              <a:rPr lang="en-US" sz="1600" dirty="0" err="1">
                <a:latin typeface="Times New Roman" panose="02020603050405020304" pitchFamily="18" charset="0"/>
                <a:cs typeface="Times New Roman" panose="02020603050405020304" pitchFamily="18" charset="0"/>
              </a:rPr>
              <a:t>stdio.h</a:t>
            </a:r>
            <a:r>
              <a:rPr lang="en-US" sz="1600" dirty="0">
                <a:latin typeface="Times New Roman" panose="02020603050405020304" pitchFamily="18" charset="0"/>
                <a:cs typeface="Times New Roman" panose="02020603050405020304" pitchFamily="18" charset="0"/>
              </a:rPr>
              <a:t>&gt;</a:t>
            </a:r>
          </a:p>
          <a:p>
            <a:pPr marL="0" indent="0">
              <a:buNone/>
            </a:pP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main()</a:t>
            </a:r>
          </a:p>
          <a:p>
            <a:pPr marL="0" indent="0">
              <a:buNone/>
            </a:pP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err="1">
                <a:latin typeface="Times New Roman" panose="02020603050405020304" pitchFamily="18" charset="0"/>
                <a:cs typeface="Times New Roman" panose="02020603050405020304" pitchFamily="18" charset="0"/>
              </a:rPr>
              <a:t>int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int</a:t>
            </a:r>
            <a:r>
              <a:rPr lang="en-US" sz="1600" dirty="0" smtClean="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arr</a:t>
            </a:r>
            <a:r>
              <a:rPr lang="en-US" sz="1600" dirty="0">
                <a:latin typeface="Times New Roman" panose="02020603050405020304" pitchFamily="18" charset="0"/>
                <a:cs typeface="Times New Roman" panose="02020603050405020304" pitchFamily="18" charset="0"/>
              </a:rPr>
              <a:t>[5] = {10,20,30,40,50</a:t>
            </a:r>
            <a:r>
              <a:rPr lang="en-US" sz="1600" dirty="0" smtClean="0">
                <a:latin typeface="Times New Roman" panose="02020603050405020304" pitchFamily="18" charset="0"/>
                <a:cs typeface="Times New Roman" panose="02020603050405020304" pitchFamily="18" charset="0"/>
              </a:rPr>
              <a:t>};    </a:t>
            </a:r>
            <a:r>
              <a:rPr lang="en-US" sz="1600" dirty="0" smtClean="0">
                <a:solidFill>
                  <a:srgbClr val="FF0000"/>
                </a:solidFill>
                <a:latin typeface="Times New Roman" panose="02020603050405020304" pitchFamily="18" charset="0"/>
                <a:cs typeface="Times New Roman" panose="02020603050405020304" pitchFamily="18" charset="0"/>
              </a:rPr>
              <a:t>// </a:t>
            </a:r>
            <a:r>
              <a:rPr lang="en-US" sz="1600" dirty="0">
                <a:solidFill>
                  <a:srgbClr val="FF0000"/>
                </a:solidFill>
                <a:latin typeface="Times New Roman" panose="02020603050405020304" pitchFamily="18" charset="0"/>
                <a:cs typeface="Times New Roman" panose="02020603050405020304" pitchFamily="18" charset="0"/>
              </a:rPr>
              <a:t>declaring and Initializing array in </a:t>
            </a:r>
            <a:r>
              <a:rPr lang="en-US" sz="1600" dirty="0" smtClean="0">
                <a:solidFill>
                  <a:srgbClr val="FF0000"/>
                </a:solidFill>
                <a:latin typeface="Times New Roman" panose="02020603050405020304" pitchFamily="18" charset="0"/>
                <a:cs typeface="Times New Roman" panose="02020603050405020304" pitchFamily="18" charset="0"/>
              </a:rPr>
              <a:t>C</a:t>
            </a:r>
            <a:endParaRPr lang="en-US" sz="1600" dirty="0">
              <a:solidFill>
                <a:srgbClr val="FF0000"/>
              </a:solidFill>
              <a:latin typeface="Times New Roman" panose="02020603050405020304" pitchFamily="18" charset="0"/>
              <a:cs typeface="Times New Roman" panose="02020603050405020304" pitchFamily="18" charset="0"/>
            </a:endParaRPr>
          </a:p>
          <a:p>
            <a:pPr marL="0" indent="0">
              <a:buNone/>
            </a:pPr>
            <a:endParaRPr lang="en-US" sz="1600" dirty="0" smtClean="0">
              <a:latin typeface="Times New Roman" panose="02020603050405020304" pitchFamily="18" charset="0"/>
              <a:cs typeface="Times New Roman" panose="02020603050405020304" pitchFamily="18" charset="0"/>
            </a:endParaRPr>
          </a:p>
          <a:p>
            <a:pPr marL="0" indent="0">
              <a:buNone/>
            </a:pPr>
            <a:r>
              <a:rPr lang="en-US" sz="1600" dirty="0" smtClean="0">
                <a:solidFill>
                  <a:srgbClr val="FF0000"/>
                </a:solidFill>
                <a:latin typeface="Times New Roman" panose="02020603050405020304" pitchFamily="18" charset="0"/>
                <a:cs typeface="Times New Roman" panose="02020603050405020304" pitchFamily="18" charset="0"/>
              </a:rPr>
              <a:t>//</a:t>
            </a:r>
            <a:r>
              <a:rPr lang="en-US" sz="1600" dirty="0">
                <a:solidFill>
                  <a:srgbClr val="FF0000"/>
                </a:solidFill>
                <a:latin typeface="Times New Roman" panose="02020603050405020304" pitchFamily="18" charset="0"/>
                <a:cs typeface="Times New Roman" panose="02020603050405020304" pitchFamily="18" charset="0"/>
              </a:rPr>
              <a:t>To initialize all array elements to 0, use </a:t>
            </a:r>
            <a:r>
              <a:rPr lang="en-US" sz="1600" dirty="0" err="1">
                <a:solidFill>
                  <a:srgbClr val="FF0000"/>
                </a:solidFill>
                <a:latin typeface="Times New Roman" panose="02020603050405020304" pitchFamily="18" charset="0"/>
                <a:cs typeface="Times New Roman" panose="02020603050405020304" pitchFamily="18" charset="0"/>
              </a:rPr>
              <a:t>int</a:t>
            </a:r>
            <a:r>
              <a:rPr lang="en-US" sz="1600" dirty="0">
                <a:solidFill>
                  <a:srgbClr val="FF0000"/>
                </a:solidFill>
                <a:latin typeface="Times New Roman" panose="02020603050405020304" pitchFamily="18" charset="0"/>
                <a:cs typeface="Times New Roman" panose="02020603050405020304" pitchFamily="18" charset="0"/>
              </a:rPr>
              <a:t> </a:t>
            </a:r>
            <a:r>
              <a:rPr lang="en-US" sz="1600" dirty="0" err="1">
                <a:solidFill>
                  <a:srgbClr val="FF0000"/>
                </a:solidFill>
                <a:latin typeface="Times New Roman" panose="02020603050405020304" pitchFamily="18" charset="0"/>
                <a:cs typeface="Times New Roman" panose="02020603050405020304" pitchFamily="18" charset="0"/>
              </a:rPr>
              <a:t>arr</a:t>
            </a:r>
            <a:r>
              <a:rPr lang="en-US" sz="1600" dirty="0">
                <a:solidFill>
                  <a:srgbClr val="FF0000"/>
                </a:solidFill>
                <a:latin typeface="Times New Roman" panose="02020603050405020304" pitchFamily="18" charset="0"/>
                <a:cs typeface="Times New Roman" panose="02020603050405020304" pitchFamily="18" charset="0"/>
              </a:rPr>
              <a:t>[5]={0};</a:t>
            </a:r>
          </a:p>
          <a:p>
            <a:pPr marL="0" indent="0">
              <a:buNone/>
            </a:pPr>
            <a:r>
              <a:rPr lang="en-US" sz="1600" dirty="0">
                <a:latin typeface="Times New Roman" panose="02020603050405020304" pitchFamily="18" charset="0"/>
                <a:cs typeface="Times New Roman" panose="02020603050405020304" pitchFamily="18" charset="0"/>
              </a:rPr>
              <a:t> </a:t>
            </a:r>
          </a:p>
          <a:p>
            <a:pPr marL="0" indent="0">
              <a:buNone/>
            </a:pPr>
            <a:r>
              <a:rPr lang="en-US" sz="1600" dirty="0">
                <a:solidFill>
                  <a:srgbClr val="7030A0"/>
                </a:solidFill>
                <a:latin typeface="Times New Roman" panose="02020603050405020304" pitchFamily="18" charset="0"/>
                <a:cs typeface="Times New Roman" panose="02020603050405020304" pitchFamily="18" charset="0"/>
              </a:rPr>
              <a:t>/* Above array can </a:t>
            </a:r>
            <a:r>
              <a:rPr lang="en-US" sz="1600" dirty="0" smtClean="0">
                <a:solidFill>
                  <a:srgbClr val="7030A0"/>
                </a:solidFill>
                <a:latin typeface="Times New Roman" panose="02020603050405020304" pitchFamily="18" charset="0"/>
                <a:cs typeface="Times New Roman" panose="02020603050405020304" pitchFamily="18" charset="0"/>
              </a:rPr>
              <a:t>also be </a:t>
            </a:r>
            <a:r>
              <a:rPr lang="en-US" sz="1600" dirty="0">
                <a:solidFill>
                  <a:srgbClr val="7030A0"/>
                </a:solidFill>
                <a:latin typeface="Times New Roman" panose="02020603050405020304" pitchFamily="18" charset="0"/>
                <a:cs typeface="Times New Roman" panose="02020603050405020304" pitchFamily="18" charset="0"/>
              </a:rPr>
              <a:t>initialized as below </a:t>
            </a:r>
          </a:p>
          <a:p>
            <a:pPr marL="0" indent="0">
              <a:buNone/>
            </a:pPr>
            <a:r>
              <a:rPr lang="en-US" sz="1600" dirty="0" err="1">
                <a:solidFill>
                  <a:srgbClr val="7030A0"/>
                </a:solidFill>
                <a:latin typeface="Times New Roman" panose="02020603050405020304" pitchFamily="18" charset="0"/>
                <a:cs typeface="Times New Roman" panose="02020603050405020304" pitchFamily="18" charset="0"/>
              </a:rPr>
              <a:t>arr</a:t>
            </a:r>
            <a:r>
              <a:rPr lang="en-US" sz="1600" dirty="0">
                <a:solidFill>
                  <a:srgbClr val="7030A0"/>
                </a:solidFill>
                <a:latin typeface="Times New Roman" panose="02020603050405020304" pitchFamily="18" charset="0"/>
                <a:cs typeface="Times New Roman" panose="02020603050405020304" pitchFamily="18" charset="0"/>
              </a:rPr>
              <a:t>[0] = 10</a:t>
            </a:r>
            <a:r>
              <a:rPr lang="en-US" sz="1600" dirty="0" smtClean="0">
                <a:solidFill>
                  <a:srgbClr val="7030A0"/>
                </a:solidFill>
                <a:latin typeface="Times New Roman" panose="02020603050405020304" pitchFamily="18" charset="0"/>
                <a:cs typeface="Times New Roman" panose="02020603050405020304" pitchFamily="18" charset="0"/>
              </a:rPr>
              <a:t>;</a:t>
            </a:r>
            <a:endParaRPr lang="en-US" sz="1600" dirty="0">
              <a:solidFill>
                <a:srgbClr val="7030A0"/>
              </a:solidFill>
              <a:latin typeface="Times New Roman" panose="02020603050405020304" pitchFamily="18" charset="0"/>
              <a:cs typeface="Times New Roman" panose="02020603050405020304" pitchFamily="18" charset="0"/>
            </a:endParaRPr>
          </a:p>
          <a:p>
            <a:pPr marL="0" indent="0">
              <a:buNone/>
            </a:pPr>
            <a:r>
              <a:rPr lang="en-US" sz="1600" dirty="0" err="1">
                <a:solidFill>
                  <a:srgbClr val="7030A0"/>
                </a:solidFill>
                <a:latin typeface="Times New Roman" panose="02020603050405020304" pitchFamily="18" charset="0"/>
                <a:cs typeface="Times New Roman" panose="02020603050405020304" pitchFamily="18" charset="0"/>
              </a:rPr>
              <a:t>arr</a:t>
            </a:r>
            <a:r>
              <a:rPr lang="en-US" sz="1600" dirty="0">
                <a:solidFill>
                  <a:srgbClr val="7030A0"/>
                </a:solidFill>
                <a:latin typeface="Times New Roman" panose="02020603050405020304" pitchFamily="18" charset="0"/>
                <a:cs typeface="Times New Roman" panose="02020603050405020304" pitchFamily="18" charset="0"/>
              </a:rPr>
              <a:t>[1] = 20</a:t>
            </a:r>
            <a:r>
              <a:rPr lang="en-US" sz="1600" dirty="0" smtClean="0">
                <a:solidFill>
                  <a:srgbClr val="7030A0"/>
                </a:solidFill>
                <a:latin typeface="Times New Roman" panose="02020603050405020304" pitchFamily="18" charset="0"/>
                <a:cs typeface="Times New Roman" panose="02020603050405020304" pitchFamily="18" charset="0"/>
              </a:rPr>
              <a:t>;</a:t>
            </a:r>
            <a:endParaRPr lang="en-US" sz="1600" dirty="0">
              <a:solidFill>
                <a:srgbClr val="7030A0"/>
              </a:solidFill>
              <a:latin typeface="Times New Roman" panose="02020603050405020304" pitchFamily="18" charset="0"/>
              <a:cs typeface="Times New Roman" panose="02020603050405020304" pitchFamily="18" charset="0"/>
            </a:endParaRPr>
          </a:p>
          <a:p>
            <a:pPr marL="0" indent="0">
              <a:buNone/>
            </a:pPr>
            <a:r>
              <a:rPr lang="en-US" sz="1600" dirty="0" err="1">
                <a:solidFill>
                  <a:srgbClr val="7030A0"/>
                </a:solidFill>
                <a:latin typeface="Times New Roman" panose="02020603050405020304" pitchFamily="18" charset="0"/>
                <a:cs typeface="Times New Roman" panose="02020603050405020304" pitchFamily="18" charset="0"/>
              </a:rPr>
              <a:t>arr</a:t>
            </a:r>
            <a:r>
              <a:rPr lang="en-US" sz="1600" dirty="0">
                <a:solidFill>
                  <a:srgbClr val="7030A0"/>
                </a:solidFill>
                <a:latin typeface="Times New Roman" panose="02020603050405020304" pitchFamily="18" charset="0"/>
                <a:cs typeface="Times New Roman" panose="02020603050405020304" pitchFamily="18" charset="0"/>
              </a:rPr>
              <a:t>[2] = 30</a:t>
            </a:r>
            <a:r>
              <a:rPr lang="en-US" sz="1600" dirty="0" smtClean="0">
                <a:solidFill>
                  <a:srgbClr val="7030A0"/>
                </a:solidFill>
                <a:latin typeface="Times New Roman" panose="02020603050405020304" pitchFamily="18" charset="0"/>
                <a:cs typeface="Times New Roman" panose="02020603050405020304" pitchFamily="18" charset="0"/>
              </a:rPr>
              <a:t>;</a:t>
            </a:r>
            <a:endParaRPr lang="en-US" sz="1600" dirty="0">
              <a:solidFill>
                <a:srgbClr val="7030A0"/>
              </a:solidFill>
              <a:latin typeface="Times New Roman" panose="02020603050405020304" pitchFamily="18" charset="0"/>
              <a:cs typeface="Times New Roman" panose="02020603050405020304" pitchFamily="18" charset="0"/>
            </a:endParaRPr>
          </a:p>
          <a:p>
            <a:pPr marL="0" indent="0">
              <a:buNone/>
            </a:pPr>
            <a:r>
              <a:rPr lang="en-US" sz="1600" dirty="0" err="1">
                <a:solidFill>
                  <a:srgbClr val="7030A0"/>
                </a:solidFill>
                <a:latin typeface="Times New Roman" panose="02020603050405020304" pitchFamily="18" charset="0"/>
                <a:cs typeface="Times New Roman" panose="02020603050405020304" pitchFamily="18" charset="0"/>
              </a:rPr>
              <a:t>arr</a:t>
            </a:r>
            <a:r>
              <a:rPr lang="en-US" sz="1600" dirty="0">
                <a:solidFill>
                  <a:srgbClr val="7030A0"/>
                </a:solidFill>
                <a:latin typeface="Times New Roman" panose="02020603050405020304" pitchFamily="18" charset="0"/>
                <a:cs typeface="Times New Roman" panose="02020603050405020304" pitchFamily="18" charset="0"/>
              </a:rPr>
              <a:t>[3] = 40</a:t>
            </a:r>
            <a:r>
              <a:rPr lang="en-US" sz="1600" dirty="0" smtClean="0">
                <a:solidFill>
                  <a:srgbClr val="7030A0"/>
                </a:solidFill>
                <a:latin typeface="Times New Roman" panose="02020603050405020304" pitchFamily="18" charset="0"/>
                <a:cs typeface="Times New Roman" panose="02020603050405020304" pitchFamily="18" charset="0"/>
              </a:rPr>
              <a:t>;</a:t>
            </a:r>
            <a:endParaRPr lang="en-US" sz="1600" dirty="0">
              <a:solidFill>
                <a:srgbClr val="7030A0"/>
              </a:solidFill>
              <a:latin typeface="Times New Roman" panose="02020603050405020304" pitchFamily="18" charset="0"/>
              <a:cs typeface="Times New Roman" panose="02020603050405020304" pitchFamily="18" charset="0"/>
            </a:endParaRPr>
          </a:p>
          <a:p>
            <a:pPr marL="0" indent="0">
              <a:buNone/>
            </a:pPr>
            <a:r>
              <a:rPr lang="en-US" sz="1600" dirty="0" err="1">
                <a:solidFill>
                  <a:srgbClr val="7030A0"/>
                </a:solidFill>
                <a:latin typeface="Times New Roman" panose="02020603050405020304" pitchFamily="18" charset="0"/>
                <a:cs typeface="Times New Roman" panose="02020603050405020304" pitchFamily="18" charset="0"/>
              </a:rPr>
              <a:t>arr</a:t>
            </a:r>
            <a:r>
              <a:rPr lang="en-US" sz="1600" dirty="0">
                <a:solidFill>
                  <a:srgbClr val="7030A0"/>
                </a:solidFill>
                <a:latin typeface="Times New Roman" panose="02020603050405020304" pitchFamily="18" charset="0"/>
                <a:cs typeface="Times New Roman" panose="02020603050405020304" pitchFamily="18" charset="0"/>
              </a:rPr>
              <a:t>[4] = 50; </a:t>
            </a:r>
            <a:r>
              <a:rPr lang="en-US" sz="1600" dirty="0" smtClean="0">
                <a:solidFill>
                  <a:srgbClr val="7030A0"/>
                </a:solidFill>
                <a:latin typeface="Times New Roman" panose="02020603050405020304" pitchFamily="18" charset="0"/>
                <a:cs typeface="Times New Roman" panose="02020603050405020304" pitchFamily="18" charset="0"/>
              </a:rPr>
              <a:t>*/</a:t>
            </a:r>
          </a:p>
          <a:p>
            <a:pPr marL="0" indent="0">
              <a:buNone/>
            </a:pPr>
            <a:endParaRPr lang="en-US" sz="1600" dirty="0">
              <a:solidFill>
                <a:srgbClr val="7030A0"/>
              </a:solidFill>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for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=0;i&lt;5;i</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smtClean="0">
                <a:latin typeface="Times New Roman" panose="02020603050405020304" pitchFamily="18" charset="0"/>
                <a:cs typeface="Times New Roman" panose="02020603050405020304" pitchFamily="18" charset="0"/>
              </a:rPr>
              <a:t>{  </a:t>
            </a:r>
            <a:r>
              <a:rPr lang="en-US" sz="1600" dirty="0" smtClean="0">
                <a:solidFill>
                  <a:srgbClr val="00B050"/>
                </a:solidFill>
                <a:latin typeface="Times New Roman" panose="02020603050405020304" pitchFamily="18" charset="0"/>
                <a:cs typeface="Times New Roman" panose="02020603050405020304" pitchFamily="18" charset="0"/>
              </a:rPr>
              <a:t>// </a:t>
            </a:r>
            <a:r>
              <a:rPr lang="en-US" sz="1600" dirty="0">
                <a:solidFill>
                  <a:srgbClr val="00B050"/>
                </a:solidFill>
                <a:latin typeface="Times New Roman" panose="02020603050405020304" pitchFamily="18" charset="0"/>
                <a:cs typeface="Times New Roman" panose="02020603050405020304" pitchFamily="18" charset="0"/>
              </a:rPr>
              <a:t>Accessing each </a:t>
            </a:r>
            <a:r>
              <a:rPr lang="en-US" sz="1600" dirty="0" smtClean="0">
                <a:solidFill>
                  <a:srgbClr val="00B050"/>
                </a:solidFill>
                <a:latin typeface="Times New Roman" panose="02020603050405020304" pitchFamily="18" charset="0"/>
                <a:cs typeface="Times New Roman" panose="02020603050405020304" pitchFamily="18" charset="0"/>
              </a:rPr>
              <a:t>variable</a:t>
            </a:r>
            <a:endParaRPr lang="en-US" sz="1600" dirty="0">
              <a:solidFill>
                <a:srgbClr val="00B050"/>
              </a:solidFill>
              <a:latin typeface="Times New Roman" panose="02020603050405020304" pitchFamily="18" charset="0"/>
              <a:cs typeface="Times New Roman" panose="02020603050405020304" pitchFamily="18" charset="0"/>
            </a:endParaRPr>
          </a:p>
          <a:p>
            <a:pPr marL="0" indent="0">
              <a:buNone/>
            </a:pPr>
            <a:r>
              <a:rPr lang="en-US" sz="1600" dirty="0" err="1">
                <a:latin typeface="Times New Roman" panose="02020603050405020304" pitchFamily="18" charset="0"/>
                <a:cs typeface="Times New Roman" panose="02020603050405020304" pitchFamily="18" charset="0"/>
              </a:rPr>
              <a:t>printf</a:t>
            </a:r>
            <a:r>
              <a:rPr lang="en-US" sz="1600" dirty="0">
                <a:latin typeface="Times New Roman" panose="02020603050405020304" pitchFamily="18" charset="0"/>
                <a:cs typeface="Times New Roman" panose="02020603050405020304" pitchFamily="18" charset="0"/>
              </a:rPr>
              <a:t>("value of </a:t>
            </a:r>
            <a:r>
              <a:rPr lang="en-US" sz="1600" dirty="0" err="1">
                <a:latin typeface="Times New Roman" panose="02020603050405020304" pitchFamily="18" charset="0"/>
                <a:cs typeface="Times New Roman" panose="02020603050405020304" pitchFamily="18" charset="0"/>
              </a:rPr>
              <a:t>arr</a:t>
            </a:r>
            <a:r>
              <a:rPr lang="en-US" sz="1600" dirty="0">
                <a:latin typeface="Times New Roman" panose="02020603050405020304" pitchFamily="18" charset="0"/>
                <a:cs typeface="Times New Roman" panose="02020603050405020304" pitchFamily="18" charset="0"/>
              </a:rPr>
              <a:t>[%d] is %d \n",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arr</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i</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77433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Autofit/>
          </a:bodyPr>
          <a:lstStyle/>
          <a:p>
            <a:pPr marL="0" indent="0"/>
            <a:r>
              <a:rPr lang="en-US" sz="3600" b="1" dirty="0" smtClean="0">
                <a:latin typeface="Times New Roman" panose="02020603050405020304" pitchFamily="18" charset="0"/>
                <a:cs typeface="Times New Roman" panose="02020603050405020304" pitchFamily="18" charset="0"/>
              </a:rPr>
              <a:t>Example</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914400"/>
            <a:ext cx="8229600" cy="5211763"/>
          </a:xfrm>
        </p:spPr>
        <p:txBody>
          <a:bodyPr>
            <a:noAutofit/>
          </a:bodyPr>
          <a:lstStyle/>
          <a:p>
            <a:pPr marL="0" indent="0" algn="just">
              <a:buNone/>
            </a:pPr>
            <a:r>
              <a:rPr lang="en-US" sz="2200" dirty="0" smtClean="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include &lt;</a:t>
            </a:r>
            <a:r>
              <a:rPr lang="en-US" sz="2200" dirty="0" err="1">
                <a:latin typeface="Times New Roman" panose="02020603050405020304" pitchFamily="18" charset="0"/>
                <a:cs typeface="Times New Roman" panose="02020603050405020304" pitchFamily="18" charset="0"/>
              </a:rPr>
              <a:t>stdio.h</a:t>
            </a:r>
            <a:r>
              <a:rPr lang="en-US" sz="2200" dirty="0">
                <a:latin typeface="Times New Roman" panose="02020603050405020304" pitchFamily="18" charset="0"/>
                <a:cs typeface="Times New Roman" panose="02020603050405020304" pitchFamily="18" charset="0"/>
              </a:rPr>
              <a:t>&gt; </a:t>
            </a:r>
            <a:endParaRPr lang="en-US" sz="2200" dirty="0" smtClean="0">
              <a:latin typeface="Times New Roman" panose="02020603050405020304" pitchFamily="18" charset="0"/>
              <a:cs typeface="Times New Roman" panose="02020603050405020304" pitchFamily="18" charset="0"/>
            </a:endParaRPr>
          </a:p>
          <a:p>
            <a:pPr marL="0" indent="0" algn="just">
              <a:buNone/>
            </a:pPr>
            <a:r>
              <a:rPr lang="en-US" sz="2200" dirty="0" smtClean="0">
                <a:latin typeface="Times New Roman" panose="02020603050405020304" pitchFamily="18" charset="0"/>
                <a:cs typeface="Times New Roman" panose="02020603050405020304" pitchFamily="18" charset="0"/>
              </a:rPr>
              <a:t>void </a:t>
            </a:r>
            <a:r>
              <a:rPr lang="en-US" sz="2200" dirty="0">
                <a:latin typeface="Times New Roman" panose="02020603050405020304" pitchFamily="18" charset="0"/>
                <a:cs typeface="Times New Roman" panose="02020603050405020304" pitchFamily="18" charset="0"/>
              </a:rPr>
              <a:t>main</a:t>
            </a:r>
            <a:r>
              <a:rPr lang="en-US" sz="2200" dirty="0" smtClean="0">
                <a:latin typeface="Times New Roman" panose="02020603050405020304" pitchFamily="18" charset="0"/>
                <a:cs typeface="Times New Roman" panose="02020603050405020304" pitchFamily="18" charset="0"/>
              </a:rPr>
              <a:t>()</a:t>
            </a:r>
          </a:p>
          <a:p>
            <a:pPr marL="0" indent="0" algn="just">
              <a:buNone/>
            </a:pPr>
            <a:r>
              <a:rPr lang="en-US" sz="2200" dirty="0" smtClean="0">
                <a:latin typeface="Times New Roman" panose="02020603050405020304" pitchFamily="18" charset="0"/>
                <a:cs typeface="Times New Roman" panose="02020603050405020304" pitchFamily="18" charset="0"/>
              </a:rPr>
              <a:t>{</a:t>
            </a:r>
          </a:p>
          <a:p>
            <a:pPr marL="0" indent="0" algn="just">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int</a:t>
            </a:r>
            <a:r>
              <a:rPr lang="en-US" sz="2200" dirty="0">
                <a:latin typeface="Times New Roman" panose="02020603050405020304" pitchFamily="18" charset="0"/>
                <a:cs typeface="Times New Roman" panose="02020603050405020304" pitchFamily="18" charset="0"/>
              </a:rPr>
              <a:t> marks[10</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i</a:t>
            </a:r>
            <a:r>
              <a:rPr lang="en-US" sz="2200" dirty="0" smtClean="0">
                <a:latin typeface="Times New Roman" panose="02020603050405020304" pitchFamily="18" charset="0"/>
                <a:cs typeface="Times New Roman" panose="02020603050405020304" pitchFamily="18" charset="0"/>
              </a:rPr>
              <a:t>, n, sum=0</a:t>
            </a:r>
            <a:r>
              <a:rPr lang="en-US" sz="2200" dirty="0">
                <a:latin typeface="Times New Roman" panose="02020603050405020304" pitchFamily="18" charset="0"/>
                <a:cs typeface="Times New Roman" panose="02020603050405020304" pitchFamily="18" charset="0"/>
              </a:rPr>
              <a:t>; </a:t>
            </a:r>
            <a:endParaRPr lang="en-US" sz="2200" dirty="0" smtClean="0">
              <a:latin typeface="Times New Roman" panose="02020603050405020304" pitchFamily="18" charset="0"/>
              <a:cs typeface="Times New Roman" panose="02020603050405020304" pitchFamily="18" charset="0"/>
            </a:endParaRPr>
          </a:p>
          <a:p>
            <a:pPr marL="0" indent="0" algn="just">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printf</a:t>
            </a:r>
            <a:r>
              <a:rPr lang="en-US" sz="2200" dirty="0">
                <a:latin typeface="Times New Roman" panose="02020603050405020304" pitchFamily="18" charset="0"/>
                <a:cs typeface="Times New Roman" panose="02020603050405020304" pitchFamily="18" charset="0"/>
              </a:rPr>
              <a:t>("Enter number of students: "); </a:t>
            </a:r>
            <a:r>
              <a:rPr lang="en-US" sz="2200" dirty="0" smtClean="0">
                <a:latin typeface="Times New Roman" panose="02020603050405020304" pitchFamily="18" charset="0"/>
                <a:cs typeface="Times New Roman" panose="02020603050405020304" pitchFamily="18" charset="0"/>
              </a:rPr>
              <a:t> </a:t>
            </a:r>
          </a:p>
          <a:p>
            <a:pPr marL="0" indent="0" algn="just">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scanf</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d",&amp;n</a:t>
            </a:r>
            <a:r>
              <a:rPr lang="en-US" sz="2200" dirty="0">
                <a:latin typeface="Times New Roman" panose="02020603050405020304" pitchFamily="18" charset="0"/>
                <a:cs typeface="Times New Roman" panose="02020603050405020304" pitchFamily="18" charset="0"/>
              </a:rPr>
              <a:t>); </a:t>
            </a:r>
            <a:endParaRPr lang="en-US" sz="2200" dirty="0" smtClean="0">
              <a:latin typeface="Times New Roman" panose="02020603050405020304" pitchFamily="18" charset="0"/>
              <a:cs typeface="Times New Roman" panose="02020603050405020304" pitchFamily="18" charset="0"/>
            </a:endParaRPr>
          </a:p>
          <a:p>
            <a:pPr marL="0" indent="0" algn="just">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for(</a:t>
            </a:r>
            <a:r>
              <a:rPr lang="en-US" sz="2200" dirty="0" err="1" smtClean="0">
                <a:latin typeface="Times New Roman" panose="02020603050405020304" pitchFamily="18" charset="0"/>
                <a:cs typeface="Times New Roman" panose="02020603050405020304" pitchFamily="18" charset="0"/>
              </a:rPr>
              <a:t>i</a:t>
            </a:r>
            <a:r>
              <a:rPr lang="en-US" sz="2200" dirty="0" smtClean="0">
                <a:latin typeface="Times New Roman" panose="02020603050405020304" pitchFamily="18" charset="0"/>
                <a:cs typeface="Times New Roman" panose="02020603050405020304" pitchFamily="18" charset="0"/>
              </a:rPr>
              <a:t>=0;i&lt;</a:t>
            </a:r>
            <a:r>
              <a:rPr lang="en-US" sz="2200" dirty="0" err="1" smtClean="0">
                <a:latin typeface="Times New Roman" panose="02020603050405020304" pitchFamily="18" charset="0"/>
                <a:cs typeface="Times New Roman" panose="02020603050405020304" pitchFamily="18" charset="0"/>
              </a:rPr>
              <a:t>n;i</a:t>
            </a:r>
            <a:r>
              <a:rPr lang="en-US" sz="2200" dirty="0" smtClean="0">
                <a:latin typeface="Times New Roman" panose="02020603050405020304" pitchFamily="18" charset="0"/>
                <a:cs typeface="Times New Roman" panose="02020603050405020304" pitchFamily="18" charset="0"/>
              </a:rPr>
              <a:t>++)</a:t>
            </a:r>
          </a:p>
          <a:p>
            <a:pPr marL="0" indent="0" algn="just">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 </a:t>
            </a:r>
          </a:p>
          <a:p>
            <a:pPr marL="0" indent="0" algn="just">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printf</a:t>
            </a:r>
            <a:r>
              <a:rPr lang="en-US" sz="2200" dirty="0">
                <a:latin typeface="Times New Roman" panose="02020603050405020304" pitchFamily="18" charset="0"/>
                <a:cs typeface="Times New Roman" panose="02020603050405020304" pitchFamily="18" charset="0"/>
              </a:rPr>
              <a:t>("Enter marks of </a:t>
            </a:r>
            <a:r>
              <a:rPr lang="en-US" sz="2200" dirty="0" err="1">
                <a:latin typeface="Times New Roman" panose="02020603050405020304" pitchFamily="18" charset="0"/>
                <a:cs typeface="Times New Roman" panose="02020603050405020304" pitchFamily="18" charset="0"/>
              </a:rPr>
              <a:t>student%d</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\n",</a:t>
            </a:r>
            <a:r>
              <a:rPr lang="en-US" sz="2200" dirty="0">
                <a:latin typeface="Times New Roman" panose="02020603050405020304" pitchFamily="18" charset="0"/>
                <a:cs typeface="Times New Roman" panose="02020603050405020304" pitchFamily="18" charset="0"/>
              </a:rPr>
              <a:t>i+1); </a:t>
            </a:r>
            <a:endParaRPr lang="en-US" sz="2200" dirty="0" smtClean="0">
              <a:latin typeface="Times New Roman" panose="02020603050405020304" pitchFamily="18" charset="0"/>
              <a:cs typeface="Times New Roman" panose="02020603050405020304" pitchFamily="18" charset="0"/>
            </a:endParaRPr>
          </a:p>
          <a:p>
            <a:pPr marL="0" indent="0" algn="just">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scanf</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d",&amp;marks</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a:t>
            </a:r>
            <a:endParaRPr lang="en-US" sz="2200" dirty="0" smtClean="0">
              <a:latin typeface="Times New Roman" panose="02020603050405020304" pitchFamily="18" charset="0"/>
              <a:cs typeface="Times New Roman" panose="02020603050405020304" pitchFamily="18" charset="0"/>
            </a:endParaRPr>
          </a:p>
          <a:p>
            <a:pPr marL="0" indent="0" algn="just">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sum</a:t>
            </a:r>
            <a:r>
              <a:rPr lang="en-US" sz="2200" dirty="0">
                <a:latin typeface="Times New Roman" panose="02020603050405020304" pitchFamily="18" charset="0"/>
                <a:cs typeface="Times New Roman" panose="02020603050405020304" pitchFamily="18" charset="0"/>
              </a:rPr>
              <a:t>+=marks[</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a:t>
            </a:r>
            <a:endParaRPr lang="en-US" sz="2200" dirty="0" smtClean="0">
              <a:latin typeface="Times New Roman" panose="02020603050405020304" pitchFamily="18" charset="0"/>
              <a:cs typeface="Times New Roman" panose="02020603050405020304" pitchFamily="18" charset="0"/>
            </a:endParaRPr>
          </a:p>
          <a:p>
            <a:pPr marL="0" indent="0" algn="just">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 </a:t>
            </a:r>
          </a:p>
          <a:p>
            <a:pPr marL="0" indent="0" algn="just">
              <a:buNone/>
            </a:pPr>
            <a:r>
              <a:rPr lang="en-US" sz="2200" dirty="0" err="1" smtClean="0">
                <a:latin typeface="Times New Roman" panose="02020603050405020304" pitchFamily="18" charset="0"/>
                <a:cs typeface="Times New Roman" panose="02020603050405020304" pitchFamily="18" charset="0"/>
              </a:rPr>
              <a:t>printf</a:t>
            </a:r>
            <a:r>
              <a:rPr lang="en-US" sz="2200" dirty="0">
                <a:latin typeface="Times New Roman" panose="02020603050405020304" pitchFamily="18" charset="0"/>
                <a:cs typeface="Times New Roman" panose="02020603050405020304" pitchFamily="18" charset="0"/>
              </a:rPr>
              <a:t>("Sum= %</a:t>
            </a:r>
            <a:r>
              <a:rPr lang="en-US" sz="2200" dirty="0" err="1">
                <a:latin typeface="Times New Roman" panose="02020603050405020304" pitchFamily="18" charset="0"/>
                <a:cs typeface="Times New Roman" panose="02020603050405020304" pitchFamily="18" charset="0"/>
              </a:rPr>
              <a:t>d",sum</a:t>
            </a:r>
            <a:r>
              <a:rPr lang="en-US" sz="2200" dirty="0" smtClean="0">
                <a:latin typeface="Times New Roman" panose="02020603050405020304" pitchFamily="18" charset="0"/>
                <a:cs typeface="Times New Roman" panose="02020603050405020304" pitchFamily="18" charset="0"/>
              </a:rPr>
              <a:t>); </a:t>
            </a:r>
          </a:p>
          <a:p>
            <a:pPr marL="0" indent="0" algn="just">
              <a:buNone/>
            </a:pP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45720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a:t>
            </a:r>
            <a:endParaRPr lang="en-US" b="1" dirty="0"/>
          </a:p>
        </p:txBody>
      </p:sp>
      <p:sp>
        <p:nvSpPr>
          <p:cNvPr id="3" name="Content Placeholder 2"/>
          <p:cNvSpPr>
            <a:spLocks noGrp="1"/>
          </p:cNvSpPr>
          <p:nvPr>
            <p:ph idx="1"/>
          </p:nvPr>
        </p:nvSpPr>
        <p:spPr/>
        <p:txBody>
          <a:bodyPr/>
          <a:lstStyle/>
          <a:p>
            <a:pPr marL="0" indent="0">
              <a:buNone/>
            </a:pPr>
            <a:r>
              <a:rPr lang="en-US" dirty="0" smtClean="0">
                <a:latin typeface="Times New Roman" panose="02020603050405020304" pitchFamily="18" charset="0"/>
                <a:cs typeface="Times New Roman" panose="02020603050405020304" pitchFamily="18" charset="0"/>
              </a:rPr>
              <a:t>Enter number of students: 3 </a:t>
            </a:r>
          </a:p>
          <a:p>
            <a:pPr marL="0" indent="0">
              <a:buNone/>
            </a:pPr>
            <a:r>
              <a:rPr lang="en-US" dirty="0" smtClean="0">
                <a:latin typeface="Times New Roman" panose="02020603050405020304" pitchFamily="18" charset="0"/>
                <a:cs typeface="Times New Roman" panose="02020603050405020304" pitchFamily="18" charset="0"/>
              </a:rPr>
              <a:t>Enter marks of student1: 12 </a:t>
            </a:r>
          </a:p>
          <a:p>
            <a:pPr marL="0" indent="0">
              <a:buNone/>
            </a:pPr>
            <a:r>
              <a:rPr lang="en-US" dirty="0" smtClean="0">
                <a:latin typeface="Times New Roman" panose="02020603050405020304" pitchFamily="18" charset="0"/>
                <a:cs typeface="Times New Roman" panose="02020603050405020304" pitchFamily="18" charset="0"/>
              </a:rPr>
              <a:t>Enter marks of student2: 31 </a:t>
            </a:r>
          </a:p>
          <a:p>
            <a:pPr marL="0" indent="0">
              <a:buNone/>
            </a:pPr>
            <a:r>
              <a:rPr lang="en-US" dirty="0" smtClean="0">
                <a:latin typeface="Times New Roman" panose="02020603050405020304" pitchFamily="18" charset="0"/>
                <a:cs typeface="Times New Roman" panose="02020603050405020304" pitchFamily="18" charset="0"/>
              </a:rPr>
              <a:t>Enter marks of student3: 2 </a:t>
            </a:r>
          </a:p>
          <a:p>
            <a:pPr marL="0" indent="0">
              <a:buNone/>
            </a:pPr>
            <a:r>
              <a:rPr lang="en-US" dirty="0" smtClean="0">
                <a:latin typeface="Times New Roman" panose="02020603050405020304" pitchFamily="18" charset="0"/>
                <a:cs typeface="Times New Roman" panose="02020603050405020304" pitchFamily="18" charset="0"/>
              </a:rPr>
              <a:t>sum=45</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01602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a:t>
            </a:r>
            <a:r>
              <a:rPr lang="en-US" b="1" dirty="0" smtClean="0"/>
              <a:t>tring </a:t>
            </a:r>
            <a:r>
              <a:rPr lang="en-US" b="1" dirty="0"/>
              <a:t>and Character A</a:t>
            </a:r>
            <a:r>
              <a:rPr lang="en-US" b="1" dirty="0" smtClean="0"/>
              <a:t>rray</a:t>
            </a:r>
            <a:endParaRPr lang="en-US" dirty="0"/>
          </a:p>
        </p:txBody>
      </p:sp>
      <p:sp>
        <p:nvSpPr>
          <p:cNvPr id="3" name="Content Placeholder 2"/>
          <p:cNvSpPr>
            <a:spLocks noGrp="1"/>
          </p:cNvSpPr>
          <p:nvPr>
            <p:ph idx="1"/>
          </p:nvPr>
        </p:nvSpPr>
        <p:spPr/>
        <p:txBody>
          <a:bodyPr>
            <a:normAutofit/>
          </a:bodyPr>
          <a:lstStyle/>
          <a:p>
            <a:pPr algn="just"/>
            <a:r>
              <a:rPr lang="en-US" sz="2600" b="1" dirty="0">
                <a:latin typeface="Times New Roman" panose="02020603050405020304" pitchFamily="18" charset="0"/>
                <a:cs typeface="Times New Roman" panose="02020603050405020304" pitchFamily="18" charset="0"/>
              </a:rPr>
              <a:t>string</a:t>
            </a:r>
            <a:r>
              <a:rPr lang="en-US" sz="2600" dirty="0">
                <a:latin typeface="Times New Roman" panose="02020603050405020304" pitchFamily="18" charset="0"/>
                <a:cs typeface="Times New Roman" panose="02020603050405020304" pitchFamily="18" charset="0"/>
              </a:rPr>
              <a:t> is a sequence of characters that is treated as a single data item and terminated by null character '\0'. </a:t>
            </a:r>
            <a:endParaRPr lang="en-US" sz="2600" dirty="0" smtClean="0">
              <a:latin typeface="Times New Roman" panose="02020603050405020304" pitchFamily="18" charset="0"/>
              <a:cs typeface="Times New Roman" panose="02020603050405020304" pitchFamily="18" charset="0"/>
            </a:endParaRPr>
          </a:p>
          <a:p>
            <a:pPr algn="just"/>
            <a:r>
              <a:rPr lang="en-US" sz="2600" dirty="0" smtClean="0">
                <a:latin typeface="Times New Roman" panose="02020603050405020304" pitchFamily="18" charset="0"/>
                <a:cs typeface="Times New Roman" panose="02020603050405020304" pitchFamily="18" charset="0"/>
              </a:rPr>
              <a:t>C </a:t>
            </a:r>
            <a:r>
              <a:rPr lang="en-US" sz="2600" dirty="0">
                <a:latin typeface="Times New Roman" panose="02020603050405020304" pitchFamily="18" charset="0"/>
                <a:cs typeface="Times New Roman" panose="02020603050405020304" pitchFamily="18" charset="0"/>
              </a:rPr>
              <a:t>language does not support strings as a data type. </a:t>
            </a:r>
            <a:endParaRPr lang="en-US" sz="2600" dirty="0" smtClean="0">
              <a:latin typeface="Times New Roman" panose="02020603050405020304" pitchFamily="18" charset="0"/>
              <a:cs typeface="Times New Roman" panose="02020603050405020304" pitchFamily="18" charset="0"/>
            </a:endParaRPr>
          </a:p>
          <a:p>
            <a:pPr algn="just"/>
            <a:r>
              <a:rPr lang="en-US" sz="2600" dirty="0" smtClean="0">
                <a:latin typeface="Times New Roman" panose="02020603050405020304" pitchFamily="18" charset="0"/>
                <a:cs typeface="Times New Roman" panose="02020603050405020304" pitchFamily="18" charset="0"/>
              </a:rPr>
              <a:t>A </a:t>
            </a:r>
            <a:r>
              <a:rPr lang="en-US" sz="2600" b="1" dirty="0">
                <a:latin typeface="Times New Roman" panose="02020603050405020304" pitchFamily="18" charset="0"/>
                <a:cs typeface="Times New Roman" panose="02020603050405020304" pitchFamily="18" charset="0"/>
              </a:rPr>
              <a:t>string</a:t>
            </a:r>
            <a:r>
              <a:rPr lang="en-US" sz="2600" dirty="0">
                <a:latin typeface="Times New Roman" panose="02020603050405020304" pitchFamily="18" charset="0"/>
                <a:cs typeface="Times New Roman" panose="02020603050405020304" pitchFamily="18" charset="0"/>
              </a:rPr>
              <a:t> is actually one-dimensional array of characters in C language. These are often used to create meaningful and readable programs</a:t>
            </a:r>
            <a:r>
              <a:rPr lang="en-US" sz="2600" dirty="0" smtClean="0">
                <a:latin typeface="Times New Roman" panose="02020603050405020304" pitchFamily="18" charset="0"/>
                <a:cs typeface="Times New Roman" panose="02020603050405020304" pitchFamily="18" charset="0"/>
              </a:rPr>
              <a:t>.</a:t>
            </a:r>
          </a:p>
          <a:p>
            <a:pPr algn="just"/>
            <a:endParaRPr lang="en-US" sz="2600" dirty="0">
              <a:latin typeface="Times New Roman" panose="02020603050405020304" pitchFamily="18" charset="0"/>
              <a:cs typeface="Times New Roman" panose="02020603050405020304" pitchFamily="18" charset="0"/>
            </a:endParaRPr>
          </a:p>
          <a:p>
            <a:pPr algn="just"/>
            <a:r>
              <a:rPr lang="en-US" sz="2600" b="1" dirty="0">
                <a:latin typeface="Times New Roman" panose="02020603050405020304" pitchFamily="18" charset="0"/>
                <a:cs typeface="Times New Roman" panose="02020603050405020304" pitchFamily="18" charset="0"/>
              </a:rPr>
              <a:t>For example : </a:t>
            </a:r>
            <a:r>
              <a:rPr lang="en-US" sz="2600" dirty="0">
                <a:latin typeface="Times New Roman" panose="02020603050405020304" pitchFamily="18" charset="0"/>
                <a:cs typeface="Times New Roman" panose="02020603050405020304" pitchFamily="18" charset="0"/>
              </a:rPr>
              <a:t>The string "hello world" contains 12 characters including '\0' character which is automatically added by the compiler at the end of the string.</a:t>
            </a:r>
          </a:p>
          <a:p>
            <a:pPr algn="just"/>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9494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5680</TotalTime>
  <Words>3679</Words>
  <Application>Microsoft Office PowerPoint</Application>
  <PresentationFormat>On-screen Show (4:3)</PresentationFormat>
  <Paragraphs>444</Paragraphs>
  <Slides>30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Times New Roman</vt:lpstr>
      <vt:lpstr>Office Theme</vt:lpstr>
      <vt:lpstr>ARRAYS in C</vt:lpstr>
      <vt:lpstr>Arrays in C</vt:lpstr>
      <vt:lpstr>Arrays in C</vt:lpstr>
      <vt:lpstr>Types of C arrays:</vt:lpstr>
      <vt:lpstr> One dimensional array in C:</vt:lpstr>
      <vt:lpstr>Example for one dimensional array in C</vt:lpstr>
      <vt:lpstr>Example</vt:lpstr>
      <vt:lpstr>OUTPUT</vt:lpstr>
      <vt:lpstr>String and Character Array</vt:lpstr>
      <vt:lpstr>Declaring and Initializing a string variable</vt:lpstr>
      <vt:lpstr>EXAMPLE</vt:lpstr>
      <vt:lpstr>String Manipulation</vt:lpstr>
      <vt:lpstr>Inserting an element in an array</vt:lpstr>
      <vt:lpstr>Deleting an element in array</vt:lpstr>
      <vt:lpstr>Searching an element in an array </vt:lpstr>
      <vt:lpstr>Sorting an Array</vt:lpstr>
      <vt:lpstr>Two-dimensional Arrays</vt:lpstr>
      <vt:lpstr>Two-dimensional Arrays</vt:lpstr>
      <vt:lpstr>Initializing Two-Dimensional Arrays</vt:lpstr>
      <vt:lpstr>Initializing Two-Dimensional Arrays</vt:lpstr>
      <vt:lpstr>Accessing Two-Dimensional Array Elements</vt:lpstr>
      <vt:lpstr>Adding two matrices</vt:lpstr>
      <vt:lpstr>Array with Functions</vt:lpstr>
      <vt:lpstr>C program to pass a single element of an array to function</vt:lpstr>
      <vt:lpstr>Passing an entire one-dimensional array to a function</vt:lpstr>
      <vt:lpstr>Passing Multi-dimensional Arrays to Function</vt:lpstr>
      <vt:lpstr>Array with Pointers</vt:lpstr>
      <vt:lpstr>Array with Pointers</vt:lpstr>
      <vt:lpstr>Array with Pointers</vt:lpstr>
      <vt:lpstr>Program to find the sum of six numbers using arrays and pointers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 in C</dc:title>
  <dc:creator>Ambika Aggarwal</dc:creator>
  <cp:lastModifiedBy>Ankit Khare</cp:lastModifiedBy>
  <cp:revision>72</cp:revision>
  <dcterms:created xsi:type="dcterms:W3CDTF">2006-08-16T00:00:00Z</dcterms:created>
  <dcterms:modified xsi:type="dcterms:W3CDTF">2021-09-29T06:47:11Z</dcterms:modified>
</cp:coreProperties>
</file>