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19DE-EAC5-47CA-AB76-B14124B0DB4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A9EE-C2CC-4C51-85BA-A90C78026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5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19DE-EAC5-47CA-AB76-B14124B0DB4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A9EE-C2CC-4C51-85BA-A90C78026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0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19DE-EAC5-47CA-AB76-B14124B0DB4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A9EE-C2CC-4C51-85BA-A90C78026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8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19DE-EAC5-47CA-AB76-B14124B0DB4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A9EE-C2CC-4C51-85BA-A90C78026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2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19DE-EAC5-47CA-AB76-B14124B0DB4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A9EE-C2CC-4C51-85BA-A90C78026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3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19DE-EAC5-47CA-AB76-B14124B0DB4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A9EE-C2CC-4C51-85BA-A90C78026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0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19DE-EAC5-47CA-AB76-B14124B0DB4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A9EE-C2CC-4C51-85BA-A90C78026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5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19DE-EAC5-47CA-AB76-B14124B0DB4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A9EE-C2CC-4C51-85BA-A90C78026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9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19DE-EAC5-47CA-AB76-B14124B0DB4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A9EE-C2CC-4C51-85BA-A90C78026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8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19DE-EAC5-47CA-AB76-B14124B0DB4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A9EE-C2CC-4C51-85BA-A90C78026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19DE-EAC5-47CA-AB76-B14124B0DB4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A9EE-C2CC-4C51-85BA-A90C78026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5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A19DE-EAC5-47CA-AB76-B14124B0DB4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1A9EE-C2CC-4C51-85BA-A90C78026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1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Arithmetic expressions, type conversions, relational and Boolean expressions, Assignment statements, mixed mode assignments</a:t>
            </a:r>
          </a:p>
        </p:txBody>
      </p:sp>
    </p:spTree>
    <p:extLst>
      <p:ext uri="{BB962C8B-B14F-4D97-AF65-F5344CB8AC3E}">
        <p14:creationId xmlns:p14="http://schemas.microsoft.com/office/powerpoint/2010/main" val="1719650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Relational and Boolean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/>
              <a:t>relational expression </a:t>
            </a:r>
            <a:r>
              <a:rPr lang="en-US" dirty="0"/>
              <a:t>has two operands and one relational </a:t>
            </a:r>
            <a:r>
              <a:rPr lang="en-US" dirty="0" smtClean="0"/>
              <a:t>operator. The </a:t>
            </a:r>
            <a:r>
              <a:rPr lang="en-US" dirty="0"/>
              <a:t>value of a relational expression is </a:t>
            </a:r>
            <a:r>
              <a:rPr lang="en-US" dirty="0" smtClean="0"/>
              <a:t>Boolean. </a:t>
            </a:r>
          </a:p>
          <a:p>
            <a:r>
              <a:rPr lang="en-US" dirty="0" smtClean="0"/>
              <a:t>The </a:t>
            </a:r>
            <a:r>
              <a:rPr lang="en-US" dirty="0"/>
              <a:t>relational operators always have lower precedence than the </a:t>
            </a:r>
            <a:r>
              <a:rPr lang="en-US" dirty="0" smtClean="0"/>
              <a:t>arithmetic operators</a:t>
            </a:r>
            <a:r>
              <a:rPr lang="en-US" dirty="0"/>
              <a:t>, so that in expressions such as</a:t>
            </a:r>
          </a:p>
          <a:p>
            <a:pPr marL="0" indent="0">
              <a:buNone/>
            </a:pPr>
            <a:r>
              <a:rPr lang="en-US" dirty="0" smtClean="0"/>
              <a:t>   a </a:t>
            </a:r>
            <a:r>
              <a:rPr lang="en-US" dirty="0"/>
              <a:t>+ 1 &gt; 2 * </a:t>
            </a:r>
            <a:r>
              <a:rPr lang="en-US" dirty="0" smtClean="0"/>
              <a:t>b  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arithmetic expressions are evaluated first.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5357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477" y="216310"/>
            <a:ext cx="11147323" cy="5960653"/>
          </a:xfrm>
        </p:spPr>
        <p:txBody>
          <a:bodyPr/>
          <a:lstStyle/>
          <a:p>
            <a:r>
              <a:rPr lang="en-US" b="1" dirty="0"/>
              <a:t>Boolean </a:t>
            </a:r>
            <a:r>
              <a:rPr lang="en-US" b="1" dirty="0" smtClean="0"/>
              <a:t>Expressions, </a:t>
            </a:r>
            <a:r>
              <a:rPr lang="en-US" dirty="0"/>
              <a:t>Boolean expressions consist of Boolean variables, Boolean constants, </a:t>
            </a:r>
            <a:r>
              <a:rPr lang="en-US" dirty="0" smtClean="0"/>
              <a:t>relational expressions</a:t>
            </a:r>
            <a:r>
              <a:rPr lang="en-US" dirty="0"/>
              <a:t>, and Boolean operators. The operators usually include those for </a:t>
            </a:r>
            <a:r>
              <a:rPr lang="en-US" dirty="0" smtClean="0"/>
              <a:t>the AND</a:t>
            </a:r>
            <a:r>
              <a:rPr lang="en-US" dirty="0"/>
              <a:t>, OR, and NOT </a:t>
            </a:r>
            <a:r>
              <a:rPr lang="en-US" dirty="0" smtClean="0"/>
              <a:t>operations.</a:t>
            </a:r>
          </a:p>
          <a:p>
            <a:r>
              <a:rPr lang="en-US" dirty="0"/>
              <a:t>The precedence of the arithmetic, relational, and Boolean operators in </a:t>
            </a:r>
            <a:r>
              <a:rPr lang="en-US" dirty="0" smtClean="0"/>
              <a:t>the C-based </a:t>
            </a:r>
            <a:r>
              <a:rPr lang="en-US" dirty="0"/>
              <a:t>languages is as follows</a:t>
            </a:r>
            <a:r>
              <a:rPr lang="en-US" dirty="0" smtClean="0"/>
              <a:t>:</a:t>
            </a:r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097" y="2828925"/>
            <a:ext cx="50768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31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496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Simple </a:t>
            </a:r>
            <a:r>
              <a:rPr lang="en-US" b="1" dirty="0" smtClean="0"/>
              <a:t>Assignments </a:t>
            </a:r>
            <a:r>
              <a:rPr lang="en-US" dirty="0" smtClean="0"/>
              <a:t>Nearly </a:t>
            </a:r>
            <a:r>
              <a:rPr lang="en-US" dirty="0"/>
              <a:t>all programming languages currently being used use the equal sign </a:t>
            </a:r>
            <a:r>
              <a:rPr lang="en-US" dirty="0" smtClean="0"/>
              <a:t>for the </a:t>
            </a:r>
            <a:r>
              <a:rPr lang="en-US" dirty="0"/>
              <a:t>assignment operator. </a:t>
            </a:r>
            <a:endParaRPr lang="en-US" dirty="0" smtClean="0"/>
          </a:p>
          <a:p>
            <a:r>
              <a:rPr lang="en-US" b="1" dirty="0"/>
              <a:t>Compound Assignment </a:t>
            </a:r>
            <a:r>
              <a:rPr lang="en-US" b="1" dirty="0" smtClean="0"/>
              <a:t>Operators, </a:t>
            </a:r>
            <a:r>
              <a:rPr lang="en-US" dirty="0"/>
              <a:t>A </a:t>
            </a:r>
            <a:r>
              <a:rPr lang="en-US" b="1" dirty="0"/>
              <a:t>compound assignment operator </a:t>
            </a:r>
            <a:r>
              <a:rPr lang="en-US" dirty="0"/>
              <a:t>is a shorthand method of specifying </a:t>
            </a:r>
            <a:r>
              <a:rPr lang="en-US" dirty="0" smtClean="0"/>
              <a:t>a commonly </a:t>
            </a:r>
            <a:r>
              <a:rPr lang="en-US" dirty="0"/>
              <a:t>needed form of assignment. </a:t>
            </a:r>
            <a:endParaRPr lang="en-US" dirty="0" smtClean="0"/>
          </a:p>
          <a:p>
            <a:r>
              <a:rPr lang="en-US" dirty="0" smtClean="0"/>
              <a:t>For example,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sum </a:t>
            </a:r>
            <a:r>
              <a:rPr lang="en-US" dirty="0"/>
              <a:t>+= </a:t>
            </a:r>
            <a:r>
              <a:rPr lang="en-US" dirty="0" smtClean="0"/>
              <a:t>value;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is </a:t>
            </a:r>
            <a:r>
              <a:rPr lang="en-US" dirty="0"/>
              <a:t>equivalent </a:t>
            </a:r>
            <a:r>
              <a:rPr lang="en-US" dirty="0" smtClean="0"/>
              <a:t>to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sum </a:t>
            </a:r>
            <a:r>
              <a:rPr lang="en-US" dirty="0"/>
              <a:t>= sum + value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843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471" y="186813"/>
            <a:ext cx="11088329" cy="5990150"/>
          </a:xfrm>
        </p:spPr>
        <p:txBody>
          <a:bodyPr/>
          <a:lstStyle/>
          <a:p>
            <a:r>
              <a:rPr lang="en-US" b="1" dirty="0"/>
              <a:t>Unary Assignment </a:t>
            </a:r>
            <a:r>
              <a:rPr lang="en-US" b="1" dirty="0" smtClean="0"/>
              <a:t>Operators, </a:t>
            </a:r>
            <a:r>
              <a:rPr lang="en-US" dirty="0"/>
              <a:t>The C-based languages, Perl, and JavaScript include two special unary </a:t>
            </a:r>
            <a:r>
              <a:rPr lang="en-US" dirty="0" smtClean="0"/>
              <a:t>arithmetic operators </a:t>
            </a:r>
            <a:r>
              <a:rPr lang="en-US" dirty="0"/>
              <a:t>that are actually abbreviated assignments. They </a:t>
            </a:r>
            <a:r>
              <a:rPr lang="en-US" dirty="0" smtClean="0"/>
              <a:t>combine increment </a:t>
            </a:r>
            <a:r>
              <a:rPr lang="en-US" dirty="0"/>
              <a:t>and decrement operations with assignment. The operators </a:t>
            </a:r>
            <a:r>
              <a:rPr lang="en-US" dirty="0" smtClean="0"/>
              <a:t>++ for </a:t>
            </a:r>
            <a:r>
              <a:rPr lang="en-US" dirty="0"/>
              <a:t>increment, and </a:t>
            </a:r>
            <a:r>
              <a:rPr lang="en-US" dirty="0" smtClean="0"/>
              <a:t>– – </a:t>
            </a:r>
            <a:r>
              <a:rPr lang="en-US" dirty="0"/>
              <a:t>for decrement, can be used either in expressions or </a:t>
            </a:r>
            <a:r>
              <a:rPr lang="en-US" dirty="0" smtClean="0"/>
              <a:t>to form </a:t>
            </a:r>
            <a:r>
              <a:rPr lang="en-US" dirty="0"/>
              <a:t>stand-alone single-operator assignment statements. </a:t>
            </a:r>
          </a:p>
          <a:p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assignment statement, </a:t>
            </a:r>
            <a:r>
              <a:rPr lang="en-US" b="1" dirty="0" smtClean="0"/>
              <a:t>prefix operator</a:t>
            </a:r>
            <a:endParaRPr lang="en-US" b="1" dirty="0"/>
          </a:p>
          <a:p>
            <a:r>
              <a:rPr lang="en-US" dirty="0"/>
              <a:t>sum = ++ count;</a:t>
            </a:r>
          </a:p>
          <a:p>
            <a:r>
              <a:rPr lang="en-US" dirty="0"/>
              <a:t>the value of count is incremented by 1 and then assigned to sum</a:t>
            </a:r>
            <a:r>
              <a:rPr lang="en-US" dirty="0" smtClean="0"/>
              <a:t>.</a:t>
            </a:r>
          </a:p>
          <a:p>
            <a:r>
              <a:rPr lang="en-US" dirty="0"/>
              <a:t>If the same operator is used as a </a:t>
            </a:r>
            <a:r>
              <a:rPr lang="en-US" b="1" dirty="0"/>
              <a:t>postfix operator</a:t>
            </a:r>
            <a:r>
              <a:rPr lang="en-US" dirty="0"/>
              <a:t>, as in</a:t>
            </a:r>
          </a:p>
          <a:p>
            <a:r>
              <a:rPr lang="en-US" dirty="0"/>
              <a:t>sum = count ++;</a:t>
            </a:r>
          </a:p>
          <a:p>
            <a:r>
              <a:rPr lang="en-US" dirty="0"/>
              <a:t>the assignment of the value of count to sum occurs first; then count is incremented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6605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413" y="242631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Multiple Assignments</a:t>
            </a:r>
            <a:r>
              <a:rPr lang="en-US" dirty="0" smtClean="0"/>
              <a:t>, </a:t>
            </a:r>
            <a:r>
              <a:rPr lang="en-US" dirty="0"/>
              <a:t>Several recent programming languages, including Perl, Ruby, and </a:t>
            </a:r>
            <a:r>
              <a:rPr lang="en-US" dirty="0" err="1"/>
              <a:t>Lua</a:t>
            </a:r>
            <a:r>
              <a:rPr lang="en-US" dirty="0"/>
              <a:t>, </a:t>
            </a:r>
            <a:r>
              <a:rPr lang="en-US" dirty="0" smtClean="0"/>
              <a:t>provide multiple-target</a:t>
            </a:r>
            <a:r>
              <a:rPr lang="en-US" dirty="0"/>
              <a:t>, multiple-source assignment statements. For example, in </a:t>
            </a:r>
            <a:r>
              <a:rPr lang="en-US" dirty="0" smtClean="0"/>
              <a:t>Perl one </a:t>
            </a:r>
            <a:r>
              <a:rPr lang="en-US" dirty="0"/>
              <a:t>can write</a:t>
            </a:r>
          </a:p>
          <a:p>
            <a:pPr marL="0" indent="0">
              <a:buNone/>
            </a:pPr>
            <a:r>
              <a:rPr lang="en-US" dirty="0" smtClean="0"/>
              <a:t>   ($</a:t>
            </a:r>
            <a:r>
              <a:rPr lang="en-US" dirty="0"/>
              <a:t>first, $second, $third) = (20, 40, 60);</a:t>
            </a:r>
          </a:p>
          <a:p>
            <a:r>
              <a:rPr lang="en-US" dirty="0"/>
              <a:t>The semantics is that 20 is assigned to $first, 40 is </a:t>
            </a:r>
            <a:r>
              <a:rPr lang="en-US" dirty="0" smtClean="0"/>
              <a:t>assigned to </a:t>
            </a:r>
            <a:r>
              <a:rPr lang="en-US" dirty="0"/>
              <a:t>$second, and 60 is assigned to $third.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016" y="2828464"/>
            <a:ext cx="51530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1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91" y="341210"/>
            <a:ext cx="5095875" cy="3324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459" y="2420425"/>
            <a:ext cx="5193275" cy="393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3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programming languages, arithmetic </a:t>
            </a:r>
            <a:r>
              <a:rPr lang="en-US" dirty="0" smtClean="0"/>
              <a:t>expressions consist </a:t>
            </a:r>
            <a:r>
              <a:rPr lang="en-US" dirty="0"/>
              <a:t>of operators, operands, parentheses, and function calls. An </a:t>
            </a:r>
            <a:r>
              <a:rPr lang="en-US" dirty="0" smtClean="0"/>
              <a:t>operator</a:t>
            </a:r>
          </a:p>
          <a:p>
            <a:r>
              <a:rPr lang="en-US" dirty="0" smtClean="0"/>
              <a:t>can </a:t>
            </a:r>
            <a:r>
              <a:rPr lang="en-US" dirty="0"/>
              <a:t>be </a:t>
            </a:r>
            <a:r>
              <a:rPr lang="en-US" b="1" dirty="0"/>
              <a:t>unary</a:t>
            </a:r>
            <a:r>
              <a:rPr lang="en-US" dirty="0"/>
              <a:t>, meaning it has a single operand, </a:t>
            </a:r>
            <a:r>
              <a:rPr lang="en-US" b="1" dirty="0"/>
              <a:t>binary</a:t>
            </a:r>
            <a:r>
              <a:rPr lang="en-US" dirty="0"/>
              <a:t>, meaning it has </a:t>
            </a:r>
            <a:r>
              <a:rPr lang="en-US" dirty="0" smtClean="0"/>
              <a:t>two operands</a:t>
            </a:r>
            <a:r>
              <a:rPr lang="en-US" dirty="0"/>
              <a:t>, or </a:t>
            </a:r>
            <a:r>
              <a:rPr lang="en-US" b="1" dirty="0"/>
              <a:t>ternary</a:t>
            </a:r>
            <a:r>
              <a:rPr lang="en-US" dirty="0"/>
              <a:t>, meaning it has three operands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5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Evaluation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operator precedence rules </a:t>
            </a:r>
            <a:r>
              <a:rPr lang="en-US" dirty="0"/>
              <a:t>for expression evaluation partially </a:t>
            </a:r>
            <a:r>
              <a:rPr lang="en-US" dirty="0" smtClean="0"/>
              <a:t>define the </a:t>
            </a:r>
            <a:r>
              <a:rPr lang="en-US" dirty="0"/>
              <a:t>order in which the operators of different precedence levels are evaluated</a:t>
            </a:r>
            <a:r>
              <a:rPr lang="en-US" dirty="0" smtClean="0"/>
              <a:t>.</a:t>
            </a:r>
            <a:r>
              <a:rPr lang="en-US" i="1" dirty="0"/>
              <a:t> </a:t>
            </a:r>
            <a:endParaRPr lang="en-US" i="1" dirty="0" smtClean="0"/>
          </a:p>
          <a:p>
            <a:r>
              <a:rPr lang="en-US" i="1" dirty="0" smtClean="0"/>
              <a:t>C-Based </a:t>
            </a:r>
            <a:r>
              <a:rPr lang="en-US" i="1" dirty="0"/>
              <a:t>Languages</a:t>
            </a:r>
          </a:p>
          <a:p>
            <a:r>
              <a:rPr lang="en-US" i="1" dirty="0"/>
              <a:t>Highest </a:t>
            </a:r>
            <a:r>
              <a:rPr lang="en-US" dirty="0"/>
              <a:t> </a:t>
            </a:r>
            <a:r>
              <a:rPr lang="en-US" dirty="0" smtClean="0"/>
              <a:t> postfix </a:t>
            </a:r>
            <a:r>
              <a:rPr lang="en-US" dirty="0"/>
              <a:t>++, --</a:t>
            </a:r>
          </a:p>
          <a:p>
            <a:pPr marL="0" indent="0">
              <a:buNone/>
            </a:pPr>
            <a:r>
              <a:rPr lang="en-US" dirty="0" smtClean="0"/>
              <a:t>                   prefix </a:t>
            </a:r>
            <a:r>
              <a:rPr lang="en-US" dirty="0"/>
              <a:t>++, --, unary +, -</a:t>
            </a:r>
          </a:p>
          <a:p>
            <a:pPr marL="0" indent="0">
              <a:buNone/>
            </a:pPr>
            <a:r>
              <a:rPr lang="en-US" dirty="0" smtClean="0"/>
              <a:t>                   *, </a:t>
            </a:r>
            <a:r>
              <a:rPr lang="en-US" dirty="0"/>
              <a:t>/, % </a:t>
            </a:r>
            <a:endParaRPr lang="en-US" dirty="0" smtClean="0"/>
          </a:p>
          <a:p>
            <a:r>
              <a:rPr lang="en-US" i="1" dirty="0" smtClean="0"/>
              <a:t>Lowest 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binary +, -</a:t>
            </a:r>
          </a:p>
        </p:txBody>
      </p:sp>
    </p:spTree>
    <p:extLst>
      <p:ext uri="{BB962C8B-B14F-4D97-AF65-F5344CB8AC3E}">
        <p14:creationId xmlns:p14="http://schemas.microsoft.com/office/powerpoint/2010/main" val="33559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774" y="353961"/>
            <a:ext cx="10813026" cy="5823002"/>
          </a:xfrm>
        </p:spPr>
        <p:txBody>
          <a:bodyPr>
            <a:normAutofit/>
          </a:bodyPr>
          <a:lstStyle/>
          <a:p>
            <a:r>
              <a:rPr lang="en-US" b="1" dirty="0" smtClean="0"/>
              <a:t>Associativity</a:t>
            </a:r>
          </a:p>
          <a:p>
            <a:r>
              <a:rPr lang="en-US" dirty="0"/>
              <a:t>When an expression contains two adjacent </a:t>
            </a:r>
            <a:r>
              <a:rPr lang="en-US" dirty="0" smtClean="0"/>
              <a:t> </a:t>
            </a:r>
            <a:r>
              <a:rPr lang="en-US" dirty="0"/>
              <a:t>occurrences of operators </a:t>
            </a:r>
            <a:r>
              <a:rPr lang="en-US" dirty="0" smtClean="0"/>
              <a:t>with the </a:t>
            </a:r>
            <a:r>
              <a:rPr lang="en-US" dirty="0"/>
              <a:t>same level of precedence, the question of which operator is evaluated </a:t>
            </a:r>
            <a:r>
              <a:rPr lang="en-US" dirty="0" smtClean="0"/>
              <a:t>first is </a:t>
            </a:r>
            <a:r>
              <a:rPr lang="en-US" dirty="0"/>
              <a:t>answered by the </a:t>
            </a:r>
            <a:r>
              <a:rPr lang="en-US" b="1" dirty="0"/>
              <a:t>associativity </a:t>
            </a:r>
            <a:r>
              <a:rPr lang="en-US" dirty="0"/>
              <a:t>rules of the language. An operator can </a:t>
            </a:r>
            <a:r>
              <a:rPr lang="en-US" dirty="0" smtClean="0"/>
              <a:t>have either </a:t>
            </a:r>
            <a:r>
              <a:rPr lang="en-US" dirty="0"/>
              <a:t>left or right associativity, meaning that when there are two </a:t>
            </a:r>
            <a:r>
              <a:rPr lang="en-US" dirty="0" smtClean="0"/>
              <a:t>adjacent operators </a:t>
            </a:r>
            <a:r>
              <a:rPr lang="en-US" dirty="0"/>
              <a:t>with the same precedence, the left operator is evaluated first or </a:t>
            </a:r>
            <a:r>
              <a:rPr lang="en-US" dirty="0" smtClean="0"/>
              <a:t>the right </a:t>
            </a:r>
            <a:r>
              <a:rPr lang="en-US" dirty="0"/>
              <a:t>operator is evaluated first, respectively.</a:t>
            </a:r>
          </a:p>
          <a:p>
            <a:r>
              <a:rPr lang="en-US" dirty="0"/>
              <a:t>Associativity in common languages is left to </a:t>
            </a:r>
            <a:r>
              <a:rPr lang="en-US" dirty="0" smtClean="0"/>
              <a:t>right.</a:t>
            </a:r>
          </a:p>
          <a:p>
            <a:r>
              <a:rPr lang="en-US" dirty="0"/>
              <a:t>a - b + </a:t>
            </a:r>
            <a:r>
              <a:rPr lang="en-US" dirty="0" smtClean="0"/>
              <a:t>c</a:t>
            </a:r>
          </a:p>
          <a:p>
            <a:r>
              <a:rPr lang="en-US" dirty="0" smtClean="0"/>
              <a:t>The above expression, left operator is evaluated first.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12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8" y="245806"/>
            <a:ext cx="10881852" cy="5931157"/>
          </a:xfrm>
        </p:spPr>
        <p:txBody>
          <a:bodyPr>
            <a:normAutofit/>
          </a:bodyPr>
          <a:lstStyle/>
          <a:p>
            <a:r>
              <a:rPr lang="en-US" b="1" dirty="0" smtClean="0"/>
              <a:t>Parentheses</a:t>
            </a:r>
          </a:p>
          <a:p>
            <a:r>
              <a:rPr lang="en-US" dirty="0"/>
              <a:t>Programmers can alter the precedence and associativity rules by placing </a:t>
            </a:r>
            <a:r>
              <a:rPr lang="en-US" dirty="0" smtClean="0"/>
              <a:t>parentheses in </a:t>
            </a:r>
            <a:r>
              <a:rPr lang="en-US" dirty="0"/>
              <a:t>expressions.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although multiplication </a:t>
            </a:r>
            <a:r>
              <a:rPr lang="en-US" dirty="0" smtClean="0"/>
              <a:t>has precedence </a:t>
            </a:r>
            <a:r>
              <a:rPr lang="en-US" dirty="0"/>
              <a:t>over addition, in the expression</a:t>
            </a:r>
          </a:p>
          <a:p>
            <a:pPr marL="0" indent="0">
              <a:buNone/>
            </a:pPr>
            <a:r>
              <a:rPr lang="en-US" dirty="0" smtClean="0"/>
              <a:t>   (</a:t>
            </a:r>
            <a:r>
              <a:rPr lang="en-US" dirty="0"/>
              <a:t>A + B) * C</a:t>
            </a:r>
          </a:p>
          <a:p>
            <a:r>
              <a:rPr lang="en-US" dirty="0"/>
              <a:t>the addition will be evaluated first.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9998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277" y="226142"/>
            <a:ext cx="10842523" cy="5950821"/>
          </a:xfrm>
        </p:spPr>
        <p:txBody>
          <a:bodyPr>
            <a:normAutofit/>
          </a:bodyPr>
          <a:lstStyle/>
          <a:p>
            <a:r>
              <a:rPr lang="en-US" b="1" dirty="0"/>
              <a:t>Conditional </a:t>
            </a:r>
            <a:r>
              <a:rPr lang="en-US" b="1" dirty="0" smtClean="0"/>
              <a:t>Expressions</a:t>
            </a:r>
          </a:p>
          <a:p>
            <a:r>
              <a:rPr lang="en-US" dirty="0" smtClean="0"/>
              <a:t>expression_1 </a:t>
            </a:r>
            <a:r>
              <a:rPr lang="en-US" dirty="0"/>
              <a:t>? expression_2 : expression_3</a:t>
            </a:r>
          </a:p>
          <a:p>
            <a:r>
              <a:rPr lang="en-US" dirty="0"/>
              <a:t>where expression_1 is interpreted as a Boolean expression. If </a:t>
            </a:r>
            <a:r>
              <a:rPr lang="en-US" dirty="0" smtClean="0"/>
              <a:t>expression_1 evaluates </a:t>
            </a:r>
            <a:r>
              <a:rPr lang="en-US" dirty="0"/>
              <a:t>to true, the value of the whole expression is the value of </a:t>
            </a:r>
            <a:r>
              <a:rPr lang="en-US" dirty="0" smtClean="0"/>
              <a:t>expression_2; otherwise</a:t>
            </a:r>
            <a:r>
              <a:rPr lang="en-US" dirty="0"/>
              <a:t>, it is the value of expression_3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For example,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481" y="2776845"/>
            <a:ext cx="8938905" cy="404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1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conversions are either narrowing or widening. A </a:t>
            </a:r>
            <a:r>
              <a:rPr lang="en-US" b="1" dirty="0"/>
              <a:t>narrowing </a:t>
            </a:r>
            <a:r>
              <a:rPr lang="en-US" b="1" dirty="0" smtClean="0"/>
              <a:t>conversion </a:t>
            </a:r>
            <a:r>
              <a:rPr lang="en-US" dirty="0" smtClean="0"/>
              <a:t>converts </a:t>
            </a:r>
            <a:r>
              <a:rPr lang="en-US" dirty="0"/>
              <a:t>a value to a type that cannot store even approximations of all of </a:t>
            </a:r>
            <a:r>
              <a:rPr lang="en-US" dirty="0" smtClean="0"/>
              <a:t>the values </a:t>
            </a:r>
            <a:r>
              <a:rPr lang="en-US" dirty="0"/>
              <a:t>of the original type. For example, converting a </a:t>
            </a:r>
            <a:r>
              <a:rPr lang="en-US" b="1" dirty="0"/>
              <a:t>double </a:t>
            </a:r>
            <a:r>
              <a:rPr lang="en-US" dirty="0"/>
              <a:t>to a </a:t>
            </a:r>
            <a:r>
              <a:rPr lang="en-US" b="1" dirty="0"/>
              <a:t>float </a:t>
            </a:r>
            <a:r>
              <a:rPr lang="en-US" dirty="0" smtClean="0"/>
              <a:t>in Java </a:t>
            </a:r>
            <a:r>
              <a:rPr lang="en-US" dirty="0"/>
              <a:t>is a narrowing conversion, because the range of </a:t>
            </a:r>
            <a:r>
              <a:rPr lang="en-US" b="1" dirty="0"/>
              <a:t>double </a:t>
            </a:r>
            <a:r>
              <a:rPr lang="en-US" dirty="0"/>
              <a:t>is much </a:t>
            </a:r>
            <a:r>
              <a:rPr lang="en-US" dirty="0" smtClean="0"/>
              <a:t>larger than </a:t>
            </a:r>
            <a:r>
              <a:rPr lang="en-US" dirty="0"/>
              <a:t>that of </a:t>
            </a:r>
            <a:r>
              <a:rPr lang="en-US" b="1" dirty="0"/>
              <a:t>float</a:t>
            </a:r>
            <a:r>
              <a:rPr lang="en-US" dirty="0"/>
              <a:t>. A </a:t>
            </a:r>
            <a:r>
              <a:rPr lang="en-US" b="1" dirty="0"/>
              <a:t>widening conversion </a:t>
            </a:r>
            <a:r>
              <a:rPr lang="en-US" dirty="0"/>
              <a:t>converts a value to a type </a:t>
            </a:r>
            <a:r>
              <a:rPr lang="en-US" dirty="0" smtClean="0"/>
              <a:t>that can </a:t>
            </a:r>
            <a:r>
              <a:rPr lang="en-US" dirty="0"/>
              <a:t>include at least approximations of all of the values of the original </a:t>
            </a:r>
            <a:r>
              <a:rPr lang="en-US" dirty="0" smtClean="0"/>
              <a:t>type. For </a:t>
            </a:r>
            <a:r>
              <a:rPr lang="en-US" dirty="0"/>
              <a:t>example, converting an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to a </a:t>
            </a:r>
            <a:r>
              <a:rPr lang="en-US" b="1" dirty="0"/>
              <a:t>float </a:t>
            </a:r>
            <a:r>
              <a:rPr lang="en-US" dirty="0"/>
              <a:t>in Java is a widening conversion.</a:t>
            </a:r>
          </a:p>
          <a:p>
            <a:pPr marL="0" indent="0">
              <a:buNone/>
            </a:pPr>
            <a:r>
              <a:rPr lang="en-US" dirty="0"/>
              <a:t>Widening conversions are nearly always safe, meaning that the magnitude </a:t>
            </a:r>
            <a:r>
              <a:rPr lang="en-US" dirty="0" smtClean="0"/>
              <a:t>of the </a:t>
            </a:r>
            <a:r>
              <a:rPr lang="en-US" dirty="0"/>
              <a:t>converted value is maintained. Narrowing conversions are not always </a:t>
            </a:r>
            <a:r>
              <a:rPr lang="en-US" dirty="0" smtClean="0"/>
              <a:t>safe — sometimes </a:t>
            </a:r>
            <a:r>
              <a:rPr lang="en-US" dirty="0"/>
              <a:t>the magnitude of the converted value is changed in the process. </a:t>
            </a:r>
          </a:p>
        </p:txBody>
      </p:sp>
    </p:spTree>
    <p:extLst>
      <p:ext uri="{BB962C8B-B14F-4D97-AF65-F5344CB8AC3E}">
        <p14:creationId xmlns:p14="http://schemas.microsoft.com/office/powerpoint/2010/main" val="79108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413" y="360619"/>
            <a:ext cx="11491452" cy="59320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Type conversions can be either </a:t>
            </a:r>
            <a:r>
              <a:rPr lang="en-US" b="1" dirty="0"/>
              <a:t>explicit</a:t>
            </a:r>
            <a:r>
              <a:rPr lang="en-US" dirty="0"/>
              <a:t> or </a:t>
            </a:r>
            <a:r>
              <a:rPr lang="en-US" b="1" dirty="0"/>
              <a:t>implicit</a:t>
            </a:r>
            <a:r>
              <a:rPr lang="en-US" dirty="0" smtClean="0"/>
              <a:t>.</a:t>
            </a:r>
          </a:p>
          <a:p>
            <a:r>
              <a:rPr lang="en-US" b="1" dirty="0"/>
              <a:t>Coercion in </a:t>
            </a:r>
            <a:r>
              <a:rPr lang="en-US" b="1" dirty="0" smtClean="0"/>
              <a:t>Expressions, </a:t>
            </a:r>
            <a:r>
              <a:rPr lang="en-US" dirty="0"/>
              <a:t>coercion was defined as an </a:t>
            </a:r>
            <a:r>
              <a:rPr lang="en-US" b="1" dirty="0"/>
              <a:t>implicit type conversion </a:t>
            </a:r>
            <a:r>
              <a:rPr lang="en-US" dirty="0"/>
              <a:t>that is initiated </a:t>
            </a:r>
            <a:r>
              <a:rPr lang="en-US" dirty="0" smtClean="0"/>
              <a:t>by the </a:t>
            </a:r>
            <a:r>
              <a:rPr lang="en-US" dirty="0"/>
              <a:t>compiler. Type conversions explicitly requested by the programmer </a:t>
            </a:r>
            <a:r>
              <a:rPr lang="en-US" dirty="0" smtClean="0"/>
              <a:t>are referred </a:t>
            </a:r>
            <a:r>
              <a:rPr lang="en-US" dirty="0"/>
              <a:t>to as </a:t>
            </a:r>
            <a:r>
              <a:rPr lang="en-US" b="1" dirty="0"/>
              <a:t>explicit conversions, or casts, not coercions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mixed-mode expressions , </a:t>
            </a:r>
            <a:r>
              <a:rPr lang="en-US" dirty="0" smtClean="0"/>
              <a:t>operator with operands of different types. </a:t>
            </a:r>
            <a:r>
              <a:rPr lang="en-US" dirty="0"/>
              <a:t>Languages that allow </a:t>
            </a:r>
            <a:r>
              <a:rPr lang="en-US" dirty="0" smtClean="0"/>
              <a:t>such </a:t>
            </a:r>
            <a:r>
              <a:rPr lang="en-US" b="1" dirty="0" smtClean="0"/>
              <a:t>mixed-mode </a:t>
            </a:r>
            <a:r>
              <a:rPr lang="en-US" b="1" dirty="0"/>
              <a:t>expressions</a:t>
            </a:r>
            <a:r>
              <a:rPr lang="en-US" dirty="0"/>
              <a:t>, must define </a:t>
            </a:r>
            <a:r>
              <a:rPr lang="en-US" dirty="0" smtClean="0"/>
              <a:t>conventions for </a:t>
            </a:r>
            <a:r>
              <a:rPr lang="en-US" dirty="0"/>
              <a:t>implicit operand type </a:t>
            </a:r>
            <a:r>
              <a:rPr lang="en-US" dirty="0" smtClean="0"/>
              <a:t>conversions.</a:t>
            </a:r>
            <a:endParaRPr lang="en-US" dirty="0"/>
          </a:p>
          <a:p>
            <a:r>
              <a:rPr lang="en-US" dirty="0"/>
              <a:t>As a simple illustration of the problem, consider the following Java code:</a:t>
            </a:r>
          </a:p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a;</a:t>
            </a:r>
          </a:p>
          <a:p>
            <a:r>
              <a:rPr lang="en-US" b="1" dirty="0"/>
              <a:t>float </a:t>
            </a:r>
            <a:r>
              <a:rPr lang="en-US" dirty="0"/>
              <a:t>b, c, d;</a:t>
            </a:r>
          </a:p>
          <a:p>
            <a:r>
              <a:rPr lang="en-US" dirty="0"/>
              <a:t>. . .</a:t>
            </a:r>
          </a:p>
          <a:p>
            <a:r>
              <a:rPr lang="en-US" dirty="0"/>
              <a:t>d = b * a;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673" y="3898577"/>
            <a:ext cx="4599192" cy="282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78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58" y="334297"/>
            <a:ext cx="10970342" cy="5842666"/>
          </a:xfrm>
        </p:spPr>
        <p:txBody>
          <a:bodyPr/>
          <a:lstStyle/>
          <a:p>
            <a:r>
              <a:rPr lang="en-US" b="1" dirty="0"/>
              <a:t>Explicit Type </a:t>
            </a:r>
            <a:r>
              <a:rPr lang="en-US" b="1" dirty="0" smtClean="0"/>
              <a:t>Conversion, </a:t>
            </a:r>
            <a:r>
              <a:rPr lang="en-US" dirty="0"/>
              <a:t>Explicit Type </a:t>
            </a:r>
            <a:r>
              <a:rPr lang="en-US" dirty="0" smtClean="0"/>
              <a:t>Conversion Most </a:t>
            </a:r>
            <a:r>
              <a:rPr lang="en-US" dirty="0"/>
              <a:t>languages provide some capability for doing explicit conversions, </a:t>
            </a:r>
            <a:r>
              <a:rPr lang="en-US" dirty="0" smtClean="0"/>
              <a:t>both widening </a:t>
            </a:r>
            <a:r>
              <a:rPr lang="en-US" dirty="0"/>
              <a:t>and narrowing. In some cases, warning messages are produced </a:t>
            </a:r>
            <a:r>
              <a:rPr lang="en-US" dirty="0" err="1" smtClean="0"/>
              <a:t>whenan</a:t>
            </a:r>
            <a:r>
              <a:rPr lang="en-US" dirty="0" smtClean="0"/>
              <a:t> </a:t>
            </a:r>
            <a:r>
              <a:rPr lang="en-US" dirty="0"/>
              <a:t>explicit narrowing conversion results in a significant change to the value </a:t>
            </a:r>
            <a:r>
              <a:rPr lang="en-US" dirty="0" smtClean="0"/>
              <a:t>of the </a:t>
            </a:r>
            <a:r>
              <a:rPr lang="en-US" dirty="0"/>
              <a:t>object being converted</a:t>
            </a:r>
            <a:r>
              <a:rPr lang="en-US" dirty="0" smtClean="0"/>
              <a:t>.</a:t>
            </a:r>
          </a:p>
          <a:p>
            <a:r>
              <a:rPr lang="en-US" dirty="0"/>
              <a:t>In the C-based languages, explicit type conversions are </a:t>
            </a:r>
            <a:r>
              <a:rPr lang="en-US" dirty="0" smtClean="0"/>
              <a:t>called </a:t>
            </a:r>
            <a:r>
              <a:rPr lang="en-US" b="1" dirty="0" smtClean="0"/>
              <a:t>casts</a:t>
            </a:r>
            <a:r>
              <a:rPr lang="en-US" dirty="0"/>
              <a:t>. To specify a cast, the desired type is placed in </a:t>
            </a:r>
            <a:r>
              <a:rPr lang="en-US" dirty="0" smtClean="0"/>
              <a:t>parentheses just </a:t>
            </a:r>
            <a:r>
              <a:rPr lang="en-US" dirty="0"/>
              <a:t>before the expression to be </a:t>
            </a:r>
            <a:r>
              <a:rPr lang="en-US" dirty="0" smtClean="0"/>
              <a:t>converted</a:t>
            </a:r>
            <a:r>
              <a:rPr lang="en-US" dirty="0"/>
              <a:t>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812" y="3255630"/>
            <a:ext cx="53816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95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994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Arithmetic expressions, type conversions, relational and Boolean expressions, Assignment statements, mixed mode assignments</vt:lpstr>
      <vt:lpstr>Arithmetic expressions</vt:lpstr>
      <vt:lpstr>Operator Evaluation Order</vt:lpstr>
      <vt:lpstr>PowerPoint Presentation</vt:lpstr>
      <vt:lpstr>PowerPoint Presentation</vt:lpstr>
      <vt:lpstr>PowerPoint Presentation</vt:lpstr>
      <vt:lpstr>Type Conversion</vt:lpstr>
      <vt:lpstr>PowerPoint Presentation</vt:lpstr>
      <vt:lpstr>PowerPoint Presentation</vt:lpstr>
      <vt:lpstr>Relational and Boolean Expressions</vt:lpstr>
      <vt:lpstr>PowerPoint Presentation</vt:lpstr>
      <vt:lpstr>Assignment Statements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expressions, type conversions, relational and Boolean expressions, Assignment statements, mixed mode assignments</dc:title>
  <dc:creator>Amit Verma</dc:creator>
  <cp:lastModifiedBy>Amit Verma</cp:lastModifiedBy>
  <cp:revision>6</cp:revision>
  <dcterms:created xsi:type="dcterms:W3CDTF">2021-11-07T07:11:23Z</dcterms:created>
  <dcterms:modified xsi:type="dcterms:W3CDTF">2021-11-07T08:03:38Z</dcterms:modified>
</cp:coreProperties>
</file>