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1"/>
  </p:notesMasterIdLst>
  <p:sldIdLst>
    <p:sldId id="256" r:id="rId2"/>
    <p:sldId id="259" r:id="rId3"/>
    <p:sldId id="262" r:id="rId4"/>
    <p:sldId id="260" r:id="rId5"/>
    <p:sldId id="261" r:id="rId6"/>
    <p:sldId id="263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29DC2-0616-4E8F-9469-E23C4F9A7714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83D5-68FA-47BA-8883-854FDF097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AAE7-AEC1-40E8-AE6E-C9E9FF3E0A48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9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96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59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" y="1"/>
            <a:ext cx="12180605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fld id="{0C8EC6D3-1886-405F-ABEE-07ADB023F955}" type="datetime1">
              <a:rPr lang="en-US" smtClean="0"/>
              <a:t>9/10/2021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100" y="723218"/>
            <a:ext cx="11747617" cy="54849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412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437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22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94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04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2AB8-D3C8-40E6-8846-414B6BCEFBAF}" type="datetime1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2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719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3A1160-47BE-4912-8F4D-C556AD674D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8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Hall </a:t>
            </a:r>
            <a:r>
              <a:rPr lang="en-US" dirty="0" smtClean="0"/>
              <a:t>Effect Experiment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Engineering Physics Laboratory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254" y="108943"/>
            <a:ext cx="732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EXPEERIMENT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47018" y="4862945"/>
            <a:ext cx="2493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Dr. Sarathlal K V</a:t>
            </a:r>
          </a:p>
          <a:p>
            <a:r>
              <a:rPr lang="en-US" dirty="0" smtClean="0"/>
              <a:t>Department of Physics</a:t>
            </a:r>
          </a:p>
          <a:p>
            <a:r>
              <a:rPr lang="en-US" dirty="0" smtClean="0"/>
              <a:t>SOE, UPES</a:t>
            </a:r>
          </a:p>
          <a:p>
            <a:r>
              <a:rPr lang="en-US" dirty="0" smtClean="0"/>
              <a:t>+91 9845747350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177" y="1057907"/>
            <a:ext cx="12180605" cy="54927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Hall effect EXPERIMENT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421" y="2259879"/>
            <a:ext cx="1127455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AIM: </a:t>
            </a:r>
            <a:endParaRPr lang="en-US" sz="32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</a:endParaRPr>
          </a:p>
          <a:p>
            <a:pPr algn="ctr"/>
            <a:endParaRPr lang="en-US" sz="32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Helvetica" panose="020B0604020202030204" pitchFamily="34" charset="0"/>
              </a:rPr>
              <a:t>To study the </a:t>
            </a:r>
            <a:r>
              <a:rPr 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Hall Effect </a:t>
            </a:r>
            <a:r>
              <a:rPr lang="en-US" sz="2800" dirty="0">
                <a:latin typeface="Helvetica" panose="020B0604020202030204" pitchFamily="34" charset="0"/>
              </a:rPr>
              <a:t>and hence determine the </a:t>
            </a:r>
            <a:r>
              <a:rPr 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Hall coefficient (</a:t>
            </a:r>
            <a:r>
              <a:rPr lang="en-US" sz="28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R</a:t>
            </a:r>
            <a:r>
              <a:rPr lang="en-US" sz="2800" b="1" u="sng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H</a:t>
            </a:r>
            <a:r>
              <a:rPr 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) and carrier </a:t>
            </a:r>
            <a:r>
              <a:rPr lang="en-US" sz="28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density (</a:t>
            </a:r>
            <a:r>
              <a:rPr lang="en-US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n)</a:t>
            </a:r>
            <a:r>
              <a:rPr lang="en-US" sz="2800" dirty="0">
                <a:latin typeface="Helvetica" panose="020B0604020202030204" pitchFamily="34" charset="0"/>
              </a:rPr>
              <a:t> of a given semiconductor.</a:t>
            </a:r>
          </a:p>
        </p:txBody>
      </p:sp>
    </p:spTree>
    <p:extLst>
      <p:ext uri="{BB962C8B-B14F-4D97-AF65-F5344CB8AC3E}">
        <p14:creationId xmlns:p14="http://schemas.microsoft.com/office/powerpoint/2010/main" val="750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Schematic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0828" y="617925"/>
            <a:ext cx="11274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APPARATUS</a:t>
            </a:r>
            <a:r>
              <a:rPr lang="en-US" sz="3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rPr>
              <a:t>: </a:t>
            </a:r>
            <a:endParaRPr lang="en-US" sz="3200" b="1" u="sng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Helvetica" panose="020B0604020202030204" pitchFamily="34" charset="0"/>
              </a:rPr>
              <a:t>Hall Probe (Ge Crystal) (thickness=0.4-0.5 mm); Hall Probe (</a:t>
            </a:r>
            <a:r>
              <a:rPr lang="en-US" sz="2400" dirty="0" err="1">
                <a:latin typeface="Helvetica" panose="020B0604020202030204" pitchFamily="34" charset="0"/>
              </a:rPr>
              <a:t>InAs</a:t>
            </a:r>
            <a:r>
              <a:rPr lang="en-US" sz="2400" dirty="0">
                <a:latin typeface="Helvetica" panose="020B0604020202030204" pitchFamily="34" charset="0"/>
              </a:rPr>
              <a:t> crystal), Hall Effect set-up, Digital mill voltmeter (0-200 mV), a constant current power supply and an electromagnet (Field intensity (11,000±5 % </a:t>
            </a:r>
            <a:r>
              <a:rPr lang="en-US" sz="2400" dirty="0" smtClean="0">
                <a:latin typeface="Helvetica" panose="020B0604020202030204" pitchFamily="34" charset="0"/>
              </a:rPr>
              <a:t>Gauss)</a:t>
            </a:r>
            <a:endParaRPr lang="en-US" sz="2400" dirty="0">
              <a:latin typeface="Helvetica" panose="020B0604020202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76" y="2933343"/>
            <a:ext cx="4482007" cy="2994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8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FORMULA: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4944" y="856059"/>
                <a:ext cx="10908792" cy="5412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700" algn="just" hangingPunct="0">
                  <a:lnSpc>
                    <a:spcPct val="105000"/>
                  </a:lnSpc>
                </a:pPr>
                <a:r>
                  <a:rPr lang="en-US" dirty="0" smtClean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Hall Coefficient and carrier density are given by </a:t>
                </a:r>
                <a:endParaRPr lang="en-US" dirty="0" smtClean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R="12700" algn="just" hangingPunct="0">
                  <a:lnSpc>
                    <a:spcPct val="105000"/>
                  </a:lnSpc>
                </a:pPr>
                <a:endParaRPr lang="en-US" sz="1600" dirty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>
                  <a:lnSpc>
                    <a:spcPts val="320"/>
                  </a:lnSpc>
                </a:pPr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742950" marR="0" lvl="1" indent="-28575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arenBoth"/>
                </a:pPr>
                <a:r>
                  <a:rPr lang="en-US" b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30204" pitchFamily="34" charset="0"/>
                  </a:rPr>
                  <a:t>Hall Coefficient</a:t>
                </a:r>
                <a:r>
                  <a:rPr lang="en-US" dirty="0">
                    <a:effectLst/>
                    <a:latin typeface="Helvetica" panose="020B0604020202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den>
                        </m:f>
                      </m:e>
                    </m:d>
                    <m:r>
                      <a:rPr lang="en-US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𝑉𝑜𝑙𝑡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𝑐𝑚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𝐴𝑚𝑝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𝐺𝑎𝑢𝑠𝑠</m:t>
                        </m:r>
                      </m:den>
                    </m:f>
                    <m:r>
                      <a:rPr lang="en-US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… 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coulomb</m:t>
                    </m:r>
                  </m:oMath>
                </a14:m>
                <a:r>
                  <a:rPr lang="en-US" sz="2000" dirty="0">
                    <a:effectLst/>
                    <a:latin typeface="Helvetica" panose="020B0604020202030204" pitchFamily="34" charset="0"/>
                  </a:rPr>
                  <a:t> </a:t>
                </a:r>
                <a:endParaRPr lang="en-US" sz="2800" dirty="0">
                  <a:effectLst/>
                  <a:latin typeface="Helvetica" panose="020B0604020202030204" pitchFamily="34" charset="0"/>
                </a:endParaRPr>
              </a:p>
              <a:p>
                <a:pPr marL="742950" marR="0" lvl="1" indent="-28575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arenBoth"/>
                  <a:tabLst>
                    <a:tab pos="901700" algn="l"/>
                  </a:tabLst>
                </a:pPr>
                <a:endParaRPr lang="en-US" dirty="0" smtClean="0">
                  <a:effectLst/>
                  <a:latin typeface="Helvetica" panose="020B0604020202030204" pitchFamily="34" charset="0"/>
                </a:endParaRPr>
              </a:p>
              <a:p>
                <a:pPr marL="742950" marR="0" lvl="1" indent="-28575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arenBoth"/>
                  <a:tabLst>
                    <a:tab pos="901700" algn="l"/>
                  </a:tabLst>
                </a:pPr>
                <a:endParaRPr lang="en-US" dirty="0">
                  <a:latin typeface="Helvetica" panose="020B0604020202030204" pitchFamily="34" charset="0"/>
                </a:endParaRPr>
              </a:p>
              <a:p>
                <a:pPr marL="742950" marR="0" lvl="1" indent="-285750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romanLcParenBoth"/>
                  <a:tabLst>
                    <a:tab pos="901700" algn="l"/>
                  </a:tabLst>
                </a:pPr>
                <a:r>
                  <a:rPr lang="en-US" b="1" u="sng" dirty="0" smtClean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30204" pitchFamily="34" charset="0"/>
                  </a:rPr>
                  <a:t> Carrier </a:t>
                </a:r>
                <a:r>
                  <a:rPr lang="en-US" b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Helvetica" panose="020B0604020202030204" pitchFamily="34" charset="0"/>
                  </a:rPr>
                  <a:t>density</a:t>
                </a:r>
                <a:r>
                  <a:rPr lang="en-US" dirty="0">
                    <a:effectLst/>
                    <a:latin typeface="Helvetica" panose="020B0604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effectLst/>
                    <a:latin typeface="Helvetica" panose="020B0604020202030204" pitchFamily="34" charset="0"/>
                  </a:rPr>
                  <a:t>  </a:t>
                </a:r>
                <a:endParaRPr lang="en-US" sz="2800" dirty="0">
                  <a:effectLst/>
                  <a:latin typeface="Helvetica" panose="020B0604020202030204" pitchFamily="34" charset="0"/>
                </a:endParaRPr>
              </a:p>
              <a:p>
                <a:pPr marL="1143000" marR="0">
                  <a:spcBef>
                    <a:spcPts val="0"/>
                  </a:spcBef>
                  <a:spcAft>
                    <a:spcPts val="0"/>
                  </a:spcAft>
                  <a:tabLst>
                    <a:tab pos="901700" algn="l"/>
                  </a:tabLst>
                </a:pPr>
                <a:r>
                  <a:rPr lang="en-US" dirty="0">
                    <a:effectLst/>
                    <a:latin typeface="Helvetica" panose="020B0604020202030204" pitchFamily="34" charset="0"/>
                  </a:rPr>
                  <a:t> </a:t>
                </a:r>
                <a:endParaRPr lang="en-US" sz="2800" dirty="0">
                  <a:effectLst/>
                  <a:latin typeface="Helvetica" panose="020B0604020202030204" pitchFamily="34" charset="0"/>
                </a:endParaRPr>
              </a:p>
              <a:p>
                <a:pPr marR="12700" algn="just" hangingPunct="0">
                  <a:lnSpc>
                    <a:spcPct val="200000"/>
                  </a:lnSpc>
                </a:pPr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where, 	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is the thickness of the crystal along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–axis, measured in cm</a:t>
                </a:r>
                <a:endParaRPr lang="en-US" sz="1600" dirty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R="12700" algn="just" hangingPunc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is the magnetic field applied along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–axis,  measured in Gauss</a:t>
                </a:r>
                <a:endParaRPr lang="en-US" sz="1600" dirty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R="12700" indent="457200" algn="just" hangingPunc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is current flowing along X-axis measured in mA</a:t>
                </a:r>
                <a:endParaRPr lang="en-US" sz="1600" dirty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R="12700" indent="457200" algn="just" hangingPunct="0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is the Hall voltage developed across the faces normal to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-axis.</a:t>
                </a:r>
                <a:endParaRPr lang="en-US" sz="1600" dirty="0">
                  <a:effectLst/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R="12700" indent="457200" algn="just" hangingPunc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is electronic charge and its value is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1.6×</m:t>
                    </m:r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−19</m:t>
                        </m:r>
                      </m:sup>
                    </m:sSup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effectLst/>
                    <a:latin typeface="Helvetica" panose="020B0604020202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" y="856059"/>
                <a:ext cx="10908792" cy="5412379"/>
              </a:xfrm>
              <a:prstGeom prst="rect">
                <a:avLst/>
              </a:prstGeom>
              <a:blipFill>
                <a:blip r:embed="rId2"/>
                <a:stretch>
                  <a:fillRect l="-447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5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VIRTUAL Experiment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859" y="675848"/>
            <a:ext cx="8217676" cy="56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Observation Table 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0950" y="706502"/>
            <a:ext cx="987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Helvetica" panose="020B0604020202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Current Vs Magnetic Field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68877"/>
              </p:ext>
            </p:extLst>
          </p:nvPr>
        </p:nvGraphicFramePr>
        <p:xfrm>
          <a:off x="269222" y="1934369"/>
          <a:ext cx="7264400" cy="39243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62973">
                  <a:extLst>
                    <a:ext uri="{9D8B030D-6E8A-4147-A177-3AD203B41FA5}">
                      <a16:colId xmlns:a16="http://schemas.microsoft.com/office/drawing/2014/main" val="3624979267"/>
                    </a:ext>
                  </a:extLst>
                </a:gridCol>
                <a:gridCol w="2107279">
                  <a:extLst>
                    <a:ext uri="{9D8B030D-6E8A-4147-A177-3AD203B41FA5}">
                      <a16:colId xmlns:a16="http://schemas.microsoft.com/office/drawing/2014/main" val="3314325078"/>
                    </a:ext>
                  </a:extLst>
                </a:gridCol>
                <a:gridCol w="3494148">
                  <a:extLst>
                    <a:ext uri="{9D8B030D-6E8A-4147-A177-3AD203B41FA5}">
                      <a16:colId xmlns:a16="http://schemas.microsoft.com/office/drawing/2014/main" val="1984865759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Trial No: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Current through solenoid</a:t>
                      </a:r>
                      <a:endParaRPr lang="en-US" sz="2000" b="1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Magnetic field generated</a:t>
                      </a:r>
                      <a:endParaRPr lang="en-US" sz="2000" b="1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756086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58816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843181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727687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2.5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987236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067847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3.5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885656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734882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4.5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31883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454545"/>
                        </a:solidFill>
                        <a:effectLst/>
                        <a:latin typeface="Helvetica" panose="020B0604020202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310381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13706"/>
          <a:stretch/>
        </p:blipFill>
        <p:spPr>
          <a:xfrm>
            <a:off x="8156630" y="2771775"/>
            <a:ext cx="3731781" cy="1935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82175" y="4914900"/>
            <a:ext cx="12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(A)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777374" y="3554911"/>
            <a:ext cx="23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Magnetic Field (Gauss)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Observation Table 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823303"/>
                  </p:ext>
                </p:extLst>
              </p:nvPr>
            </p:nvGraphicFramePr>
            <p:xfrm>
              <a:off x="1417320" y="1884966"/>
              <a:ext cx="9354311" cy="38848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6084">
                      <a:extLst>
                        <a:ext uri="{9D8B030D-6E8A-4147-A177-3AD203B41FA5}">
                          <a16:colId xmlns:a16="http://schemas.microsoft.com/office/drawing/2014/main" val="351683796"/>
                        </a:ext>
                      </a:extLst>
                    </a:gridCol>
                    <a:gridCol w="3041187">
                      <a:extLst>
                        <a:ext uri="{9D8B030D-6E8A-4147-A177-3AD203B41FA5}">
                          <a16:colId xmlns:a16="http://schemas.microsoft.com/office/drawing/2014/main" val="2195611022"/>
                        </a:ext>
                      </a:extLst>
                    </a:gridCol>
                    <a:gridCol w="2483520">
                      <a:extLst>
                        <a:ext uri="{9D8B030D-6E8A-4147-A177-3AD203B41FA5}">
                          <a16:colId xmlns:a16="http://schemas.microsoft.com/office/drawing/2014/main" val="3897402680"/>
                        </a:ext>
                      </a:extLst>
                    </a:gridCol>
                    <a:gridCol w="2483520">
                      <a:extLst>
                        <a:ext uri="{9D8B030D-6E8A-4147-A177-3AD203B41FA5}">
                          <a16:colId xmlns:a16="http://schemas.microsoft.com/office/drawing/2014/main" val="59832892"/>
                        </a:ext>
                      </a:extLst>
                    </a:gridCol>
                  </a:tblGrid>
                  <a:tr h="503166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S. No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Current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1600" b="1" i="1">
                                  <a:effectLst/>
                                  <a:latin typeface="Cambria Math" panose="02040503050406030204" pitchFamily="18" charset="0"/>
                                </a:rPr>
                                <m:t>𝐦𝐀</m:t>
                              </m:r>
                              <m:r>
                                <a:rPr lang="en-US" sz="1600" b="1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 dirty="0">
                              <a:effectLst/>
                              <a:latin typeface="Helvetica" panose="020B0604020202030204" pitchFamily="34" charset="0"/>
                            </a:rPr>
                            <a:t>Hall Voltage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IN" sz="1200"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IN" sz="1200">
                                  <a:effectLst/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  <m:r>
                                <a:rPr lang="en-IN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687251"/>
                      </a:ext>
                    </a:extLst>
                  </a:tr>
                  <a:tr h="8594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𝟓𝟎𝟎</m:t>
                                </m:r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𝐆𝐚𝐮𝐬𝐬</m:t>
                                </m:r>
                              </m:oMath>
                            </m:oMathPara>
                          </a14:m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sub>
                                </m:sSub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𝟏𝟎𝟎𝟎</m:t>
                                </m:r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𝐆𝐚𝐮𝐬𝐬</m:t>
                                </m:r>
                              </m:oMath>
                            </m:oMathPara>
                          </a14:m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33169794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1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7702783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41694857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953897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4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7025039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96436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823303"/>
                  </p:ext>
                </p:extLst>
              </p:nvPr>
            </p:nvGraphicFramePr>
            <p:xfrm>
              <a:off x="1417320" y="1884966"/>
              <a:ext cx="9354311" cy="38848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6084">
                      <a:extLst>
                        <a:ext uri="{9D8B030D-6E8A-4147-A177-3AD203B41FA5}">
                          <a16:colId xmlns:a16="http://schemas.microsoft.com/office/drawing/2014/main" val="351683796"/>
                        </a:ext>
                      </a:extLst>
                    </a:gridCol>
                    <a:gridCol w="3041187">
                      <a:extLst>
                        <a:ext uri="{9D8B030D-6E8A-4147-A177-3AD203B41FA5}">
                          <a16:colId xmlns:a16="http://schemas.microsoft.com/office/drawing/2014/main" val="2195611022"/>
                        </a:ext>
                      </a:extLst>
                    </a:gridCol>
                    <a:gridCol w="2483520">
                      <a:extLst>
                        <a:ext uri="{9D8B030D-6E8A-4147-A177-3AD203B41FA5}">
                          <a16:colId xmlns:a16="http://schemas.microsoft.com/office/drawing/2014/main" val="3897402680"/>
                        </a:ext>
                      </a:extLst>
                    </a:gridCol>
                    <a:gridCol w="2483520">
                      <a:extLst>
                        <a:ext uri="{9D8B030D-6E8A-4147-A177-3AD203B41FA5}">
                          <a16:colId xmlns:a16="http://schemas.microsoft.com/office/drawing/2014/main" val="59832892"/>
                        </a:ext>
                      </a:extLst>
                    </a:gridCol>
                  </a:tblGrid>
                  <a:tr h="503166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S. No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489" t="-446" r="-164329" b="-18571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88466" t="-1205" r="-613" b="-67108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687251"/>
                      </a:ext>
                    </a:extLst>
                  </a:tr>
                  <a:tr h="85942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150" t="-59574" r="-101474" b="-295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6471" t="-59574" r="-1225" b="-2950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169794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1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7702783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2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41694857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3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6953897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4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</a:rPr>
                            <a:t> </a:t>
                          </a:r>
                          <a:endParaRPr lang="en-US" sz="1400" b="1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7025039"/>
                      </a:ext>
                    </a:extLst>
                  </a:tr>
                  <a:tr h="5044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5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96436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2850" y="1088972"/>
            <a:ext cx="987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Thickness of the semiconductor crystal,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z=0.5 mm=0.05 cm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6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Observation Table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812472"/>
                  </p:ext>
                </p:extLst>
              </p:nvPr>
            </p:nvGraphicFramePr>
            <p:xfrm>
              <a:off x="1596006" y="1080294"/>
              <a:ext cx="8883017" cy="49730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58394">
                      <a:extLst>
                        <a:ext uri="{9D8B030D-6E8A-4147-A177-3AD203B41FA5}">
                          <a16:colId xmlns:a16="http://schemas.microsoft.com/office/drawing/2014/main" val="1365310977"/>
                        </a:ext>
                      </a:extLst>
                    </a:gridCol>
                    <a:gridCol w="1807835">
                      <a:extLst>
                        <a:ext uri="{9D8B030D-6E8A-4147-A177-3AD203B41FA5}">
                          <a16:colId xmlns:a16="http://schemas.microsoft.com/office/drawing/2014/main" val="2132256768"/>
                        </a:ext>
                      </a:extLst>
                    </a:gridCol>
                    <a:gridCol w="2358394">
                      <a:extLst>
                        <a:ext uri="{9D8B030D-6E8A-4147-A177-3AD203B41FA5}">
                          <a16:colId xmlns:a16="http://schemas.microsoft.com/office/drawing/2014/main" val="1738837169"/>
                        </a:ext>
                      </a:extLst>
                    </a:gridCol>
                    <a:gridCol w="2358394">
                      <a:extLst>
                        <a:ext uri="{9D8B030D-6E8A-4147-A177-3AD203B41FA5}">
                          <a16:colId xmlns:a16="http://schemas.microsoft.com/office/drawing/2014/main" val="1862660447"/>
                        </a:ext>
                      </a:extLst>
                    </a:gridCol>
                  </a:tblGrid>
                  <a:tr h="644100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S. No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Magnetic Field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sub>
                              </m:sSub>
                              <m:r>
                                <a:rPr lang="en-IN" sz="1600" b="1" i="1">
                                  <a:effectLst/>
                                  <a:latin typeface="Cambria Math" panose="02040503050406030204" pitchFamily="18" charset="0"/>
                                </a:rPr>
                                <m:t>𝐆𝐚𝐮𝐬𝐬</m:t>
                              </m:r>
                            </m:oMath>
                          </a14:m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Hall Voltage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IN" sz="1200">
                                  <a:effectLst/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IN" sz="1200">
                                  <a:effectLst/>
                                  <a:latin typeface="Cambria Math" panose="02040503050406030204" pitchFamily="18" charset="0"/>
                                </a:rPr>
                                <m:t>𝑚𝑉</m:t>
                              </m:r>
                              <m:r>
                                <a:rPr lang="en-IN" sz="12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75058"/>
                      </a:ext>
                    </a:extLst>
                  </a:tr>
                  <a:tr h="11001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𝐦𝐀</m:t>
                                </m:r>
                              </m:oMath>
                            </m:oMathPara>
                          </a14:m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  <m:r>
                                  <a:rPr lang="en-US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IN" sz="1600" b="1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6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𝐦𝐀</m:t>
                                </m:r>
                              </m:oMath>
                            </m:oMathPara>
                          </a14:m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5238554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1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876465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2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1033207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3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948849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4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22137527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5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89969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812472"/>
                  </p:ext>
                </p:extLst>
              </p:nvPr>
            </p:nvGraphicFramePr>
            <p:xfrm>
              <a:off x="1596006" y="1080294"/>
              <a:ext cx="8883017" cy="497303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58394">
                      <a:extLst>
                        <a:ext uri="{9D8B030D-6E8A-4147-A177-3AD203B41FA5}">
                          <a16:colId xmlns:a16="http://schemas.microsoft.com/office/drawing/2014/main" val="1365310977"/>
                        </a:ext>
                      </a:extLst>
                    </a:gridCol>
                    <a:gridCol w="1807835">
                      <a:extLst>
                        <a:ext uri="{9D8B030D-6E8A-4147-A177-3AD203B41FA5}">
                          <a16:colId xmlns:a16="http://schemas.microsoft.com/office/drawing/2014/main" val="2132256768"/>
                        </a:ext>
                      </a:extLst>
                    </a:gridCol>
                    <a:gridCol w="2358394">
                      <a:extLst>
                        <a:ext uri="{9D8B030D-6E8A-4147-A177-3AD203B41FA5}">
                          <a16:colId xmlns:a16="http://schemas.microsoft.com/office/drawing/2014/main" val="1738837169"/>
                        </a:ext>
                      </a:extLst>
                    </a:gridCol>
                    <a:gridCol w="2358394">
                      <a:extLst>
                        <a:ext uri="{9D8B030D-6E8A-4147-A177-3AD203B41FA5}">
                          <a16:colId xmlns:a16="http://schemas.microsoft.com/office/drawing/2014/main" val="1862660447"/>
                        </a:ext>
                      </a:extLst>
                    </a:gridCol>
                  </a:tblGrid>
                  <a:tr h="644100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S. No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0640" t="-1748" r="-262290" b="-18636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88501" t="-4717" r="-646" b="-67264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75058"/>
                      </a:ext>
                    </a:extLst>
                  </a:tr>
                  <a:tr h="11001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77003" t="-61667" r="-101292" b="-29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77003" t="-61667" r="-1292" b="-29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238554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1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0876465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2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91033207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3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5948849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4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22137527"/>
                      </a:ext>
                    </a:extLst>
                  </a:tr>
                  <a:tr h="6457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5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1000"/>
                            </a:spcAft>
                          </a:pPr>
                          <a:r>
                            <a:rPr lang="en-US" sz="1600" b="1" dirty="0">
                              <a:effectLst/>
                              <a:latin typeface="Helvetica" panose="020B0604020202030204" pitchFamily="34" charset="0"/>
                            </a:rPr>
                            <a:t> </a:t>
                          </a:r>
                          <a:endParaRPr lang="en-US" sz="1400" b="1" dirty="0">
                            <a:effectLst/>
                            <a:latin typeface="Helvetica" panose="020B0604020202030204" pitchFamily="34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899691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09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A1160-47BE-4912-8F4D-C556AD674DA6}" type="slidenum">
              <a:rPr lang="en-US" smtClean="0"/>
              <a:t>9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150372" y="1923049"/>
            <a:ext cx="3970474" cy="3398397"/>
            <a:chOff x="7150372" y="1923049"/>
            <a:chExt cx="3491106" cy="339839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7811428" y="4220069"/>
              <a:ext cx="2206119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flipV="1">
              <a:off x="7821835" y="1923049"/>
              <a:ext cx="0" cy="228359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>
            <a:xfrm flipV="1">
              <a:off x="7821835" y="2946335"/>
              <a:ext cx="1657878" cy="127373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59"/>
                <p:cNvSpPr txBox="1"/>
                <p:nvPr/>
              </p:nvSpPr>
              <p:spPr>
                <a:xfrm>
                  <a:off x="7821835" y="4326640"/>
                  <a:ext cx="2819643" cy="502363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Magnetic Field,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 b="1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𝐺𝑎𝑢𝑠𝑠</m:t>
                      </m:r>
                      <m:r>
                        <a:rPr lang="en-US" sz="1200" i="1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 </a:t>
                  </a:r>
                  <a:endParaRPr lang="en-US" sz="11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 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835" y="4326640"/>
                  <a:ext cx="2819643" cy="5023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60"/>
                <p:cNvSpPr txBox="1"/>
                <p:nvPr/>
              </p:nvSpPr>
              <p:spPr>
                <a:xfrm rot="16200000">
                  <a:off x="6560514" y="2756317"/>
                  <a:ext cx="1827292" cy="380035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200" b="1" dirty="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Hall Voltage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200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mV</m:t>
                      </m:r>
                      <m:r>
                        <a:rPr lang="en-US" sz="1200">
                          <a:effectLst/>
                          <a:latin typeface="Cambria Math" panose="020405030504060302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1200" baseline="-25000" dirty="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 </a:t>
                  </a:r>
                  <a:r>
                    <a:rPr lang="en-US" sz="1250" i="1" baseline="-25000" dirty="0">
                      <a:effectLst/>
                      <a:latin typeface="Times New Roman Italic" panose="02020503050405090304" pitchFamily="18" charset="0"/>
                      <a:ea typeface="Malgun Gothic" panose="020B0503020000020004" pitchFamily="34" charset="-127"/>
                      <a:cs typeface="Times New Roman Italic" panose="02020503050405090304" pitchFamily="18" charset="0"/>
                    </a:rPr>
                    <a:t> </a:t>
                  </a:r>
                  <a:endParaRPr lang="en-US" sz="11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 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60514" y="2756317"/>
                  <a:ext cx="1827292" cy="380035"/>
                </a:xfrm>
                <a:prstGeom prst="rect">
                  <a:avLst/>
                </a:prstGeom>
                <a:blipFill>
                  <a:blip r:embed="rId3"/>
                  <a:stretch>
                    <a:fillRect b="-33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61"/>
                <p:cNvSpPr txBox="1"/>
                <p:nvPr/>
              </p:nvSpPr>
              <p:spPr>
                <a:xfrm>
                  <a:off x="8539123" y="2183232"/>
                  <a:ext cx="1293890" cy="424532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>
                  <a:noFill/>
                </a:ln>
                <a:effectLst/>
              </p:spPr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=10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sz="1100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 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9123" y="2183232"/>
                  <a:ext cx="1293890" cy="4245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 flipV="1">
              <a:off x="7811427" y="2575158"/>
              <a:ext cx="1080995" cy="1656202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9453789" y="2798147"/>
              <a:ext cx="822325" cy="26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I =5 mA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7150372" y="4675115"/>
              <a:ext cx="349110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F</a:t>
              </a: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 Bold" panose="02020803070505020304" pitchFamily="18" charset="0"/>
                </a:rPr>
                <a:t>igure. </a:t>
              </a:r>
              <a:r>
                <a:rPr kumimoji="0" lang="en-US" altLang="en-US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Plot of VH (mV)</a:t>
              </a:r>
              <a:r>
                <a:rPr kumimoji="0" lang="en-US" altLang="en-US" b="1" i="0" u="sng" strike="noStrike" cap="none" normalizeH="0" baseline="-3000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 </a:t>
              </a:r>
              <a:r>
                <a:rPr kumimoji="0" lang="en-US" altLang="en-US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versus Hz</a:t>
              </a:r>
              <a:endParaRPr kumimoji="0" lang="en-US" altLang="en-US" sz="105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38856" y="1846964"/>
            <a:ext cx="3433307" cy="3134869"/>
            <a:chOff x="1147268" y="3190924"/>
            <a:chExt cx="3433307" cy="3134869"/>
          </a:xfrm>
        </p:grpSpPr>
        <p:grpSp>
          <p:nvGrpSpPr>
            <p:cNvPr id="5" name="Group 4"/>
            <p:cNvGrpSpPr/>
            <p:nvPr/>
          </p:nvGrpSpPr>
          <p:grpSpPr>
            <a:xfrm>
              <a:off x="1147268" y="3190924"/>
              <a:ext cx="3094506" cy="2674522"/>
              <a:chOff x="587356" y="-242794"/>
              <a:chExt cx="2513164" cy="2266562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884389" y="1719470"/>
                <a:ext cx="2106930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884389" y="9940"/>
                <a:ext cx="0" cy="170942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913017" y="809778"/>
                <a:ext cx="1337729" cy="89827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 Box 52"/>
                  <p:cNvSpPr txBox="1"/>
                  <p:nvPr/>
                </p:nvSpPr>
                <p:spPr>
                  <a:xfrm>
                    <a:off x="1400402" y="1785844"/>
                    <a:ext cx="1019105" cy="23792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noFill/>
                  </a:ln>
                  <a:effectLst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a:t>Current, </a:t>
                    </a:r>
                    <a14:m>
                      <m:oMath xmlns:m="http://schemas.openxmlformats.org/officeDocument/2006/math"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𝑚𝐴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endParaRPr lang="en-US" sz="1100" dirty="0"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 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0402" y="1785844"/>
                    <a:ext cx="1019105" cy="2379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85" b="-1956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 Box 53"/>
                  <p:cNvSpPr txBox="1"/>
                  <p:nvPr/>
                </p:nvSpPr>
                <p:spPr>
                  <a:xfrm rot="16200000">
                    <a:off x="-234261" y="578823"/>
                    <a:ext cx="1874286" cy="231051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noFill/>
                  </a:ln>
                  <a:effectLst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200" b="1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a:t>Hall Voltage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mV</m:t>
                        </m:r>
                        <m:r>
                          <a:rPr lang="en-US" sz="12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endParaRPr lang="en-US" sz="1100" dirty="0"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 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34261" y="578823"/>
                    <a:ext cx="1874286" cy="23105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956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54"/>
                  <p:cNvSpPr txBox="1"/>
                  <p:nvPr/>
                </p:nvSpPr>
                <p:spPr>
                  <a:xfrm>
                    <a:off x="1400943" y="9940"/>
                    <a:ext cx="1699577" cy="33309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noFill/>
                  </a:ln>
                  <a:effectLst/>
                </p:spPr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Malgun Gothic" panose="020B0503020000020004" pitchFamily="34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=1000 </m:t>
                          </m:r>
                          <m: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cs typeface="Times New Roman" panose="02020603050405020304" pitchFamily="18" charset="0"/>
                            </a:rPr>
                            <m:t>𝐺𝑎𝑢𝑠𝑠</m:t>
                          </m:r>
                        </m:oMath>
                      </m:oMathPara>
                    </a14:m>
                    <a:endParaRPr lang="en-US" sz="1100"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 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0943" y="9940"/>
                    <a:ext cx="1699577" cy="3330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Connector 19"/>
            <p:cNvCxnSpPr/>
            <p:nvPr/>
          </p:nvCxnSpPr>
          <p:spPr>
            <a:xfrm flipV="1">
              <a:off x="1553301" y="3951724"/>
              <a:ext cx="1124686" cy="1572077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</p:cxn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265278" y="4273838"/>
              <a:ext cx="1249363" cy="282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Hz=500 Gauss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311828" y="5987239"/>
              <a:ext cx="32687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 Bold" panose="02020803070505020304" pitchFamily="18" charset="0"/>
                </a:rPr>
                <a:t>Figure. </a:t>
              </a: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Plot of V</a:t>
              </a:r>
              <a:r>
                <a:rPr kumimoji="0" lang="en-US" altLang="en-US" sz="1600" b="1" i="0" u="sng" strike="noStrike" cap="none" normalizeH="0" baseline="-2500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H</a:t>
              </a: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(mV)</a:t>
              </a:r>
              <a:r>
                <a:rPr kumimoji="0" lang="en-US" altLang="en-US" sz="1600" b="1" i="0" u="sng" strike="noStrike" cap="none" normalizeH="0" baseline="-3000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 </a:t>
              </a: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anose="020B0604020202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rPr>
                <a:t>versus I</a:t>
              </a:r>
              <a:endPara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2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</TotalTime>
  <Words>531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Malgun Gothic</vt:lpstr>
      <vt:lpstr>Arial</vt:lpstr>
      <vt:lpstr>Calibri</vt:lpstr>
      <vt:lpstr>Calibri Light</vt:lpstr>
      <vt:lpstr>Cambria Math</vt:lpstr>
      <vt:lpstr>Helvetica</vt:lpstr>
      <vt:lpstr>Times New Roman</vt:lpstr>
      <vt:lpstr>Times New Roman Bold</vt:lpstr>
      <vt:lpstr>Times New Roman Italic</vt:lpstr>
      <vt:lpstr>Retrospect</vt:lpstr>
      <vt:lpstr>Hall Effect Experiment</vt:lpstr>
      <vt:lpstr>Hall effect EXPERIMENT</vt:lpstr>
      <vt:lpstr>Schematic </vt:lpstr>
      <vt:lpstr>FORMULA: </vt:lpstr>
      <vt:lpstr>VIRTUAL Experiment </vt:lpstr>
      <vt:lpstr>Observation Table I</vt:lpstr>
      <vt:lpstr>Observation Table I</vt:lpstr>
      <vt:lpstr>Observation Table II</vt:lpstr>
      <vt:lpstr>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pathak</dc:creator>
  <cp:lastModifiedBy>Sarathlal KV</cp:lastModifiedBy>
  <cp:revision>35</cp:revision>
  <dcterms:created xsi:type="dcterms:W3CDTF">2020-09-15T05:39:43Z</dcterms:created>
  <dcterms:modified xsi:type="dcterms:W3CDTF">2021-09-10T07:18:11Z</dcterms:modified>
</cp:coreProperties>
</file>