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16"/>
  </p:notesMasterIdLst>
  <p:sldIdLst>
    <p:sldId id="256" r:id="rId2"/>
    <p:sldId id="259" r:id="rId3"/>
    <p:sldId id="295" r:id="rId4"/>
    <p:sldId id="287" r:id="rId5"/>
    <p:sldId id="294" r:id="rId6"/>
    <p:sldId id="293" r:id="rId7"/>
    <p:sldId id="262" r:id="rId8"/>
    <p:sldId id="272" r:id="rId9"/>
    <p:sldId id="261" r:id="rId10"/>
    <p:sldId id="283" r:id="rId11"/>
    <p:sldId id="288" r:id="rId12"/>
    <p:sldId id="289" r:id="rId13"/>
    <p:sldId id="292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 snapToGrid="0">
      <p:cViewPr>
        <p:scale>
          <a:sx n="57" d="100"/>
          <a:sy n="57" d="100"/>
        </p:scale>
        <p:origin x="1236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9DC2-0616-4E8F-9469-E23C4F9A771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83D5-68FA-47BA-8883-854FDF09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02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94" y="182326"/>
            <a:ext cx="11759012" cy="3419711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769CA-5D90-4601-8DB4-9746E6CCDEBB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527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273048"/>
            <a:ext cx="12192000" cy="0"/>
          </a:xfrm>
          <a:prstGeom prst="line">
            <a:avLst/>
          </a:prstGeom>
          <a:ln w="568325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93000">
                  <a:schemeClr val="bg1"/>
                </a:gs>
                <a:gs pos="0">
                  <a:srgbClr val="00339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" y="1"/>
            <a:ext cx="12180605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201C56-A63C-400F-A674-E1F598A60BBD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100" y="723218"/>
            <a:ext cx="11747617" cy="548498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latin typeface="Helvetica" panose="020B0604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latin typeface="Helvetica" panose="020B060402020203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latin typeface="Helvetica" panose="020B060402020203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000">
                <a:latin typeface="Helvetica" panose="020B060402020203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0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62370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6E15EA-2E87-4B8B-B040-33601C6280F1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1022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AF27-A7C8-40A3-AE84-773A92694507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77758"/>
      </p:ext>
    </p:extLst>
  </p:cSld>
  <p:clrMapOvr>
    <a:masterClrMapping/>
  </p:clrMapOvr>
  <p:transition spd="slow">
    <p:pull dir="r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05608-DA74-475B-B720-47E7BDA8B543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104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ED6F-B5F2-4495-9CFD-6FB8C18D7500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3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" y="1"/>
            <a:ext cx="12180605" cy="66906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06983" y="435835"/>
            <a:ext cx="692210" cy="69658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545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6451663"/>
            <a:ext cx="12192000" cy="0"/>
          </a:xfrm>
          <a:prstGeom prst="line">
            <a:avLst/>
          </a:prstGeom>
          <a:ln w="53975">
            <a:gradFill flip="none" rotWithShape="1">
              <a:gsLst>
                <a:gs pos="0">
                  <a:srgbClr val="FFFF00"/>
                </a:gs>
                <a:gs pos="15000">
                  <a:schemeClr val="bg1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49436"/>
            <a:ext cx="12192000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FFFF00"/>
                </a:gs>
                <a:gs pos="800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408208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6B3A1160-47BE-4912-8F4D-C556AD674D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15" r:id="rId7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lab.amrita.edu/?sub=1&amp;brch=189&amp;sim=343&amp;cnt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201027_Numerical Aperture of Optical </a:t>
            </a:r>
            <a:r>
              <a:rPr lang="en-US" dirty="0" smtClean="0"/>
              <a:t>Fibre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Physics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02" y="650450"/>
            <a:ext cx="7905650" cy="57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34773"/>
              </p:ext>
            </p:extLst>
          </p:nvPr>
        </p:nvGraphicFramePr>
        <p:xfrm>
          <a:off x="2037697" y="1694451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858">
                  <a:extLst>
                    <a:ext uri="{9D8B030D-6E8A-4147-A177-3AD203B41FA5}">
                      <a16:colId xmlns:a16="http://schemas.microsoft.com/office/drawing/2014/main" val="3276951612"/>
                    </a:ext>
                  </a:extLst>
                </a:gridCol>
                <a:gridCol w="3338422">
                  <a:extLst>
                    <a:ext uri="{9D8B030D-6E8A-4147-A177-3AD203B41FA5}">
                      <a16:colId xmlns:a16="http://schemas.microsoft.com/office/drawing/2014/main" val="1965177408"/>
                    </a:ext>
                  </a:extLst>
                </a:gridCol>
                <a:gridCol w="3445719">
                  <a:extLst>
                    <a:ext uri="{9D8B030D-6E8A-4147-A177-3AD203B41FA5}">
                      <a16:colId xmlns:a16="http://schemas.microsoft.com/office/drawing/2014/main" val="115010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No. 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(X) mm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µA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7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1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8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2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3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4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5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2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6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30204" pitchFamily="34" charset="0"/>
                        </a:rPr>
                        <a:t>7</a:t>
                      </a:r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anose="020B06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8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85" y="812499"/>
            <a:ext cx="6130438" cy="52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936" y="1197156"/>
            <a:ext cx="11093570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Distance between the fiber and the detector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, d = …………………………… m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Radius of the spot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, r =……………………….. m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Numerical Aperture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of the optic fiber,  sin(θ) =   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                     = ..................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Acceptance angle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, θ=   </a:t>
            </a: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30204" pitchFamily="34" charset="0"/>
              </a:rPr>
              <a:t>                                      = ...........................</a:t>
            </a:r>
          </a:p>
        </p:txBody>
      </p:sp>
      <p:pic>
        <p:nvPicPr>
          <p:cNvPr id="1026" name="Picture 2" descr="\frac{r}{\sqrt{r^{2}+d^{2}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81" y="3265838"/>
            <a:ext cx="1491052" cy="8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{sin^{-1}}\left ( \frac{r}{\sqrt{r^2+d^2}} \right 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23" y="5040557"/>
            <a:ext cx="2437850" cy="7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00" y="2846717"/>
            <a:ext cx="11747617" cy="3361484"/>
          </a:xfrm>
        </p:spPr>
        <p:txBody>
          <a:bodyPr/>
          <a:lstStyle/>
          <a:p>
            <a:pPr marL="396875" indent="-396875">
              <a:lnSpc>
                <a:spcPct val="20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aperture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of the optic fiber is = …………………</a:t>
            </a:r>
          </a:p>
          <a:p>
            <a:pPr marL="396875" indent="-396875">
              <a:lnSpc>
                <a:spcPct val="20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Angle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acceptance </a:t>
            </a:r>
            <a:r>
              <a:rPr lang="en-US" dirty="0"/>
              <a:t>= ……………….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00" y="2475781"/>
            <a:ext cx="11747617" cy="3732420"/>
          </a:xfrm>
        </p:spPr>
        <p:txBody>
          <a:bodyPr/>
          <a:lstStyle/>
          <a:p>
            <a:pPr marL="401638" indent="-401638" algn="just">
              <a:lnSpc>
                <a:spcPct val="150000"/>
              </a:lnSpc>
            </a:pPr>
            <a:r>
              <a:rPr lang="en-US" dirty="0"/>
              <a:t>To find the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aperture </a:t>
            </a:r>
            <a:r>
              <a:rPr lang="en-US" dirty="0"/>
              <a:t>of a given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 fibre </a:t>
            </a:r>
            <a:r>
              <a:rPr lang="en-US" dirty="0"/>
              <a:t>and hence to find its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angle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Numerical Aperture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9792"/>
          <a:stretch/>
        </p:blipFill>
        <p:spPr>
          <a:xfrm>
            <a:off x="422227" y="821267"/>
            <a:ext cx="11358940" cy="5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7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857" y="683563"/>
            <a:ext cx="4064975" cy="48448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Aperture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82" y="925803"/>
            <a:ext cx="4378429" cy="14022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46119" y="2746763"/>
            <a:ext cx="2520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Helvetica" panose="020B0604020202030204" pitchFamily="34" charset="0"/>
              </a:rPr>
              <a:t>NA= Sin </a:t>
            </a:r>
            <a:r>
              <a:rPr lang="el-GR" sz="3600" dirty="0"/>
              <a:t>θ</a:t>
            </a:r>
            <a:r>
              <a:rPr lang="en-US" sz="3600" baseline="-25000" dirty="0">
                <a:latin typeface="Helvetica" panose="020B0604020202030204" pitchFamily="34" charset="0"/>
              </a:rPr>
              <a:t>a</a:t>
            </a:r>
          </a:p>
        </p:txBody>
      </p:sp>
      <p:pic>
        <p:nvPicPr>
          <p:cNvPr id="2050" name="Picture 2" descr="«math xmlns=¨http://www.w3.org/1998/Math/MathML¨»«mi mathvariant=¨normal¨»sin«/mi»«mi»§#952;«/mi»«mo»§nbsp;«/mo»«mo»=«/mo»«mo»§nbsp;«/mo»«mfrac»«mi»r«/mi»«msqrt»«mrow»«msup»«mi»r«/mi»«mn»2«/mn»«/msup»«mo»+«/mo»«msup»«mi»d«/mi»«mn»2«/mn»«/msup»«/mrow»«/msqrt»«/mfrac»«/math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54" y="5038465"/>
            <a:ext cx="3106371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6858" y="4392134"/>
            <a:ext cx="1169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30204" pitchFamily="34" charset="0"/>
              </a:rPr>
              <a:t>Let the spot size of the beam at a distance d (distance between the fiber end and detector) as the radius of the spot(r). Then,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8717" y="3588701"/>
            <a:ext cx="416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θa</a:t>
            </a:r>
            <a:r>
              <a:rPr lang="en-US" dirty="0"/>
              <a:t>, is called acceptance cone angle.</a:t>
            </a:r>
          </a:p>
        </p:txBody>
      </p:sp>
    </p:spTree>
    <p:extLst>
      <p:ext uri="{BB962C8B-B14F-4D97-AF65-F5344CB8AC3E}">
        <p14:creationId xmlns:p14="http://schemas.microsoft.com/office/powerpoint/2010/main" val="392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24" b="41782"/>
          <a:stretch/>
        </p:blipFill>
        <p:spPr>
          <a:xfrm>
            <a:off x="200025" y="1794932"/>
            <a:ext cx="11585271" cy="3302001"/>
          </a:xfrm>
          <a:prstGeom prst="rect">
            <a:avLst/>
          </a:prstGeom>
        </p:spPr>
      </p:pic>
      <p:pic>
        <p:nvPicPr>
          <p:cNvPr id="6" name="Picture 2" descr="«math xmlns=¨http://www.w3.org/1998/Math/MathML¨»«mi mathvariant=¨normal¨»sin«/mi»«mi»§#952;«/mi»«mo»§nbsp;«/mo»«mo»=«/mo»«mo»§nbsp;«/mo»«mfrac»«mi»r«/mi»«msqrt»«mrow»«msup»«mi»r«/mi»«mn»2«/mn»«/msup»«mo»+«/mo»«msup»«mi»d«/mi»«mn»2«/mn»«/msup»«/mrow»«/msqrt»«/mfrac»«/math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23" y="5096933"/>
            <a:ext cx="3106371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9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039818" y="3035369"/>
            <a:ext cx="3726611" cy="25691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16200000">
            <a:off x="5116194" y="2147616"/>
            <a:ext cx="1527143" cy="4320108"/>
          </a:xfrm>
          <a:prstGeom prst="flowChartMerg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9819" y="3522666"/>
            <a:ext cx="3726611" cy="157000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719710" y="4307670"/>
            <a:ext cx="804672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17977" y="3180521"/>
            <a:ext cx="711160" cy="22542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29137" y="5604501"/>
            <a:ext cx="4310682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8216" y="3553213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r</a:t>
            </a:r>
            <a:endParaRPr lang="en-US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3557" y="431993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r</a:t>
            </a:r>
            <a:endParaRPr lang="en-US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3619" y="560450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Helvetica" panose="020B0604020202030204" pitchFamily="34" charset="0"/>
              </a:rPr>
              <a:t>d</a:t>
            </a:r>
            <a:endParaRPr lang="en-US" i="1" dirty="0">
              <a:latin typeface="Helvetica" panose="020B0604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581147">
                <a:off x="4707616" y="3116118"/>
                <a:ext cx="1950855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81147">
                <a:off x="4707616" y="3116118"/>
                <a:ext cx="1950855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«math xmlns=¨http://www.w3.org/1998/Math/MathML¨»«mi mathvariant=¨normal¨»sin«/mi»«mi»§#952;«/mi»«mo»§nbsp;«/mo»«mo»=«/mo»«mo»§nbsp;«/mo»«mfrac»«mi»r«/mi»«msqrt»«mrow»«msup»«mi»r«/mi»«mn»2«/mn»«/msup»«mo»+«/mo»«msup»«mi»d«/mi»«mn»2«/mn»«/msup»«/mrow»«/msqrt»«/mfrac»«/math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7" y="1232371"/>
            <a:ext cx="3106371" cy="11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21070685">
            <a:off x="5942840" y="393793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Helvetica" panose="020B0604020202030204" pitchFamily="34" charset="0"/>
                <a:sym typeface="Symbol" panose="05050102010706020507" pitchFamily="18" charset="2"/>
              </a:rPr>
              <a:t></a:t>
            </a:r>
            <a:endParaRPr lang="en-US" i="1" dirty="0">
              <a:latin typeface="Helvetica" panose="020B0604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1070685">
            <a:off x="6155732" y="427029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Helvetica" panose="020B0604020202030204" pitchFamily="34" charset="0"/>
                <a:sym typeface="Symbol" panose="05050102010706020507" pitchFamily="18" charset="2"/>
              </a:rPr>
              <a:t></a:t>
            </a:r>
            <a:endParaRPr lang="en-US" i="1" dirty="0">
              <a:latin typeface="Helvetica" panose="020B0604020202030204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13839583">
            <a:off x="6384246" y="3894795"/>
            <a:ext cx="387708" cy="5373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1034655">
            <a:off x="6440834" y="4038128"/>
            <a:ext cx="387708" cy="5373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3" y="1685028"/>
            <a:ext cx="11341408" cy="39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Experiment Link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2417" y="3196382"/>
            <a:ext cx="1157630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hlinkClick r:id="rId2"/>
              </a:rPr>
              <a:t>http://vlab.amrita.edu/?</a:t>
            </a:r>
            <a:r>
              <a:rPr lang="en-US" sz="2900" dirty="0" smtClean="0">
                <a:hlinkClick r:id="rId2"/>
              </a:rPr>
              <a:t>sub=1&amp;brch=189&amp;sim=343&amp;cnt=1</a:t>
            </a:r>
            <a:r>
              <a:rPr lang="en-US" sz="2900" dirty="0" smtClean="0"/>
              <a:t>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47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65" y="602486"/>
            <a:ext cx="8046720" cy="58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ES-2020_Theme_Fina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-2020_Theme_Final" id="{5CBF552D-8E40-4FFE-B048-AC66E94C2129}" vid="{E17ED4DB-9FE5-480C-9CDE-D90A432770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UPES-2020_Theme_Final</Template>
  <TotalTime>2345</TotalTime>
  <Words>259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Symbol</vt:lpstr>
      <vt:lpstr>UPES-2020_Theme_Final</vt:lpstr>
      <vt:lpstr>201027_Numerical Aperture of Optical Fibre</vt:lpstr>
      <vt:lpstr>AIM</vt:lpstr>
      <vt:lpstr> Numerical Aperture </vt:lpstr>
      <vt:lpstr>Theory</vt:lpstr>
      <vt:lpstr>PowerPoint Presentation</vt:lpstr>
      <vt:lpstr>Derivation</vt:lpstr>
      <vt:lpstr>APPARATUS </vt:lpstr>
      <vt:lpstr>VIRTUAL Experiment Link </vt:lpstr>
      <vt:lpstr>VIRTUAL Experiment</vt:lpstr>
      <vt:lpstr>Variables</vt:lpstr>
      <vt:lpstr>Observation</vt:lpstr>
      <vt:lpstr>Graph</vt:lpstr>
      <vt:lpstr>Calculations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pathak</dc:creator>
  <cp:lastModifiedBy>Sarathlal KV</cp:lastModifiedBy>
  <cp:revision>114</cp:revision>
  <dcterms:created xsi:type="dcterms:W3CDTF">2020-09-15T05:39:43Z</dcterms:created>
  <dcterms:modified xsi:type="dcterms:W3CDTF">2021-10-08T06:12:25Z</dcterms:modified>
</cp:coreProperties>
</file>