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8612" r:id="rId1"/>
  </p:sldMasterIdLst>
  <p:notesMasterIdLst>
    <p:notesMasterId r:id="rId24"/>
  </p:notesMasterIdLst>
  <p:handoutMasterIdLst>
    <p:handoutMasterId r:id="rId25"/>
  </p:handoutMasterIdLst>
  <p:sldIdLst>
    <p:sldId id="688" r:id="rId2"/>
    <p:sldId id="706" r:id="rId3"/>
    <p:sldId id="708" r:id="rId4"/>
    <p:sldId id="727" r:id="rId5"/>
    <p:sldId id="709" r:id="rId6"/>
    <p:sldId id="710" r:id="rId7"/>
    <p:sldId id="711" r:id="rId8"/>
    <p:sldId id="712" r:id="rId9"/>
    <p:sldId id="713" r:id="rId10"/>
    <p:sldId id="714" r:id="rId11"/>
    <p:sldId id="715" r:id="rId12"/>
    <p:sldId id="716" r:id="rId13"/>
    <p:sldId id="717" r:id="rId14"/>
    <p:sldId id="718" r:id="rId15"/>
    <p:sldId id="719" r:id="rId16"/>
    <p:sldId id="720" r:id="rId17"/>
    <p:sldId id="721" r:id="rId18"/>
    <p:sldId id="722" r:id="rId19"/>
    <p:sldId id="723" r:id="rId20"/>
    <p:sldId id="724" r:id="rId21"/>
    <p:sldId id="725" r:id="rId22"/>
    <p:sldId id="707" r:id="rId23"/>
  </p:sldIdLst>
  <p:sldSz cx="12192000" cy="6858000"/>
  <p:notesSz cx="7315200" cy="96012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0099"/>
    <a:srgbClr val="003366"/>
    <a:srgbClr val="FFFFFF"/>
    <a:srgbClr val="003300"/>
    <a:srgbClr val="FF0000"/>
    <a:srgbClr val="3333C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9288" autoAdjust="0"/>
  </p:normalViewPr>
  <p:slideViewPr>
    <p:cSldViewPr>
      <p:cViewPr varScale="1">
        <p:scale>
          <a:sx n="111" d="100"/>
          <a:sy n="111" d="100"/>
        </p:scale>
        <p:origin x="5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009" cy="48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4" tIns="47772" rIns="95544" bIns="47772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192" y="0"/>
            <a:ext cx="3169008" cy="48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4" tIns="47772" rIns="95544" bIns="47772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680"/>
            <a:ext cx="3169009" cy="4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4" tIns="47772" rIns="95544" bIns="47772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192" y="9120680"/>
            <a:ext cx="3169008" cy="4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4" tIns="47772" rIns="95544" bIns="4777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5D91064F-9DCC-438A-B4FF-F1252389BB7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009" cy="48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44" tIns="47772" rIns="95544" bIns="47772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75" y="720725"/>
            <a:ext cx="6396038" cy="3597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766" y="4559573"/>
            <a:ext cx="5367669" cy="432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44" tIns="47772" rIns="95544" bIns="477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192" y="0"/>
            <a:ext cx="3169008" cy="48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44" tIns="47772" rIns="95544" bIns="47772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680"/>
            <a:ext cx="3169009" cy="4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44" tIns="47772" rIns="95544" bIns="47772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192" y="9120680"/>
            <a:ext cx="3169008" cy="4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44" tIns="47772" rIns="95544" bIns="47772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145CF2F8-870D-496A-B85C-C4A290E53EF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60375" y="720725"/>
            <a:ext cx="6396038" cy="3597275"/>
          </a:xfrm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2157E28F-7803-4E78-9A40-AF2C72057935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E4E746-CD07-458B-A871-32D95A3B7E94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392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43AF9-7DA5-4297-9346-72A64F1E2E5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09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E200F9-1C26-466B-992E-FCE70497B49F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1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9EC75A-D1E3-4E06-8B54-76CE90E299F2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97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ECB694-3BB1-49B4-BB4E-4AEE73D3A79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279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C8C92F-F807-42E4-B007-CC7ED3767BB8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61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BB1A99-1F91-44EF-8018-1C3D723855B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09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6D5DCC-1822-44E0-BC80-127504DE2DA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25DD40-CB1B-4DFC-9968-14FCA22413B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11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677BAE-92B1-4AAD-AA15-7580E0D98010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04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FA5D8D-A44D-45CF-ADE0-3C2C0615FF2F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945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36D7BD-2503-4522-9710-9B5C26B4EFAF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84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F8861E-8568-4C75-AC1A-5FFE58D0E0EB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66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C0D6BA-0CCC-4BAC-B989-C9DEA42E804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89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29BE18-9DE6-4989-BA90-07232147AC6C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560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36020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94" y="182326"/>
            <a:ext cx="11759012" cy="3419711"/>
          </a:xfrm>
          <a:prstGeom prst="rect">
            <a:avLst/>
          </a:prstGeom>
        </p:spPr>
        <p:txBody>
          <a:bodyPr anchor="ctr"/>
          <a:lstStyle>
            <a:lvl1pPr algn="ctr">
              <a:defRPr sz="4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28800" y="6484428"/>
            <a:ext cx="1447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6B04BA6-F480-4570-BECE-DA57A21053D1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51235" y="6484428"/>
            <a:ext cx="2743200" cy="365125"/>
          </a:xfrm>
          <a:prstGeom prst="rect">
            <a:avLst/>
          </a:prstGeom>
        </p:spPr>
        <p:txBody>
          <a:bodyPr/>
          <a:lstStyle/>
          <a:p>
            <a:fld id="{21C2AED3-CBFA-41D3-8851-7FEC4C702FA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18211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V="1">
            <a:off x="0" y="273048"/>
            <a:ext cx="12192000" cy="0"/>
          </a:xfrm>
          <a:prstGeom prst="line">
            <a:avLst/>
          </a:prstGeom>
          <a:ln w="568325">
            <a:gradFill flip="none" rotWithShape="1">
              <a:gsLst>
                <a:gs pos="100000">
                  <a:schemeClr val="tx1">
                    <a:lumMod val="50000"/>
                    <a:lumOff val="50000"/>
                  </a:schemeClr>
                </a:gs>
                <a:gs pos="93000">
                  <a:schemeClr val="bg1"/>
                </a:gs>
                <a:gs pos="0">
                  <a:srgbClr val="003399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5" y="1"/>
            <a:ext cx="12180605" cy="54927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828800" y="6484428"/>
            <a:ext cx="1447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268053-65E9-47FB-809C-461414D6C59F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51235" y="6484428"/>
            <a:ext cx="2743200" cy="365125"/>
          </a:xfrm>
          <a:prstGeom prst="rect">
            <a:avLst/>
          </a:prstGeom>
        </p:spPr>
        <p:txBody>
          <a:bodyPr/>
          <a:lstStyle/>
          <a:p>
            <a:fld id="{2F172B5B-6463-47D5-AF15-BEE59B2311C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05100" y="723218"/>
            <a:ext cx="11747617" cy="5484983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 sz="3200">
                <a:latin typeface="Helvetica" panose="020B060402020203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800">
                <a:latin typeface="Helvetica" panose="020B0604020202030204" pitchFamily="34" charset="0"/>
              </a:defRPr>
            </a:lvl2pPr>
            <a:lvl3pPr marL="1143000" indent="-228600">
              <a:buFontTx/>
              <a:buBlip>
                <a:blip r:embed="rId2"/>
              </a:buBlip>
              <a:defRPr sz="2400">
                <a:latin typeface="Helvetica" panose="020B0604020202030204" pitchFamily="34" charset="0"/>
              </a:defRPr>
            </a:lvl3pPr>
            <a:lvl4pPr marL="1600200" indent="-228600">
              <a:buFontTx/>
              <a:buBlip>
                <a:blip r:embed="rId2"/>
              </a:buBlip>
              <a:defRPr sz="2000">
                <a:latin typeface="Helvetica" panose="020B0604020202030204" pitchFamily="34" charset="0"/>
              </a:defRPr>
            </a:lvl4pPr>
            <a:lvl5pPr marL="2057400" indent="-228600">
              <a:buFontTx/>
              <a:buBlip>
                <a:blip r:embed="rId2"/>
              </a:buBlip>
              <a:defRPr sz="20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92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828800" y="6484428"/>
            <a:ext cx="162370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13DA729-79F2-4C61-8368-E0AB4251FE82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51235" y="6484428"/>
            <a:ext cx="2743200" cy="365125"/>
          </a:xfrm>
          <a:prstGeom prst="rect">
            <a:avLst/>
          </a:prstGeom>
        </p:spPr>
        <p:txBody>
          <a:bodyPr/>
          <a:lstStyle/>
          <a:p>
            <a:fld id="{0062714E-389B-4B85-A315-E39E0712C79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69843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705B7-8264-46A1-8829-672645F5C166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F4A280-7218-421A-8DCD-1025158C91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921424"/>
      </p:ext>
    </p:extLst>
  </p:cSld>
  <p:clrMapOvr>
    <a:masterClrMapping/>
  </p:clrMapOvr>
  <p:transition spd="slow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D805A-E006-49D7-82C6-5954AB592E5F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A39816-F5BB-4171-83B7-60FAF10F175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09412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E9F029-AD61-49AA-B93E-F9943B248FF8}" type="datetime1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2F172B5B-6463-47D5-AF15-BEE59B2311C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39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968FB-88CC-4E40-8766-B9730CEDB4D2}" type="datetime1">
              <a:rPr lang="en-US" smtClean="0"/>
              <a:t>10/28/2021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6B123-80E0-41D2-A5E2-396DF51C9C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89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D33DB-E76C-4EF5-A41C-669D3B1C8AAB}" type="datetime1">
              <a:rPr lang="en-US" smtClean="0"/>
              <a:t>10/28/2021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0F7C7-D87D-474A-89C4-7EC6F4339B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3301572"/>
      </p:ext>
    </p:extLst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V="1">
            <a:off x="0" y="6451663"/>
            <a:ext cx="12192000" cy="0"/>
          </a:xfrm>
          <a:prstGeom prst="line">
            <a:avLst/>
          </a:prstGeom>
          <a:ln w="53975">
            <a:gradFill flip="none" rotWithShape="1">
              <a:gsLst>
                <a:gs pos="0">
                  <a:srgbClr val="FFFF00"/>
                </a:gs>
                <a:gs pos="15000">
                  <a:schemeClr val="bg1"/>
                </a:gs>
                <a:gs pos="100000">
                  <a:srgbClr val="003399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49436"/>
            <a:ext cx="12192000" cy="0"/>
          </a:xfrm>
          <a:prstGeom prst="line">
            <a:avLst/>
          </a:prstGeom>
          <a:ln w="114300">
            <a:gradFill flip="none" rotWithShape="1">
              <a:gsLst>
                <a:gs pos="0">
                  <a:srgbClr val="FFFF00"/>
                </a:gs>
                <a:gs pos="8000">
                  <a:schemeClr val="bg1"/>
                </a:gs>
                <a:gs pos="100000">
                  <a:srgbClr val="FF00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9408208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  <a:latin typeface="Helvetica" panose="020B0604020202030204" pitchFamily="34" charset="0"/>
              </a:defRPr>
            </a:lvl1pPr>
          </a:lstStyle>
          <a:p>
            <a:fld id="{2F172B5B-6463-47D5-AF15-BEE59B2311C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840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613" r:id="rId1"/>
    <p:sldLayoutId id="2147488614" r:id="rId2"/>
    <p:sldLayoutId id="2147488615" r:id="rId3"/>
    <p:sldLayoutId id="2147488616" r:id="rId4"/>
    <p:sldLayoutId id="2147488617" r:id="rId5"/>
    <p:sldLayoutId id="2147488618" r:id="rId6"/>
    <p:sldLayoutId id="2147488619" r:id="rId7"/>
    <p:sldLayoutId id="2147488620" r:id="rId8"/>
  </p:sldLayoutIdLst>
  <p:transition spd="slow">
    <p:pull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1.png"/><Relationship Id="rId4" Type="http://schemas.openxmlformats.org/officeDocument/2006/relationships/image" Target="../media/image49.gif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wmf"/><Relationship Id="rId10" Type="http://schemas.openxmlformats.org/officeDocument/2006/relationships/image" Target="../media/image56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49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Electrostatics</a:t>
            </a:r>
            <a:endParaRPr lang="en-US" sz="96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Intensity due to Line </a:t>
            </a:r>
            <a:r>
              <a:rPr lang="en-US" dirty="0" smtClean="0"/>
              <a:t>Charge</a:t>
            </a:r>
            <a:endParaRPr lang="en-US" dirty="0"/>
          </a:p>
        </p:txBody>
      </p:sp>
      <p:sp>
        <p:nvSpPr>
          <p:cNvPr id="14338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99369"/>
            <a:ext cx="4303712" cy="3924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9448"/>
            <a:ext cx="789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4" y="1715039"/>
            <a:ext cx="3281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02951"/>
            <a:ext cx="4403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57" y="3095956"/>
            <a:ext cx="2289175" cy="49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29612"/>
            <a:ext cx="4403725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5470069"/>
            <a:ext cx="4595813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7" name="Rectangle 20"/>
          <p:cNvSpPr>
            <a:spLocks noChangeArrowheads="1"/>
          </p:cNvSpPr>
          <p:nvPr/>
        </p:nvSpPr>
        <p:spPr bwMode="auto">
          <a:xfrm>
            <a:off x="435835" y="5008107"/>
            <a:ext cx="891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Hence intensity equation becomes</a:t>
            </a: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304800" y="1200607"/>
            <a:ext cx="4325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Further R may be written as;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03535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Intensity due to Line </a:t>
            </a:r>
            <a:r>
              <a:rPr lang="en-US" dirty="0" smtClean="0"/>
              <a:t>Charge</a:t>
            </a:r>
            <a:endParaRPr lang="en-US" dirty="0"/>
          </a:p>
        </p:txBody>
      </p:sp>
      <p:sp>
        <p:nvSpPr>
          <p:cNvPr id="15362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33538"/>
            <a:ext cx="4303713" cy="3471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457200" y="523876"/>
            <a:ext cx="9982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To evaluate this, we should define 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, </a:t>
            </a:r>
            <a:r>
              <a:rPr lang="en-US" altLang="en-US" sz="2400" baseline="-250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and </a:t>
            </a:r>
            <a:r>
              <a:rPr lang="en-US" altLang="en-US" sz="2400" baseline="-250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as in given fig.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 ;</a:t>
            </a: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464389" y="995362"/>
            <a:ext cx="906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From triangle </a:t>
            </a:r>
            <a:r>
              <a:rPr lang="en-US" altLang="en-US" sz="2400" dirty="0" err="1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TPdl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;  Sec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 = R /   so </a:t>
            </a:r>
            <a:r>
              <a:rPr lang="en-US" altLang="en-US" sz="2400" b="1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R =  </a:t>
            </a:r>
            <a:r>
              <a:rPr lang="en-US" altLang="en-US" sz="2400" b="1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Sec</a:t>
            </a:r>
            <a:r>
              <a:rPr lang="en-US" altLang="en-US" sz="2400" b="1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   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or,  = R 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Cos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  </a:t>
            </a:r>
            <a:endParaRPr lang="en-US" altLang="en-US" sz="2400" dirty="0">
              <a:solidFill>
                <a:prstClr val="black"/>
              </a:solidFill>
              <a:latin typeface="Maiandra GD" panose="020E0502030308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801220" y="1527176"/>
            <a:ext cx="68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or</a:t>
            </a:r>
          </a:p>
        </p:txBody>
      </p:sp>
      <p:pic>
        <p:nvPicPr>
          <p:cNvPr id="1537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447800"/>
            <a:ext cx="4079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447800" y="1992883"/>
            <a:ext cx="4114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Further; From triangle </a:t>
            </a:r>
            <a:r>
              <a:rPr lang="en-US" altLang="en-US" sz="2400" dirty="0" err="1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TPdl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; </a:t>
            </a:r>
          </a:p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          tan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 = z-z’ / 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2286000" y="2814638"/>
            <a:ext cx="2590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So, 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z-z’ =  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tan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endParaRPr lang="en-US" altLang="en-US" sz="2400">
              <a:solidFill>
                <a:prstClr val="black"/>
              </a:solidFill>
              <a:latin typeface="Maiandra GD" panose="020E0502030308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2286000" y="3271838"/>
            <a:ext cx="2590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or, 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z’ = z -  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tan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endParaRPr lang="en-US" altLang="en-US" sz="2400">
              <a:solidFill>
                <a:prstClr val="black"/>
              </a:solidFill>
              <a:latin typeface="Maiandra GD" panose="020E0502030308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286000" y="3729038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or, 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z’ = OT -  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tan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endParaRPr lang="en-US" altLang="en-US" sz="2400">
              <a:solidFill>
                <a:prstClr val="black"/>
              </a:solidFill>
              <a:latin typeface="Maiandra GD" panose="020E0502030308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752600" y="4186238"/>
            <a:ext cx="3505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or, d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z’ = -  sec</a:t>
            </a:r>
            <a:r>
              <a:rPr lang="en-US" altLang="en-US" sz="2400" baseline="300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 d  </a:t>
            </a:r>
            <a:endParaRPr lang="en-US" altLang="en-US" sz="2400">
              <a:solidFill>
                <a:prstClr val="black"/>
              </a:solidFill>
              <a:latin typeface="Maiandra GD" panose="020E0502030308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600200" y="4643438"/>
            <a:ext cx="4495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putting these values in last equ.</a:t>
            </a:r>
          </a:p>
        </p:txBody>
      </p:sp>
      <p:pic>
        <p:nvPicPr>
          <p:cNvPr id="1537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89" y="5076196"/>
            <a:ext cx="4648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48664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Intensity due to Line </a:t>
            </a:r>
            <a:r>
              <a:rPr lang="en-US" dirty="0" smtClean="0"/>
              <a:t>Charge</a:t>
            </a:r>
            <a:endParaRPr lang="en-US" dirty="0"/>
          </a:p>
        </p:txBody>
      </p:sp>
      <p:sp>
        <p:nvSpPr>
          <p:cNvPr id="16386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1622426" y="527051"/>
            <a:ext cx="663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Or,</a:t>
            </a:r>
          </a:p>
        </p:txBody>
      </p:sp>
      <p:pic>
        <p:nvPicPr>
          <p:cNvPr id="163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83" y="659982"/>
            <a:ext cx="56388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752601" y="1900238"/>
            <a:ext cx="5083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So for a finite line charge, we have;</a:t>
            </a:r>
          </a:p>
        </p:txBody>
      </p:sp>
      <p:pic>
        <p:nvPicPr>
          <p:cNvPr id="1639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61785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1828800" y="3752850"/>
            <a:ext cx="861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So as a special case, for an finite line charge, if point B is at (0,0,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) and A is at (0,0,-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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). Then 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en-US" sz="2400" baseline="-250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= /2 and </a:t>
            </a:r>
            <a:r>
              <a:rPr lang="en-US" altLang="en-US" sz="2400" baseline="-250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= -/2. So z-component will vanish then 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we have;</a:t>
            </a:r>
          </a:p>
        </p:txBody>
      </p:sp>
      <p:pic>
        <p:nvPicPr>
          <p:cNvPr id="163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5334000"/>
            <a:ext cx="24003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50578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Intensity due to Surface </a:t>
            </a:r>
            <a:r>
              <a:rPr lang="en-US" dirty="0" smtClean="0"/>
              <a:t>Charge</a:t>
            </a:r>
            <a:endParaRPr lang="en-US" dirty="0"/>
          </a:p>
        </p:txBody>
      </p:sp>
      <p:sp>
        <p:nvSpPr>
          <p:cNvPr id="17410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Rectangle 20"/>
          <p:cNvSpPr>
            <a:spLocks noChangeArrowheads="1"/>
          </p:cNvSpPr>
          <p:nvPr/>
        </p:nvSpPr>
        <p:spPr bwMode="auto">
          <a:xfrm>
            <a:off x="273844" y="717976"/>
            <a:ext cx="101655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Consider an infinite sheet of charge in the </a:t>
            </a:r>
            <a:r>
              <a:rPr lang="en-US" altLang="en-US" sz="2400" dirty="0" err="1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xy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 plane with uniform charge density </a:t>
            </a:r>
            <a:r>
              <a:rPr lang="el-GR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2400" baseline="-250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S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. The charge associated with an elemental area </a:t>
            </a:r>
            <a:r>
              <a:rPr lang="en-US" altLang="en-US" sz="2400" dirty="0" err="1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dS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 is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273844" y="2751092"/>
            <a:ext cx="3705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And hence total charge is</a:t>
            </a: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324" y="1631950"/>
            <a:ext cx="54641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181" y="2174875"/>
            <a:ext cx="1766888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740" y="3347638"/>
            <a:ext cx="1784350" cy="90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273844" y="4526390"/>
            <a:ext cx="60959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The contribution to Electric Field at Point P (0, 0, h) by the elemental surface is </a:t>
            </a:r>
          </a:p>
        </p:txBody>
      </p:sp>
      <p:pic>
        <p:nvPicPr>
          <p:cNvPr id="1229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81" y="5370511"/>
            <a:ext cx="26860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147666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Intensity due to Surface </a:t>
            </a:r>
            <a:r>
              <a:rPr lang="en-US" dirty="0" smtClean="0"/>
              <a:t>Charge</a:t>
            </a:r>
            <a:endParaRPr lang="en-US" dirty="0"/>
          </a:p>
        </p:txBody>
      </p:sp>
      <p:sp>
        <p:nvSpPr>
          <p:cNvPr id="18434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647" y="868364"/>
            <a:ext cx="50831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762001" y="3994576"/>
            <a:ext cx="43656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Substitution of these terms in Electric Field equation gives</a:t>
            </a: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609600"/>
            <a:ext cx="22256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6" y="1371600"/>
            <a:ext cx="27400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981200"/>
            <a:ext cx="11969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71801"/>
            <a:ext cx="3448050" cy="61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520" y="5233985"/>
            <a:ext cx="4240213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95778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Text Box 10"/>
          <p:cNvSpPr txBox="1">
            <a:spLocks noChangeArrowheads="1"/>
          </p:cNvSpPr>
          <p:nvPr/>
        </p:nvSpPr>
        <p:spPr bwMode="auto">
          <a:xfrm>
            <a:off x="1905000" y="1"/>
            <a:ext cx="853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ctr" defTabSz="914400" eaLnBrk="1" fontAlgn="base" hangingPunct="1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GB" altLang="en-US" sz="2800" b="1" u="sng">
                <a:solidFill>
                  <a:prstClr val="black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Electric Field Intensity due to Surface Charge</a:t>
            </a:r>
            <a:endParaRPr lang="en-US" altLang="en-US" sz="2800" b="1" u="sng">
              <a:solidFill>
                <a:prstClr val="black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1" y="685800"/>
            <a:ext cx="508317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676400" y="685801"/>
            <a:ext cx="35052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Due to the symmetry of charge distribution, for every element 1, there is a corresponding element 2 whose contribution along </a:t>
            </a:r>
            <a:r>
              <a:rPr lang="en-US" altLang="en-US" sz="2400" b="1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a</a:t>
            </a:r>
            <a:r>
              <a:rPr lang="el-GR" altLang="en-US" sz="2400" b="1" baseline="-25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 cancels that of element 1.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1676401" y="3513138"/>
            <a:ext cx="34512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So </a:t>
            </a:r>
            <a:r>
              <a:rPr lang="en-US" altLang="en-US" sz="2400" b="1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E</a:t>
            </a:r>
            <a:r>
              <a:rPr lang="en-US" altLang="en-US" sz="240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 has only z-component</a:t>
            </a:r>
          </a:p>
        </p:txBody>
      </p:sp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443414"/>
            <a:ext cx="5759450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524000" y="6553200"/>
            <a:ext cx="9144000" cy="228600"/>
          </a:xfrm>
          <a:prstGeom prst="rect">
            <a:avLst/>
          </a:prstGeom>
          <a:solidFill>
            <a:srgbClr val="3333C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ln w="24500" cmpd="dbl">
                <a:solidFill>
                  <a:srgbClr val="009DD9">
                    <a:shade val="85000"/>
                    <a:satMod val="155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009DD9">
                      <a:tint val="10000"/>
                      <a:satMod val="155000"/>
                    </a:srgbClr>
                  </a:gs>
                  <a:gs pos="60000">
                    <a:srgbClr val="009DD9">
                      <a:tint val="30000"/>
                      <a:satMod val="155000"/>
                    </a:srgbClr>
                  </a:gs>
                  <a:gs pos="100000">
                    <a:srgbClr val="009DD9">
                      <a:tint val="73000"/>
                      <a:satMod val="155000"/>
                    </a:srgb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Constantia"/>
            </a:endParaRPr>
          </a:p>
        </p:txBody>
      </p:sp>
      <p:pic>
        <p:nvPicPr>
          <p:cNvPr id="19467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5505450"/>
            <a:ext cx="570071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1" y="4267200"/>
            <a:ext cx="1590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9" name="Group 11"/>
          <p:cNvGrpSpPr>
            <a:grpSpLocks/>
          </p:cNvGrpSpPr>
          <p:nvPr/>
        </p:nvGrpSpPr>
        <p:grpSpPr bwMode="auto">
          <a:xfrm>
            <a:off x="7826376" y="4927600"/>
            <a:ext cx="2613025" cy="1549400"/>
            <a:chOff x="6356350" y="4775537"/>
            <a:chExt cx="2613025" cy="1549063"/>
          </a:xfrm>
        </p:grpSpPr>
        <p:sp>
          <p:nvSpPr>
            <p:cNvPr id="19470" name="Rectangle 20"/>
            <p:cNvSpPr>
              <a:spLocks noChangeArrowheads="1"/>
            </p:cNvSpPr>
            <p:nvPr/>
          </p:nvSpPr>
          <p:spPr bwMode="auto">
            <a:xfrm>
              <a:off x="6356350" y="4775537"/>
              <a:ext cx="2613025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</a:defRPr>
              </a:lvl9pPr>
            </a:lstStyle>
            <a:p>
              <a:pPr algn="just" defTabSz="914400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2000">
                  <a:solidFill>
                    <a:prstClr val="black"/>
                  </a:solidFill>
                  <a:latin typeface="Maiandra GD" panose="020E0502030308020204" pitchFamily="34" charset="0"/>
                  <a:cs typeface="Times New Roman" panose="02020603050405020304" pitchFamily="18" charset="0"/>
                </a:rPr>
                <a:t>In general for an infinite sheet of charge</a:t>
              </a:r>
            </a:p>
          </p:txBody>
        </p:sp>
        <p:pic>
          <p:nvPicPr>
            <p:cNvPr id="19471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8225" y="5638800"/>
              <a:ext cx="1581150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5413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6553200"/>
            <a:ext cx="9144000" cy="228600"/>
          </a:xfrm>
          <a:prstGeom prst="rect">
            <a:avLst/>
          </a:prstGeom>
          <a:solidFill>
            <a:srgbClr val="3333C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ln w="24500" cmpd="dbl">
                <a:solidFill>
                  <a:srgbClr val="009DD9">
                    <a:shade val="85000"/>
                    <a:satMod val="155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009DD9">
                      <a:tint val="10000"/>
                      <a:satMod val="155000"/>
                    </a:srgbClr>
                  </a:gs>
                  <a:gs pos="60000">
                    <a:srgbClr val="009DD9">
                      <a:tint val="30000"/>
                      <a:satMod val="155000"/>
                    </a:srgbClr>
                  </a:gs>
                  <a:gs pos="100000">
                    <a:srgbClr val="009DD9">
                      <a:tint val="73000"/>
                      <a:satMod val="155000"/>
                    </a:srgb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Constant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14800" y="86380"/>
            <a:ext cx="3733800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2800" b="1" u="sng" dirty="0">
                <a:solidFill>
                  <a:prstClr val="black"/>
                </a:solidFill>
                <a:latin typeface="Maiandra GD" pitchFamily="34" charset="0"/>
              </a:rPr>
              <a:t>Electric Flux Density</a:t>
            </a:r>
            <a:endParaRPr lang="en-US" sz="2800" b="1" u="sng" dirty="0">
              <a:solidFill>
                <a:prstClr val="black"/>
              </a:solidFill>
              <a:latin typeface="Maiandra G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2600" y="730985"/>
            <a:ext cx="8763000" cy="24622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/>
            </a:pPr>
            <a:r>
              <a:rPr lang="en-US" sz="2200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The electric field intensity depends on the medium in which the 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   charges are placed.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/>
            </a:pPr>
            <a:r>
              <a:rPr lang="en-US" sz="2200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Suppose a vector field D independent of the medium 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   is defined by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/>
            </a:pPr>
            <a:r>
              <a:rPr lang="en-US" sz="2200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 The electric flux </a:t>
            </a:r>
            <a:r>
              <a:rPr lang="el-GR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2200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 in terms of D can be defined as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/>
            </a:pPr>
            <a:r>
              <a:rPr lang="en-US" sz="2200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The vector field D is called the electric flux density and is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   measured in coulombs per square meter.</a:t>
            </a:r>
            <a:endParaRPr lang="en-US" sz="2000" b="1" dirty="0">
              <a:solidFill>
                <a:prstClr val="white"/>
              </a:solidFill>
              <a:latin typeface="Maiandra GD" pitchFamily="34" charset="0"/>
            </a:endParaRPr>
          </a:p>
        </p:txBody>
      </p:sp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8839201" y="1447800"/>
          <a:ext cx="12557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0" name="Equation" r:id="rId5" imgW="558800" imgH="228600" progId="Equation.3">
                  <p:embed/>
                </p:oleObj>
              </mc:Choice>
              <mc:Fallback>
                <p:oleObj name="Equation" r:id="rId5" imgW="558800" imgH="228600" progId="Equation.3">
                  <p:embed/>
                  <p:pic>
                    <p:nvPicPr>
                      <p:cNvPr id="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1" y="1447800"/>
                        <a:ext cx="12557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8355014" y="2057400"/>
          <a:ext cx="16271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1" name="Equation" r:id="rId7" imgW="723586" imgH="279279" progId="Equation.3">
                  <p:embed/>
                </p:oleObj>
              </mc:Choice>
              <mc:Fallback>
                <p:oleObj name="Equation" r:id="rId7" imgW="723586" imgH="279279" progId="Equation.3">
                  <p:embed/>
                  <p:pic>
                    <p:nvPicPr>
                      <p:cNvPr id="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5014" y="2057400"/>
                        <a:ext cx="16271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1752600" y="3601522"/>
            <a:ext cx="8763000" cy="264687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/>
            </a:pPr>
            <a:r>
              <a:rPr lang="en-US" sz="2000" b="1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For an infinite sheet the electric field intensity D is given by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/>
            </a:pPr>
            <a:endParaRPr lang="en-US" sz="2200" b="1" dirty="0">
              <a:solidFill>
                <a:prstClr val="black"/>
              </a:solidFill>
              <a:latin typeface="Maiandra GD" pitchFamily="34" charset="0"/>
              <a:cs typeface="Times New Roman" pitchFamily="18" charset="0"/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/>
            </a:pPr>
            <a:r>
              <a:rPr lang="en-US" sz="2000" b="1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For a volume charge distribution the electric field intensity 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   D is given by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 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/>
            </a:pPr>
            <a:endParaRPr lang="en-US" sz="2200" b="1" dirty="0">
              <a:solidFill>
                <a:prstClr val="black"/>
              </a:solidFill>
              <a:latin typeface="Maiandra GD" pitchFamily="34" charset="0"/>
              <a:cs typeface="Times New Roman" pitchFamily="18" charset="0"/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/>
            </a:pPr>
            <a:r>
              <a:rPr lang="en-US" sz="2000" b="1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In both the above equations D is a function of charge and position only (independent of medium)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26" y="3733800"/>
            <a:ext cx="1704975" cy="685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8" name="Picture 1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800600"/>
            <a:ext cx="2628900" cy="762000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5381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6553200"/>
            <a:ext cx="9144000" cy="228600"/>
          </a:xfrm>
          <a:prstGeom prst="rect">
            <a:avLst/>
          </a:prstGeom>
          <a:solidFill>
            <a:srgbClr val="3333C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ln w="24500" cmpd="dbl">
                <a:solidFill>
                  <a:srgbClr val="009DD9">
                    <a:shade val="85000"/>
                    <a:satMod val="155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009DD9">
                      <a:tint val="10000"/>
                      <a:satMod val="155000"/>
                    </a:srgbClr>
                  </a:gs>
                  <a:gs pos="60000">
                    <a:srgbClr val="009DD9">
                      <a:tint val="30000"/>
                      <a:satMod val="155000"/>
                    </a:srgbClr>
                  </a:gs>
                  <a:gs pos="100000">
                    <a:srgbClr val="009DD9">
                      <a:tint val="73000"/>
                      <a:satMod val="155000"/>
                    </a:srgb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Constant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0"/>
            <a:ext cx="2438400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2800" b="1" u="sng" dirty="0">
                <a:solidFill>
                  <a:prstClr val="black"/>
                </a:solidFill>
                <a:latin typeface="Maiandra GD" pitchFamily="34" charset="0"/>
              </a:rPr>
              <a:t>Gauss Law</a:t>
            </a:r>
            <a:endParaRPr lang="en-US" sz="2800" b="1" u="sng" dirty="0">
              <a:solidFill>
                <a:prstClr val="black"/>
              </a:solidFill>
              <a:latin typeface="Maiandra GD" pitchFamily="34" charset="0"/>
            </a:endParaRPr>
          </a:p>
        </p:txBody>
      </p:sp>
      <p:grpSp>
        <p:nvGrpSpPr>
          <p:cNvPr id="21513" name="Group 19"/>
          <p:cNvGrpSpPr>
            <a:grpSpLocks/>
          </p:cNvGrpSpPr>
          <p:nvPr/>
        </p:nvGrpSpPr>
        <p:grpSpPr bwMode="auto">
          <a:xfrm>
            <a:off x="1752600" y="685801"/>
            <a:ext cx="8763000" cy="2524125"/>
            <a:chOff x="228600" y="685800"/>
            <a:chExt cx="8763000" cy="2523768"/>
          </a:xfrm>
        </p:grpSpPr>
        <p:sp>
          <p:nvSpPr>
            <p:cNvPr id="13" name="Rectangle 12"/>
            <p:cNvSpPr/>
            <p:nvPr/>
          </p:nvSpPr>
          <p:spPr>
            <a:xfrm>
              <a:off x="228600" y="685800"/>
              <a:ext cx="8763000" cy="2523768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prstClr val="black"/>
                  </a:solidFill>
                  <a:latin typeface="Maiandra GD" pitchFamily="34" charset="0"/>
                  <a:cs typeface="Times New Roman" pitchFamily="18" charset="0"/>
                </a:rPr>
                <a:t>It states that the total electric flux </a:t>
              </a:r>
              <a:r>
                <a:rPr lang="el-GR" sz="2000" b="1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2000" b="1" dirty="0">
                  <a:solidFill>
                    <a:prstClr val="black"/>
                  </a:solidFill>
                  <a:latin typeface="Maiandra GD" pitchFamily="34" charset="0"/>
                  <a:cs typeface="Times New Roman" pitchFamily="18" charset="0"/>
                </a:rPr>
                <a:t> through any closed surface 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b="1" dirty="0">
                  <a:solidFill>
                    <a:prstClr val="black"/>
                  </a:solidFill>
                  <a:latin typeface="Maiandra GD" pitchFamily="34" charset="0"/>
                  <a:cs typeface="Times New Roman" pitchFamily="18" charset="0"/>
                </a:rPr>
                <a:t>is equal to the total charge enclosed by that surface</a:t>
              </a:r>
              <a:r>
                <a: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rPr>
                <a:t>. 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1523" name="Object 13"/>
            <p:cNvGraphicFramePr>
              <a:graphicFrameLocks noChangeAspect="1"/>
            </p:cNvGraphicFramePr>
            <p:nvPr/>
          </p:nvGraphicFramePr>
          <p:xfrm>
            <a:off x="7543800" y="838200"/>
            <a:ext cx="1198562" cy="512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94" name="Equation" r:id="rId4" imgW="533169" imgH="228501" progId="Equation.3">
                    <p:embed/>
                  </p:oleObj>
                </mc:Choice>
                <mc:Fallback>
                  <p:oleObj name="Equation" r:id="rId4" imgW="533169" imgH="228501" progId="Equation.3">
                    <p:embed/>
                    <p:pic>
                      <p:nvPicPr>
                        <p:cNvPr id="2152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43800" y="838200"/>
                          <a:ext cx="1198562" cy="512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524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447800"/>
              <a:ext cx="2981325" cy="685800"/>
            </a:xfrm>
            <a:prstGeom prst="rect">
              <a:avLst/>
            </a:prstGeom>
            <a:noFill/>
            <a:ln w="952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25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3" t="8571"/>
            <a:stretch>
              <a:fillRect/>
            </a:stretch>
          </p:blipFill>
          <p:spPr bwMode="auto">
            <a:xfrm>
              <a:off x="4038600" y="1447800"/>
              <a:ext cx="4697413" cy="762000"/>
            </a:xfrm>
            <a:prstGeom prst="rect">
              <a:avLst/>
            </a:prstGeom>
            <a:noFill/>
            <a:ln w="952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26" name="Picture 5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2362200"/>
              <a:ext cx="3487738" cy="685800"/>
            </a:xfrm>
            <a:prstGeom prst="rect">
              <a:avLst/>
            </a:prstGeom>
            <a:noFill/>
            <a:ln w="952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514" name="Group 18"/>
          <p:cNvGrpSpPr>
            <a:grpSpLocks/>
          </p:cNvGrpSpPr>
          <p:nvPr/>
        </p:nvGrpSpPr>
        <p:grpSpPr bwMode="auto">
          <a:xfrm>
            <a:off x="1752600" y="3292476"/>
            <a:ext cx="8763000" cy="3108325"/>
            <a:chOff x="228600" y="3048000"/>
            <a:chExt cx="8763000" cy="3108543"/>
          </a:xfrm>
        </p:grpSpPr>
        <p:sp>
          <p:nvSpPr>
            <p:cNvPr id="15" name="Rectangle 14"/>
            <p:cNvSpPr/>
            <p:nvPr/>
          </p:nvSpPr>
          <p:spPr>
            <a:xfrm>
              <a:off x="228600" y="3048000"/>
              <a:ext cx="8763000" cy="3108543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200" b="1" dirty="0">
                  <a:solidFill>
                    <a:prstClr val="black"/>
                  </a:solidFill>
                  <a:latin typeface="Maiandra GD" pitchFamily="34" charset="0"/>
                  <a:cs typeface="Times New Roman" pitchFamily="18" charset="0"/>
                </a:rPr>
                <a:t>Using Divergence Theorem</a:t>
              </a:r>
              <a:r>
                <a:rPr lang="en-US" sz="2400" b="1" dirty="0">
                  <a:solidFill>
                    <a:prstClr val="black"/>
                  </a:solidFill>
                  <a:latin typeface="Maiandra GD" pitchFamily="34" charset="0"/>
                  <a:cs typeface="Times New Roman" pitchFamily="18" charset="0"/>
                </a:rPr>
                <a:t> 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buBlip>
                  <a:blip r:embed="rId9"/>
                </a:buBlip>
                <a:defRPr/>
              </a:pPr>
              <a:endParaRPr lang="en-US" sz="2200" b="1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buBlip>
                  <a:blip r:embed="rId9"/>
                </a:buBlip>
                <a:defRPr/>
              </a:pPr>
              <a:endParaRPr lang="en-US" sz="2200" b="1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buBlip>
                  <a:blip r:embed="rId9"/>
                </a:buBlip>
                <a:defRPr/>
              </a:pPr>
              <a:r>
                <a:rPr lang="en-US" sz="2200" b="1" dirty="0">
                  <a:solidFill>
                    <a:prstClr val="black"/>
                  </a:solidFill>
                  <a:latin typeface="Maiandra GD" pitchFamily="34" charset="0"/>
                  <a:cs typeface="Times New Roman" pitchFamily="18" charset="0"/>
                </a:rPr>
                <a:t>Comparing the two volume integrals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buBlip>
                  <a:blip r:embed="rId9"/>
                </a:buBlip>
                <a:defRPr/>
              </a:pPr>
              <a:endParaRPr lang="en-US" sz="2000" b="1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buBlip>
                  <a:blip r:embed="rId9"/>
                </a:buBlip>
                <a:defRPr/>
              </a:pPr>
              <a:r>
                <a:rPr lang="en-US" sz="2200" b="1" dirty="0">
                  <a:solidFill>
                    <a:prstClr val="black"/>
                  </a:solidFill>
                  <a:latin typeface="Maiandra GD" pitchFamily="34" charset="0"/>
                  <a:cs typeface="Times New Roman" pitchFamily="18" charset="0"/>
                </a:rPr>
                <a:t>This is the first Maxwell’s equation.</a:t>
              </a: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buBlip>
                  <a:blip r:embed="rId9"/>
                </a:buBlip>
                <a:defRPr/>
              </a:pPr>
              <a:endParaRPr lang="en-US" sz="2000" b="1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endParaRPr>
            </a:p>
            <a:p>
              <a:pPr algn="just" defTabSz="914400" fontAlgn="base">
                <a:spcBef>
                  <a:spcPct val="0"/>
                </a:spcBef>
                <a:spcAft>
                  <a:spcPct val="0"/>
                </a:spcAft>
                <a:buBlip>
                  <a:blip r:embed="rId9"/>
                </a:buBlip>
                <a:defRPr/>
              </a:pPr>
              <a:r>
                <a:rPr lang="en-US" sz="2200" b="1" dirty="0">
                  <a:solidFill>
                    <a:prstClr val="black"/>
                  </a:solidFill>
                  <a:latin typeface="Maiandra GD" pitchFamily="34" charset="0"/>
                  <a:cs typeface="Times New Roman" pitchFamily="18" charset="0"/>
                </a:rPr>
                <a:t>It states that the volume charge density is the same as the divergence of the electric flux density.</a:t>
              </a:r>
              <a:endParaRPr lang="en-US" sz="2000" b="1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endParaRPr>
            </a:p>
          </p:txBody>
        </p:sp>
        <p:pic>
          <p:nvPicPr>
            <p:cNvPr id="21518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0" y="3124200"/>
              <a:ext cx="3371850" cy="762000"/>
            </a:xfrm>
            <a:prstGeom prst="rect">
              <a:avLst/>
            </a:prstGeom>
            <a:noFill/>
            <a:ln w="952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19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8800" y="4114800"/>
              <a:ext cx="2100263" cy="466725"/>
            </a:xfrm>
            <a:prstGeom prst="rect">
              <a:avLst/>
            </a:prstGeom>
            <a:noFill/>
            <a:ln w="952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0216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0" y="6553200"/>
            <a:ext cx="9144000" cy="228600"/>
          </a:xfrm>
          <a:prstGeom prst="rect">
            <a:avLst/>
          </a:prstGeom>
          <a:solidFill>
            <a:srgbClr val="3333C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ln w="24500" cmpd="dbl">
                <a:solidFill>
                  <a:srgbClr val="009DD9">
                    <a:shade val="85000"/>
                    <a:satMod val="155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009DD9">
                      <a:tint val="10000"/>
                      <a:satMod val="155000"/>
                    </a:srgbClr>
                  </a:gs>
                  <a:gs pos="60000">
                    <a:srgbClr val="009DD9">
                      <a:tint val="30000"/>
                      <a:satMod val="155000"/>
                    </a:srgbClr>
                  </a:gs>
                  <a:gs pos="100000">
                    <a:srgbClr val="009DD9">
                      <a:tint val="73000"/>
                      <a:satMod val="155000"/>
                    </a:srgb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Constantia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14800" y="0"/>
            <a:ext cx="3733800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2800" b="1" u="sng" dirty="0">
                <a:solidFill>
                  <a:prstClr val="black"/>
                </a:solidFill>
                <a:latin typeface="Maiandra GD" pitchFamily="34" charset="0"/>
              </a:rPr>
              <a:t>Electric Potential</a:t>
            </a:r>
            <a:endParaRPr lang="en-US" sz="2800" b="1" u="sng" dirty="0">
              <a:solidFill>
                <a:prstClr val="black"/>
              </a:solidFill>
              <a:latin typeface="Maiandra GD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52600" y="609600"/>
            <a:ext cx="8763000" cy="286232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The potential at any point due to a point charge Q 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     located at the origin is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/>
            </a:pPr>
            <a:endParaRPr lang="en-US" dirty="0">
              <a:solidFill>
                <a:prstClr val="black"/>
              </a:solidFill>
              <a:latin typeface="Maiandra GD" pitchFamily="34" charset="0"/>
              <a:cs typeface="Times New Roman" pitchFamily="18" charset="0"/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/>
            </a:pPr>
            <a:r>
              <a:rPr lang="en-US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 The potential at any point is the potential difference between that point and a chosen point at which the potential is zero.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/>
            </a:pPr>
            <a:endParaRPr lang="en-US" dirty="0">
              <a:solidFill>
                <a:prstClr val="black"/>
              </a:solidFill>
              <a:latin typeface="Maiandra GD" pitchFamily="34" charset="0"/>
              <a:cs typeface="Times New Roman" pitchFamily="18" charset="0"/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/>
            </a:pPr>
            <a:r>
              <a:rPr lang="en-US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Assuming zero potential at infinity, the potential at a distance r from the point charge is the work done per unit charge by an external agent in transferring a test charge from infinity to that point.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/>
            </a:pPr>
            <a:endParaRPr lang="en-US" b="1" dirty="0">
              <a:solidFill>
                <a:prstClr val="white"/>
              </a:solidFill>
              <a:latin typeface="Maiandra GD" pitchFamily="34" charset="0"/>
            </a:endParaRPr>
          </a:p>
        </p:txBody>
      </p:sp>
      <p:pic>
        <p:nvPicPr>
          <p:cNvPr id="22540" name="Picture 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1" y="685800"/>
            <a:ext cx="14954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819400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2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05200"/>
            <a:ext cx="8763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646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0" y="6553200"/>
            <a:ext cx="9144000" cy="228600"/>
          </a:xfrm>
          <a:prstGeom prst="rect">
            <a:avLst/>
          </a:prstGeom>
          <a:solidFill>
            <a:srgbClr val="3333C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ln w="24500" cmpd="dbl">
                <a:solidFill>
                  <a:srgbClr val="009DD9">
                    <a:shade val="85000"/>
                    <a:satMod val="155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009DD9">
                      <a:tint val="10000"/>
                      <a:satMod val="155000"/>
                    </a:srgbClr>
                  </a:gs>
                  <a:gs pos="60000">
                    <a:srgbClr val="009DD9">
                      <a:tint val="30000"/>
                      <a:satMod val="155000"/>
                    </a:srgbClr>
                  </a:gs>
                  <a:gs pos="100000">
                    <a:srgbClr val="009DD9">
                      <a:tint val="73000"/>
                      <a:satMod val="155000"/>
                    </a:srgb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Constantia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2600" y="4014788"/>
            <a:ext cx="8763000" cy="246221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/>
            </a:pPr>
            <a:r>
              <a:rPr lang="en-US" sz="2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If V</a:t>
            </a:r>
            <a:r>
              <a:rPr lang="en-US" sz="2200" baseline="-25000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AB</a:t>
            </a:r>
            <a:r>
              <a:rPr lang="en-US" sz="2200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 is negative, there is loss in potential energy in moving Q from A to B (work is being done by the field), if V</a:t>
            </a:r>
            <a:r>
              <a:rPr lang="en-US" sz="2200" baseline="-25000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AB </a:t>
            </a:r>
            <a:r>
              <a:rPr lang="en-US" sz="2200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is positive, there is a gain in potential energy in the movement (an external agent does the work).</a:t>
            </a: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 dirty="0">
              <a:solidFill>
                <a:prstClr val="black"/>
              </a:solidFill>
              <a:latin typeface="Maiandra GD" pitchFamily="34" charset="0"/>
              <a:cs typeface="Times New Roman" pitchFamily="18" charset="0"/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/>
            </a:pPr>
            <a:r>
              <a:rPr lang="en-US" sz="2200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 It is independent of the path taken. It is measured in Joules per Coulomb referred as Volt.</a:t>
            </a:r>
            <a:endParaRPr lang="en-US" sz="2200" b="1" dirty="0">
              <a:solidFill>
                <a:prstClr val="white"/>
              </a:solidFill>
              <a:latin typeface="Maiandra GD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14800" y="86380"/>
            <a:ext cx="3733800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2800" b="1" u="sng" dirty="0">
                <a:solidFill>
                  <a:prstClr val="black"/>
                </a:solidFill>
                <a:latin typeface="Maiandra GD" pitchFamily="34" charset="0"/>
              </a:rPr>
              <a:t>Electric Potential</a:t>
            </a:r>
            <a:endParaRPr lang="en-US" sz="2800" b="1" u="sng" dirty="0">
              <a:solidFill>
                <a:prstClr val="black"/>
              </a:solidFill>
              <a:latin typeface="Maiandra GD" pitchFamily="34" charset="0"/>
            </a:endParaRPr>
          </a:p>
        </p:txBody>
      </p:sp>
      <p:pic>
        <p:nvPicPr>
          <p:cNvPr id="23564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838200"/>
            <a:ext cx="87630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71541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676400" y="1182968"/>
            <a:ext cx="8548687" cy="1143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Ctr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prstClr val="black"/>
                </a:solidFill>
                <a:latin typeface="Maiandra GD" pitchFamily="34" charset="0"/>
              </a:rPr>
              <a:t>Coulomb’s Law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black"/>
                </a:solidFill>
                <a:latin typeface="Maiandra GD" pitchFamily="34" charset="0"/>
              </a:rPr>
              <a:t>Electrical field due to any charge configuration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2019300" y="3238500"/>
            <a:ext cx="8001000" cy="1066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Ctr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prstClr val="black"/>
                </a:solidFill>
                <a:latin typeface="Constantia"/>
              </a:rPr>
              <a:t>Gauss’s Law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prstClr val="black"/>
                </a:solidFill>
                <a:latin typeface="Maiandra GD" pitchFamily="34" charset="0"/>
              </a:rPr>
              <a:t>Charge distribution is symmetrical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676400" y="5334000"/>
            <a:ext cx="8686800" cy="49244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10CF9B">
                        <a:shade val="20000"/>
                        <a:satMod val="245000"/>
                      </a:srgbClr>
                    </a:gs>
                    <a:gs pos="43000">
                      <a:srgbClr val="10CF9B">
                        <a:satMod val="255000"/>
                      </a:srgbClr>
                    </a:gs>
                    <a:gs pos="48000">
                      <a:srgbClr val="10CF9B">
                        <a:shade val="85000"/>
                        <a:satMod val="255000"/>
                      </a:srgbClr>
                    </a:gs>
                    <a:gs pos="100000">
                      <a:srgbClr val="10CF9B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Maiandra GD" pitchFamily="34" charset="0"/>
              </a:rPr>
              <a:t>“</a:t>
            </a:r>
            <a:r>
              <a:rPr lang="en-US" sz="2600" b="1" dirty="0">
                <a:solidFill>
                  <a:prstClr val="black"/>
                </a:solidFill>
                <a:latin typeface="Maiandra GD" pitchFamily="34" charset="0"/>
              </a:rPr>
              <a:t>Assume the electric field is in a vacuum or free space</a:t>
            </a:r>
            <a:r>
              <a:rPr lang="en-US" sz="2600" b="1" cap="all" dirty="0">
                <a:ln w="9000" cmpd="sng">
                  <a:solidFill>
                    <a:srgbClr val="10CF9B">
                      <a:shade val="50000"/>
                      <a:satMod val="120000"/>
                    </a:srgbClr>
                  </a:solidFill>
                  <a:prstDash val="solid"/>
                </a:ln>
                <a:gradFill>
                  <a:gsLst>
                    <a:gs pos="0">
                      <a:srgbClr val="10CF9B">
                        <a:shade val="20000"/>
                        <a:satMod val="245000"/>
                      </a:srgbClr>
                    </a:gs>
                    <a:gs pos="43000">
                      <a:srgbClr val="10CF9B">
                        <a:satMod val="255000"/>
                      </a:srgbClr>
                    </a:gs>
                    <a:gs pos="48000">
                      <a:srgbClr val="10CF9B">
                        <a:shade val="85000"/>
                        <a:satMod val="255000"/>
                      </a:srgbClr>
                    </a:gs>
                    <a:gs pos="100000">
                      <a:srgbClr val="10CF9B">
                        <a:shade val="20000"/>
                        <a:satMod val="245000"/>
                      </a:srgb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Maiandra GD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Electrostatics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2B5B-6463-47D5-AF15-BEE59B2311C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61999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0" y="6553200"/>
            <a:ext cx="9144000" cy="228600"/>
          </a:xfrm>
          <a:prstGeom prst="rect">
            <a:avLst/>
          </a:prstGeom>
          <a:solidFill>
            <a:srgbClr val="3333C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ln w="24500" cmpd="dbl">
                <a:solidFill>
                  <a:srgbClr val="009DD9">
                    <a:shade val="85000"/>
                    <a:satMod val="155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009DD9">
                      <a:tint val="10000"/>
                      <a:satMod val="155000"/>
                    </a:srgbClr>
                  </a:gs>
                  <a:gs pos="60000">
                    <a:srgbClr val="009DD9">
                      <a:tint val="30000"/>
                      <a:satMod val="155000"/>
                    </a:srgbClr>
                  </a:gs>
                  <a:gs pos="100000">
                    <a:srgbClr val="009DD9">
                      <a:tint val="73000"/>
                      <a:satMod val="155000"/>
                    </a:srgb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Constanti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14800" y="86380"/>
            <a:ext cx="3733800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2800" b="1" u="sng" dirty="0">
                <a:solidFill>
                  <a:prstClr val="black"/>
                </a:solidFill>
                <a:latin typeface="Maiandra GD" pitchFamily="34" charset="0"/>
              </a:rPr>
              <a:t>Electric Potential</a:t>
            </a:r>
            <a:endParaRPr lang="en-US" sz="2800" b="1" u="sng" dirty="0">
              <a:solidFill>
                <a:prstClr val="black"/>
              </a:solidFill>
              <a:latin typeface="Maiandra GD" pitchFamily="34" charset="0"/>
            </a:endParaRPr>
          </a:p>
        </p:txBody>
      </p:sp>
      <p:pic>
        <p:nvPicPr>
          <p:cNvPr id="24585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8763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52574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24000" y="6553200"/>
            <a:ext cx="9144000" cy="228600"/>
          </a:xfrm>
          <a:prstGeom prst="rect">
            <a:avLst/>
          </a:prstGeom>
          <a:solidFill>
            <a:srgbClr val="3333C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ln w="24500" cmpd="dbl">
                <a:solidFill>
                  <a:srgbClr val="009DD9">
                    <a:shade val="85000"/>
                    <a:satMod val="155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009DD9">
                      <a:tint val="10000"/>
                      <a:satMod val="155000"/>
                    </a:srgbClr>
                  </a:gs>
                  <a:gs pos="60000">
                    <a:srgbClr val="009DD9">
                      <a:tint val="30000"/>
                      <a:satMod val="155000"/>
                    </a:srgbClr>
                  </a:gs>
                  <a:gs pos="100000">
                    <a:srgbClr val="009DD9">
                      <a:tint val="73000"/>
                      <a:satMod val="155000"/>
                    </a:srgb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Constant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81400" y="86380"/>
            <a:ext cx="5105400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2800" b="1" u="sng" dirty="0">
                <a:solidFill>
                  <a:prstClr val="black"/>
                </a:solidFill>
                <a:latin typeface="Maiandra GD" pitchFamily="34" charset="0"/>
              </a:rPr>
              <a:t>Relationship between E and V</a:t>
            </a:r>
            <a:endParaRPr lang="en-US" sz="2800" b="1" u="sng" dirty="0">
              <a:solidFill>
                <a:prstClr val="black"/>
              </a:solidFill>
              <a:latin typeface="Maiandra GD" pitchFamily="34" charset="0"/>
            </a:endParaRPr>
          </a:p>
        </p:txBody>
      </p:sp>
      <p:pic>
        <p:nvPicPr>
          <p:cNvPr id="2560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85800"/>
            <a:ext cx="88392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02249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33400" y="992974"/>
            <a:ext cx="11430000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prstClr val="black"/>
                </a:solidFill>
                <a:latin typeface="Maiandra GD" pitchFamily="34" charset="0"/>
              </a:rPr>
              <a:t>Medical diagnosis; electrical activity of organs </a:t>
            </a:r>
            <a:r>
              <a:rPr lang="en-US" sz="2800" b="1" dirty="0" smtClean="0">
                <a:solidFill>
                  <a:prstClr val="black"/>
                </a:solidFill>
                <a:latin typeface="Maiandra GD" pitchFamily="34" charset="0"/>
              </a:rPr>
              <a:t>[</a:t>
            </a:r>
            <a:r>
              <a:rPr lang="en-US" sz="2800" b="1" dirty="0">
                <a:solidFill>
                  <a:prstClr val="black"/>
                </a:solidFill>
                <a:latin typeface="Maiandra GD" pitchFamily="34" charset="0"/>
              </a:rPr>
              <a:t>eyes, ears and stomach]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3400" y="3184260"/>
            <a:ext cx="11430000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prstClr val="black"/>
                </a:solidFill>
                <a:latin typeface="Maiandra GD" pitchFamily="34" charset="0"/>
              </a:rPr>
              <a:t>Industry; paint spray, Electro deposition, separation of fine particles.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3400" y="5181600"/>
            <a:ext cx="11430000" cy="52322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prstClr val="black"/>
                </a:solidFill>
                <a:latin typeface="Maiandra GD" pitchFamily="34" charset="0"/>
              </a:rPr>
              <a:t>Agriculture; sort seeds, moisture content of crops etc</a:t>
            </a:r>
            <a:endParaRPr lang="en-US" sz="3200" b="1" dirty="0">
              <a:solidFill>
                <a:prstClr val="black"/>
              </a:solidFill>
              <a:latin typeface="Maiandra GD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Electromagnetic </a:t>
            </a:r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72B5B-6463-47D5-AF15-BEE59B2311C6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244502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Coulomb’s </a:t>
            </a:r>
            <a:r>
              <a:rPr lang="en-US" dirty="0" smtClean="0"/>
              <a:t>Law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4F972A7E-C524-4679-8002-10FADCA772C6}" type="slidenum">
              <a:rPr lang="en-US" altLang="en-US">
                <a:solidFill>
                  <a:srgbClr val="045C75"/>
                </a:solidFill>
                <a:latin typeface="Arial" panose="020B0604020202020204" pitchFamily="34" charset="0"/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119" y="685800"/>
            <a:ext cx="11810999" cy="3352800"/>
          </a:xfrm>
        </p:spPr>
        <p:txBody>
          <a:bodyPr/>
          <a:lstStyle/>
          <a:p>
            <a:pPr marL="396875" indent="-396875" algn="just">
              <a:lnSpc>
                <a:spcPct val="200000"/>
              </a:lnSpc>
            </a:pPr>
            <a:r>
              <a:rPr lang="en-US" sz="2000" b="1" dirty="0" smtClean="0">
                <a:solidFill>
                  <a:srgbClr val="0033CC"/>
                </a:solidFill>
              </a:rPr>
              <a:t> </a:t>
            </a:r>
            <a:r>
              <a:rPr lang="en-US" sz="20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Coulomb’s </a:t>
            </a:r>
            <a:r>
              <a:rPr 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law </a:t>
            </a:r>
            <a:r>
              <a:rPr lang="en-US" sz="2000" dirty="0"/>
              <a:t>is the </a:t>
            </a:r>
            <a:r>
              <a:rPr 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“law of action” </a:t>
            </a:r>
            <a:r>
              <a:rPr lang="en-US" sz="2000" dirty="0"/>
              <a:t>between charged bodies.</a:t>
            </a:r>
          </a:p>
          <a:p>
            <a:pPr marL="396875" indent="-396875" algn="just">
              <a:lnSpc>
                <a:spcPct val="200000"/>
              </a:lnSpc>
            </a:pPr>
            <a:r>
              <a:rPr lang="en-US" sz="2000" dirty="0" smtClean="0"/>
              <a:t> Coulomb’s </a:t>
            </a:r>
            <a:r>
              <a:rPr lang="en-US" sz="2000" dirty="0"/>
              <a:t>law gives the </a:t>
            </a:r>
            <a:r>
              <a:rPr 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 force between two point charges </a:t>
            </a:r>
            <a:r>
              <a:rPr lang="en-US" sz="2000" dirty="0"/>
              <a:t>in an </a:t>
            </a:r>
            <a:r>
              <a:rPr lang="en-US" sz="2000" dirty="0" smtClean="0"/>
              <a:t>empty </a:t>
            </a:r>
            <a:r>
              <a:rPr lang="en-US" sz="2000" dirty="0"/>
              <a:t>universe.</a:t>
            </a:r>
          </a:p>
          <a:p>
            <a:pPr marL="396875" indent="-396875" algn="just">
              <a:lnSpc>
                <a:spcPct val="200000"/>
              </a:lnSpc>
            </a:pPr>
            <a:r>
              <a:rPr lang="en-US" sz="2000" dirty="0" smtClean="0"/>
              <a:t> A </a:t>
            </a:r>
            <a:r>
              <a:rPr lang="en-US" sz="2000" dirty="0"/>
              <a:t>point charge is a charge that occupies a region of space which is </a:t>
            </a:r>
            <a:r>
              <a:rPr 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negligibly small </a:t>
            </a:r>
            <a:r>
              <a:rPr lang="en-US" sz="2000" dirty="0"/>
              <a:t>compared to the distance between the point charge and any other object. </a:t>
            </a:r>
          </a:p>
        </p:txBody>
      </p:sp>
    </p:spTree>
    <p:extLst>
      <p:ext uri="{BB962C8B-B14F-4D97-AF65-F5344CB8AC3E}">
        <p14:creationId xmlns:p14="http://schemas.microsoft.com/office/powerpoint/2010/main" val="1593353488"/>
      </p:ext>
    </p:extLst>
  </p:cSld>
  <p:clrMapOvr>
    <a:masterClrMapping/>
  </p:clrMapOvr>
  <p:transition spd="slow" advClick="0">
    <p:push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A280-7218-421A-8DCD-1025158C918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28869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Coulomb’s </a:t>
            </a:r>
            <a:r>
              <a:rPr lang="en-US" dirty="0" smtClean="0"/>
              <a:t>Law</a:t>
            </a:r>
            <a:endParaRPr lang="en-US" dirty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1E1B4943-FA95-4A4A-8722-EAC636528EA8}" type="slidenum">
              <a:rPr lang="en-US" altLang="en-US">
                <a:solidFill>
                  <a:srgbClr val="045C75"/>
                </a:solidFill>
                <a:latin typeface="Arial" panose="020B0604020202020204" pitchFamily="34" charset="0"/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433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591119"/>
              </p:ext>
            </p:extLst>
          </p:nvPr>
        </p:nvGraphicFramePr>
        <p:xfrm>
          <a:off x="398462" y="1801647"/>
          <a:ext cx="31067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2" name="Equation" r:id="rId3" imgW="710891" imgH="393529" progId="Equation.3">
                  <p:embed/>
                </p:oleObj>
              </mc:Choice>
              <mc:Fallback>
                <p:oleObj name="Equation" r:id="rId3" imgW="710891" imgH="393529" progId="Equation.3">
                  <p:embed/>
                  <p:pic>
                    <p:nvPicPr>
                      <p:cNvPr id="14338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" y="1801647"/>
                        <a:ext cx="31067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370" y="1737181"/>
            <a:ext cx="3448859" cy="1545994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 bwMode="auto">
          <a:xfrm>
            <a:off x="76200" y="579433"/>
            <a:ext cx="9500617" cy="101566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itchFamily="18" charset="0"/>
              </a:rPr>
              <a:t>It states that the  force </a:t>
            </a:r>
            <a:r>
              <a:rPr 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F</a:t>
            </a:r>
            <a:r>
              <a:rPr 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itchFamily="18" charset="0"/>
              </a:rPr>
              <a:t> between two point charges </a:t>
            </a:r>
            <a:r>
              <a:rPr 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Q</a:t>
            </a:r>
            <a:r>
              <a:rPr lang="en-US" sz="2000" b="1" baseline="-250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1</a:t>
            </a:r>
            <a:r>
              <a:rPr 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itchFamily="18" charset="0"/>
              </a:rPr>
              <a:t> and </a:t>
            </a:r>
            <a:r>
              <a:rPr lang="en-US" sz="20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Q</a:t>
            </a:r>
            <a:r>
              <a:rPr lang="en-US" sz="2000" b="1" baseline="-25000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cs typeface="Times New Roman" pitchFamily="18" charset="0"/>
              </a:rPr>
              <a:t>2</a:t>
            </a:r>
            <a:r>
              <a:rPr lang="en-US" sz="2000" dirty="0">
                <a:solidFill>
                  <a:prstClr val="black"/>
                </a:solidFill>
                <a:latin typeface="Helvetica" panose="020B0604020202030204" pitchFamily="34" charset="0"/>
                <a:cs typeface="Times New Roman" pitchFamily="18" charset="0"/>
              </a:rPr>
              <a:t> is directly proportional to the product of the charges and inversely proportional to the square of the distance joining these charges.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1553" y="3067731"/>
            <a:ext cx="2400300" cy="4308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In vector form;</a:t>
            </a:r>
            <a:endParaRPr lang="en-US" sz="2200" b="1" dirty="0">
              <a:solidFill>
                <a:prstClr val="black"/>
              </a:solidFill>
              <a:latin typeface="Maiandra GD" pitchFamily="34" charset="0"/>
            </a:endParaRPr>
          </a:p>
        </p:txBody>
      </p:sp>
      <p:pic>
        <p:nvPicPr>
          <p:cNvPr id="9231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53" y="3786369"/>
            <a:ext cx="3390900" cy="1143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922" y="3626934"/>
            <a:ext cx="2592307" cy="88374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008945" y="4046578"/>
            <a:ext cx="8175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1553" y="5199350"/>
            <a:ext cx="5105400" cy="76944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If we have more than two point charges; The Principal of superposition</a:t>
            </a:r>
            <a:endParaRPr lang="en-US" sz="2200" b="1" dirty="0">
              <a:solidFill>
                <a:prstClr val="black"/>
              </a:solidFill>
              <a:latin typeface="Maiandra GD" pitchFamily="34" charset="0"/>
            </a:endParaRPr>
          </a:p>
        </p:txBody>
      </p:sp>
      <p:pic>
        <p:nvPicPr>
          <p:cNvPr id="9237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105400"/>
            <a:ext cx="2569303" cy="991371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274147"/>
      </p:ext>
    </p:extLst>
  </p:cSld>
  <p:clrMapOvr>
    <a:masterClrMapping/>
  </p:clrMapOvr>
  <p:transition spd="slow" advClick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</a:t>
            </a:r>
            <a:r>
              <a:rPr lang="en-US" dirty="0" smtClean="0"/>
              <a:t>Intensity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5BB44D2-A0F4-42AA-8438-22D1D53704AE}" type="slidenum">
              <a:rPr lang="en-US" altLang="en-US">
                <a:solidFill>
                  <a:srgbClr val="045C75"/>
                </a:solidFill>
                <a:latin typeface="Arial" panose="020B0604020202020204" pitchFamily="34" charset="0"/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91" y="709103"/>
            <a:ext cx="10293409" cy="1805497"/>
          </a:xfrm>
        </p:spPr>
        <p:txBody>
          <a:bodyPr/>
          <a:lstStyle/>
          <a:p>
            <a:pPr marL="396875" indent="-396875" algn="just"/>
            <a:r>
              <a:rPr lang="en-US" sz="2000" dirty="0"/>
              <a:t>The electric field describes the effect of a stationary charge on other charges and is an abstract “action-at-a-distance” concept, very similar to the concept of a gravity field</a:t>
            </a:r>
            <a:r>
              <a:rPr lang="en-US" sz="2000" dirty="0" smtClean="0"/>
              <a:t>.</a:t>
            </a:r>
            <a:endParaRPr lang="en-US" sz="2000" dirty="0"/>
          </a:p>
          <a:p>
            <a:pPr marL="396875" indent="-396875" algn="just"/>
            <a:r>
              <a:rPr lang="en-US" sz="2000" dirty="0"/>
              <a:t>The basic units of electric field are Newton's per Coulomb</a:t>
            </a:r>
            <a:r>
              <a:rPr lang="en-US" sz="2000" dirty="0" smtClean="0"/>
              <a:t>.</a:t>
            </a:r>
            <a:endParaRPr lang="en-US" sz="2000" dirty="0"/>
          </a:p>
          <a:p>
            <a:pPr marL="396875" indent="-396875" algn="just"/>
            <a:r>
              <a:rPr lang="en-US" sz="2000" dirty="0"/>
              <a:t>In practice, we usually use volts per meter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aphicFrame>
        <p:nvGraphicFramePr>
          <p:cNvPr id="1025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519072"/>
              </p:ext>
            </p:extLst>
          </p:nvPr>
        </p:nvGraphicFramePr>
        <p:xfrm>
          <a:off x="7979635" y="2576412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6" name="Equation" r:id="rId3" imgW="444307" imgH="418918" progId="Equation.3">
                  <p:embed/>
                </p:oleObj>
              </mc:Choice>
              <mc:Fallback>
                <p:oleObj name="Equation" r:id="rId3" imgW="444307" imgH="418918" progId="Equation.3">
                  <p:embed/>
                  <p:pic>
                    <p:nvPicPr>
                      <p:cNvPr id="1025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9635" y="2576412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3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22697"/>
            <a:ext cx="2667000" cy="1336675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791249"/>
            <a:ext cx="3048000" cy="1430337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 bwMode="auto">
          <a:xfrm>
            <a:off x="381000" y="2618490"/>
            <a:ext cx="6781800" cy="83026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Electric Field Intensity is the force per unit charge when placed in the Electric Field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1000" y="4197982"/>
            <a:ext cx="2400300" cy="43088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In vector form;</a:t>
            </a:r>
            <a:endParaRPr lang="en-US" sz="2200" b="1" dirty="0">
              <a:solidFill>
                <a:prstClr val="black"/>
              </a:solidFill>
              <a:latin typeface="Maiandra GD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86200" y="5037036"/>
            <a:ext cx="4267200" cy="110799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If we have more than two point charges; The Principal of superposition</a:t>
            </a:r>
            <a:endParaRPr lang="en-US" sz="2200" b="1" dirty="0">
              <a:solidFill>
                <a:prstClr val="black"/>
              </a:solidFill>
              <a:latin typeface="Maiandra G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088465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</a:t>
            </a:r>
            <a:r>
              <a:rPr lang="en-US" dirty="0" smtClean="0"/>
              <a:t>Intensity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CC5914DD-3F71-4484-9084-8CFFA8C784CD}" type="slidenum">
              <a:rPr lang="en-US" altLang="en-US">
                <a:solidFill>
                  <a:srgbClr val="045C75"/>
                </a:solidFill>
                <a:latin typeface="Arial" panose="020B0604020202020204" pitchFamily="34" charset="0"/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72529" y="735870"/>
            <a:ext cx="11942034" cy="46173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GB" sz="2400" b="1" u="sng" dirty="0">
                <a:solidFill>
                  <a:prstClr val="black"/>
                </a:solidFill>
                <a:latin typeface="Maiandra GD" pitchFamily="34" charset="0"/>
              </a:rPr>
              <a:t>Electric Field due to Continuous Charge Distribution</a:t>
            </a:r>
            <a:endParaRPr lang="en-US" sz="2400" b="1" u="sng" dirty="0">
              <a:solidFill>
                <a:prstClr val="black"/>
              </a:solidFill>
              <a:latin typeface="Maiandra GD" pitchFamily="34" charset="0"/>
            </a:endParaRPr>
          </a:p>
        </p:txBody>
      </p:sp>
      <p:pic>
        <p:nvPicPr>
          <p:cNvPr id="11277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030835"/>
            <a:ext cx="4914900" cy="2957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 bwMode="auto">
          <a:xfrm>
            <a:off x="172528" y="1485044"/>
            <a:ext cx="11942035" cy="46166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If there is a continuous charge; distribution say along a line, on a surface, or in a volume</a:t>
            </a:r>
            <a:endParaRPr lang="en-US" sz="2400" b="1" u="sng" dirty="0">
              <a:solidFill>
                <a:prstClr val="black"/>
              </a:solidFill>
              <a:latin typeface="Maiandra GD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72528" y="2286000"/>
            <a:ext cx="5222887" cy="115416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300" b="1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The charge element </a:t>
            </a:r>
            <a:r>
              <a:rPr lang="en-US" sz="2300" b="1" dirty="0" err="1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dQ</a:t>
            </a:r>
            <a:r>
              <a:rPr lang="en-US" sz="2300" b="1" dirty="0">
                <a:solidFill>
                  <a:prstClr val="black"/>
                </a:solidFill>
                <a:latin typeface="Maiandra GD" pitchFamily="34" charset="0"/>
                <a:cs typeface="Times New Roman" pitchFamily="18" charset="0"/>
              </a:rPr>
              <a:t> and the total charge Q due to these charge Distributions can obtained by;</a:t>
            </a:r>
          </a:p>
        </p:txBody>
      </p:sp>
      <p:pic>
        <p:nvPicPr>
          <p:cNvPr id="1128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38" y="3861328"/>
            <a:ext cx="3567113" cy="990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5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1" y="5181420"/>
            <a:ext cx="4267200" cy="1066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202987"/>
            <a:ext cx="4267200" cy="1066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62365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Field due to Continuous Charge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fld id="{01DC2AB1-97B4-4E5A-B9C0-C342B140B1E7}" type="slidenum">
              <a:rPr lang="en-US" altLang="en-US">
                <a:solidFill>
                  <a:srgbClr val="045C75"/>
                </a:solidFill>
                <a:latin typeface="Arial" panose="020B0604020202020204" pitchFamily="34" charset="0"/>
              </a:rPr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pic>
        <p:nvPicPr>
          <p:cNvPr id="122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94905"/>
            <a:ext cx="4629150" cy="134931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429000"/>
            <a:ext cx="4438650" cy="1371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622622"/>
            <a:ext cx="4705350" cy="1339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 bwMode="auto">
          <a:xfrm>
            <a:off x="228600" y="609600"/>
            <a:ext cx="11811000" cy="12003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The electric field intensity due to each charge distribution </a:t>
            </a:r>
            <a:r>
              <a:rPr lang="el-GR" sz="2400" b="1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ρ</a:t>
            </a:r>
            <a:r>
              <a:rPr lang="en-US" sz="2400" b="1" baseline="-250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L</a:t>
            </a:r>
            <a:r>
              <a:rPr lang="en-US" sz="2400" b="1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,</a:t>
            </a:r>
            <a:r>
              <a:rPr lang="el-GR" sz="2400" b="1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 ρ</a:t>
            </a:r>
            <a:r>
              <a:rPr lang="en-US" sz="2400" b="1" baseline="-250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S</a:t>
            </a:r>
            <a:r>
              <a:rPr lang="en-US" sz="2400" b="1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 and </a:t>
            </a:r>
            <a:r>
              <a:rPr lang="el-GR" sz="2400" b="1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ρ</a:t>
            </a:r>
            <a:r>
              <a:rPr lang="en-US" sz="2400" b="1" baseline="-25000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V</a:t>
            </a:r>
            <a:r>
              <a:rPr lang="en-US" sz="2400" b="1" dirty="0">
                <a:solidFill>
                  <a:prstClr val="black"/>
                </a:solidFill>
                <a:latin typeface="Constantia"/>
                <a:cs typeface="Times New Roman" pitchFamily="18" charset="0"/>
              </a:rPr>
              <a:t> may be given by  the summation of the field contributed by the numerous point charges making up the  charge distribution.</a:t>
            </a:r>
            <a:endParaRPr lang="en-US" sz="2200" b="1" dirty="0">
              <a:solidFill>
                <a:prstClr val="black"/>
              </a:solidFill>
              <a:latin typeface="Constanti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60618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 Line </a:t>
            </a:r>
            <a:r>
              <a:rPr lang="en-US" dirty="0" smtClean="0"/>
              <a:t>Charge</a:t>
            </a:r>
            <a:endParaRPr lang="en-US" dirty="0"/>
          </a:p>
        </p:txBody>
      </p:sp>
      <p:sp>
        <p:nvSpPr>
          <p:cNvPr id="13314" name="Rectangle 19"/>
          <p:cNvSpPr>
            <a:spLocks noChangeArrowheads="1"/>
          </p:cNvSpPr>
          <p:nvPr/>
        </p:nvSpPr>
        <p:spPr bwMode="auto">
          <a:xfrm>
            <a:off x="-1069975" y="14472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prstClr val="black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15" name="Rectangle 20"/>
          <p:cNvSpPr>
            <a:spLocks noChangeArrowheads="1"/>
          </p:cNvSpPr>
          <p:nvPr/>
        </p:nvSpPr>
        <p:spPr bwMode="auto">
          <a:xfrm>
            <a:off x="228600" y="533400"/>
            <a:ext cx="11734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Consider a line charge with uniform charge density </a:t>
            </a:r>
            <a:r>
              <a:rPr lang="el-GR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en-US" sz="2400" baseline="-250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L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 extending from A to B along the z-axis.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228600" y="1479976"/>
            <a:ext cx="7010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The charge element </a:t>
            </a:r>
            <a:r>
              <a:rPr lang="en-US" altLang="en-US" sz="2400" dirty="0" err="1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dQ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 associated with element dl = </a:t>
            </a:r>
            <a:r>
              <a:rPr lang="en-US" altLang="en-US" sz="2400" dirty="0" err="1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dz</a:t>
            </a: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 of the line is </a:t>
            </a:r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151448"/>
            <a:ext cx="4191000" cy="441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088582"/>
            <a:ext cx="27432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228600" y="2961198"/>
            <a:ext cx="3048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The total charge Q is</a:t>
            </a:r>
          </a:p>
        </p:txBody>
      </p:sp>
      <p:pic>
        <p:nvPicPr>
          <p:cNvPr id="71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05126"/>
            <a:ext cx="1752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28600" y="3842176"/>
            <a:ext cx="6705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The electric field intensity E at an arbitrary point P (x, y, z) can be given by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25" y="4727940"/>
            <a:ext cx="4498975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304800" y="5559058"/>
            <a:ext cx="11658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prstClr val="black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The field point is generally denoted by (x, y, z) and the source point as (x’, y’, z’). So from fig…</a:t>
            </a: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558" y="5958376"/>
            <a:ext cx="1414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0ECF0-6388-4A5E-A7DB-E30992C9BB0A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9525233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62"/>
  <p:tag name="HOTSPOTTYPE" val="DefinedInNavigator"/>
  <p:tag name="DEFINEDINNAVIGATOR" val="True"/>
</p:tagLst>
</file>

<file path=ppt/theme/theme1.xml><?xml version="1.0" encoding="utf-8"?>
<a:theme xmlns:a="http://schemas.openxmlformats.org/drawingml/2006/main" name="UPES-2020_Theme_Final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PES-2020_Theme_Final" id="{5CBF552D-8E40-4FFE-B048-AC66E94C2129}" vid="{E17ED4DB-9FE5-480C-9CDE-D90A4327702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UPES-2020_Theme_Final</Template>
  <TotalTime>26226</TotalTime>
  <Words>1156</Words>
  <Application>Microsoft Office PowerPoint</Application>
  <PresentationFormat>Widescreen</PresentationFormat>
  <Paragraphs>147</Paragraphs>
  <Slides>22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Calibri</vt:lpstr>
      <vt:lpstr>Calibri Light</vt:lpstr>
      <vt:lpstr>Constantia</vt:lpstr>
      <vt:lpstr>Helvetica</vt:lpstr>
      <vt:lpstr>Maiandra GD</vt:lpstr>
      <vt:lpstr>Symbol</vt:lpstr>
      <vt:lpstr>Times New Roman</vt:lpstr>
      <vt:lpstr>Verdana</vt:lpstr>
      <vt:lpstr>Wingdings 2</vt:lpstr>
      <vt:lpstr>UPES-2020_Theme_Final</vt:lpstr>
      <vt:lpstr>Equation</vt:lpstr>
      <vt:lpstr>Electrostatics</vt:lpstr>
      <vt:lpstr>Electrostatics</vt:lpstr>
      <vt:lpstr>Coulomb’s Law</vt:lpstr>
      <vt:lpstr>PowerPoint Presentation</vt:lpstr>
      <vt:lpstr>Coulomb’s Law</vt:lpstr>
      <vt:lpstr>Electric Field Intensity</vt:lpstr>
      <vt:lpstr>Electric Field Intensity</vt:lpstr>
      <vt:lpstr>Electric Field due to Continuous Charge Distribution</vt:lpstr>
      <vt:lpstr>A  Line Charge</vt:lpstr>
      <vt:lpstr>Electric Field Intensity due to Line Charge</vt:lpstr>
      <vt:lpstr>Electric Field Intensity due to Line Charge</vt:lpstr>
      <vt:lpstr>Electric Field Intensity due to Line Charge</vt:lpstr>
      <vt:lpstr>Electric Field Intensity due to Surface Charge</vt:lpstr>
      <vt:lpstr>Electric Field Intensity due to Surface Charge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Electromagnetic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Sachin Pathak</dc:creator>
  <cp:lastModifiedBy>sachin pathak</cp:lastModifiedBy>
  <cp:revision>1125</cp:revision>
  <cp:lastPrinted>1601-01-01T00:00:00Z</cp:lastPrinted>
  <dcterms:created xsi:type="dcterms:W3CDTF">1601-01-01T00:00:00Z</dcterms:created>
  <dcterms:modified xsi:type="dcterms:W3CDTF">2021-10-28T05:19:23Z</dcterms:modified>
</cp:coreProperties>
</file>