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8612" r:id="rId1"/>
  </p:sldMasterIdLst>
  <p:notesMasterIdLst>
    <p:notesMasterId r:id="rId20"/>
  </p:notesMasterIdLst>
  <p:handoutMasterIdLst>
    <p:handoutMasterId r:id="rId21"/>
  </p:handoutMasterIdLst>
  <p:sldIdLst>
    <p:sldId id="688" r:id="rId2"/>
    <p:sldId id="708" r:id="rId3"/>
    <p:sldId id="730" r:id="rId4"/>
    <p:sldId id="713" r:id="rId5"/>
    <p:sldId id="714" r:id="rId6"/>
    <p:sldId id="715" r:id="rId7"/>
    <p:sldId id="716" r:id="rId8"/>
    <p:sldId id="728" r:id="rId9"/>
    <p:sldId id="717" r:id="rId10"/>
    <p:sldId id="718" r:id="rId11"/>
    <p:sldId id="719" r:id="rId12"/>
    <p:sldId id="729" r:id="rId13"/>
    <p:sldId id="732" r:id="rId14"/>
    <p:sldId id="733" r:id="rId15"/>
    <p:sldId id="734" r:id="rId16"/>
    <p:sldId id="736" r:id="rId17"/>
    <p:sldId id="737" r:id="rId18"/>
    <p:sldId id="735" r:id="rId19"/>
  </p:sldIdLst>
  <p:sldSz cx="12192000" cy="6858000"/>
  <p:notesSz cx="7315200" cy="96012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99"/>
    <a:srgbClr val="003366"/>
    <a:srgbClr val="FFFFFF"/>
    <a:srgbClr val="003300"/>
    <a:srgbClr val="FF0000"/>
    <a:srgbClr val="3333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9288" autoAdjust="0"/>
  </p:normalViewPr>
  <p:slideViewPr>
    <p:cSldViewPr>
      <p:cViewPr varScale="1">
        <p:scale>
          <a:sx n="111" d="100"/>
          <a:sy n="111" d="100"/>
        </p:scale>
        <p:origin x="78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009" cy="4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192" y="0"/>
            <a:ext cx="3169008" cy="4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680"/>
            <a:ext cx="3169009" cy="4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192" y="9120680"/>
            <a:ext cx="3169008" cy="4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5D91064F-9DCC-438A-B4FF-F1252389BB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009" cy="4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6038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766" y="4559573"/>
            <a:ext cx="5367669" cy="432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192" y="0"/>
            <a:ext cx="3169008" cy="4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680"/>
            <a:ext cx="3169009" cy="4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192" y="9120680"/>
            <a:ext cx="3169008" cy="4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145CF2F8-870D-496A-B85C-C4A290E53E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96038" cy="35972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157E28F-7803-4E78-9A40-AF2C72057935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FD82C73-2FE2-41C8-9FD0-265D3F388C4C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8312" cy="38369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36206CD-E245-4418-AE8A-FA587660D458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8312" cy="38369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7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25DD40-CB1B-4DFC-9968-14FCA22413B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1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677BAE-92B1-4AAD-AA15-7580E0D9801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4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FA5D8D-A44D-45CF-ADE0-3C2C0615FF2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45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6D7BD-2503-4522-9710-9B5C26B4EFA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8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8861E-8568-4C75-AC1A-5FFE58D0E0EB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6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C0D6BA-0CCC-4BAC-B989-C9DEA42E804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8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9BE18-9DE6-4989-BA90-07232147AC6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6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10F9DE4-DB89-4E28-B108-B6568CD09C4A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8312" cy="3836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2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6020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94" y="182326"/>
            <a:ext cx="11759012" cy="3419711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447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B04BA6-F480-4570-BECE-DA57A21053D1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21C2AED3-CBFA-41D3-8851-7FEC4C702F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18211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0" y="273048"/>
            <a:ext cx="12192000" cy="0"/>
          </a:xfrm>
          <a:prstGeom prst="line">
            <a:avLst/>
          </a:prstGeom>
          <a:ln w="568325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93000">
                  <a:schemeClr val="bg1"/>
                </a:gs>
                <a:gs pos="0">
                  <a:srgbClr val="00339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" y="1"/>
            <a:ext cx="12180605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447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268053-65E9-47FB-809C-461414D6C59F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2F172B5B-6463-47D5-AF15-BEE59B2311C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100" y="723218"/>
            <a:ext cx="11747617" cy="548498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latin typeface="Helvetica" panose="020B0604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latin typeface="Helvetica" panose="020B060402020203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latin typeface="Helvetica" panose="020B060402020203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000">
                <a:latin typeface="Helvetica" panose="020B060402020203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0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9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62370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3DA729-79F2-4C61-8368-E0AB4251FE82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0062714E-389B-4B85-A315-E39E0712C7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69843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D805A-E006-49D7-82C6-5954AB592E5F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39816-F5BB-4171-83B7-60FAF10F17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09412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F029-AD61-49AA-B93E-F9943B248FF8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172B5B-6463-47D5-AF15-BEE59B2311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90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968FB-88CC-4E40-8766-B9730CEDB4D2}" type="datetime1">
              <a:rPr lang="en-US" smtClean="0"/>
              <a:t>11/11/2021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6B123-80E0-41D2-A5E2-396DF51C9C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8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D33DB-E76C-4EF5-A41C-669D3B1C8AAB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0F7C7-D87D-474A-89C4-7EC6F4339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30157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6451663"/>
            <a:ext cx="12192000" cy="0"/>
          </a:xfrm>
          <a:prstGeom prst="line">
            <a:avLst/>
          </a:prstGeom>
          <a:ln w="53975">
            <a:gradFill flip="none" rotWithShape="1">
              <a:gsLst>
                <a:gs pos="0">
                  <a:srgbClr val="FFFF00"/>
                </a:gs>
                <a:gs pos="15000">
                  <a:schemeClr val="bg1"/>
                </a:gs>
                <a:gs pos="100000">
                  <a:srgbClr val="00339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49436"/>
            <a:ext cx="12192000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FFFF00"/>
                </a:gs>
                <a:gs pos="8000">
                  <a:schemeClr val="bg1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9408208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fld id="{2F172B5B-6463-47D5-AF15-BEE59B2311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8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13" r:id="rId1"/>
    <p:sldLayoutId id="2147488614" r:id="rId2"/>
    <p:sldLayoutId id="2147488615" r:id="rId3"/>
    <p:sldLayoutId id="2147488617" r:id="rId4"/>
    <p:sldLayoutId id="2147488618" r:id="rId5"/>
    <p:sldLayoutId id="2147488619" r:id="rId6"/>
    <p:sldLayoutId id="2147488620" r:id="rId7"/>
  </p:sldLayoutIdLst>
  <p:transition spd="slow"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11" Type="http://schemas.openxmlformats.org/officeDocument/2006/relationships/image" Target="../media/image38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7.emf"/><Relationship Id="rId4" Type="http://schemas.openxmlformats.org/officeDocument/2006/relationships/image" Target="../media/image33.jpe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wmf"/><Relationship Id="rId10" Type="http://schemas.openxmlformats.org/officeDocument/2006/relationships/image" Target="../media/image4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Electrostatics</a:t>
            </a:r>
            <a:endParaRPr lang="en-US" sz="9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Surface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8434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83295"/>
            <a:ext cx="4044222" cy="301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1395" y="4888184"/>
            <a:ext cx="8305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Substitution of these terms in Electric Field equation gives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760" y="1925773"/>
            <a:ext cx="22256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35" y="2468911"/>
            <a:ext cx="27400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73" y="3117823"/>
            <a:ext cx="1196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73" y="4136157"/>
            <a:ext cx="34480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5405438"/>
            <a:ext cx="4240213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80" y="597216"/>
            <a:ext cx="2359167" cy="911877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577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Surface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9458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06" y="2066087"/>
            <a:ext cx="3164658" cy="218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06127" y="2132184"/>
            <a:ext cx="65756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Due to the </a:t>
            </a:r>
            <a:r>
              <a:rPr lang="en-US" altLang="en-US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symmetry of charge distribution</a:t>
            </a:r>
            <a:r>
              <a:rPr lang="en-US" altLang="en-US" sz="18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, for every element 1, there is a corresponding element 2 whose contribution along </a:t>
            </a:r>
            <a:r>
              <a:rPr lang="en-US" altLang="en-US" sz="1800" b="1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a</a:t>
            </a:r>
            <a:r>
              <a:rPr lang="el-GR" altLang="en-US" sz="18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8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cancels that of element 1.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206127" y="3475588"/>
            <a:ext cx="33752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So, </a:t>
            </a:r>
            <a:r>
              <a:rPr lang="en-US" altLang="en-US" sz="2000" b="1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has only z-component</a:t>
            </a:r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304876"/>
            <a:ext cx="57594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402454"/>
            <a:ext cx="570071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181094"/>
            <a:ext cx="1590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Rectangle 20"/>
          <p:cNvSpPr>
            <a:spLocks noChangeArrowheads="1"/>
          </p:cNvSpPr>
          <p:nvPr/>
        </p:nvSpPr>
        <p:spPr bwMode="auto">
          <a:xfrm>
            <a:off x="7326312" y="4986782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In general for an infinite sheet of charge</a:t>
            </a:r>
          </a:p>
        </p:txBody>
      </p:sp>
      <p:pic>
        <p:nvPicPr>
          <p:cNvPr id="194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763" y="5545255"/>
            <a:ext cx="1581150" cy="68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11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81800" y="3048000"/>
            <a:ext cx="0" cy="31832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541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652000" y="6403675"/>
            <a:ext cx="2540000" cy="457200"/>
          </a:xfrm>
        </p:spPr>
        <p:txBody>
          <a:bodyPr/>
          <a:lstStyle/>
          <a:p>
            <a:fld id="{2F172B5B-6463-47D5-AF15-BEE59B2311C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19146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609600"/>
            <a:ext cx="11811000" cy="31700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Blip>
                <a:blip r:embed="rId4"/>
              </a:buBlip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field intensity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depends on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medium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 in which </a:t>
            </a:r>
            <a:r>
              <a:rPr lang="en-US" sz="2000" dirty="0" smtClean="0">
                <a:latin typeface="Helvetica" panose="020B0604020202030204" pitchFamily="34" charset="0"/>
                <a:cs typeface="Times New Roman" pitchFamily="18" charset="0"/>
              </a:rPr>
              <a:t>the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charges are placed.</a:t>
            </a:r>
          </a:p>
          <a:p>
            <a:pPr marL="342900" indent="-342900" algn="just">
              <a:lnSpc>
                <a:spcPct val="200000"/>
              </a:lnSpc>
              <a:buBlip>
                <a:blip r:embed="rId4"/>
              </a:buBlip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Suppose a vector field D independent of the </a:t>
            </a:r>
            <a:r>
              <a:rPr lang="en-US" sz="2000" dirty="0" smtClean="0">
                <a:latin typeface="Helvetica" panose="020B0604020202030204" pitchFamily="34" charset="0"/>
                <a:cs typeface="Times New Roman" pitchFamily="18" charset="0"/>
              </a:rPr>
              <a:t>medium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is defined by</a:t>
            </a:r>
          </a:p>
          <a:p>
            <a:pPr marL="342900" indent="-342900" algn="just">
              <a:lnSpc>
                <a:spcPct val="200000"/>
              </a:lnSpc>
              <a:buBlip>
                <a:blip r:embed="rId4"/>
              </a:buBlip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flux </a:t>
            </a:r>
            <a:r>
              <a:rPr lang="el-GR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000" dirty="0" smtClean="0">
                <a:latin typeface="Helvetica" panose="020B0604020202030204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in terms of D can be defined as</a:t>
            </a:r>
          </a:p>
          <a:p>
            <a:pPr marL="342900" indent="-342900" algn="just">
              <a:lnSpc>
                <a:spcPct val="200000"/>
              </a:lnSpc>
              <a:buBlip>
                <a:blip r:embed="rId4"/>
              </a:buBlip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The vector field D is called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flux density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Helvetica" panose="020B0604020202030204" pitchFamily="34" charset="0"/>
                <a:cs typeface="Times New Roman" pitchFamily="18" charset="0"/>
              </a:rPr>
              <a:t>is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measured in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coulombs per square meter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>
            <p:extLst/>
          </p:nvPr>
        </p:nvGraphicFramePr>
        <p:xfrm>
          <a:off x="8420100" y="1413379"/>
          <a:ext cx="1255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558800" imgH="228600" progId="Equation.3">
                  <p:embed/>
                </p:oleObj>
              </mc:Choice>
              <mc:Fallback>
                <p:oleObj name="Equation" r:id="rId5" imgW="558800" imgH="228600" progId="Equation.3">
                  <p:embed/>
                  <p:pic>
                    <p:nvPicPr>
                      <p:cNvPr id="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1413379"/>
                        <a:ext cx="1255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52400" y="3890824"/>
            <a:ext cx="11811000" cy="25545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Tx/>
              <a:buBlip>
                <a:blip r:embed="rId7"/>
              </a:buBlip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For an infinite sheet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field intensity D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is given </a:t>
            </a:r>
            <a:r>
              <a:rPr lang="en-US" sz="2000" dirty="0" smtClean="0">
                <a:latin typeface="Helvetica" panose="020B0604020202030204" pitchFamily="34" charset="0"/>
                <a:cs typeface="Times New Roman" pitchFamily="18" charset="0"/>
              </a:rPr>
              <a:t>by</a:t>
            </a:r>
            <a:endParaRPr lang="en-US" sz="2000" dirty="0">
              <a:latin typeface="Helvetica" panose="020B0604020202030204" pitchFamily="34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Tx/>
              <a:buBlip>
                <a:blip r:embed="rId7"/>
              </a:buBlip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For a volume charge distribution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field </a:t>
            </a:r>
            <a:r>
              <a:rPr lang="en-US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intensity D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is given by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 </a:t>
            </a:r>
            <a:endParaRPr lang="en-US" sz="2000" dirty="0" smtClean="0">
              <a:latin typeface="Helvetica" panose="020B0604020202030204" pitchFamily="34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defRPr/>
            </a:pPr>
            <a:r>
              <a:rPr lang="en-US" sz="2000" dirty="0" smtClean="0">
                <a:latin typeface="Helvetica" panose="020B0604020202030204" pitchFamily="34" charset="0"/>
                <a:cs typeface="Times New Roman" pitchFamily="18" charset="0"/>
              </a:rPr>
              <a:t>In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both the above equations D is a function of charge and position only (independent of medium)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024017"/>
            <a:ext cx="1704975" cy="685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8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967" y="5168096"/>
            <a:ext cx="2628900" cy="7620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Flux Density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8413031" y="1946779"/>
            <a:ext cx="1878844" cy="658484"/>
            <a:chOff x="8413031" y="1946779"/>
            <a:chExt cx="1878844" cy="6584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0"/>
            <a:srcRect l="20600"/>
            <a:stretch/>
          </p:blipFill>
          <p:spPr>
            <a:xfrm>
              <a:off x="8823325" y="1997998"/>
              <a:ext cx="1468550" cy="6072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1"/>
            <a:srcRect r="72494"/>
            <a:stretch/>
          </p:blipFill>
          <p:spPr>
            <a:xfrm>
              <a:off x="8413031" y="1946779"/>
              <a:ext cx="410294" cy="629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855860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21506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800" y="685801"/>
            <a:ext cx="11734800" cy="2524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It states that the total electric flux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 through any closed </a:t>
            </a:r>
            <a:r>
              <a:rPr lang="en-US" sz="2000" b="1" dirty="0" smtClean="0">
                <a:latin typeface="Maiandra GD" pitchFamily="34" charset="0"/>
                <a:cs typeface="Times New Roman" pitchFamily="18" charset="0"/>
              </a:rPr>
              <a:t>surface is </a:t>
            </a: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equal to the total charge enclosed by that surface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523" name="Object 13"/>
          <p:cNvGraphicFramePr>
            <a:graphicFrameLocks noChangeAspect="1"/>
          </p:cNvGraphicFramePr>
          <p:nvPr>
            <p:extLst/>
          </p:nvPr>
        </p:nvGraphicFramePr>
        <p:xfrm>
          <a:off x="5715000" y="995960"/>
          <a:ext cx="1198562" cy="51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533169" imgH="228501" progId="Equation.3">
                  <p:embed/>
                </p:oleObj>
              </mc:Choice>
              <mc:Fallback>
                <p:oleObj name="Equation" r:id="rId4" imgW="533169" imgH="228501" progId="Equation.3">
                  <p:embed/>
                  <p:pic>
                    <p:nvPicPr>
                      <p:cNvPr id="2152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95960"/>
                        <a:ext cx="1198562" cy="512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621620"/>
            <a:ext cx="2981325" cy="685897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8571"/>
          <a:stretch>
            <a:fillRect/>
          </a:stretch>
        </p:blipFill>
        <p:spPr bwMode="auto">
          <a:xfrm>
            <a:off x="7002528" y="1503458"/>
            <a:ext cx="4697413" cy="762108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2391144"/>
            <a:ext cx="3487738" cy="685897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304800" y="3292476"/>
            <a:ext cx="11734800" cy="31083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200" b="1" dirty="0">
                <a:latin typeface="Maiandra GD" pitchFamily="34" charset="0"/>
                <a:cs typeface="Times New Roman" pitchFamily="18" charset="0"/>
              </a:rPr>
              <a:t>Using Divergence Theorem</a:t>
            </a:r>
            <a:r>
              <a:rPr lang="en-US" sz="2400" b="1" dirty="0">
                <a:latin typeface="Maiandra GD" pitchFamily="34" charset="0"/>
                <a:cs typeface="Times New Roman" pitchFamily="18" charset="0"/>
              </a:rPr>
              <a:t> </a:t>
            </a:r>
          </a:p>
          <a:p>
            <a:pPr algn="just">
              <a:buFontTx/>
              <a:buBlip>
                <a:blip r:embed="rId9"/>
              </a:buBlip>
              <a:defRPr/>
            </a:pPr>
            <a:endParaRPr lang="en-US" sz="2200" b="1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9"/>
              </a:buBlip>
              <a:defRPr/>
            </a:pPr>
            <a:endParaRPr lang="en-US" sz="2200" b="1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9"/>
              </a:buBlip>
              <a:defRPr/>
            </a:pPr>
            <a:r>
              <a:rPr lang="en-US" sz="2200" b="1" dirty="0">
                <a:latin typeface="Maiandra GD" pitchFamily="34" charset="0"/>
                <a:cs typeface="Times New Roman" pitchFamily="18" charset="0"/>
              </a:rPr>
              <a:t>Comparing the two volume integrals</a:t>
            </a:r>
          </a:p>
          <a:p>
            <a:pPr algn="just">
              <a:buFontTx/>
              <a:buBlip>
                <a:blip r:embed="rId9"/>
              </a:buBlip>
              <a:defRPr/>
            </a:pPr>
            <a:endParaRPr lang="en-US" sz="2000" b="1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9"/>
              </a:buBlip>
              <a:defRPr/>
            </a:pPr>
            <a:r>
              <a:rPr lang="en-US" sz="2200" b="1" dirty="0">
                <a:latin typeface="Maiandra GD" pitchFamily="34" charset="0"/>
                <a:cs typeface="Times New Roman" pitchFamily="18" charset="0"/>
              </a:rPr>
              <a:t>This is the first Maxwell’s equation.</a:t>
            </a:r>
          </a:p>
          <a:p>
            <a:pPr algn="just">
              <a:buFontTx/>
              <a:buBlip>
                <a:blip r:embed="rId9"/>
              </a:buBlip>
              <a:defRPr/>
            </a:pPr>
            <a:endParaRPr lang="en-US" sz="2000" b="1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9"/>
              </a:buBlip>
              <a:defRPr/>
            </a:pPr>
            <a:r>
              <a:rPr lang="en-US" sz="2200" b="1" dirty="0">
                <a:latin typeface="Maiandra GD" pitchFamily="34" charset="0"/>
                <a:cs typeface="Times New Roman" pitchFamily="18" charset="0"/>
              </a:rPr>
              <a:t>It states that the </a:t>
            </a:r>
            <a:r>
              <a:rPr lang="en-US" sz="2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  <a:cs typeface="Times New Roman" pitchFamily="18" charset="0"/>
              </a:rPr>
              <a:t>volume charge density</a:t>
            </a:r>
            <a:r>
              <a:rPr lang="en-US" sz="2200" b="1" dirty="0">
                <a:latin typeface="Maiandra GD" pitchFamily="34" charset="0"/>
                <a:cs typeface="Times New Roman" pitchFamily="18" charset="0"/>
              </a:rPr>
              <a:t> is the same as the divergence of the electric flux density.</a:t>
            </a:r>
            <a:endParaRPr lang="en-US" sz="2000" b="1" dirty="0">
              <a:latin typeface="Maiandra GD" pitchFamily="34" charset="0"/>
              <a:cs typeface="Times New Roman" pitchFamily="18" charset="0"/>
            </a:endParaRPr>
          </a:p>
        </p:txBody>
      </p:sp>
      <p:pic>
        <p:nvPicPr>
          <p:cNvPr id="2151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356" y="3513625"/>
            <a:ext cx="3371850" cy="761947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96" y="5029200"/>
            <a:ext cx="2100263" cy="46669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53782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22530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609600"/>
            <a:ext cx="8534400" cy="286232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Tx/>
              <a:buBlip>
                <a:blip r:embed="rId3"/>
              </a:buBlip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Maiandra GD" pitchFamily="34" charset="0"/>
                <a:cs typeface="Times New Roman" pitchFamily="18" charset="0"/>
              </a:rPr>
              <a:t>The potential at any point due to a point charge </a:t>
            </a:r>
            <a:r>
              <a:rPr lang="en-US" dirty="0" smtClean="0">
                <a:latin typeface="Maiandra GD" pitchFamily="34" charset="0"/>
                <a:cs typeface="Times New Roman" pitchFamily="18" charset="0"/>
              </a:rPr>
              <a:t>Q </a:t>
            </a:r>
            <a:r>
              <a:rPr lang="en-US" dirty="0">
                <a:latin typeface="Maiandra GD" pitchFamily="34" charset="0"/>
                <a:cs typeface="Times New Roman" pitchFamily="18" charset="0"/>
              </a:rPr>
              <a:t>located at the origin is</a:t>
            </a:r>
          </a:p>
          <a:p>
            <a:pPr algn="just">
              <a:buFontTx/>
              <a:buBlip>
                <a:blip r:embed="rId3"/>
              </a:buBlip>
              <a:defRPr/>
            </a:pPr>
            <a:endParaRPr lang="en-US" dirty="0" smtClean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3"/>
              </a:buBlip>
              <a:defRPr/>
            </a:pPr>
            <a:endParaRPr lang="en-US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3"/>
              </a:buBlip>
              <a:defRPr/>
            </a:pPr>
            <a:r>
              <a:rPr lang="en-US" dirty="0">
                <a:latin typeface="Maiandra GD" pitchFamily="34" charset="0"/>
                <a:cs typeface="Times New Roman" pitchFamily="18" charset="0"/>
              </a:rPr>
              <a:t> The potential at any point is the potential difference between that point and a chosen point at which the potential is zero.</a:t>
            </a:r>
          </a:p>
          <a:p>
            <a:pPr algn="just">
              <a:buFontTx/>
              <a:buBlip>
                <a:blip r:embed="rId3"/>
              </a:buBlip>
              <a:defRPr/>
            </a:pPr>
            <a:endParaRPr lang="en-US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3"/>
              </a:buBlip>
              <a:defRPr/>
            </a:pPr>
            <a:r>
              <a:rPr lang="en-US" dirty="0">
                <a:latin typeface="Maiandra GD" pitchFamily="34" charset="0"/>
                <a:cs typeface="Times New Roman" pitchFamily="18" charset="0"/>
              </a:rPr>
              <a:t>Assuming zero potential at infinity, the potential at a distance r from the point charge is the work done per unit charge by an external agent in transferring a test charge from infinity to that point.</a:t>
            </a:r>
          </a:p>
          <a:p>
            <a:pPr algn="just">
              <a:buFontTx/>
              <a:buBlip>
                <a:blip r:embed="rId3"/>
              </a:buBlip>
              <a:defRPr/>
            </a:pPr>
            <a:endParaRPr lang="en-US" b="1" dirty="0">
              <a:solidFill>
                <a:schemeClr val="bg1"/>
              </a:solidFill>
              <a:latin typeface="Maiandra GD" pitchFamily="34" charset="0"/>
            </a:endParaRPr>
          </a:p>
        </p:txBody>
      </p:sp>
      <p:pic>
        <p:nvPicPr>
          <p:cNvPr id="2254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835" y="914088"/>
            <a:ext cx="1219200" cy="68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2825974"/>
            <a:ext cx="1718850" cy="52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55062"/>
            <a:ext cx="8589235" cy="275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15</a:t>
            </a:fld>
            <a:endParaRPr lang="en-US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429000" y="540828"/>
            <a:ext cx="0" cy="594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839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E and 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2CC4-EAB4-415A-9D56-598B74B107C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549276"/>
            <a:ext cx="8409815" cy="579170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29000" y="540828"/>
            <a:ext cx="0" cy="594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 and V relation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B5B-6463-47D5-AF15-BEE59B2311C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9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Stokes 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2CC4-EAB4-415A-9D56-598B74B107C3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00" y="723219"/>
            <a:ext cx="11747617" cy="1462198"/>
          </a:xfrm>
        </p:spPr>
        <p:txBody>
          <a:bodyPr/>
          <a:lstStyle/>
          <a:p>
            <a:pPr marL="347663" indent="-347663" algn="just">
              <a:lnSpc>
                <a:spcPct val="100000"/>
              </a:lnSpc>
            </a:pPr>
            <a:r>
              <a:rPr lang="en-US" sz="2800" i="1" dirty="0" smtClean="0"/>
              <a:t>The </a:t>
            </a:r>
            <a:r>
              <a:rPr lang="en-US" sz="2800" i="1" dirty="0"/>
              <a:t>surface integral of the curl of a function over a surface bounded by a closed surface is equal to the line integral of the particular vector function around that surface.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7" t="16747" r="11941" b="2692"/>
          <a:stretch/>
        </p:blipFill>
        <p:spPr>
          <a:xfrm>
            <a:off x="5532501" y="2359360"/>
            <a:ext cx="6272403" cy="3721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899" t="50316" r="67964" b="39422"/>
          <a:stretch/>
        </p:blipFill>
        <p:spPr>
          <a:xfrm>
            <a:off x="594360" y="3337559"/>
            <a:ext cx="5674620" cy="15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 due to Charge Distribution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F972A7E-C524-4679-8002-10FADCA772C6}" type="slidenum">
              <a:rPr lang="en-US" altLang="en-US">
                <a:solidFill>
                  <a:srgbClr val="045C75"/>
                </a:solidFill>
                <a:latin typeface="Arial" panose="020B0604020202020204" pitchFamily="34" charset="0"/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19" y="685800"/>
            <a:ext cx="11810999" cy="3352800"/>
          </a:xfrm>
        </p:spPr>
        <p:txBody>
          <a:bodyPr/>
          <a:lstStyle/>
          <a:p>
            <a:pPr marL="396875" indent="-396875" algn="just">
              <a:lnSpc>
                <a:spcPct val="200000"/>
              </a:lnSpc>
            </a:pPr>
            <a:r>
              <a:rPr lang="en-US" sz="4400" b="1" dirty="0" smtClean="0">
                <a:solidFill>
                  <a:srgbClr val="0033CC"/>
                </a:solidFill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  <a:p>
            <a:pPr marL="854075" lvl="1" indent="-396875" algn="just">
              <a:lnSpc>
                <a:spcPct val="200000"/>
              </a:lnSpc>
            </a:pPr>
            <a:r>
              <a:rPr lang="en-US" sz="3600" b="1" dirty="0" smtClean="0">
                <a:solidFill>
                  <a:srgbClr val="0033CC"/>
                </a:solidFill>
              </a:rPr>
              <a:t> </a:t>
            </a:r>
            <a:r>
              <a:rPr 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</a:t>
            </a:r>
            <a:r>
              <a:rPr 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 (finite and infinite line) </a:t>
            </a:r>
            <a:endParaRPr lang="en-US" sz="3600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4075" lvl="1" indent="-396875" algn="just">
              <a:lnSpc>
                <a:spcPct val="200000"/>
              </a:lnSpc>
            </a:pPr>
            <a:r>
              <a:rPr lang="en-US" sz="3600" b="1" dirty="0" smtClean="0">
                <a:solidFill>
                  <a:srgbClr val="0033CC"/>
                </a:solidFill>
              </a:rPr>
              <a:t> </a:t>
            </a:r>
            <a:r>
              <a:rPr 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Surface charge </a:t>
            </a:r>
            <a:r>
              <a:rPr 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353488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653438" y="6400800"/>
            <a:ext cx="2540000" cy="457200"/>
          </a:xfrm>
        </p:spPr>
        <p:txBody>
          <a:bodyPr/>
          <a:lstStyle/>
          <a:p>
            <a:fld id="{2F172B5B-6463-47D5-AF15-BEE59B2311C6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234086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 due to a  </a:t>
            </a:r>
            <a:r>
              <a:rPr lang="en-US" dirty="0"/>
              <a:t>Line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3314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76200" y="1207825"/>
            <a:ext cx="1173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Consider a line charge with uniform charge density </a:t>
            </a:r>
            <a:r>
              <a:rPr lang="el-GR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extending from A to B along the z-axis.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76200" y="2257104"/>
            <a:ext cx="8077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The charge element </a:t>
            </a:r>
            <a:r>
              <a:rPr lang="en-US" altLang="en-US" sz="2000" i="1" dirty="0" err="1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dQ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associated with element </a:t>
            </a:r>
            <a:r>
              <a:rPr lang="en-US" altLang="en-US" sz="20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dl = </a:t>
            </a:r>
            <a:r>
              <a:rPr lang="en-US" altLang="en-US" sz="2000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dz</a:t>
            </a:r>
            <a:r>
              <a:rPr lang="en-US" altLang="en-US" sz="2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of the line is 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99" y="1662287"/>
            <a:ext cx="3693201" cy="38946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2729723"/>
            <a:ext cx="2514600" cy="58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4506" y="3682488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The total charge Q is</a:t>
            </a:r>
          </a:p>
        </p:txBody>
      </p:sp>
      <p:pic>
        <p:nvPicPr>
          <p:cNvPr id="71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39807"/>
            <a:ext cx="1752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79036" y="4344271"/>
            <a:ext cx="8150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The electric field intensity E at an arbitrary point P (x, y, z) can be given by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4840402"/>
            <a:ext cx="44989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6200" y="5575503"/>
            <a:ext cx="1165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The field point is generally denoted by (x, y, z) and the source point as (x’, y’, z’). So from fig…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4" y="5960430"/>
            <a:ext cx="141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5252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Line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831052"/>
            <a:ext cx="3905397" cy="356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1785"/>
            <a:ext cx="7162800" cy="41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21943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3" y="3102817"/>
            <a:ext cx="440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71065"/>
            <a:ext cx="22891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08" y="4318836"/>
            <a:ext cx="44037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625039"/>
            <a:ext cx="4165600" cy="80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Rectangle 20"/>
          <p:cNvSpPr>
            <a:spLocks noChangeArrowheads="1"/>
          </p:cNvSpPr>
          <p:nvPr/>
        </p:nvSpPr>
        <p:spPr bwMode="auto">
          <a:xfrm>
            <a:off x="36525" y="5343459"/>
            <a:ext cx="62697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Hence intensity equation becomes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6525" y="1983742"/>
            <a:ext cx="4325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Further </a:t>
            </a:r>
            <a:r>
              <a:rPr lang="en-US" altLang="en-US" sz="2000" b="1" i="1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may be written as;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4" name="Right Triangle 13"/>
          <p:cNvSpPr/>
          <p:nvPr/>
        </p:nvSpPr>
        <p:spPr>
          <a:xfrm flipV="1">
            <a:off x="8991600" y="3733798"/>
            <a:ext cx="1905000" cy="1143001"/>
          </a:xfrm>
          <a:prstGeom prst="rtTriangl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53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Line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5362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76112"/>
            <a:ext cx="4703035" cy="379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88589" y="797405"/>
            <a:ext cx="998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To evaluate this, we should define 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, 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and 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as in given fig.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;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3038" y="1263141"/>
            <a:ext cx="906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From </a:t>
            </a:r>
            <a:r>
              <a:rPr lang="en-US" altLang="en-US" sz="20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triangle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TPdl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;  Sec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= R /   so </a:t>
            </a:r>
            <a:r>
              <a:rPr lang="en-US" altLang="en-US" sz="2000" b="1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R =  </a:t>
            </a:r>
            <a:r>
              <a:rPr lang="en-US" altLang="en-US" sz="2000" b="1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Sec</a:t>
            </a:r>
            <a:r>
              <a:rPr lang="en-US" altLang="en-US" sz="2000" b="1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  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or,  = R 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Cos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 </a:t>
            </a:r>
            <a:endParaRPr lang="en-US" altLang="en-US" sz="2000" dirty="0">
              <a:solidFill>
                <a:prstClr val="black"/>
              </a:solidFill>
              <a:latin typeface="Helvetica" panose="020B0604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533400" y="1679897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</a:t>
            </a:r>
          </a:p>
        </p:txBody>
      </p:sp>
      <p:pic>
        <p:nvPicPr>
          <p:cNvPr id="153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92" y="1827871"/>
            <a:ext cx="3200399" cy="47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76200" y="2455020"/>
            <a:ext cx="411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Further; From </a:t>
            </a:r>
            <a:r>
              <a:rPr lang="en-US" altLang="en-US" sz="20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triangle </a:t>
            </a:r>
            <a:r>
              <a:rPr lang="en-US" altLang="en-US" sz="2000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TPdl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371600" y="3081211"/>
            <a:ext cx="259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So,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z-z’ = 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tan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endParaRPr lang="en-US" altLang="en-US" sz="2400">
              <a:solidFill>
                <a:prstClr val="black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620838" y="3528506"/>
            <a:ext cx="259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or,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z’ = z - 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tan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endParaRPr lang="en-US" altLang="en-US" sz="2400">
              <a:solidFill>
                <a:prstClr val="black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620838" y="40338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or,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z’ = OT - 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tan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endParaRPr lang="en-US" altLang="en-US" sz="2400">
              <a:solidFill>
                <a:prstClr val="black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089" y="4498767"/>
            <a:ext cx="3505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or, </a:t>
            </a:r>
            <a:r>
              <a:rPr lang="en-US" altLang="en-US" sz="2400" dirty="0" err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 err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’ = -  sec</a:t>
            </a:r>
            <a:r>
              <a:rPr lang="en-US" altLang="en-US" sz="2400" baseline="300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d  </a:t>
            </a:r>
            <a:endParaRPr lang="en-US" altLang="en-US" sz="2400" dirty="0">
              <a:solidFill>
                <a:prstClr val="black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73038" y="4993257"/>
            <a:ext cx="449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putting these values in last </a:t>
            </a:r>
            <a:r>
              <a:rPr lang="en-US" altLang="en-US" sz="2000" dirty="0" err="1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equ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37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19531"/>
            <a:ext cx="4350589" cy="8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962400" y="2394872"/>
            <a:ext cx="411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tan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= z-z’ / 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ight Triangle 3"/>
          <p:cNvSpPr/>
          <p:nvPr/>
        </p:nvSpPr>
        <p:spPr>
          <a:xfrm flipV="1">
            <a:off x="8763000" y="3528506"/>
            <a:ext cx="2286000" cy="1195894"/>
          </a:xfrm>
          <a:prstGeom prst="rtTriangle">
            <a:avLst/>
          </a:prstGeom>
          <a:noFill/>
          <a:ln w="412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427" y="990599"/>
            <a:ext cx="3150570" cy="610525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8664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Line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6386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54274" y="1564907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Or,</a:t>
            </a: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04" y="1590634"/>
            <a:ext cx="4900222" cy="126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6200" y="2959651"/>
            <a:ext cx="5083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So for a finite line charge, we have;</a:t>
            </a:r>
          </a:p>
        </p:txBody>
      </p:sp>
      <p:pic>
        <p:nvPicPr>
          <p:cNvPr id="163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65094"/>
            <a:ext cx="5105400" cy="1070402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68780" y="4543787"/>
            <a:ext cx="118658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So as a special case, for an finite line charge, if point B is at </a:t>
            </a:r>
            <a:r>
              <a:rPr lang="en-US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(0,0,</a:t>
            </a:r>
            <a:r>
              <a:rPr lang="en-US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) 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and A is at </a:t>
            </a:r>
            <a:r>
              <a:rPr lang="en-US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(0,0,-</a:t>
            </a:r>
            <a:r>
              <a:rPr lang="en-US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). 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Then 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/2 and 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-/2. So z-component will vanish then 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we have;</a:t>
            </a:r>
          </a:p>
        </p:txBody>
      </p:sp>
      <p:pic>
        <p:nvPicPr>
          <p:cNvPr id="163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466516"/>
            <a:ext cx="2332468" cy="92558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5057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B5B-6463-47D5-AF15-BEE59B2311C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8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</a:t>
            </a:r>
            <a:r>
              <a:rPr lang="en-US" u="sng" dirty="0"/>
              <a:t>Surface </a:t>
            </a:r>
            <a:r>
              <a:rPr lang="en-US" u="sng" dirty="0" smtClean="0"/>
              <a:t>Charge</a:t>
            </a:r>
            <a:endParaRPr lang="en-US" u="sng" dirty="0"/>
          </a:p>
        </p:txBody>
      </p:sp>
      <p:sp>
        <p:nvSpPr>
          <p:cNvPr id="17410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0"/>
          <p:cNvSpPr>
            <a:spLocks noChangeArrowheads="1"/>
          </p:cNvSpPr>
          <p:nvPr/>
        </p:nvSpPr>
        <p:spPr bwMode="auto">
          <a:xfrm>
            <a:off x="199669" y="2115998"/>
            <a:ext cx="11689556" cy="96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Consider an infinite sheet of charge in the </a:t>
            </a:r>
            <a:r>
              <a:rPr lang="en-US" altLang="en-US" sz="2000" i="1" dirty="0" err="1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xy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plane with uniform charge density </a:t>
            </a:r>
            <a:r>
              <a:rPr lang="el-GR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S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. The charge associated with an elemental area </a:t>
            </a:r>
            <a:r>
              <a:rPr lang="en-US" altLang="en-US" sz="2000" dirty="0" err="1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dS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is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35612" y="3771271"/>
            <a:ext cx="3705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hence total charge is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30" y="3016680"/>
            <a:ext cx="472280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12203"/>
            <a:ext cx="176688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70764"/>
            <a:ext cx="17843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35612" y="4724400"/>
            <a:ext cx="76509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The contribution to Electric Field at Point </a:t>
            </a:r>
            <a:r>
              <a:rPr lang="en-US" alt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anose="02020603050405020304" pitchFamily="18" charset="0"/>
              </a:rPr>
              <a:t>P (0, 0, h)</a:t>
            </a:r>
            <a:r>
              <a:rPr lang="en-US" alt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anose="02020603050405020304" pitchFamily="18" charset="0"/>
              </a:rPr>
              <a:t> by the elemental surface is </a:t>
            </a:r>
          </a:p>
        </p:txBody>
      </p:sp>
      <p:pic>
        <p:nvPicPr>
          <p:cNvPr id="1229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13054"/>
            <a:ext cx="2359167" cy="91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14766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UPES-2020_Theme_Fina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-2020_Theme_Final" id="{5CBF552D-8E40-4FFE-B048-AC66E94C2129}" vid="{E17ED4DB-9FE5-480C-9CDE-D90A4327702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UPES-2020_Theme_Final</Template>
  <TotalTime>26352</TotalTime>
  <Words>763</Words>
  <Application>Microsoft Office PowerPoint</Application>
  <PresentationFormat>Widescreen</PresentationFormat>
  <Paragraphs>101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Maiandra GD</vt:lpstr>
      <vt:lpstr>Symbol</vt:lpstr>
      <vt:lpstr>Times New Roman</vt:lpstr>
      <vt:lpstr>Verdana</vt:lpstr>
      <vt:lpstr>Wingdings 2</vt:lpstr>
      <vt:lpstr>UPES-2020_Theme_Final</vt:lpstr>
      <vt:lpstr>Equation</vt:lpstr>
      <vt:lpstr>Electrostatics</vt:lpstr>
      <vt:lpstr>Electric Field due to Charge Distribution</vt:lpstr>
      <vt:lpstr>PowerPoint Presentation</vt:lpstr>
      <vt:lpstr>Electric field due to a  Line Charge</vt:lpstr>
      <vt:lpstr>Electric Field Intensity due to Line Charge</vt:lpstr>
      <vt:lpstr>Electric Field Intensity due to Line Charge</vt:lpstr>
      <vt:lpstr>Electric Field Intensity due to Line Charge</vt:lpstr>
      <vt:lpstr>PowerPoint Presentation</vt:lpstr>
      <vt:lpstr>Electric Field Intensity due to Surface Charge</vt:lpstr>
      <vt:lpstr>Electric Field Intensity due to Surface Charge</vt:lpstr>
      <vt:lpstr>Electric Field Intensity due to Surface Charge</vt:lpstr>
      <vt:lpstr>PowerPoint Presentation</vt:lpstr>
      <vt:lpstr>Electric Flux Density</vt:lpstr>
      <vt:lpstr>Gauss Law</vt:lpstr>
      <vt:lpstr>Electric Potential</vt:lpstr>
      <vt:lpstr>Relationship between E and V</vt:lpstr>
      <vt:lpstr>E and V relation</vt:lpstr>
      <vt:lpstr>Stokes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Pathak</dc:creator>
  <cp:lastModifiedBy>sachin pathak</cp:lastModifiedBy>
  <cp:revision>1148</cp:revision>
  <cp:lastPrinted>1601-01-01T00:00:00Z</cp:lastPrinted>
  <dcterms:created xsi:type="dcterms:W3CDTF">1601-01-01T00:00:00Z</dcterms:created>
  <dcterms:modified xsi:type="dcterms:W3CDTF">2021-11-11T05:17:11Z</dcterms:modified>
</cp:coreProperties>
</file>