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8427" r:id="rId1"/>
  </p:sldMasterIdLst>
  <p:notesMasterIdLst>
    <p:notesMasterId r:id="rId11"/>
  </p:notesMasterIdLst>
  <p:handoutMasterIdLst>
    <p:handoutMasterId r:id="rId12"/>
  </p:handoutMasterIdLst>
  <p:sldIdLst>
    <p:sldId id="698" r:id="rId2"/>
    <p:sldId id="751" r:id="rId3"/>
    <p:sldId id="601" r:id="rId4"/>
    <p:sldId id="651" r:id="rId5"/>
    <p:sldId id="756" r:id="rId6"/>
    <p:sldId id="754" r:id="rId7"/>
    <p:sldId id="755" r:id="rId8"/>
    <p:sldId id="753" r:id="rId9"/>
    <p:sldId id="752" r:id="rId10"/>
  </p:sldIdLst>
  <p:sldSz cx="12192000" cy="6858000"/>
  <p:notesSz cx="7099300" cy="10234613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99"/>
    <a:srgbClr val="003300"/>
    <a:srgbClr val="FF0000"/>
    <a:srgbClr val="3333CC"/>
    <a:srgbClr val="800000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9288" autoAdjust="0"/>
  </p:normalViewPr>
  <p:slideViewPr>
    <p:cSldViewPr>
      <p:cViewPr varScale="1">
        <p:scale>
          <a:sx n="111" d="100"/>
          <a:sy n="111" d="100"/>
        </p:scale>
        <p:origin x="82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6" rIns="99012" bIns="495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6" rIns="99012" bIns="495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6" rIns="99012" bIns="495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6" rIns="99012" bIns="4950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947C6CF5-7770-46CE-8E8A-33E1D81D54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2" tIns="49506" rIns="99012" bIns="4950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8312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0925"/>
            <a:ext cx="52101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2" tIns="49506" rIns="99012" bIns="49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2" tIns="49506" rIns="99012" bIns="4950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2" tIns="49506" rIns="99012" bIns="4950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12" tIns="49506" rIns="99012" bIns="4950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5F17BC5B-84AA-4859-A2DC-7992B12CB1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A10F9DE4-DB89-4E28-B108-B6568CD09C4A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8312" cy="3836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FD82C73-2FE2-41C8-9FD0-265D3F388C4C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18312" cy="38369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A00B7C-8B9F-4A27-A2FA-80054AB8FD98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01047-216C-48A6-9D5F-7440FFD36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52190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D525-51C2-4080-A665-88C4BD09396B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6963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2365-61A6-4523-B033-0E8DB1E5BA4D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9091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" y="3"/>
            <a:ext cx="12180605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1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0" y="6484430"/>
            <a:ext cx="1447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0DFFDC-A326-4219-9FBE-1BD7809ACAF8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51235" y="6484430"/>
            <a:ext cx="2743200" cy="365125"/>
          </a:xfrm>
          <a:prstGeom prst="rect">
            <a:avLst/>
          </a:prstGeom>
        </p:spPr>
        <p:txBody>
          <a:bodyPr/>
          <a:lstStyle/>
          <a:p>
            <a:fld id="{220ADE1C-2D15-4EA3-8401-93CB3B10C7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101" y="723220"/>
            <a:ext cx="11747617" cy="5484983"/>
          </a:xfrm>
          <a:prstGeom prst="rect">
            <a:avLst/>
          </a:prstGeo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>
                <a:latin typeface="Helvetica" panose="020B0604020202030204" pitchFamily="34" charset="0"/>
              </a:defRPr>
            </a:lvl1pPr>
            <a:lvl2pPr marL="514350" indent="-171450">
              <a:buFontTx/>
              <a:buBlip>
                <a:blip r:embed="rId2"/>
              </a:buBlip>
              <a:defRPr sz="2100">
                <a:latin typeface="Helvetica" panose="020B0604020202030204" pitchFamily="34" charset="0"/>
              </a:defRPr>
            </a:lvl2pPr>
            <a:lvl3pPr marL="857250" indent="-171450">
              <a:buFontTx/>
              <a:buBlip>
                <a:blip r:embed="rId2"/>
              </a:buBlip>
              <a:defRPr sz="1800">
                <a:latin typeface="Helvetica" panose="020B0604020202030204" pitchFamily="34" charset="0"/>
              </a:defRPr>
            </a:lvl3pPr>
            <a:lvl4pPr marL="1200150" indent="-171450">
              <a:buFontTx/>
              <a:buBlip>
                <a:blip r:embed="rId2"/>
              </a:buBlip>
              <a:defRPr sz="1500">
                <a:latin typeface="Helvetica" panose="020B0604020202030204" pitchFamily="34" charset="0"/>
              </a:defRPr>
            </a:lvl4pPr>
            <a:lvl5pPr marL="1543050" indent="-171450">
              <a:buFontTx/>
              <a:buBlip>
                <a:blip r:embed="rId2"/>
              </a:buBlip>
              <a:defRPr sz="15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62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8EED08-DC17-4E0D-84C0-C444CEEA2779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50F2-46C5-4B92-8754-956FE3E88E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10009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1135-2BAC-46F2-A14D-8271B4707FCF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9261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F7B59-C843-4EDD-9123-F85118948F67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5583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9C2B-E966-4BB4-AD82-6E6445F1BC1B}" type="datetime1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3062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057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80FA06-75C2-4E61-8B5E-B19FA93637EA}" type="datetime1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4B78-6B0E-4DCC-8791-435BBC18A3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60188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788DD-B2CD-49EB-BB04-80643B1751BB}" type="datetime1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EC8B-B20D-4807-BEF2-A315E2D7E7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471257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9AB9-4473-40B9-A2B3-03196FA80140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9028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D94D-69F0-4DAD-B890-2A61E067F568}" type="datetime1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466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43D0-ABDF-42EA-82E5-1CFE01F1DFEC}" type="datetime1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DE1C-2D15-4EA3-8401-93CB3B10C76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12192000" cy="743485"/>
          </a:xfrm>
          <a:prstGeom prst="rect">
            <a:avLst/>
          </a:prstGeom>
          <a:gradFill flip="none"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bg1"/>
              </a:gs>
            </a:gsLst>
            <a:lin ang="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6274375"/>
            <a:ext cx="10972800" cy="0"/>
          </a:xfrm>
          <a:prstGeom prst="line">
            <a:avLst/>
          </a:prstGeom>
          <a:ln w="53975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13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lin ang="10800000" scaled="1"/>
              <a:tileRect/>
            </a:gra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7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28" r:id="rId1"/>
    <p:sldLayoutId id="2147488429" r:id="rId2"/>
    <p:sldLayoutId id="2147488430" r:id="rId3"/>
    <p:sldLayoutId id="2147488431" r:id="rId4"/>
    <p:sldLayoutId id="2147488432" r:id="rId5"/>
    <p:sldLayoutId id="2147488433" r:id="rId6"/>
    <p:sldLayoutId id="2147488434" r:id="rId7"/>
    <p:sldLayoutId id="2147488435" r:id="rId8"/>
    <p:sldLayoutId id="2147488436" r:id="rId9"/>
    <p:sldLayoutId id="2147488437" r:id="rId10"/>
    <p:sldLayoutId id="2147488438" r:id="rId11"/>
    <p:sldLayoutId id="2147488439" r:id="rId12"/>
  </p:sldLayoutIdLst>
  <p:transition spd="slow"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gi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emf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47800" y="2057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 Law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1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58993" y="843836"/>
            <a:ext cx="11811000" cy="234192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Blip>
                <a:blip r:embed="rId4"/>
              </a:buBlip>
              <a:defRPr/>
            </a:pP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The </a:t>
            </a:r>
            <a:r>
              <a:rPr lang="en-US" sz="19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field intensity </a:t>
            </a: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depends on the </a:t>
            </a:r>
            <a:r>
              <a:rPr lang="en-US" sz="19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medium</a:t>
            </a: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 in which </a:t>
            </a:r>
            <a:r>
              <a:rPr lang="en-US" sz="1900" dirty="0" smtClean="0">
                <a:latin typeface="Helvetica" panose="020B0604020202030204" pitchFamily="34" charset="0"/>
                <a:cs typeface="Times New Roman" pitchFamily="18" charset="0"/>
              </a:rPr>
              <a:t>the </a:t>
            </a: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charges are placed.</a:t>
            </a:r>
          </a:p>
          <a:p>
            <a:pPr marL="342900" indent="-342900" algn="just">
              <a:lnSpc>
                <a:spcPct val="200000"/>
              </a:lnSpc>
              <a:buBlip>
                <a:blip r:embed="rId4"/>
              </a:buBlip>
              <a:defRPr/>
            </a:pP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Suppose a vector field D independent of the </a:t>
            </a:r>
            <a:r>
              <a:rPr lang="en-US" sz="1900" dirty="0" smtClean="0">
                <a:latin typeface="Helvetica" panose="020B0604020202030204" pitchFamily="34" charset="0"/>
                <a:cs typeface="Times New Roman" pitchFamily="18" charset="0"/>
              </a:rPr>
              <a:t>medium </a:t>
            </a: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is defined by</a:t>
            </a:r>
          </a:p>
          <a:p>
            <a:pPr marL="342900" indent="-342900" algn="just">
              <a:lnSpc>
                <a:spcPct val="200000"/>
              </a:lnSpc>
              <a:buBlip>
                <a:blip r:embed="rId4"/>
              </a:buBlip>
              <a:defRPr/>
            </a:pP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 The </a:t>
            </a:r>
            <a:r>
              <a:rPr lang="en-US" sz="19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flux </a:t>
            </a:r>
            <a:r>
              <a:rPr lang="el-GR" sz="19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1900" dirty="0" smtClean="0">
                <a:latin typeface="Helvetica" panose="020B0604020202030204" pitchFamily="34" charset="0"/>
                <a:cs typeface="Times New Roman" pitchFamily="18" charset="0"/>
              </a:rPr>
              <a:t> </a:t>
            </a: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in terms of D can be defined as</a:t>
            </a:r>
          </a:p>
          <a:p>
            <a:pPr marL="342900" indent="-342900" algn="just">
              <a:lnSpc>
                <a:spcPct val="200000"/>
              </a:lnSpc>
              <a:buBlip>
                <a:blip r:embed="rId4"/>
              </a:buBlip>
              <a:defRPr/>
            </a:pP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The vector field D is called the </a:t>
            </a:r>
            <a:r>
              <a:rPr lang="en-US" sz="19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flux density </a:t>
            </a: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and </a:t>
            </a:r>
            <a:r>
              <a:rPr lang="en-US" sz="1900" dirty="0" smtClean="0">
                <a:latin typeface="Helvetica" panose="020B0604020202030204" pitchFamily="34" charset="0"/>
                <a:cs typeface="Times New Roman" pitchFamily="18" charset="0"/>
              </a:rPr>
              <a:t>is </a:t>
            </a: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measured in </a:t>
            </a:r>
            <a:r>
              <a:rPr lang="en-US" sz="19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coulombs per square meter</a:t>
            </a:r>
            <a:r>
              <a:rPr lang="en-US" sz="1900" dirty="0">
                <a:latin typeface="Helvetica" panose="020B0604020202030204" pitchFamily="34" charset="0"/>
                <a:cs typeface="Times New Roman" pitchFamily="18" charset="0"/>
              </a:rPr>
              <a:t>.</a:t>
            </a:r>
            <a:endParaRPr lang="en-US" sz="1900" b="1" dirty="0">
              <a:solidFill>
                <a:schemeClr val="bg1"/>
              </a:solidFill>
              <a:latin typeface="Helvetica" panose="020B0604020202030204" pitchFamily="34" charset="0"/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343017"/>
              </p:ext>
            </p:extLst>
          </p:nvPr>
        </p:nvGraphicFramePr>
        <p:xfrm>
          <a:off x="8402967" y="1531056"/>
          <a:ext cx="1255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5" imgW="558800" imgH="228600" progId="Equation.3">
                  <p:embed/>
                </p:oleObj>
              </mc:Choice>
              <mc:Fallback>
                <p:oleObj name="Equation" r:id="rId5" imgW="558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2967" y="1531056"/>
                        <a:ext cx="1255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52400" y="3890824"/>
            <a:ext cx="11811000" cy="255454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Tx/>
              <a:buBlip>
                <a:blip r:embed="rId7"/>
              </a:buBlip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For an infinite sheet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field intensity D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is given </a:t>
            </a:r>
            <a:r>
              <a:rPr lang="en-US" sz="2000" dirty="0" smtClean="0">
                <a:latin typeface="Helvetica" panose="020B0604020202030204" pitchFamily="34" charset="0"/>
                <a:cs typeface="Times New Roman" pitchFamily="18" charset="0"/>
              </a:rPr>
              <a:t>by</a:t>
            </a:r>
            <a:endParaRPr lang="en-US" sz="2000" dirty="0">
              <a:latin typeface="Helvetica" panose="020B0604020202030204" pitchFamily="34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FontTx/>
              <a:buBlip>
                <a:blip r:embed="rId7"/>
              </a:buBlip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For a volume charge distribution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electric field </a:t>
            </a:r>
            <a:r>
              <a:rPr lang="en-US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intensity D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is given by</a:t>
            </a:r>
          </a:p>
          <a:p>
            <a:pPr algn="just">
              <a:lnSpc>
                <a:spcPct val="200000"/>
              </a:lnSpc>
              <a:defRPr/>
            </a:pP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 </a:t>
            </a:r>
            <a:endParaRPr lang="en-US" sz="2000" dirty="0" smtClean="0">
              <a:latin typeface="Helvetica" panose="020B0604020202030204" pitchFamily="34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defRPr/>
            </a:pPr>
            <a:r>
              <a:rPr lang="en-US" sz="2000" dirty="0" smtClean="0">
                <a:latin typeface="Helvetica" panose="020B0604020202030204" pitchFamily="34" charset="0"/>
                <a:cs typeface="Times New Roman" pitchFamily="18" charset="0"/>
              </a:rPr>
              <a:t>In </a:t>
            </a:r>
            <a:r>
              <a:rPr lang="en-US" sz="2000" dirty="0">
                <a:latin typeface="Helvetica" panose="020B0604020202030204" pitchFamily="34" charset="0"/>
                <a:cs typeface="Times New Roman" pitchFamily="18" charset="0"/>
              </a:rPr>
              <a:t>both the above equations D is a function of charge and position only (independent of medium)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024017"/>
            <a:ext cx="1704975" cy="685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8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967" y="5168096"/>
            <a:ext cx="2628900" cy="7620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Flux Density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463545" y="2079972"/>
            <a:ext cx="1878844" cy="658484"/>
            <a:chOff x="8413031" y="1946779"/>
            <a:chExt cx="1878844" cy="65848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0"/>
            <a:srcRect l="20600"/>
            <a:stretch/>
          </p:blipFill>
          <p:spPr>
            <a:xfrm>
              <a:off x="8823325" y="1997998"/>
              <a:ext cx="1468550" cy="6072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11"/>
            <a:srcRect r="72494"/>
            <a:stretch/>
          </p:blipFill>
          <p:spPr>
            <a:xfrm>
              <a:off x="8413031" y="1946779"/>
              <a:ext cx="410294" cy="62907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1506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800" y="828675"/>
            <a:ext cx="11734800" cy="2524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It states that the total electric flux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 through any closed </a:t>
            </a:r>
            <a:r>
              <a:rPr lang="en-US" sz="2000" b="1" dirty="0" smtClean="0">
                <a:latin typeface="Maiandra GD" pitchFamily="34" charset="0"/>
                <a:cs typeface="Times New Roman" pitchFamily="18" charset="0"/>
              </a:rPr>
              <a:t>surface is </a:t>
            </a: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equal to the total charge enclosed by that surface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15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83247"/>
              </p:ext>
            </p:extLst>
          </p:nvPr>
        </p:nvGraphicFramePr>
        <p:xfrm>
          <a:off x="5715000" y="1138834"/>
          <a:ext cx="1198562" cy="51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4" imgW="533169" imgH="228501" progId="Equation.3">
                  <p:embed/>
                </p:oleObj>
              </mc:Choice>
              <mc:Fallback>
                <p:oleObj name="Equation" r:id="rId4" imgW="533169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138834"/>
                        <a:ext cx="1198562" cy="512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62640"/>
            <a:ext cx="2981325" cy="685897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8571"/>
          <a:stretch>
            <a:fillRect/>
          </a:stretch>
        </p:blipFill>
        <p:spPr bwMode="auto">
          <a:xfrm>
            <a:off x="7002528" y="1646332"/>
            <a:ext cx="4697413" cy="762108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6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30441"/>
            <a:ext cx="3487738" cy="685897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307675" y="3733800"/>
            <a:ext cx="11734800" cy="24622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u="sng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  <a:cs typeface="Times New Roman" pitchFamily="18" charset="0"/>
              </a:rPr>
              <a:t>Using Divergence Theorem </a:t>
            </a:r>
          </a:p>
          <a:p>
            <a:pPr algn="just">
              <a:buFontTx/>
              <a:buBlip>
                <a:blip r:embed="rId9"/>
              </a:buBlip>
              <a:defRPr/>
            </a:pPr>
            <a:endParaRPr lang="en-US" sz="2000" b="1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9"/>
              </a:buBlip>
              <a:defRPr/>
            </a:pPr>
            <a:endParaRPr lang="en-US" sz="2000" b="1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9"/>
              </a:buBlip>
              <a:defRPr/>
            </a:pP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Comparing the two volume integrals</a:t>
            </a:r>
          </a:p>
          <a:p>
            <a:pPr algn="just">
              <a:buFontTx/>
              <a:buBlip>
                <a:blip r:embed="rId9"/>
              </a:buBlip>
              <a:defRPr/>
            </a:pPr>
            <a:endParaRPr lang="en-US" b="1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9"/>
              </a:buBlip>
              <a:defRPr/>
            </a:pP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This is the first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  <a:cs typeface="Times New Roman" pitchFamily="18" charset="0"/>
              </a:rPr>
              <a:t>Maxwell’s equation</a:t>
            </a: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.</a:t>
            </a:r>
          </a:p>
          <a:p>
            <a:pPr algn="just">
              <a:buFontTx/>
              <a:buBlip>
                <a:blip r:embed="rId9"/>
              </a:buBlip>
              <a:defRPr/>
            </a:pPr>
            <a:endParaRPr lang="en-US" b="1" dirty="0">
              <a:latin typeface="Maiandra GD" pitchFamily="34" charset="0"/>
              <a:cs typeface="Times New Roman" pitchFamily="18" charset="0"/>
            </a:endParaRPr>
          </a:p>
          <a:p>
            <a:pPr algn="just">
              <a:buFontTx/>
              <a:buBlip>
                <a:blip r:embed="rId9"/>
              </a:buBlip>
              <a:defRPr/>
            </a:pP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It states that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itchFamily="34" charset="0"/>
                <a:cs typeface="Times New Roman" pitchFamily="18" charset="0"/>
              </a:rPr>
              <a:t>volume charge density</a:t>
            </a:r>
            <a:r>
              <a:rPr lang="en-US" sz="2000" b="1" dirty="0">
                <a:latin typeface="Maiandra GD" pitchFamily="34" charset="0"/>
                <a:cs typeface="Times New Roman" pitchFamily="18" charset="0"/>
              </a:rPr>
              <a:t> is the same as the divergence of the electric flux density.</a:t>
            </a:r>
            <a:endParaRPr lang="en-US" b="1" dirty="0">
              <a:latin typeface="Maiandra GD" pitchFamily="34" charset="0"/>
              <a:cs typeface="Times New Roman" pitchFamily="18" charset="0"/>
            </a:endParaRPr>
          </a:p>
        </p:txBody>
      </p:sp>
      <p:pic>
        <p:nvPicPr>
          <p:cNvPr id="2151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69" y="3936874"/>
            <a:ext cx="2990850" cy="675851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9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69" y="5232697"/>
            <a:ext cx="1956659" cy="434782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71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1: Point charge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31" y="1432074"/>
            <a:ext cx="4067332" cy="365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" y="2971800"/>
            <a:ext cx="4229100" cy="78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521" y="4356249"/>
            <a:ext cx="1628775" cy="733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5" y="2047380"/>
            <a:ext cx="2895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2: Infinite Line Charge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712" y="1359041"/>
            <a:ext cx="3691006" cy="3691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7149"/>
            <a:ext cx="4391025" cy="707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429000"/>
            <a:ext cx="158115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891693"/>
            <a:ext cx="2895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6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smtClean="0"/>
              <a:t>3: </a:t>
            </a:r>
            <a:r>
              <a:rPr lang="en-US" dirty="0"/>
              <a:t>Infinite </a:t>
            </a:r>
            <a:r>
              <a:rPr lang="en-US" dirty="0" smtClean="0"/>
              <a:t>sheet of Charge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52" y="1225878"/>
            <a:ext cx="1457325" cy="68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29718"/>
            <a:ext cx="3714750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88" y="3385825"/>
            <a:ext cx="1962150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707" y="4070457"/>
            <a:ext cx="1419225" cy="666750"/>
          </a:xfrm>
          <a:prstGeom prst="rect">
            <a:avLst/>
          </a:prstGeom>
          <a:ln w="28575">
            <a:solidFill>
              <a:srgbClr val="0033CC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44" y="5056921"/>
            <a:ext cx="1962150" cy="800100"/>
          </a:xfrm>
          <a:prstGeom prst="rect">
            <a:avLst/>
          </a:prstGeom>
          <a:ln w="28575">
            <a:solidFill>
              <a:srgbClr val="0033CC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-35973" y="804266"/>
            <a:ext cx="3770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 panose="020B0604020202030204" pitchFamily="34" charset="0"/>
              </a:rPr>
              <a:t>Infinite sheet of uniform charge </a:t>
            </a:r>
            <a:endParaRPr lang="en-US" sz="2000" dirty="0">
              <a:latin typeface="Helvetica" panose="020B0604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349" y="185939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30204" pitchFamily="34" charset="0"/>
              </a:rPr>
              <a:t>Gauss’s law</a:t>
            </a:r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18" y="33603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30204" pitchFamily="34" charset="0"/>
              </a:rPr>
              <a:t>And thus</a:t>
            </a:r>
            <a:endParaRPr lang="en-US" dirty="0">
              <a:latin typeface="Helvetica" panose="020B0604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95" y="43561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anose="020B0604020202030204" pitchFamily="34" charset="0"/>
              </a:rPr>
              <a:t>or</a:t>
            </a:r>
            <a:endParaRPr lang="en-US" dirty="0">
              <a:latin typeface="Helvetica" panose="020B0604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1720" y="2064082"/>
            <a:ext cx="3682805" cy="2643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21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DE1C-2D15-4EA3-8401-93CB3B10C76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2021_Class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_Class_Theme1" id="{0355E950-4651-4056-86C2-73DE6BA4F951}" vid="{EBE0AB0B-CE19-4D61-943F-19A11DD7CB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2021_Class_Theme1</Template>
  <TotalTime>24372</TotalTime>
  <Words>206</Words>
  <Application>Microsoft Office PowerPoint</Application>
  <PresentationFormat>Widescreen</PresentationFormat>
  <Paragraphs>41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Maiandra GD</vt:lpstr>
      <vt:lpstr>Times New Roman</vt:lpstr>
      <vt:lpstr>Verdana</vt:lpstr>
      <vt:lpstr>2021_Class_Theme1</vt:lpstr>
      <vt:lpstr>Equation</vt:lpstr>
      <vt:lpstr>Gauss Law &amp; Applications</vt:lpstr>
      <vt:lpstr>PowerPoint Presentation</vt:lpstr>
      <vt:lpstr>Electric Flux Density</vt:lpstr>
      <vt:lpstr>Gauss Law</vt:lpstr>
      <vt:lpstr>PowerPoint Presentation</vt:lpstr>
      <vt:lpstr>Application 1: Point charge</vt:lpstr>
      <vt:lpstr>Application 2: Infinite Line Charge</vt:lpstr>
      <vt:lpstr>Application 3: Infinite sheet of Charge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pathak</dc:creator>
  <cp:lastModifiedBy>sachin pathak</cp:lastModifiedBy>
  <cp:revision>1053</cp:revision>
  <cp:lastPrinted>1601-01-01T00:00:00Z</cp:lastPrinted>
  <dcterms:created xsi:type="dcterms:W3CDTF">1601-01-01T00:00:00Z</dcterms:created>
  <dcterms:modified xsi:type="dcterms:W3CDTF">2021-11-17T04:23:13Z</dcterms:modified>
</cp:coreProperties>
</file>