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7" r:id="rId31"/>
    <p:sldId id="285" r:id="rId32"/>
    <p:sldId id="28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754" autoAdjust="0"/>
  </p:normalViewPr>
  <p:slideViewPr>
    <p:cSldViewPr>
      <p:cViewPr varScale="1">
        <p:scale>
          <a:sx n="70" d="100"/>
          <a:sy n="70" d="100"/>
        </p:scale>
        <p:origin x="-51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59DEB3-88EE-4034-BB2F-F5892DD8456D}" type="datetimeFigureOut">
              <a:rPr lang="en-US" smtClean="0"/>
              <a:t>9/14/2016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91D39C-F6BE-40B2-B442-27C49B3B92ED}" type="slidenum">
              <a:rPr lang="en-US" smtClean="0"/>
              <a:t>‹#›</a:t>
            </a:fld>
            <a:endParaRPr lang="en-US"/>
          </a:p>
        </p:txBody>
      </p:sp>
    </p:spTree>
    <p:extLst>
      <p:ext uri="{BB962C8B-B14F-4D97-AF65-F5344CB8AC3E}">
        <p14:creationId xmlns:p14="http://schemas.microsoft.com/office/powerpoint/2010/main" val="3807478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group1 : Low programming language experience () and low application experience () but high programming capability()</a:t>
            </a:r>
          </a:p>
          <a:p>
            <a:r>
              <a:rPr lang="en-US" sz="1200" kern="1200" dirty="0" smtClean="0">
                <a:solidFill>
                  <a:schemeClr val="tx1"/>
                </a:solidFill>
                <a:effectLst/>
                <a:latin typeface="+mn-lt"/>
                <a:ea typeface="+mn-ea"/>
                <a:cs typeface="+mn-cs"/>
              </a:rPr>
              <a:t>group 2: very high analyst capability() and nominal application experience() but low programming language experience()</a:t>
            </a:r>
          </a:p>
          <a:p>
            <a:r>
              <a:rPr lang="en-US" sz="1200" kern="1200" dirty="0" smtClean="0">
                <a:solidFill>
                  <a:schemeClr val="tx1"/>
                </a:solidFill>
                <a:effectLst/>
                <a:latin typeface="+mn-lt"/>
                <a:ea typeface="+mn-ea"/>
                <a:cs typeface="+mn-cs"/>
              </a:rPr>
              <a:t>group 3: low programming language experience () and nominal analyst capability () but very high programming capability().</a:t>
            </a:r>
          </a:p>
          <a:p>
            <a:endParaRPr lang="en-US" dirty="0"/>
          </a:p>
        </p:txBody>
      </p:sp>
      <p:sp>
        <p:nvSpPr>
          <p:cNvPr id="4" name="Slide Number Placeholder 3"/>
          <p:cNvSpPr>
            <a:spLocks noGrp="1"/>
          </p:cNvSpPr>
          <p:nvPr>
            <p:ph type="sldNum" sz="quarter" idx="10"/>
          </p:nvPr>
        </p:nvSpPr>
        <p:spPr/>
        <p:txBody>
          <a:bodyPr/>
          <a:lstStyle/>
          <a:p>
            <a:fld id="{1091D39C-F6BE-40B2-B442-27C49B3B92ED}" type="slidenum">
              <a:rPr lang="en-US" smtClean="0"/>
              <a:t>26</a:t>
            </a:fld>
            <a:endParaRPr lang="en-US"/>
          </a:p>
        </p:txBody>
      </p:sp>
    </p:spTree>
    <p:extLst>
      <p:ext uri="{BB962C8B-B14F-4D97-AF65-F5344CB8AC3E}">
        <p14:creationId xmlns:p14="http://schemas.microsoft.com/office/powerpoint/2010/main" val="581792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group1 : Low programming language experience () and application experience () but high programming capability()</a:t>
            </a:r>
          </a:p>
          <a:p>
            <a:r>
              <a:rPr lang="en-US" sz="1200" kern="1200" dirty="0" smtClean="0">
                <a:solidFill>
                  <a:schemeClr val="tx1"/>
                </a:solidFill>
                <a:effectLst/>
                <a:latin typeface="+mn-lt"/>
                <a:ea typeface="+mn-ea"/>
                <a:cs typeface="+mn-cs"/>
              </a:rPr>
              <a:t>group 2: very high analyst capability() and nominal application experience() but low programming language experience()</a:t>
            </a:r>
          </a:p>
          <a:p>
            <a:r>
              <a:rPr lang="en-US" sz="1200" kern="1200" dirty="0" smtClean="0">
                <a:solidFill>
                  <a:schemeClr val="tx1"/>
                </a:solidFill>
                <a:effectLst/>
                <a:latin typeface="+mn-lt"/>
                <a:ea typeface="+mn-ea"/>
                <a:cs typeface="+mn-cs"/>
              </a:rPr>
              <a:t>group 3: low programming language experience () and nominal analyst capability () but very high programming capability().</a:t>
            </a:r>
          </a:p>
          <a:p>
            <a:endParaRPr lang="en-US" dirty="0"/>
          </a:p>
        </p:txBody>
      </p:sp>
      <p:sp>
        <p:nvSpPr>
          <p:cNvPr id="4" name="Slide Number Placeholder 3"/>
          <p:cNvSpPr>
            <a:spLocks noGrp="1"/>
          </p:cNvSpPr>
          <p:nvPr>
            <p:ph type="sldNum" sz="quarter" idx="10"/>
          </p:nvPr>
        </p:nvSpPr>
        <p:spPr/>
        <p:txBody>
          <a:bodyPr/>
          <a:lstStyle/>
          <a:p>
            <a:fld id="{1091D39C-F6BE-40B2-B442-27C49B3B92ED}" type="slidenum">
              <a:rPr lang="en-US" smtClean="0"/>
              <a:t>27</a:t>
            </a:fld>
            <a:endParaRPr lang="en-US"/>
          </a:p>
        </p:txBody>
      </p:sp>
    </p:spTree>
    <p:extLst>
      <p:ext uri="{BB962C8B-B14F-4D97-AF65-F5344CB8AC3E}">
        <p14:creationId xmlns:p14="http://schemas.microsoft.com/office/powerpoint/2010/main" val="1926912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group1 : Low programming language experience (1.07) and low application experience (1.13) but high programming capability(0.86)</a:t>
            </a:r>
          </a:p>
          <a:p>
            <a:r>
              <a:rPr lang="en-US" sz="1200" kern="1200" dirty="0" smtClean="0">
                <a:solidFill>
                  <a:schemeClr val="tx1"/>
                </a:solidFill>
                <a:effectLst/>
                <a:latin typeface="+mn-lt"/>
                <a:ea typeface="+mn-ea"/>
                <a:cs typeface="+mn-cs"/>
              </a:rPr>
              <a:t>group 2: very high analyst capability(0.71) and nominal application experience(1.00) but low programming language experience(1.07)</a:t>
            </a:r>
          </a:p>
          <a:p>
            <a:r>
              <a:rPr lang="en-US" sz="1200" kern="1200" dirty="0" smtClean="0">
                <a:solidFill>
                  <a:schemeClr val="tx1"/>
                </a:solidFill>
                <a:effectLst/>
                <a:latin typeface="+mn-lt"/>
                <a:ea typeface="+mn-ea"/>
                <a:cs typeface="+mn-cs"/>
              </a:rPr>
              <a:t>group 3: low programming language experience (1.07) and nominal analyst capability (1.00) but very high programming capability(0.70).</a:t>
            </a:r>
          </a:p>
          <a:p>
            <a:endParaRPr lang="en-US" dirty="0"/>
          </a:p>
        </p:txBody>
      </p:sp>
      <p:sp>
        <p:nvSpPr>
          <p:cNvPr id="4" name="Slide Number Placeholder 3"/>
          <p:cNvSpPr>
            <a:spLocks noGrp="1"/>
          </p:cNvSpPr>
          <p:nvPr>
            <p:ph type="sldNum" sz="quarter" idx="10"/>
          </p:nvPr>
        </p:nvSpPr>
        <p:spPr/>
        <p:txBody>
          <a:bodyPr/>
          <a:lstStyle/>
          <a:p>
            <a:fld id="{1091D39C-F6BE-40B2-B442-27C49B3B92ED}" type="slidenum">
              <a:rPr lang="en-US" smtClean="0"/>
              <a:t>28</a:t>
            </a:fld>
            <a:endParaRPr lang="en-US"/>
          </a:p>
        </p:txBody>
      </p:sp>
    </p:spTree>
    <p:extLst>
      <p:ext uri="{BB962C8B-B14F-4D97-AF65-F5344CB8AC3E}">
        <p14:creationId xmlns:p14="http://schemas.microsoft.com/office/powerpoint/2010/main" val="3431080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Cost estimation </a:t>
            </a:r>
            <a:endParaRPr lang="en-US" dirty="0"/>
          </a:p>
        </p:txBody>
      </p:sp>
    </p:spTree>
    <p:extLst>
      <p:ext uri="{BB962C8B-B14F-4D97-AF65-F5344CB8AC3E}">
        <p14:creationId xmlns:p14="http://schemas.microsoft.com/office/powerpoint/2010/main" val="27502130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dirty="0"/>
              <a:t>(d) Average manning is the average number of persons required </a:t>
            </a:r>
            <a:r>
              <a:rPr lang="en-US" dirty="0" smtClean="0"/>
              <a:t>per month </a:t>
            </a:r>
            <a:r>
              <a:rPr lang="en-US" dirty="0"/>
              <a:t>in the project</a:t>
            </a:r>
            <a:r>
              <a:rPr lang="en-US" dirty="0" smtClean="0"/>
              <a:t>.</a:t>
            </a:r>
          </a:p>
          <a:p>
            <a:r>
              <a:rPr lang="en-US" dirty="0" smtClean="0"/>
              <a:t>M(SEL) = 96 P-M/15M = 6.4 persons</a:t>
            </a:r>
          </a:p>
          <a:p>
            <a:r>
              <a:rPr lang="en-US" dirty="0" smtClean="0"/>
              <a:t>M(W-F) = 96 P-M/13M = 7.4 persons</a:t>
            </a:r>
            <a:r>
              <a:rPr lang="en-US" dirty="0"/>
              <a:t/>
            </a:r>
            <a:br>
              <a:rPr lang="en-US" dirty="0"/>
            </a:br>
            <a:endParaRPr lang="en-US" dirty="0"/>
          </a:p>
        </p:txBody>
      </p:sp>
    </p:spTree>
    <p:extLst>
      <p:ext uri="{BB962C8B-B14F-4D97-AF65-F5344CB8AC3E}">
        <p14:creationId xmlns:p14="http://schemas.microsoft.com/office/powerpoint/2010/main" val="20851862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COCOMO(</a:t>
            </a:r>
            <a:r>
              <a:rPr lang="en-US" dirty="0" err="1" smtClean="0"/>
              <a:t>COnstructive</a:t>
            </a:r>
            <a:r>
              <a:rPr lang="en-US" dirty="0" smtClean="0"/>
              <a:t> </a:t>
            </a:r>
            <a:r>
              <a:rPr lang="en-US" dirty="0" err="1" smtClean="0"/>
              <a:t>COst</a:t>
            </a:r>
            <a:r>
              <a:rPr lang="en-US" dirty="0" smtClean="0"/>
              <a:t> </a:t>
            </a:r>
            <a:r>
              <a:rPr lang="en-US" dirty="0" err="1" smtClean="0"/>
              <a:t>MOdel</a:t>
            </a:r>
            <a:r>
              <a:rPr lang="en-US" dirty="0" smtClean="0"/>
              <a:t>)</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5987" y="2520156"/>
            <a:ext cx="4772025"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7162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COCOMO</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812" y="2053431"/>
            <a:ext cx="6048375" cy="361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144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8991599" cy="670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4519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endParaRPr lang="en-US" dirty="0"/>
          </a:p>
        </p:txBody>
      </p:sp>
      <p:sp>
        <p:nvSpPr>
          <p:cNvPr id="3" name="Content Placeholder 2"/>
          <p:cNvSpPr>
            <a:spLocks noGrp="1"/>
          </p:cNvSpPr>
          <p:nvPr>
            <p:ph idx="1"/>
          </p:nvPr>
        </p:nvSpPr>
        <p:spPr/>
        <p:txBody>
          <a:bodyPr/>
          <a:lstStyle/>
          <a:p>
            <a:r>
              <a:rPr lang="en-US" dirty="0" smtClean="0"/>
              <a:t>Basic COCOMO model takes </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1729" y="2209800"/>
            <a:ext cx="2905125"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85800" y="4191000"/>
            <a:ext cx="8077200" cy="954107"/>
          </a:xfrm>
          <a:prstGeom prst="rect">
            <a:avLst/>
          </a:prstGeom>
        </p:spPr>
        <p:txBody>
          <a:bodyPr wrap="square">
            <a:spAutoFit/>
          </a:bodyPr>
          <a:lstStyle/>
          <a:p>
            <a:r>
              <a:rPr lang="en-US" sz="2800" dirty="0"/>
              <a:t>The coefficients a</a:t>
            </a:r>
            <a:r>
              <a:rPr lang="en-US" sz="2800" baseline="30000" dirty="0"/>
              <a:t>b</a:t>
            </a:r>
            <a:r>
              <a:rPr lang="en-US" sz="2800" dirty="0"/>
              <a:t>, b</a:t>
            </a:r>
            <a:r>
              <a:rPr lang="en-US" sz="2800" baseline="30000" dirty="0"/>
              <a:t>b</a:t>
            </a:r>
            <a:r>
              <a:rPr lang="en-US" sz="2800" dirty="0"/>
              <a:t>, </a:t>
            </a:r>
            <a:r>
              <a:rPr lang="en-US" sz="2800" dirty="0" err="1"/>
              <a:t>c</a:t>
            </a:r>
            <a:r>
              <a:rPr lang="en-US" sz="2800" baseline="30000" dirty="0" err="1"/>
              <a:t>b</a:t>
            </a:r>
            <a:r>
              <a:rPr lang="en-US" sz="2800" dirty="0"/>
              <a:t> and </a:t>
            </a:r>
            <a:r>
              <a:rPr lang="en-US" sz="2800" dirty="0" err="1"/>
              <a:t>d</a:t>
            </a:r>
            <a:r>
              <a:rPr lang="en-US" sz="2800" baseline="30000" dirty="0" err="1"/>
              <a:t>b</a:t>
            </a:r>
            <a:r>
              <a:rPr lang="en-US" sz="2800" dirty="0"/>
              <a:t> </a:t>
            </a:r>
            <a:r>
              <a:rPr lang="en-US" sz="2800" dirty="0" smtClean="0"/>
              <a:t>are given </a:t>
            </a:r>
            <a:r>
              <a:rPr lang="en-US" sz="2800" dirty="0"/>
              <a:t>in table</a:t>
            </a:r>
            <a:br>
              <a:rPr lang="en-US" sz="2800" dirty="0"/>
            </a:br>
            <a:endParaRPr lang="en-US" sz="2800" dirty="0"/>
          </a:p>
        </p:txBody>
      </p:sp>
    </p:spTree>
    <p:extLst>
      <p:ext uri="{BB962C8B-B14F-4D97-AF65-F5344CB8AC3E}">
        <p14:creationId xmlns:p14="http://schemas.microsoft.com/office/powerpoint/2010/main" val="1936828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Coefficients Table </a:t>
            </a:r>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896269"/>
            <a:ext cx="8382000" cy="4199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60836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Staff required ?</a:t>
            </a:r>
          </a:p>
          <a:p>
            <a:r>
              <a:rPr lang="en-US" dirty="0" smtClean="0"/>
              <a:t>Productivity ?</a:t>
            </a:r>
            <a:endParaRPr lang="en-US" dirty="0"/>
          </a:p>
        </p:txBody>
      </p:sp>
    </p:spTree>
    <p:extLst>
      <p:ext uri="{BB962C8B-B14F-4D97-AF65-F5344CB8AC3E}">
        <p14:creationId xmlns:p14="http://schemas.microsoft.com/office/powerpoint/2010/main" val="31640313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r>
              <a:rPr lang="en-US" dirty="0"/>
              <a:t>When effort and development time are known, the average staff </a:t>
            </a:r>
            <a:r>
              <a:rPr lang="en-US" dirty="0" smtClean="0"/>
              <a:t>size to </a:t>
            </a:r>
            <a:r>
              <a:rPr lang="en-US" dirty="0"/>
              <a:t>complete the project may be calculated as</a:t>
            </a:r>
            <a:r>
              <a:rPr lang="en-US" dirty="0" smtClean="0"/>
              <a:t>:</a:t>
            </a:r>
          </a:p>
          <a:p>
            <a:pPr marL="0" indent="0">
              <a:buNone/>
            </a:pPr>
            <a:r>
              <a:rPr lang="en-US" dirty="0"/>
              <a:t/>
            </a:r>
            <a:br>
              <a:rPr lang="en-US" dirty="0"/>
            </a:br>
            <a:endParaRPr lang="en-US" dirty="0" smtClean="0"/>
          </a:p>
          <a:p>
            <a:r>
              <a:rPr lang="en-US" dirty="0"/>
              <a:t>When project size is known, the productivity level may </a:t>
            </a:r>
            <a:r>
              <a:rPr lang="en-US" dirty="0" smtClean="0"/>
              <a:t>be calculated </a:t>
            </a:r>
            <a:r>
              <a:rPr lang="en-US" dirty="0"/>
              <a:t>as:</a:t>
            </a:r>
            <a:br>
              <a:rPr lang="en-US" dirty="0"/>
            </a:b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200400"/>
            <a:ext cx="518160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5334000"/>
            <a:ext cx="51816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03840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r>
              <a:rPr lang="en-US" dirty="0"/>
              <a:t>Suppose that a project was estimated to be 400 </a:t>
            </a:r>
            <a:r>
              <a:rPr lang="en-US" dirty="0" smtClean="0"/>
              <a:t>KLOC. Calculate </a:t>
            </a:r>
            <a:r>
              <a:rPr lang="en-US" dirty="0"/>
              <a:t>the effort </a:t>
            </a:r>
            <a:r>
              <a:rPr lang="en-US" dirty="0" smtClean="0"/>
              <a:t>and development </a:t>
            </a:r>
            <a:r>
              <a:rPr lang="en-US" dirty="0"/>
              <a:t>time for each of the </a:t>
            </a:r>
            <a:r>
              <a:rPr lang="en-US" dirty="0" smtClean="0"/>
              <a:t>three modes </a:t>
            </a:r>
            <a:r>
              <a:rPr lang="en-US" dirty="0"/>
              <a:t>i.e., organic, semidetached </a:t>
            </a:r>
            <a:r>
              <a:rPr lang="en-US" dirty="0" smtClean="0"/>
              <a:t>and embedded</a:t>
            </a:r>
            <a:r>
              <a:rPr lang="en-US" dirty="0"/>
              <a:t>.</a:t>
            </a:r>
            <a:br>
              <a:rPr lang="en-US" dirty="0"/>
            </a:br>
            <a:endParaRPr lang="en-US" dirty="0"/>
          </a:p>
        </p:txBody>
      </p:sp>
    </p:spTree>
    <p:extLst>
      <p:ext uri="{BB962C8B-B14F-4D97-AF65-F5344CB8AC3E}">
        <p14:creationId xmlns:p14="http://schemas.microsoft.com/office/powerpoint/2010/main" val="1146583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2514600"/>
            <a:ext cx="67056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6734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533400"/>
            <a:ext cx="7505700"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8747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7772399"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65987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r>
              <a:rPr lang="en-US" dirty="0"/>
              <a:t>A project size of 200 KLOC is to be developed. </a:t>
            </a:r>
            <a:r>
              <a:rPr lang="en-US" dirty="0" smtClean="0"/>
              <a:t>Software development </a:t>
            </a:r>
            <a:r>
              <a:rPr lang="en-US" dirty="0"/>
              <a:t>team has average experience on similar type </a:t>
            </a:r>
            <a:r>
              <a:rPr lang="en-US" dirty="0" smtClean="0"/>
              <a:t>of projects</a:t>
            </a:r>
            <a:r>
              <a:rPr lang="en-US" dirty="0"/>
              <a:t>. The project schedule is not very tight. Calculate the </a:t>
            </a:r>
            <a:r>
              <a:rPr lang="en-US" dirty="0" smtClean="0"/>
              <a:t>effort, development </a:t>
            </a:r>
            <a:r>
              <a:rPr lang="en-US" dirty="0"/>
              <a:t>time, average staff size and productivity of the project.</a:t>
            </a:r>
            <a:br>
              <a:rPr lang="en-US" dirty="0"/>
            </a:br>
            <a:endParaRPr lang="en-US" dirty="0"/>
          </a:p>
        </p:txBody>
      </p:sp>
    </p:spTree>
    <p:extLst>
      <p:ext uri="{BB962C8B-B14F-4D97-AF65-F5344CB8AC3E}">
        <p14:creationId xmlns:p14="http://schemas.microsoft.com/office/powerpoint/2010/main" val="27930275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a:t>The semi-detached mode is the most appropriate mode; keeping </a:t>
            </a:r>
            <a:r>
              <a:rPr lang="en-US" dirty="0" smtClean="0"/>
              <a:t>in view </a:t>
            </a:r>
            <a:r>
              <a:rPr lang="en-US" dirty="0"/>
              <a:t>the size, schedule and experience of the development team.</a:t>
            </a:r>
            <a:br>
              <a:rPr lang="en-US" dirty="0"/>
            </a:b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895600"/>
            <a:ext cx="80010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81132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800100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16860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Model</a:t>
            </a:r>
            <a:endParaRPr lang="en-US" dirty="0"/>
          </a:p>
        </p:txBody>
      </p:sp>
      <p:sp>
        <p:nvSpPr>
          <p:cNvPr id="3" name="Content Placeholder 2"/>
          <p:cNvSpPr>
            <a:spLocks noGrp="1"/>
          </p:cNvSpPr>
          <p:nvPr>
            <p:ph idx="1"/>
          </p:nvPr>
        </p:nvSpPr>
        <p:spPr/>
        <p:txBody>
          <a:bodyPr/>
          <a:lstStyle/>
          <a:p>
            <a:r>
              <a:rPr lang="en-US" dirty="0" smtClean="0"/>
              <a:t>Boehm introduced an additional set of 15 predictors called cost drivers in the intermediate model to take account of software development environment.</a:t>
            </a:r>
          </a:p>
          <a:p>
            <a:r>
              <a:rPr lang="en-US" dirty="0" smtClean="0"/>
              <a:t>Cost drivers are used to adjust the nominal cost of a project to the actual project environment hence increasing the accuracy of the estimates. </a:t>
            </a:r>
            <a:endParaRPr lang="en-US" dirty="0"/>
          </a:p>
        </p:txBody>
      </p:sp>
    </p:spTree>
    <p:extLst>
      <p:ext uri="{BB962C8B-B14F-4D97-AF65-F5344CB8AC3E}">
        <p14:creationId xmlns:p14="http://schemas.microsoft.com/office/powerpoint/2010/main" val="21948385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Drivers </a:t>
            </a:r>
            <a:endParaRPr lang="en-US" dirty="0"/>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447800"/>
            <a:ext cx="6476999"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72373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Drivers</a:t>
            </a:r>
            <a:endParaRPr lang="en-US" dirty="0"/>
          </a:p>
        </p:txBody>
      </p:sp>
      <p:pic>
        <p:nvPicPr>
          <p:cNvPr id="1536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600200"/>
            <a:ext cx="7010399"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94212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Rating </a:t>
            </a:r>
            <a:endParaRPr lang="en-US" dirty="0"/>
          </a:p>
        </p:txBody>
      </p:sp>
      <p:pic>
        <p:nvPicPr>
          <p:cNvPr id="1638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49548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Rating </a:t>
            </a:r>
            <a:endParaRPr lang="en-US" dirty="0"/>
          </a:p>
        </p:txBody>
      </p:sp>
      <p:pic>
        <p:nvPicPr>
          <p:cNvPr id="1741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7502" y="1600200"/>
            <a:ext cx="7608995"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75639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Formula </a:t>
            </a:r>
            <a:endParaRPr lang="en-US" dirty="0"/>
          </a:p>
        </p:txBody>
      </p:sp>
      <p:sp>
        <p:nvSpPr>
          <p:cNvPr id="4" name="Content Placeholder 3"/>
          <p:cNvSpPr>
            <a:spLocks noGrp="1"/>
          </p:cNvSpPr>
          <p:nvPr>
            <p:ph idx="1"/>
          </p:nvPr>
        </p:nvSpPr>
        <p:spPr/>
        <p:txBody>
          <a:bodyPr>
            <a:normAutofit/>
          </a:bodyPr>
          <a:lstStyle/>
          <a:p>
            <a:r>
              <a:rPr lang="en-US" sz="2000" dirty="0" smtClean="0"/>
              <a:t>EAF (Effort Adjustment Factor):- The multiplying factors for all 15 factors are multiplied to get EAF.</a:t>
            </a:r>
            <a:endParaRPr lang="en-US" sz="20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2" y="2362200"/>
            <a:ext cx="7686675"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0968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Static, Single Variable </a:t>
            </a:r>
            <a:r>
              <a:rPr lang="en-US" b="1" dirty="0" smtClean="0"/>
              <a:t>Models</a:t>
            </a:r>
            <a:endParaRPr lang="en-US" dirty="0"/>
          </a:p>
        </p:txBody>
      </p:sp>
      <p:sp>
        <p:nvSpPr>
          <p:cNvPr id="3" name="Content Placeholder 2"/>
          <p:cNvSpPr>
            <a:spLocks noGrp="1"/>
          </p:cNvSpPr>
          <p:nvPr>
            <p:ph idx="1"/>
          </p:nvPr>
        </p:nvSpPr>
        <p:spPr/>
        <p:txBody>
          <a:bodyPr>
            <a:normAutofit/>
          </a:bodyPr>
          <a:lstStyle/>
          <a:p>
            <a:r>
              <a:rPr lang="en-US" dirty="0"/>
              <a:t>use an equation to estimate the desired</a:t>
            </a:r>
            <a:br>
              <a:rPr lang="en-US" dirty="0"/>
            </a:br>
            <a:r>
              <a:rPr lang="en-US" dirty="0"/>
              <a:t>values such as cost, time, effort, </a:t>
            </a:r>
            <a:r>
              <a:rPr lang="en-US" dirty="0" smtClean="0"/>
              <a:t>etc.</a:t>
            </a:r>
          </a:p>
          <a:p>
            <a:r>
              <a:rPr lang="en-US" dirty="0"/>
              <a:t>all depend on the </a:t>
            </a:r>
            <a:r>
              <a:rPr lang="en-US" dirty="0" smtClean="0"/>
              <a:t>same variable </a:t>
            </a:r>
            <a:r>
              <a:rPr lang="en-US" dirty="0"/>
              <a:t>used as predictor (say, size</a:t>
            </a:r>
            <a:r>
              <a:rPr lang="en-US" dirty="0" smtClean="0"/>
              <a:t>).</a:t>
            </a:r>
          </a:p>
          <a:p>
            <a:r>
              <a:rPr lang="en-US" dirty="0"/>
              <a:t>An example of the </a:t>
            </a:r>
            <a:r>
              <a:rPr lang="en-US" dirty="0" smtClean="0"/>
              <a:t>most common </a:t>
            </a:r>
            <a:r>
              <a:rPr lang="en-US" dirty="0"/>
              <a:t>equations </a:t>
            </a:r>
            <a:r>
              <a:rPr lang="en-US" dirty="0" smtClean="0"/>
              <a:t>is:</a:t>
            </a:r>
          </a:p>
          <a:p>
            <a:pPr marL="0" indent="0">
              <a:buNone/>
            </a:pPr>
            <a:r>
              <a:rPr lang="en-US" dirty="0" smtClean="0"/>
              <a:t>		C = a L </a:t>
            </a:r>
            <a:r>
              <a:rPr lang="en-US" baseline="30000" dirty="0" smtClean="0"/>
              <a:t>b                     </a:t>
            </a:r>
            <a:r>
              <a:rPr lang="en-US" dirty="0" smtClean="0"/>
              <a:t>   (</a:t>
            </a:r>
            <a:r>
              <a:rPr lang="en-US" dirty="0" err="1" smtClean="0"/>
              <a:t>i</a:t>
            </a:r>
            <a:r>
              <a:rPr lang="en-US" dirty="0" smtClean="0"/>
              <a:t>)</a:t>
            </a:r>
            <a:endParaRPr lang="en-US" baseline="30000" dirty="0"/>
          </a:p>
          <a:p>
            <a:pPr marL="0" indent="0">
              <a:buNone/>
            </a:pPr>
            <a:r>
              <a:rPr lang="en-US" dirty="0" smtClean="0"/>
              <a:t>C </a:t>
            </a:r>
            <a:r>
              <a:rPr lang="en-US" dirty="0"/>
              <a:t>is the cost, L is the size and </a:t>
            </a:r>
            <a:r>
              <a:rPr lang="en-US" dirty="0" err="1"/>
              <a:t>a,b</a:t>
            </a:r>
            <a:r>
              <a:rPr lang="en-US" dirty="0"/>
              <a:t> are </a:t>
            </a:r>
            <a:r>
              <a:rPr lang="en-US" dirty="0" smtClean="0"/>
              <a:t>constants</a:t>
            </a:r>
            <a:endParaRPr lang="en-US" dirty="0"/>
          </a:p>
        </p:txBody>
      </p:sp>
    </p:spTree>
    <p:extLst>
      <p:ext uri="{BB962C8B-B14F-4D97-AF65-F5344CB8AC3E}">
        <p14:creationId xmlns:p14="http://schemas.microsoft.com/office/powerpoint/2010/main" val="17959909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a:xfrm>
            <a:off x="457200" y="1371600"/>
            <a:ext cx="8229600" cy="4525963"/>
          </a:xfrm>
        </p:spPr>
        <p:txBody>
          <a:bodyPr>
            <a:normAutofit lnSpcReduction="10000"/>
          </a:bodyPr>
          <a:lstStyle/>
          <a:p>
            <a:r>
              <a:rPr lang="en-US" sz="2000" dirty="0" smtClean="0">
                <a:latin typeface="Times New Roman" panose="02020603050405020304" pitchFamily="18" charset="0"/>
                <a:cs typeface="Times New Roman" panose="02020603050405020304" pitchFamily="18" charset="0"/>
              </a:rPr>
              <a:t>“Mr. Harish is an owner of automobile company and need to develop a software for payroll system for his staff having very large number of employees. So he give contract to XYZ company. Company say that the project will need very large database. Now company conduct interview for selecting a team for developing a project.”</a:t>
            </a:r>
          </a:p>
          <a:p>
            <a:pPr marL="0" indent="0">
              <a:buNone/>
            </a:pPr>
            <a:r>
              <a:rPr lang="en-US" sz="2000" dirty="0" smtClean="0">
                <a:latin typeface="Times New Roman" panose="02020603050405020304" pitchFamily="18" charset="0"/>
                <a:cs typeface="Times New Roman" panose="02020603050405020304" pitchFamily="18" charset="0"/>
              </a:rPr>
              <a:t>Gp1:- Developers with low programming capabilities but high programming language experience.</a:t>
            </a:r>
          </a:p>
          <a:p>
            <a:pPr marL="0" indent="0">
              <a:buNone/>
            </a:pPr>
            <a:r>
              <a:rPr lang="en-US" sz="2000" dirty="0" smtClean="0">
                <a:latin typeface="Times New Roman" panose="02020603050405020304" pitchFamily="18" charset="0"/>
                <a:cs typeface="Times New Roman" panose="02020603050405020304" pitchFamily="18" charset="0"/>
              </a:rPr>
              <a:t>Gp2 :- Developers with high analyst capabilities and high programming capabilities but low programming language experience.</a:t>
            </a:r>
          </a:p>
          <a:p>
            <a:pPr marL="0" indent="0">
              <a:buNone/>
            </a:pPr>
            <a:r>
              <a:rPr lang="en-US" sz="2000" dirty="0" smtClean="0">
                <a:latin typeface="Times New Roman" panose="02020603050405020304" pitchFamily="18" charset="0"/>
                <a:cs typeface="Times New Roman" panose="02020603050405020304" pitchFamily="18" charset="0"/>
              </a:rPr>
              <a:t>Gp3 :- Developers with low virtual machine experience, low programming capabilities but very high application experience.</a:t>
            </a:r>
          </a:p>
          <a:p>
            <a:pPr marL="0" indent="0">
              <a:buNone/>
            </a:pPr>
            <a:r>
              <a:rPr lang="en-US" sz="2000" dirty="0" smtClean="0">
                <a:latin typeface="Times New Roman" panose="02020603050405020304" pitchFamily="18" charset="0"/>
                <a:cs typeface="Times New Roman" panose="02020603050405020304" pitchFamily="18" charset="0"/>
              </a:rPr>
              <a:t>Gp4 :- Developers with high virtual machine experience, high programming capabilities but very low programming language experience. </a:t>
            </a:r>
          </a:p>
          <a:p>
            <a:pPr marL="0" indent="0">
              <a:buNone/>
            </a:pPr>
            <a:r>
              <a:rPr lang="en-US" sz="2000" dirty="0" smtClean="0">
                <a:latin typeface="Times New Roman" panose="02020603050405020304" pitchFamily="18" charset="0"/>
                <a:cs typeface="Times New Roman" panose="02020603050405020304" pitchFamily="18" charset="0"/>
              </a:rPr>
              <a:t>Which group company will prefer ?</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35090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normAutofit fontScale="85000" lnSpcReduction="10000"/>
          </a:bodyPr>
          <a:lstStyle/>
          <a:p>
            <a:r>
              <a:rPr lang="en-US" dirty="0"/>
              <a:t>A new project with estimated 400 KLOC embedded system has to </a:t>
            </a:r>
            <a:r>
              <a:rPr lang="en-US" dirty="0" smtClean="0"/>
              <a:t>be developed</a:t>
            </a:r>
            <a:r>
              <a:rPr lang="en-US" dirty="0"/>
              <a:t>. Project manager has a choice of hiring </a:t>
            </a:r>
            <a:r>
              <a:rPr lang="en-US" dirty="0" smtClean="0"/>
              <a:t>from two </a:t>
            </a:r>
            <a:r>
              <a:rPr lang="en-US" dirty="0"/>
              <a:t>pools </a:t>
            </a:r>
            <a:r>
              <a:rPr lang="en-US" dirty="0" smtClean="0"/>
              <a:t>of developers</a:t>
            </a:r>
            <a:r>
              <a:rPr lang="en-US" dirty="0"/>
              <a:t>: Very highly capable with very little experience in </a:t>
            </a:r>
            <a:r>
              <a:rPr lang="en-US" dirty="0" smtClean="0"/>
              <a:t>the programming </a:t>
            </a:r>
            <a:r>
              <a:rPr lang="en-US" dirty="0"/>
              <a:t>language being </a:t>
            </a:r>
            <a:r>
              <a:rPr lang="en-US" dirty="0" smtClean="0"/>
              <a:t>used.</a:t>
            </a:r>
          </a:p>
          <a:p>
            <a:pPr marL="0" indent="0">
              <a:buNone/>
            </a:pPr>
            <a:r>
              <a:rPr lang="en-US" dirty="0"/>
              <a:t> </a:t>
            </a:r>
            <a:r>
              <a:rPr lang="en-US" dirty="0" smtClean="0"/>
              <a:t>   Or</a:t>
            </a:r>
            <a:r>
              <a:rPr lang="en-US" dirty="0"/>
              <a:t/>
            </a:r>
            <a:br>
              <a:rPr lang="en-US" dirty="0"/>
            </a:br>
            <a:r>
              <a:rPr lang="en-US" dirty="0" smtClean="0"/>
              <a:t>    Developers </a:t>
            </a:r>
            <a:r>
              <a:rPr lang="en-US" dirty="0"/>
              <a:t>of low quality but a lot of experience </a:t>
            </a:r>
            <a:r>
              <a:rPr lang="en-US" dirty="0" smtClean="0"/>
              <a:t>with       </a:t>
            </a:r>
          </a:p>
          <a:p>
            <a:pPr marL="0" indent="0">
              <a:buNone/>
            </a:pPr>
            <a:r>
              <a:rPr lang="en-US" dirty="0"/>
              <a:t> </a:t>
            </a:r>
            <a:r>
              <a:rPr lang="en-US" dirty="0" smtClean="0"/>
              <a:t>   the programming</a:t>
            </a:r>
            <a:r>
              <a:rPr lang="en-US" dirty="0"/>
              <a:t> </a:t>
            </a:r>
            <a:r>
              <a:rPr lang="en-US" dirty="0" smtClean="0"/>
              <a:t>language</a:t>
            </a:r>
            <a:r>
              <a:rPr lang="en-US" dirty="0"/>
              <a:t>. What is the impact </a:t>
            </a:r>
            <a:r>
              <a:rPr lang="en-US" dirty="0" smtClean="0"/>
              <a:t>of    </a:t>
            </a:r>
          </a:p>
          <a:p>
            <a:pPr marL="0" indent="0">
              <a:buNone/>
            </a:pPr>
            <a:r>
              <a:rPr lang="en-US" dirty="0"/>
              <a:t> </a:t>
            </a:r>
            <a:r>
              <a:rPr lang="en-US" dirty="0" smtClean="0"/>
              <a:t>   hiring </a:t>
            </a:r>
            <a:r>
              <a:rPr lang="en-US" dirty="0"/>
              <a:t>all developers from one or </a:t>
            </a:r>
            <a:r>
              <a:rPr lang="en-US" dirty="0" smtClean="0"/>
              <a:t>the other </a:t>
            </a:r>
            <a:r>
              <a:rPr lang="en-US" dirty="0"/>
              <a:t>pool ?</a:t>
            </a:r>
            <a:br>
              <a:rPr lang="en-US" dirty="0"/>
            </a:br>
            <a:endParaRPr lang="en-US" dirty="0"/>
          </a:p>
        </p:txBody>
      </p:sp>
    </p:spTree>
    <p:extLst>
      <p:ext uri="{BB962C8B-B14F-4D97-AF65-F5344CB8AC3E}">
        <p14:creationId xmlns:p14="http://schemas.microsoft.com/office/powerpoint/2010/main" val="30763724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sp>
        <p:nvSpPr>
          <p:cNvPr id="3" name="Content Placeholder 2"/>
          <p:cNvSpPr>
            <a:spLocks noGrp="1"/>
          </p:cNvSpPr>
          <p:nvPr>
            <p:ph idx="1"/>
          </p:nvPr>
        </p:nvSpPr>
        <p:spPr/>
        <p:txBody>
          <a:bodyPr/>
          <a:lstStyle/>
          <a:p>
            <a:r>
              <a:rPr lang="en-US" dirty="0"/>
              <a:t>This is the case of embedded mode and model is </a:t>
            </a:r>
            <a:r>
              <a:rPr lang="en-US" dirty="0" smtClean="0"/>
              <a:t>intermediate COCOMO</a:t>
            </a:r>
          </a:p>
          <a:p>
            <a:r>
              <a:rPr lang="en-US" dirty="0" smtClean="0"/>
              <a:t>E = </a:t>
            </a:r>
            <a:r>
              <a:rPr lang="en-US" baseline="-25000" dirty="0" smtClean="0"/>
              <a:t>ai</a:t>
            </a:r>
            <a:r>
              <a:rPr lang="en-US" dirty="0" smtClean="0"/>
              <a:t> (KLOC)</a:t>
            </a:r>
            <a:r>
              <a:rPr lang="en-US" baseline="30000" dirty="0" smtClean="0"/>
              <a:t>bi</a:t>
            </a:r>
            <a:r>
              <a:rPr lang="en-US" baseline="30000" dirty="0"/>
              <a:t/>
            </a:r>
            <a:br>
              <a:rPr lang="en-US" baseline="30000" dirty="0"/>
            </a:br>
            <a:endParaRPr lang="en-US" baseline="30000" dirty="0" smtClean="0"/>
          </a:p>
          <a:p>
            <a:endParaRPr lang="en-US" baseline="30000" dirty="0"/>
          </a:p>
        </p:txBody>
      </p:sp>
    </p:spTree>
    <p:extLst>
      <p:ext uri="{BB962C8B-B14F-4D97-AF65-F5344CB8AC3E}">
        <p14:creationId xmlns:p14="http://schemas.microsoft.com/office/powerpoint/2010/main" val="320846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Software Engineering Laboratory of the university of Maryland established SEL model.</a:t>
            </a:r>
          </a:p>
          <a:p>
            <a:r>
              <a:rPr lang="en-US" dirty="0" smtClean="0"/>
              <a:t>E = 1.4 L</a:t>
            </a:r>
            <a:r>
              <a:rPr lang="en-US" baseline="30000" dirty="0" smtClean="0"/>
              <a:t>0.93</a:t>
            </a:r>
            <a:endParaRPr lang="en-US" baseline="30000" dirty="0"/>
          </a:p>
          <a:p>
            <a:r>
              <a:rPr lang="en-US" dirty="0" smtClean="0"/>
              <a:t>D = 4.6 L</a:t>
            </a:r>
            <a:r>
              <a:rPr lang="en-US" baseline="30000" dirty="0" smtClean="0"/>
              <a:t>0.26</a:t>
            </a:r>
          </a:p>
          <a:p>
            <a:r>
              <a:rPr lang="en-US" dirty="0"/>
              <a:t>Effort (E in Person-months</a:t>
            </a:r>
            <a:r>
              <a:rPr lang="en-US" dirty="0" smtClean="0"/>
              <a:t>), </a:t>
            </a:r>
            <a:r>
              <a:rPr lang="en-US" dirty="0"/>
              <a:t>duration (D, in months) are calculated from the </a:t>
            </a:r>
            <a:r>
              <a:rPr lang="en-US" dirty="0" smtClean="0"/>
              <a:t>number of </a:t>
            </a:r>
            <a:r>
              <a:rPr lang="en-US" dirty="0"/>
              <a:t>lines of code (L, in thousands of lines) used as </a:t>
            </a:r>
            <a:r>
              <a:rPr lang="en-US" dirty="0" smtClean="0"/>
              <a:t>a predictor</a:t>
            </a:r>
            <a:r>
              <a:rPr lang="en-US" dirty="0"/>
              <a:t>.</a:t>
            </a:r>
            <a:br>
              <a:rPr lang="en-US" dirty="0"/>
            </a:br>
            <a:r>
              <a:rPr lang="en-US" dirty="0"/>
              <a:t/>
            </a:r>
            <a:br>
              <a:rPr lang="en-US" dirty="0"/>
            </a:br>
            <a:endParaRPr lang="en-US" dirty="0"/>
          </a:p>
        </p:txBody>
      </p:sp>
    </p:spTree>
    <p:extLst>
      <p:ext uri="{BB962C8B-B14F-4D97-AF65-F5344CB8AC3E}">
        <p14:creationId xmlns:p14="http://schemas.microsoft.com/office/powerpoint/2010/main" val="562173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Static, Multivariable </a:t>
            </a:r>
            <a:r>
              <a:rPr lang="en-US" b="1" dirty="0" smtClean="0"/>
              <a:t>Models(</a:t>
            </a:r>
            <a:r>
              <a:rPr lang="en-US" dirty="0" err="1"/>
              <a:t>Walston</a:t>
            </a:r>
            <a:r>
              <a:rPr lang="en-US" dirty="0"/>
              <a:t>-Felix model </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These models are often based on equation (</a:t>
            </a:r>
            <a:r>
              <a:rPr lang="en-US" dirty="0" err="1" smtClean="0"/>
              <a:t>i</a:t>
            </a:r>
            <a:r>
              <a:rPr lang="en-US" dirty="0" smtClean="0"/>
              <a:t>)</a:t>
            </a:r>
          </a:p>
          <a:p>
            <a:r>
              <a:rPr lang="en-US" dirty="0" smtClean="0"/>
              <a:t>they </a:t>
            </a:r>
            <a:r>
              <a:rPr lang="en-US" dirty="0"/>
              <a:t>actually </a:t>
            </a:r>
            <a:r>
              <a:rPr lang="en-US" dirty="0" smtClean="0"/>
              <a:t>depend on </a:t>
            </a:r>
            <a:r>
              <a:rPr lang="en-US" dirty="0"/>
              <a:t>several variables representing various aspects of the software</a:t>
            </a:r>
            <a:br>
              <a:rPr lang="en-US" dirty="0"/>
            </a:br>
            <a:r>
              <a:rPr lang="en-US" dirty="0"/>
              <a:t>development environment, for </a:t>
            </a:r>
            <a:r>
              <a:rPr lang="en-US" dirty="0" smtClean="0"/>
              <a:t>example method </a:t>
            </a:r>
            <a:r>
              <a:rPr lang="en-US" dirty="0"/>
              <a:t>used, </a:t>
            </a:r>
            <a:r>
              <a:rPr lang="en-US" dirty="0" smtClean="0"/>
              <a:t>user participation</a:t>
            </a:r>
            <a:r>
              <a:rPr lang="en-US" dirty="0"/>
              <a:t>, customer oriented changes, memory constraints, </a:t>
            </a:r>
            <a:r>
              <a:rPr lang="en-US" dirty="0" smtClean="0"/>
              <a:t>etc.</a:t>
            </a:r>
          </a:p>
          <a:p>
            <a:r>
              <a:rPr lang="en-US" dirty="0" smtClean="0"/>
              <a:t>E = 5.3 L </a:t>
            </a:r>
            <a:r>
              <a:rPr lang="en-US" baseline="30000" dirty="0" smtClean="0"/>
              <a:t>0.91</a:t>
            </a:r>
          </a:p>
          <a:p>
            <a:r>
              <a:rPr lang="en-US" dirty="0" smtClean="0"/>
              <a:t>D = 4.1 L </a:t>
            </a:r>
            <a:r>
              <a:rPr lang="en-US" baseline="30000" dirty="0" smtClean="0"/>
              <a:t>0.36</a:t>
            </a:r>
            <a:r>
              <a:rPr lang="en-US" dirty="0"/>
              <a:t/>
            </a:r>
            <a:br>
              <a:rPr lang="en-US" dirty="0"/>
            </a:br>
            <a:endParaRPr lang="en-US" dirty="0"/>
          </a:p>
        </p:txBody>
      </p:sp>
    </p:spTree>
    <p:extLst>
      <p:ext uri="{BB962C8B-B14F-4D97-AF65-F5344CB8AC3E}">
        <p14:creationId xmlns:p14="http://schemas.microsoft.com/office/powerpoint/2010/main" val="4017089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Compare the </a:t>
            </a:r>
            <a:r>
              <a:rPr lang="en-US" dirty="0" err="1"/>
              <a:t>Walston</a:t>
            </a:r>
            <a:r>
              <a:rPr lang="en-US" dirty="0"/>
              <a:t>-Felix model with the SEL model on </a:t>
            </a:r>
            <a:r>
              <a:rPr lang="en-US" dirty="0" smtClean="0"/>
              <a:t>a software </a:t>
            </a:r>
            <a:r>
              <a:rPr lang="en-US" dirty="0"/>
              <a:t>development expected to involve 8 person-years of effort.</a:t>
            </a:r>
            <a:br>
              <a:rPr lang="en-US" dirty="0"/>
            </a:br>
            <a:endParaRPr lang="en-US" dirty="0" smtClean="0"/>
          </a:p>
          <a:p>
            <a:r>
              <a:rPr lang="en-US" dirty="0" smtClean="0"/>
              <a:t>Software </a:t>
            </a:r>
            <a:r>
              <a:rPr lang="en-US" dirty="0"/>
              <a:t>Project Planning</a:t>
            </a:r>
            <a:br>
              <a:rPr lang="en-US" dirty="0"/>
            </a:br>
            <a:r>
              <a:rPr lang="en-US" dirty="0"/>
              <a:t>(a</a:t>
            </a:r>
            <a:r>
              <a:rPr lang="en-US" dirty="0" smtClean="0"/>
              <a:t>) Calculate </a:t>
            </a:r>
            <a:r>
              <a:rPr lang="en-US" dirty="0"/>
              <a:t>the number of lines of source code that can </a:t>
            </a:r>
            <a:r>
              <a:rPr lang="en-US" dirty="0" smtClean="0"/>
              <a:t>be produced</a:t>
            </a:r>
            <a:r>
              <a:rPr lang="en-US" dirty="0"/>
              <a:t>.</a:t>
            </a:r>
            <a:br>
              <a:rPr lang="en-US" dirty="0"/>
            </a:br>
            <a:r>
              <a:rPr lang="en-US" dirty="0"/>
              <a:t>(b)Calculate the duration of the development.</a:t>
            </a:r>
            <a:br>
              <a:rPr lang="en-US" dirty="0"/>
            </a:br>
            <a:r>
              <a:rPr lang="en-US" dirty="0"/>
              <a:t>(c)Calculate the productivity in LOC/PY</a:t>
            </a:r>
            <a:br>
              <a:rPr lang="en-US" dirty="0"/>
            </a:br>
            <a:r>
              <a:rPr lang="en-US" dirty="0"/>
              <a:t>(d)Calculate the average manning</a:t>
            </a:r>
            <a:br>
              <a:rPr lang="en-US" dirty="0"/>
            </a:br>
            <a:endParaRPr lang="en-US" dirty="0"/>
          </a:p>
        </p:txBody>
      </p:sp>
    </p:spTree>
    <p:extLst>
      <p:ext uri="{BB962C8B-B14F-4D97-AF65-F5344CB8AC3E}">
        <p14:creationId xmlns:p14="http://schemas.microsoft.com/office/powerpoint/2010/main" val="3343244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amount of manpower involved = 8 PY = 96 person-months</a:t>
            </a:r>
            <a:br>
              <a:rPr lang="en-US" dirty="0"/>
            </a:br>
            <a:r>
              <a:rPr lang="en-US" dirty="0"/>
              <a:t>(a) Number of lines of source code can </a:t>
            </a:r>
            <a:r>
              <a:rPr lang="en-US" dirty="0" smtClean="0"/>
              <a:t>be obtained </a:t>
            </a:r>
            <a:r>
              <a:rPr lang="en-US" dirty="0"/>
              <a:t>by </a:t>
            </a:r>
            <a:r>
              <a:rPr lang="en-US" dirty="0" smtClean="0"/>
              <a:t>reversing equation </a:t>
            </a:r>
            <a:r>
              <a:rPr lang="en-US" dirty="0"/>
              <a:t>to give</a:t>
            </a:r>
            <a:r>
              <a:rPr lang="en-US" dirty="0" smtClean="0"/>
              <a:t>:</a:t>
            </a:r>
          </a:p>
          <a:p>
            <a:pPr marL="0" indent="0">
              <a:buNone/>
            </a:pPr>
            <a:endParaRPr lang="en-US" dirty="0" smtClean="0"/>
          </a:p>
          <a:p>
            <a:pPr marL="0" indent="0">
              <a:buNone/>
            </a:pPr>
            <a:r>
              <a:rPr lang="en-US" dirty="0" smtClean="0"/>
              <a:t>	L </a:t>
            </a:r>
            <a:r>
              <a:rPr lang="en-US" dirty="0"/>
              <a:t>= (</a:t>
            </a:r>
            <a:r>
              <a:rPr lang="en-US" dirty="0" smtClean="0"/>
              <a:t>E/a)</a:t>
            </a:r>
            <a:r>
              <a:rPr lang="en-US" baseline="30000" dirty="0" smtClean="0"/>
              <a:t>1/b</a:t>
            </a:r>
          </a:p>
          <a:p>
            <a:endParaRPr lang="fr-FR" dirty="0" smtClean="0"/>
          </a:p>
          <a:p>
            <a:r>
              <a:rPr lang="fr-FR" dirty="0" smtClean="0"/>
              <a:t>L(SEL</a:t>
            </a:r>
            <a:r>
              <a:rPr lang="fr-FR" dirty="0"/>
              <a:t>) = (96/1.4)</a:t>
            </a:r>
            <a:r>
              <a:rPr lang="fr-FR" baseline="30000" dirty="0"/>
              <a:t>1/0.93</a:t>
            </a:r>
            <a:r>
              <a:rPr lang="fr-FR" dirty="0"/>
              <a:t> = 94264 LOC</a:t>
            </a:r>
            <a:br>
              <a:rPr lang="fr-FR" dirty="0"/>
            </a:br>
            <a:r>
              <a:rPr lang="fr-FR" dirty="0" smtClean="0"/>
              <a:t>L(W-F) </a:t>
            </a:r>
            <a:r>
              <a:rPr lang="fr-FR" dirty="0"/>
              <a:t>= (96/5.2)</a:t>
            </a:r>
            <a:r>
              <a:rPr lang="fr-FR" baseline="30000" dirty="0"/>
              <a:t>1/0.91</a:t>
            </a:r>
            <a:r>
              <a:rPr lang="fr-FR" dirty="0"/>
              <a:t> = 24632 LOC.</a:t>
            </a:r>
            <a:br>
              <a:rPr lang="fr-FR"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581256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dirty="0"/>
              <a:t>(b) Duration in months can be calculated by means of </a:t>
            </a:r>
            <a:r>
              <a:rPr lang="en-US" dirty="0" smtClean="0"/>
              <a:t>equation</a:t>
            </a:r>
          </a:p>
          <a:p>
            <a:pPr marL="0" indent="0">
              <a:buNone/>
            </a:pPr>
            <a:endParaRPr lang="en-US" dirty="0"/>
          </a:p>
          <a:p>
            <a:r>
              <a:rPr lang="en-US" dirty="0"/>
              <a:t>D(SEL) = 4.6 (L)</a:t>
            </a:r>
            <a:r>
              <a:rPr lang="en-US" baseline="30000" dirty="0"/>
              <a:t>0.26</a:t>
            </a:r>
            <a:r>
              <a:rPr lang="en-US" dirty="0"/>
              <a:t/>
            </a:r>
            <a:br>
              <a:rPr lang="en-US" dirty="0"/>
            </a:br>
            <a:r>
              <a:rPr lang="en-US" dirty="0" smtClean="0"/>
              <a:t>	      = </a:t>
            </a:r>
            <a:r>
              <a:rPr lang="en-US" dirty="0"/>
              <a:t>4.6 (94.264)</a:t>
            </a:r>
            <a:r>
              <a:rPr lang="en-US" baseline="30000" dirty="0"/>
              <a:t>0.26</a:t>
            </a:r>
            <a:r>
              <a:rPr lang="en-US" dirty="0"/>
              <a:t> = 15 </a:t>
            </a:r>
            <a:r>
              <a:rPr lang="en-US" dirty="0" smtClean="0"/>
              <a:t>months</a:t>
            </a:r>
          </a:p>
          <a:p>
            <a:pPr marL="0" indent="0">
              <a:buNone/>
            </a:pPr>
            <a:endParaRPr lang="en-US" dirty="0" smtClean="0"/>
          </a:p>
          <a:p>
            <a:r>
              <a:rPr lang="en-US" dirty="0"/>
              <a:t>D(W-F) = 4.1 L</a:t>
            </a:r>
            <a:r>
              <a:rPr lang="en-US" baseline="30000" dirty="0"/>
              <a:t>0.36</a:t>
            </a:r>
            <a:r>
              <a:rPr lang="en-US" dirty="0"/>
              <a:t/>
            </a:r>
            <a:br>
              <a:rPr lang="en-US" dirty="0"/>
            </a:br>
            <a:r>
              <a:rPr lang="en-US" dirty="0" smtClean="0"/>
              <a:t>              = </a:t>
            </a:r>
            <a:r>
              <a:rPr lang="en-US" dirty="0"/>
              <a:t>4.1(24.632)</a:t>
            </a:r>
            <a:r>
              <a:rPr lang="en-US" baseline="30000" dirty="0"/>
              <a:t>0.36</a:t>
            </a:r>
            <a:r>
              <a:rPr lang="en-US" dirty="0"/>
              <a:t> = 13 </a:t>
            </a:r>
            <a:r>
              <a:rPr lang="en-US" dirty="0" smtClean="0"/>
              <a:t>months</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6382574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 Productivity is the lines of code produced per person/month (year)</a:t>
            </a:r>
            <a:br>
              <a:rPr lang="en-US" dirty="0"/>
            </a:br>
            <a:endParaRPr lang="en-US" dirty="0" smtClean="0"/>
          </a:p>
          <a:p>
            <a:r>
              <a:rPr lang="en-US" i="1" dirty="0"/>
              <a:t>P </a:t>
            </a:r>
            <a:r>
              <a:rPr lang="en-US" i="1" dirty="0" smtClean="0"/>
              <a:t>(SEL) </a:t>
            </a:r>
            <a:r>
              <a:rPr lang="en-US" dirty="0"/>
              <a:t>= 94264 </a:t>
            </a:r>
            <a:r>
              <a:rPr lang="en-US" dirty="0" smtClean="0"/>
              <a:t>/8 = 11783 </a:t>
            </a:r>
            <a:r>
              <a:rPr lang="en-US" i="1" dirty="0"/>
              <a:t>LOC </a:t>
            </a:r>
            <a:r>
              <a:rPr lang="en-US" dirty="0"/>
              <a:t>/ </a:t>
            </a:r>
            <a:r>
              <a:rPr lang="en-US" i="1" dirty="0" smtClean="0"/>
              <a:t>Person</a:t>
            </a:r>
            <a:r>
              <a:rPr lang="en-US" dirty="0" smtClean="0"/>
              <a:t>−</a:t>
            </a:r>
            <a:r>
              <a:rPr lang="en-US" i="1" dirty="0" smtClean="0"/>
              <a:t>Years</a:t>
            </a:r>
            <a:endParaRPr lang="en-US" dirty="0"/>
          </a:p>
          <a:p>
            <a:r>
              <a:rPr lang="en-US" i="1" dirty="0" smtClean="0"/>
              <a:t>P (W </a:t>
            </a:r>
            <a:r>
              <a:rPr lang="en-US" dirty="0"/>
              <a:t>− </a:t>
            </a:r>
            <a:r>
              <a:rPr lang="en-US" i="1" dirty="0" smtClean="0"/>
              <a:t>F) </a:t>
            </a:r>
            <a:r>
              <a:rPr lang="en-US" dirty="0" smtClean="0"/>
              <a:t>=24632/8= </a:t>
            </a:r>
            <a:r>
              <a:rPr lang="en-US" dirty="0"/>
              <a:t>3079 </a:t>
            </a:r>
            <a:r>
              <a:rPr lang="en-US" i="1" dirty="0"/>
              <a:t>LOC </a:t>
            </a:r>
            <a:r>
              <a:rPr lang="en-US" dirty="0"/>
              <a:t>/ </a:t>
            </a:r>
            <a:r>
              <a:rPr lang="en-US" i="1" dirty="0"/>
              <a:t>Person </a:t>
            </a:r>
            <a:r>
              <a:rPr lang="en-US" dirty="0"/>
              <a:t>−</a:t>
            </a:r>
            <a:r>
              <a:rPr lang="en-US" i="1" dirty="0"/>
              <a:t>Years</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9388227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7321</TotalTime>
  <Words>803</Words>
  <Application>Microsoft Office PowerPoint</Application>
  <PresentationFormat>On-screen Show (4:3)</PresentationFormat>
  <Paragraphs>91</Paragraphs>
  <Slides>32</Slides>
  <Notes>3</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Cost estimation </vt:lpstr>
      <vt:lpstr>PowerPoint Presentation</vt:lpstr>
      <vt:lpstr>Static, Single Variable Models</vt:lpstr>
      <vt:lpstr>SEL </vt:lpstr>
      <vt:lpstr>Static, Multivariable Models(Walston-Felix model )</vt:lpstr>
      <vt:lpstr>Example </vt:lpstr>
      <vt:lpstr>Solution </vt:lpstr>
      <vt:lpstr>PowerPoint Presentation</vt:lpstr>
      <vt:lpstr>PowerPoint Presentation</vt:lpstr>
      <vt:lpstr>PowerPoint Presentation</vt:lpstr>
      <vt:lpstr>COCOMO(COnstructive COst MOdel)</vt:lpstr>
      <vt:lpstr>COCOMO</vt:lpstr>
      <vt:lpstr>PowerPoint Presentation</vt:lpstr>
      <vt:lpstr>Basic </vt:lpstr>
      <vt:lpstr>Coefficients Table </vt:lpstr>
      <vt:lpstr>PowerPoint Presentation</vt:lpstr>
      <vt:lpstr>PowerPoint Presentation</vt:lpstr>
      <vt:lpstr>Example </vt:lpstr>
      <vt:lpstr>Solution </vt:lpstr>
      <vt:lpstr>Solution </vt:lpstr>
      <vt:lpstr>Example </vt:lpstr>
      <vt:lpstr>PowerPoint Presentation</vt:lpstr>
      <vt:lpstr>PowerPoint Presentation</vt:lpstr>
      <vt:lpstr>Intermediate Model</vt:lpstr>
      <vt:lpstr>Cost Drivers </vt:lpstr>
      <vt:lpstr>Cost Drivers</vt:lpstr>
      <vt:lpstr>Rating </vt:lpstr>
      <vt:lpstr>Rating </vt:lpstr>
      <vt:lpstr>Formula </vt:lpstr>
      <vt:lpstr>Example </vt:lpstr>
      <vt:lpstr>Example </vt:lpstr>
      <vt:lpstr>Solution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 estimation </dc:title>
  <dc:creator>Amit Verma</dc:creator>
  <cp:lastModifiedBy>Amit Verma</cp:lastModifiedBy>
  <cp:revision>20</cp:revision>
  <dcterms:created xsi:type="dcterms:W3CDTF">2006-08-16T00:00:00Z</dcterms:created>
  <dcterms:modified xsi:type="dcterms:W3CDTF">2016-09-15T06:09:28Z</dcterms:modified>
</cp:coreProperties>
</file>