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1" r:id="rId24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3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0058400" cy="51816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239" y="1"/>
            <a:ext cx="10053163" cy="51816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5621489"/>
            <a:ext cx="6412230" cy="1658112"/>
          </a:xfrm>
        </p:spPr>
        <p:txBody>
          <a:bodyPr anchor="ctr">
            <a:normAutofit/>
          </a:bodyPr>
          <a:lstStyle>
            <a:lvl1pPr algn="r">
              <a:defRPr sz="4840" spc="22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3745" y="5621489"/>
            <a:ext cx="2640330" cy="165811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02920" indent="0" algn="ctr">
              <a:buNone/>
              <a:defRPr sz="1760"/>
            </a:lvl2pPr>
            <a:lvl3pPr marL="1005840" indent="0" algn="ctr">
              <a:buNone/>
              <a:defRPr sz="176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19145" y="5965987"/>
            <a:ext cx="0" cy="10363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37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0533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4" y="863600"/>
            <a:ext cx="2168843" cy="61315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6" y="863600"/>
            <a:ext cx="6255068" cy="6131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8298180" y="208135"/>
            <a:ext cx="0" cy="7543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79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4331" y="3010915"/>
            <a:ext cx="626973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14548" y="4259376"/>
            <a:ext cx="3829303" cy="178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8337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110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0058400" cy="51816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5239" y="1"/>
            <a:ext cx="10053163" cy="51816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5621489"/>
            <a:ext cx="6412230" cy="1658112"/>
          </a:xfrm>
        </p:spPr>
        <p:txBody>
          <a:bodyPr anchor="ctr">
            <a:normAutofit/>
          </a:bodyPr>
          <a:lstStyle>
            <a:lvl1pPr algn="r">
              <a:defRPr sz="4840" b="0" spc="22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3745" y="5621489"/>
            <a:ext cx="2640330" cy="165811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029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19145" y="5965987"/>
            <a:ext cx="0" cy="10363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06" y="663245"/>
            <a:ext cx="8019059" cy="1699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906" y="2590800"/>
            <a:ext cx="3922776" cy="4559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189" y="2590800"/>
            <a:ext cx="3922776" cy="4559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920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4906" y="663245"/>
            <a:ext cx="8019059" cy="1699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06" y="2470254"/>
            <a:ext cx="3922776" cy="93268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20" b="0" cap="none" baseline="0">
                <a:solidFill>
                  <a:schemeClr val="accent1"/>
                </a:solidFill>
                <a:latin typeface="+mn-lt"/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4906" y="3363493"/>
            <a:ext cx="3922776" cy="3787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1189" y="2470254"/>
            <a:ext cx="3922776" cy="93268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42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marL="0" lvl="0" indent="0" algn="l" defTabSz="1005840" rtl="0" eaLnBrk="1" latinLnBrk="0" hangingPunct="1">
              <a:lnSpc>
                <a:spcPct val="90000"/>
              </a:lnSpc>
              <a:spcBef>
                <a:spcPts val="198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1189" y="3363493"/>
            <a:ext cx="3922776" cy="3787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260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455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9160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4906" y="534377"/>
            <a:ext cx="3621024" cy="196900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5" y="932688"/>
            <a:ext cx="4684700" cy="587593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760"/>
            </a:lvl2pPr>
            <a:lvl3pPr>
              <a:defRPr sz="132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4906" y="2558507"/>
            <a:ext cx="3621024" cy="4263933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60"/>
              </a:spcBef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31339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5621490"/>
            <a:ext cx="6412230" cy="1658112"/>
          </a:xfrm>
        </p:spPr>
        <p:txBody>
          <a:bodyPr anchor="ctr">
            <a:normAutofit/>
          </a:bodyPr>
          <a:lstStyle>
            <a:lvl1pPr algn="r">
              <a:defRPr sz="4840" spc="22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0055885" cy="5181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745" y="5621490"/>
            <a:ext cx="2640330" cy="165811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19145" y="5965987"/>
            <a:ext cx="0" cy="1036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3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4906" y="663245"/>
            <a:ext cx="8019059" cy="1699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06" y="2590800"/>
            <a:ext cx="8019061" cy="45598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4907" y="7333465"/>
            <a:ext cx="1777168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5420" y="7333465"/>
            <a:ext cx="4868703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7333465"/>
            <a:ext cx="803275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8650" y="936501"/>
            <a:ext cx="0" cy="1036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1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1005840" rtl="0" eaLnBrk="1" latinLnBrk="0" hangingPunct="1">
        <a:lnSpc>
          <a:spcPct val="80000"/>
        </a:lnSpc>
        <a:spcBef>
          <a:spcPct val="0"/>
        </a:spcBef>
        <a:buNone/>
        <a:defRPr sz="4840" kern="1200" cap="all" spc="11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0584" indent="-100584" algn="l" defTabSz="1005840" rtl="0" eaLnBrk="1" latinLnBrk="0" hangingPunct="1">
        <a:lnSpc>
          <a:spcPct val="90000"/>
        </a:lnSpc>
        <a:spcBef>
          <a:spcPts val="1320"/>
        </a:spcBef>
        <a:spcAft>
          <a:spcPts val="22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94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492862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653796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854964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1166774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1337767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1498702" indent="-150876" algn="l" defTabSz="1005840" rtl="0" eaLnBrk="1" latinLnBrk="0" hangingPunct="1">
        <a:lnSpc>
          <a:spcPct val="90000"/>
        </a:lnSpc>
        <a:spcBef>
          <a:spcPts val="220"/>
        </a:spcBef>
        <a:spcAft>
          <a:spcPts val="440"/>
        </a:spcAft>
        <a:buClr>
          <a:schemeClr val="accent1"/>
        </a:buClr>
        <a:buFont typeface="Wingdings 3" pitchFamily="18" charset="2"/>
        <a:buChar char="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" y="1371600"/>
            <a:ext cx="90678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1280" marR="5080" indent="-2609215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Comic Sans MS"/>
                <a:cs typeface="Comic Sans MS"/>
              </a:rPr>
              <a:t>P,</a:t>
            </a:r>
            <a:r>
              <a:rPr sz="4400" b="1" spc="-40" dirty="0">
                <a:latin typeface="Comic Sans MS"/>
                <a:cs typeface="Comic Sans MS"/>
              </a:rPr>
              <a:t> </a:t>
            </a:r>
            <a:r>
              <a:rPr sz="4400" b="1" dirty="0">
                <a:latin typeface="Comic Sans MS"/>
                <a:cs typeface="Comic Sans MS"/>
              </a:rPr>
              <a:t>NP,</a:t>
            </a:r>
            <a:r>
              <a:rPr sz="4400" b="1" spc="-15" dirty="0">
                <a:latin typeface="Comic Sans MS"/>
                <a:cs typeface="Comic Sans MS"/>
              </a:rPr>
              <a:t> </a:t>
            </a:r>
            <a:r>
              <a:rPr sz="4400" b="1" spc="-5" dirty="0">
                <a:latin typeface="Comic Sans MS"/>
                <a:cs typeface="Comic Sans MS"/>
              </a:rPr>
              <a:t>NP-Hard</a:t>
            </a:r>
            <a:r>
              <a:rPr sz="4400" b="1" spc="-35" dirty="0">
                <a:latin typeface="Comic Sans MS"/>
                <a:cs typeface="Comic Sans MS"/>
              </a:rPr>
              <a:t> </a:t>
            </a:r>
            <a:r>
              <a:rPr sz="4400" b="1" spc="-5" dirty="0">
                <a:latin typeface="Comic Sans MS"/>
                <a:cs typeface="Comic Sans MS"/>
              </a:rPr>
              <a:t>&amp;</a:t>
            </a:r>
            <a:r>
              <a:rPr sz="4400" b="1" spc="-25" dirty="0">
                <a:latin typeface="Comic Sans MS"/>
                <a:cs typeface="Comic Sans MS"/>
              </a:rPr>
              <a:t> </a:t>
            </a:r>
            <a:r>
              <a:rPr sz="4400" b="1" dirty="0">
                <a:latin typeface="Comic Sans MS"/>
                <a:cs typeface="Comic Sans MS"/>
              </a:rPr>
              <a:t>NP-complete </a:t>
            </a:r>
            <a:r>
              <a:rPr sz="4400" b="1" spc="-1545" dirty="0">
                <a:latin typeface="Comic Sans MS"/>
                <a:cs typeface="Comic Sans MS"/>
              </a:rPr>
              <a:t> </a:t>
            </a:r>
            <a:r>
              <a:rPr sz="4400" b="1" spc="-5" dirty="0">
                <a:latin typeface="Comic Sans MS"/>
                <a:cs typeface="Comic Sans MS"/>
              </a:rPr>
              <a:t>problems</a:t>
            </a:r>
            <a:endParaRPr sz="44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0" y="4114800"/>
            <a:ext cx="5943600" cy="116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 algn="ctr">
              <a:lnSpc>
                <a:spcPct val="12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Dr. Keshav Sinha</a:t>
            </a:r>
          </a:p>
          <a:p>
            <a:pPr marL="33655" marR="5080" indent="-21590" algn="ctr">
              <a:lnSpc>
                <a:spcPct val="12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School of Computer Science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66534"/>
            <a:ext cx="5038853" cy="75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class</a:t>
            </a:r>
            <a:r>
              <a:rPr spc="-70" dirty="0"/>
              <a:t> </a:t>
            </a:r>
            <a:r>
              <a:rPr i="1" spc="5" dirty="0">
                <a:latin typeface="Comic Sans MS"/>
                <a:cs typeface="Comic Sans MS"/>
              </a:rPr>
              <a:t>NP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657603"/>
            <a:ext cx="8114030" cy="45186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425"/>
              </a:spcBef>
            </a:pPr>
            <a:r>
              <a:rPr sz="2400" b="1" i="1" u="heavy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NP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: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the class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decision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problems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that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solvable in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polynomial time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on a </a:t>
            </a:r>
            <a:r>
              <a:rPr sz="2400" i="1" spc="-5" dirty="0">
                <a:solidFill>
                  <a:srgbClr val="3333CC"/>
                </a:solidFill>
                <a:latin typeface="Comic Sans MS"/>
                <a:cs typeface="Comic Sans MS"/>
              </a:rPr>
              <a:t>nondeterministic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machine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(or with </a:t>
            </a:r>
            <a:r>
              <a:rPr sz="2400" spc="-7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4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nondeterministic</a:t>
            </a:r>
            <a:r>
              <a:rPr sz="24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algorithm)</a:t>
            </a:r>
            <a:endParaRPr sz="2400" dirty="0">
              <a:latin typeface="Comic Sans MS"/>
              <a:cs typeface="Comic Sans MS"/>
            </a:endParaRPr>
          </a:p>
          <a:p>
            <a:pPr marL="756285" indent="-287020">
              <a:lnSpc>
                <a:spcPct val="100000"/>
              </a:lnSpc>
              <a:spcBef>
                <a:spcPts val="22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(A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i="1" u="sng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determinstic</a:t>
            </a:r>
            <a:r>
              <a:rPr sz="2000" i="1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computer</a:t>
            </a:r>
            <a:r>
              <a:rPr sz="20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what</a:t>
            </a:r>
            <a:r>
              <a:rPr sz="20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know)</a:t>
            </a:r>
            <a:endParaRPr sz="2000" dirty="0">
              <a:latin typeface="Comic Sans MS"/>
              <a:cs typeface="Comic Sans MS"/>
            </a:endParaRPr>
          </a:p>
          <a:p>
            <a:pPr marL="756285" marR="19685" indent="-287020">
              <a:lnSpc>
                <a:spcPts val="2160"/>
              </a:lnSpc>
              <a:spcBef>
                <a:spcPts val="50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2000" i="1" u="sng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nondeterministic</a:t>
            </a:r>
            <a:r>
              <a:rPr sz="2000" i="1" spc="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computer</a:t>
            </a:r>
            <a:r>
              <a:rPr sz="20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0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one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20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“guess”</a:t>
            </a:r>
            <a:r>
              <a:rPr sz="200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right </a:t>
            </a:r>
            <a:r>
              <a:rPr sz="2000" spc="-5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answer</a:t>
            </a:r>
            <a:r>
              <a:rPr sz="20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20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solution</a:t>
            </a:r>
            <a:endParaRPr sz="2000" dirty="0">
              <a:latin typeface="Comic Sans MS"/>
              <a:cs typeface="Comic Sans MS"/>
            </a:endParaRPr>
          </a:p>
          <a:p>
            <a:pPr marL="356870" marR="257175" indent="-344805">
              <a:lnSpc>
                <a:spcPts val="2590"/>
              </a:lnSpc>
              <a:spcBef>
                <a:spcPts val="5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Think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of a nondeterministic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computer as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parallel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24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freely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spawn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2400" b="1" i="1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b="1" i="1" spc="-5" dirty="0">
                <a:solidFill>
                  <a:srgbClr val="3333CC"/>
                </a:solidFill>
                <a:latin typeface="Comic Sans MS"/>
                <a:cs typeface="Comic Sans MS"/>
              </a:rPr>
              <a:t>infinite</a:t>
            </a:r>
            <a:r>
              <a:rPr sz="2400" b="1" i="1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b="1" i="1" spc="-5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2400" b="1" i="1" spc="-3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sz="2400" spc="-7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processes</a:t>
            </a:r>
            <a:endParaRPr sz="2400" dirty="0">
              <a:latin typeface="Comic Sans MS"/>
              <a:cs typeface="Comic Sans MS"/>
            </a:endParaRPr>
          </a:p>
          <a:p>
            <a:pPr marL="356870" marR="208915" indent="-344805">
              <a:lnSpc>
                <a:spcPts val="259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  <a:tab pos="1821814" algn="l"/>
              </a:tabLst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Thus </a:t>
            </a:r>
            <a:r>
              <a:rPr sz="2400" i="1" dirty="0">
                <a:solidFill>
                  <a:srgbClr val="FF0000"/>
                </a:solidFill>
                <a:latin typeface="Comic Sans MS"/>
                <a:cs typeface="Comic Sans MS"/>
              </a:rPr>
              <a:t>NP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also be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thought of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as the class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of 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problems	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“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whose</a:t>
            </a:r>
            <a:r>
              <a:rPr sz="20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solutions</a:t>
            </a:r>
            <a:r>
              <a:rPr sz="20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verified</a:t>
            </a:r>
            <a:r>
              <a:rPr sz="2000" spc="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in</a:t>
            </a:r>
            <a:r>
              <a:rPr sz="2000" spc="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polynomial</a:t>
            </a:r>
            <a:r>
              <a:rPr sz="2000" spc="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time”</a:t>
            </a:r>
            <a:endParaRPr sz="2000" dirty="0">
              <a:latin typeface="Comic Sans MS"/>
              <a:cs typeface="Comic Sans MS"/>
            </a:endParaRPr>
          </a:p>
          <a:p>
            <a:pPr marL="356870" marR="1583055" indent="-344805">
              <a:lnSpc>
                <a:spcPts val="259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Note</a:t>
            </a:r>
            <a:r>
              <a:rPr sz="2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CC"/>
                </a:solidFill>
                <a:latin typeface="Comic Sans MS"/>
                <a:cs typeface="Comic Sans MS"/>
              </a:rPr>
              <a:t>NP</a:t>
            </a:r>
            <a:r>
              <a:rPr sz="2400" i="1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stands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“Nondeterministic </a:t>
            </a:r>
            <a:r>
              <a:rPr sz="2400" spc="-7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Polynomial-time”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483" y="602995"/>
            <a:ext cx="485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</a:t>
            </a:r>
            <a:r>
              <a:rPr spc="-35" dirty="0"/>
              <a:t> </a:t>
            </a:r>
            <a:r>
              <a:rPr spc="-5" dirty="0"/>
              <a:t>Problems</a:t>
            </a:r>
            <a:r>
              <a:rPr spc="-30" dirty="0"/>
              <a:t> </a:t>
            </a:r>
            <a:r>
              <a:rPr spc="-5" dirty="0"/>
              <a:t>in </a:t>
            </a:r>
            <a:r>
              <a:rPr spc="5" dirty="0"/>
              <a:t>NP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11376"/>
            <a:ext cx="6885940" cy="41998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Fractional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Knapsack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MST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Others?</a:t>
            </a:r>
            <a:endParaRPr sz="3200" dirty="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Traveling</a:t>
            </a:r>
            <a:r>
              <a:rPr sz="28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Salesman</a:t>
            </a:r>
            <a:endParaRPr sz="2800" dirty="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Graph</a:t>
            </a:r>
            <a:r>
              <a:rPr sz="28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Coloring</a:t>
            </a:r>
            <a:endParaRPr sz="2800" dirty="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Satisfiability</a:t>
            </a:r>
            <a:r>
              <a:rPr sz="28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(SAT)</a:t>
            </a:r>
            <a:endParaRPr sz="2800" dirty="0">
              <a:latin typeface="Comic Sans MS"/>
              <a:cs typeface="Comic Sans MS"/>
            </a:endParaRPr>
          </a:p>
          <a:p>
            <a:pPr marL="1195070" marR="5080" lvl="2" indent="-268605">
              <a:lnSpc>
                <a:spcPct val="120000"/>
              </a:lnSpc>
              <a:spcBef>
                <a:spcPts val="15"/>
              </a:spcBef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4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deciding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whether</a:t>
            </a:r>
            <a:r>
              <a:rPr sz="24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given </a:t>
            </a:r>
            <a:r>
              <a:rPr sz="2400" spc="-7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Boolean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formula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satisfiable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579" y="602995"/>
            <a:ext cx="4075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NP</a:t>
            </a:r>
            <a:r>
              <a:rPr spc="-20" dirty="0"/>
              <a:t> </a:t>
            </a: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2114803"/>
            <a:ext cx="7235825" cy="384015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1116330" indent="-344805">
              <a:lnSpc>
                <a:spcPts val="2590"/>
              </a:lnSpc>
              <a:spcBef>
                <a:spcPts val="425"/>
              </a:spcBef>
              <a:buFont typeface="Comic Sans MS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2400" b="1" spc="-3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=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se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</a:t>
            </a:r>
            <a:r>
              <a:rPr sz="24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f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2400" spc="15" dirty="0">
                <a:solidFill>
                  <a:srgbClr val="3333CC"/>
                </a:solidFill>
                <a:latin typeface="Comic Sans MS"/>
                <a:cs typeface="Comic Sans MS"/>
              </a:rPr>
              <a:t>r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bl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em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</a:t>
            </a:r>
            <a:r>
              <a:rPr sz="2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t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h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at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24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b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e 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so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l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v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d</a:t>
            </a:r>
            <a:r>
              <a:rPr sz="2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in  polynomial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time</a:t>
            </a:r>
            <a:endParaRPr sz="2400" dirty="0">
              <a:latin typeface="Comic Sans MS"/>
              <a:cs typeface="Comic Sans MS"/>
            </a:endParaRPr>
          </a:p>
          <a:p>
            <a:pPr marL="756285" lvl="1" indent="-287655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Examples:</a:t>
            </a:r>
            <a:r>
              <a:rPr sz="2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Fractional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Knapsack,</a:t>
            </a:r>
            <a:r>
              <a:rPr sz="24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…</a:t>
            </a:r>
            <a:endParaRPr sz="2400" dirty="0">
              <a:latin typeface="Comic Sans MS"/>
              <a:cs typeface="Comic Sans MS"/>
            </a:endParaRPr>
          </a:p>
          <a:p>
            <a:pPr marL="356870" marR="5080" indent="-344805">
              <a:lnSpc>
                <a:spcPts val="2590"/>
              </a:lnSpc>
              <a:spcBef>
                <a:spcPts val="615"/>
              </a:spcBef>
              <a:buFont typeface="Comic Sans MS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3333CC"/>
                </a:solidFill>
                <a:latin typeface="Comic Sans MS"/>
                <a:cs typeface="Comic Sans MS"/>
              </a:rPr>
              <a:t>NP</a:t>
            </a:r>
            <a:r>
              <a:rPr sz="2400" b="1" spc="-3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=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set</a:t>
            </a:r>
            <a:r>
              <a:rPr sz="24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problems</a:t>
            </a:r>
            <a:r>
              <a:rPr sz="2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solution</a:t>
            </a:r>
            <a:r>
              <a:rPr sz="24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24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be </a:t>
            </a:r>
            <a:r>
              <a:rPr sz="2400" spc="-7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verified</a:t>
            </a:r>
            <a:r>
              <a:rPr sz="24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polynomial</a:t>
            </a:r>
            <a:r>
              <a:rPr sz="24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time</a:t>
            </a:r>
            <a:endParaRPr sz="2400" dirty="0">
              <a:latin typeface="Comic Sans MS"/>
              <a:cs typeface="Comic Sans MS"/>
            </a:endParaRPr>
          </a:p>
          <a:p>
            <a:pPr marL="756285" marR="324485" lvl="1" indent="-287020">
              <a:lnSpc>
                <a:spcPts val="259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Examples: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Fractional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Knapsack,…, TSP, CNF </a:t>
            </a:r>
            <a:r>
              <a:rPr sz="2400" spc="-7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SAT,</a:t>
            </a:r>
            <a:r>
              <a:rPr sz="24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3-CNF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SAT</a:t>
            </a:r>
            <a:endParaRPr sz="24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2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l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400" spc="15" dirty="0">
                <a:solidFill>
                  <a:srgbClr val="3333CC"/>
                </a:solidFill>
                <a:latin typeface="Comic Sans MS"/>
                <a:cs typeface="Comic Sans MS"/>
              </a:rPr>
              <a:t>r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l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y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lang="en-US" sz="2400" b="1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b="1" spc="-3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lang="en-US" sz="2400" b="1" spc="-690" dirty="0">
                <a:solidFill>
                  <a:srgbClr val="3333CC"/>
                </a:solidFill>
                <a:latin typeface="Cambria"/>
                <a:cs typeface="Comic Sans MS"/>
              </a:rPr>
              <a:t> </a:t>
            </a:r>
            <a:r>
              <a:rPr sz="2400" b="1" spc="-1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400" b="1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endParaRPr sz="24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Open</a:t>
            </a:r>
            <a:r>
              <a:rPr sz="2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question: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Does</a:t>
            </a:r>
            <a:r>
              <a:rPr sz="2400" spc="3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2400" b="1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Comic Sans MS"/>
                <a:cs typeface="Comic Sans MS"/>
              </a:rPr>
              <a:t>=</a:t>
            </a:r>
            <a:r>
              <a:rPr sz="2400" b="1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b="1" spc="-10" dirty="0">
                <a:solidFill>
                  <a:srgbClr val="3333CC"/>
                </a:solidFill>
                <a:latin typeface="Comic Sans MS"/>
                <a:cs typeface="Comic Sans MS"/>
              </a:rPr>
              <a:t>NP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?</a:t>
            </a:r>
            <a:endParaRPr sz="2400" dirty="0">
              <a:latin typeface="Comic Sans MS"/>
              <a:cs typeface="Comic Sans MS"/>
            </a:endParaRPr>
          </a:p>
          <a:p>
            <a:pPr marL="756285" lvl="1" indent="-28765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24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≠</a:t>
            </a:r>
            <a:r>
              <a:rPr sz="2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NP</a:t>
            </a:r>
            <a:endParaRPr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475" y="182166"/>
            <a:ext cx="4849877" cy="75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NP-hard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2762" y="6043676"/>
            <a:ext cx="6813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HC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.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993804"/>
            <a:ext cx="8601710" cy="5074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What</a:t>
            </a:r>
            <a:r>
              <a:rPr sz="28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does</a:t>
            </a:r>
            <a:r>
              <a:rPr sz="28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NP-hard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 mean?</a:t>
            </a:r>
            <a:endParaRPr sz="2800" dirty="0">
              <a:latin typeface="Comic Sans MS"/>
              <a:cs typeface="Comic Sans MS"/>
            </a:endParaRPr>
          </a:p>
          <a:p>
            <a:pPr marL="756285" marR="5080" indent="-287020">
              <a:lnSpc>
                <a:spcPct val="100000"/>
              </a:lnSpc>
              <a:spcBef>
                <a:spcPts val="595"/>
              </a:spcBef>
              <a:tabLst>
                <a:tab pos="756285" algn="l"/>
                <a:tab pos="3843654" algn="l"/>
                <a:tab pos="572135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–	A lot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times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you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can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solve a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problem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by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reducing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it to </a:t>
            </a:r>
            <a:r>
              <a:rPr sz="2400" spc="-7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different</a:t>
            </a:r>
            <a:r>
              <a:rPr sz="2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problem.	I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can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reduce Problem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B to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Problem A if, given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 solution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to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Problem 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A,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can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easily </a:t>
            </a:r>
            <a:r>
              <a:rPr sz="2400" spc="-7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construct</a:t>
            </a:r>
            <a:r>
              <a:rPr sz="24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4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solution</a:t>
            </a:r>
            <a:r>
              <a:rPr sz="24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B.	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(In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this case,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"easily"</a:t>
            </a:r>
            <a:r>
              <a:rPr sz="24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means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"in</a:t>
            </a:r>
            <a:r>
              <a:rPr sz="24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polynomial</a:t>
            </a:r>
            <a:r>
              <a:rPr sz="24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time.“).</a:t>
            </a:r>
            <a:endParaRPr sz="2400" dirty="0">
              <a:latin typeface="Comic Sans MS"/>
              <a:cs typeface="Comic Sans MS"/>
            </a:endParaRPr>
          </a:p>
          <a:p>
            <a:pPr marL="356870" marR="196215" indent="-344805">
              <a:lnSpc>
                <a:spcPct val="100000"/>
              </a:lnSpc>
              <a:spcBef>
                <a:spcPts val="73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3333CC"/>
                </a:solidFill>
                <a:latin typeface="Comic Sans MS"/>
                <a:cs typeface="Comic Sans MS"/>
              </a:rPr>
              <a:t>NP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-</a:t>
            </a:r>
            <a:r>
              <a:rPr sz="3200" b="1" spc="-10" dirty="0">
                <a:solidFill>
                  <a:srgbClr val="3333CC"/>
                </a:solidFill>
                <a:latin typeface="Comic Sans MS"/>
                <a:cs typeface="Comic Sans MS"/>
              </a:rPr>
              <a:t>hard</a:t>
            </a:r>
            <a:r>
              <a:rPr sz="3200" b="1" spc="-3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problems</a:t>
            </a:r>
            <a:r>
              <a:rPr sz="32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NP </a:t>
            </a:r>
            <a:r>
              <a:rPr sz="3200" spc="-9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polynomial</a:t>
            </a:r>
            <a:r>
              <a:rPr sz="320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time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reducible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it,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...</a:t>
            </a:r>
            <a:endParaRPr sz="3200" dirty="0">
              <a:latin typeface="Comic Sans MS"/>
              <a:cs typeface="Comic Sans MS"/>
            </a:endParaRPr>
          </a:p>
          <a:p>
            <a:pPr marL="1079500" indent="-1066800">
              <a:lnSpc>
                <a:spcPts val="3815"/>
              </a:lnSpc>
              <a:spcBef>
                <a:spcPts val="815"/>
              </a:spcBef>
              <a:buChar char="•"/>
              <a:tabLst>
                <a:tab pos="1078865" algn="l"/>
                <a:tab pos="1079500" algn="l"/>
              </a:tabLst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Ex:-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Hamiltonian</a:t>
            </a:r>
            <a:r>
              <a:rPr sz="32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Cycle</a:t>
            </a:r>
            <a:endParaRPr sz="3200" dirty="0">
              <a:latin typeface="Comic Sans MS"/>
              <a:cs typeface="Comic Sans MS"/>
            </a:endParaRPr>
          </a:p>
          <a:p>
            <a:pPr marL="356870" marR="438150">
              <a:lnSpc>
                <a:spcPts val="3840"/>
              </a:lnSpc>
              <a:spcBef>
                <a:spcPts val="75"/>
              </a:spcBef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Every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problem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NP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reducible</a:t>
            </a:r>
            <a:r>
              <a:rPr sz="32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HC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 </a:t>
            </a:r>
            <a:r>
              <a:rPr sz="3200" spc="-9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polynomial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time.</a:t>
            </a:r>
            <a:r>
              <a:rPr sz="32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Ex:-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TSP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reducible</a:t>
            </a:r>
            <a:r>
              <a:rPr sz="320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7876" y="7037323"/>
            <a:ext cx="202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13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6720331"/>
            <a:ext cx="72663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Example: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lcm(m,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n)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=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*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/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gcd(m,</a:t>
            </a:r>
            <a:r>
              <a:rPr sz="32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n),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2540" y="6263132"/>
            <a:ext cx="2813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B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2540" y="6287515"/>
            <a:ext cx="3219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852" y="1066800"/>
            <a:ext cx="4798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Comic Sans MS"/>
                <a:cs typeface="Comic Sans MS"/>
              </a:rPr>
              <a:t>NP</a:t>
            </a:r>
            <a:r>
              <a:rPr spc="-5" dirty="0"/>
              <a:t>-complete</a:t>
            </a:r>
            <a:r>
              <a:rPr spc="-50" dirty="0"/>
              <a:t> </a:t>
            </a:r>
            <a:r>
              <a:rPr spc="-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675" y="2438400"/>
            <a:ext cx="8655050" cy="202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ob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l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em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s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3333CC"/>
                </a:solidFill>
                <a:latin typeface="Comic Sans MS"/>
                <a:cs typeface="Comic Sans MS"/>
              </a:rPr>
              <a:t>NP</a:t>
            </a:r>
            <a:r>
              <a:rPr sz="3200" b="1" spc="-15" dirty="0">
                <a:solidFill>
                  <a:srgbClr val="3333CC"/>
                </a:solidFill>
                <a:latin typeface="Comic Sans MS"/>
                <a:cs typeface="Comic Sans MS"/>
              </a:rPr>
              <a:t>-c</a:t>
            </a:r>
            <a:r>
              <a:rPr sz="3200" b="1" spc="-5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3200" b="1" spc="-2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3200" b="1" spc="-10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3200" b="1" spc="-15" dirty="0">
                <a:solidFill>
                  <a:srgbClr val="3333CC"/>
                </a:solidFill>
                <a:latin typeface="Comic Sans MS"/>
                <a:cs typeface="Comic Sans MS"/>
              </a:rPr>
              <a:t>le</a:t>
            </a: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t</a:t>
            </a:r>
            <a:r>
              <a:rPr sz="3200" b="1" spc="-5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3200" b="1" spc="-3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f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he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ob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l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em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s  both</a:t>
            </a:r>
            <a:endParaRPr sz="3200" dirty="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NP-hard,</a:t>
            </a:r>
            <a:r>
              <a:rPr sz="28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endParaRPr sz="2800" dirty="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NP.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4940" y="602995"/>
            <a:ext cx="212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14931"/>
            <a:ext cx="8502015" cy="5706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3335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 problem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 can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i="1" spc="-10" dirty="0">
                <a:latin typeface="Comic Sans MS"/>
                <a:cs typeface="Comic Sans MS"/>
              </a:rPr>
              <a:t>reduced</a:t>
            </a:r>
            <a:r>
              <a:rPr sz="3200" i="1" spc="25" dirty="0"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to another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Q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instance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be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rephrased</a:t>
            </a:r>
            <a:r>
              <a:rPr sz="3200" spc="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instance</a:t>
            </a:r>
            <a:r>
              <a:rPr sz="3200" spc="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Q,</a:t>
            </a:r>
            <a:r>
              <a:rPr sz="320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solution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32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provides</a:t>
            </a:r>
            <a:r>
              <a:rPr sz="32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solution</a:t>
            </a:r>
            <a:r>
              <a:rPr sz="320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3200" spc="-9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instance of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</a:t>
            </a:r>
            <a:endParaRPr sz="32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–</a:t>
            </a:r>
            <a:r>
              <a:rPr sz="2800" spc="1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This</a:t>
            </a:r>
            <a:r>
              <a:rPr sz="28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rephrasing</a:t>
            </a:r>
            <a:r>
              <a:rPr sz="28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 called</a:t>
            </a:r>
            <a:r>
              <a:rPr sz="28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rgbClr val="3333CC"/>
                </a:solidFill>
                <a:latin typeface="Comic Sans MS"/>
                <a:cs typeface="Comic Sans MS"/>
              </a:rPr>
              <a:t>transformation</a:t>
            </a:r>
            <a:endParaRPr sz="2800" dirty="0">
              <a:latin typeface="Comic Sans MS"/>
              <a:cs typeface="Comic Sans MS"/>
            </a:endParaRPr>
          </a:p>
          <a:p>
            <a:pPr marL="356870" marR="5080" indent="-344805">
              <a:lnSpc>
                <a:spcPct val="100000"/>
              </a:lnSpc>
              <a:spcBef>
                <a:spcPts val="75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Intuitively: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reduces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polynomial</a:t>
            </a:r>
            <a:r>
              <a:rPr sz="320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time </a:t>
            </a:r>
            <a:r>
              <a:rPr sz="3200" spc="-94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Q,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“no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harder to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solve”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than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Q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Example: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lcm(m,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n)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=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*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/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gcd(m,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n),</a:t>
            </a:r>
            <a:endParaRPr sz="3200" dirty="0">
              <a:latin typeface="Comic Sans MS"/>
              <a:cs typeface="Comic Sans MS"/>
            </a:endParaRPr>
          </a:p>
          <a:p>
            <a:pPr marL="356870" marR="307975" indent="139700">
              <a:lnSpc>
                <a:spcPct val="100000"/>
              </a:lnSpc>
              <a:spcBef>
                <a:spcPts val="76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lcm(m,n)</a:t>
            </a:r>
            <a:r>
              <a:rPr sz="32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reduced</a:t>
            </a:r>
            <a:r>
              <a:rPr sz="32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gcd(m,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n) </a:t>
            </a:r>
            <a:r>
              <a:rPr sz="3200" spc="-9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195" y="602995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NP-Hard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5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6339" y="2072131"/>
                <a:ext cx="7952740" cy="5076903"/>
              </a:xfrm>
              <a:prstGeom prst="rect">
                <a:avLst/>
              </a:prstGeom>
            </p:spPr>
            <p:txBody>
              <a:bodyPr vert="horz" wrap="square" lIns="0" tIns="8255" rIns="0" bIns="0" rtlCol="0">
                <a:spAutoFit/>
              </a:bodyPr>
              <a:lstStyle/>
              <a:p>
                <a:pPr marL="382270" marR="251460" indent="-344805">
                  <a:lnSpc>
                    <a:spcPct val="100600"/>
                  </a:lnSpc>
                  <a:spcBef>
                    <a:spcPts val="65"/>
                  </a:spcBef>
                  <a:buChar char="•"/>
                  <a:tabLst>
                    <a:tab pos="382270" algn="l"/>
                    <a:tab pos="382905" algn="l"/>
                  </a:tabLst>
                </a:pP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If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R</a:t>
                </a:r>
                <a:r>
                  <a:rPr lang="en-US" sz="3200" spc="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is</a:t>
                </a:r>
                <a:r>
                  <a:rPr lang="en-US" sz="3200" spc="1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i="1" spc="-10" dirty="0">
                    <a:latin typeface="Comic Sans MS"/>
                    <a:cs typeface="Comic Sans MS"/>
                  </a:rPr>
                  <a:t>polynomial-time</a:t>
                </a:r>
                <a:r>
                  <a:rPr lang="en-US" sz="3200" i="1" spc="95" dirty="0">
                    <a:latin typeface="Comic Sans MS"/>
                    <a:cs typeface="Comic Sans MS"/>
                  </a:rPr>
                  <a:t> </a:t>
                </a:r>
                <a:r>
                  <a:rPr lang="en-US" sz="3200" i="1" spc="-10" dirty="0">
                    <a:latin typeface="Comic Sans MS"/>
                    <a:cs typeface="Comic Sans MS"/>
                  </a:rPr>
                  <a:t>reducible</a:t>
                </a:r>
                <a:r>
                  <a:rPr lang="en-US" sz="3200" i="1" spc="60" dirty="0">
                    <a:latin typeface="Comic Sans MS"/>
                    <a:cs typeface="Comic Sans MS"/>
                  </a:rPr>
                  <a:t> 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to</a:t>
                </a:r>
                <a:r>
                  <a:rPr lang="en-US" sz="32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Q, </a:t>
                </a:r>
                <a:r>
                  <a:rPr lang="en-US" sz="3200" spc="-944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we</a:t>
                </a:r>
                <a:r>
                  <a:rPr lang="en-US" sz="3200" spc="-2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de</a:t>
                </a:r>
                <a:r>
                  <a:rPr lang="en-US" sz="32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n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o</a:t>
                </a:r>
                <a:r>
                  <a:rPr lang="en-US" sz="32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t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US" sz="32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t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hi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s</a:t>
                </a:r>
                <a:r>
                  <a:rPr lang="en-US" sz="3200" spc="3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200" i="1" spc="-1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 i="1" spc="-1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3200" b="0" i="1" spc="-1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ar-AE" sz="3200" spc="3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Q</a:t>
                </a:r>
                <a:endParaRPr lang="en-US" sz="3200" dirty="0">
                  <a:latin typeface="Comic Sans MS"/>
                  <a:cs typeface="Comic Sans MS"/>
                </a:endParaRPr>
              </a:p>
              <a:p>
                <a:pPr marL="382270" marR="1739264" indent="-344805">
                  <a:lnSpc>
                    <a:spcPct val="100000"/>
                  </a:lnSpc>
                  <a:spcBef>
                    <a:spcPts val="745"/>
                  </a:spcBef>
                  <a:buChar char="•"/>
                  <a:tabLst>
                    <a:tab pos="382270" algn="l"/>
                    <a:tab pos="382905" algn="l"/>
                  </a:tabLst>
                </a:pP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Definition</a:t>
                </a:r>
                <a:r>
                  <a:rPr lang="en-US" sz="3200" spc="1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of</a:t>
                </a:r>
                <a:r>
                  <a:rPr lang="en-US" sz="32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latin typeface="Comic Sans MS"/>
                    <a:cs typeface="Comic Sans MS"/>
                  </a:rPr>
                  <a:t>NP-Hard</a:t>
                </a:r>
                <a:r>
                  <a:rPr lang="en-US" sz="3200" spc="30" dirty="0">
                    <a:latin typeface="Comic Sans MS"/>
                    <a:cs typeface="Comic Sans MS"/>
                  </a:rPr>
                  <a:t> 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and</a:t>
                </a:r>
                <a:r>
                  <a:rPr lang="en-US" sz="3200" spc="-1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latin typeface="Comic Sans MS"/>
                    <a:cs typeface="Comic Sans MS"/>
                  </a:rPr>
                  <a:t>NP- </a:t>
                </a:r>
                <a:r>
                  <a:rPr lang="en-US" sz="3200" spc="-940" dirty="0"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latin typeface="Comic Sans MS"/>
                    <a:cs typeface="Comic Sans MS"/>
                  </a:rPr>
                  <a:t>Complete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:</a:t>
                </a:r>
                <a:endParaRPr lang="en-US" sz="3200" dirty="0">
                  <a:latin typeface="Comic Sans MS"/>
                  <a:cs typeface="Comic Sans MS"/>
                </a:endParaRPr>
              </a:p>
              <a:p>
                <a:pPr marL="781685" lvl="1" indent="-287655">
                  <a:lnSpc>
                    <a:spcPts val="3350"/>
                  </a:lnSpc>
                  <a:spcBef>
                    <a:spcPts val="715"/>
                  </a:spcBef>
                  <a:buChar char="–"/>
                  <a:tabLst>
                    <a:tab pos="782320" algn="l"/>
                  </a:tabLst>
                </a:pPr>
                <a:r>
                  <a:rPr lang="en-US" sz="28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If</a:t>
                </a:r>
                <a:r>
                  <a:rPr lang="en-US" sz="2800" spc="-3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all</a:t>
                </a:r>
                <a:r>
                  <a:rPr lang="en-US" sz="2800" spc="-1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problems</a:t>
                </a:r>
                <a:r>
                  <a:rPr lang="en-US" sz="2800" spc="-2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∈</m:t>
                    </m:r>
                  </m:oMath>
                </a14:m>
                <a:r>
                  <a:rPr lang="en-US" sz="28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b="1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NP </a:t>
                </a:r>
                <a:r>
                  <a:rPr lang="en-US" sz="28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are</a:t>
                </a:r>
                <a:r>
                  <a:rPr lang="en-US" sz="28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i="1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polynomial-time</a:t>
                </a:r>
                <a:endParaRPr lang="en-US" sz="2800" dirty="0">
                  <a:latin typeface="Comic Sans MS"/>
                  <a:cs typeface="Comic Sans MS"/>
                </a:endParaRPr>
              </a:p>
              <a:p>
                <a:pPr marL="781685">
                  <a:lnSpc>
                    <a:spcPts val="3350"/>
                  </a:lnSpc>
                </a:pPr>
                <a:r>
                  <a:rPr lang="en-US" sz="28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reducible</a:t>
                </a:r>
                <a:r>
                  <a:rPr lang="en-US" sz="2800" spc="-5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to</a:t>
                </a:r>
                <a:r>
                  <a:rPr lang="en-US" sz="28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Q,</a:t>
                </a:r>
                <a:r>
                  <a:rPr lang="en-US" sz="2800" spc="-3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then</a:t>
                </a:r>
                <a:r>
                  <a:rPr lang="en-US" sz="2800" spc="-3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Q</a:t>
                </a:r>
                <a:r>
                  <a:rPr lang="en-US" sz="2800" spc="-1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is</a:t>
                </a:r>
                <a:r>
                  <a:rPr lang="en-US" sz="2800" spc="-2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i="1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NP-Hard</a:t>
                </a:r>
                <a:endParaRPr lang="en-US" sz="2800" dirty="0">
                  <a:latin typeface="Comic Sans MS"/>
                  <a:cs typeface="Comic Sans MS"/>
                </a:endParaRPr>
              </a:p>
              <a:p>
                <a:pPr marL="781685" marR="165735" lvl="1" indent="-287020">
                  <a:lnSpc>
                    <a:spcPct val="100699"/>
                  </a:lnSpc>
                  <a:spcBef>
                    <a:spcPts val="645"/>
                  </a:spcBef>
                  <a:buChar char="–"/>
                  <a:tabLst>
                    <a:tab pos="782320" algn="l"/>
                  </a:tabLst>
                </a:pPr>
                <a:r>
                  <a:rPr lang="en-US" sz="28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We</a:t>
                </a:r>
                <a:r>
                  <a:rPr lang="en-US" sz="2800" spc="-5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say</a:t>
                </a:r>
                <a:r>
                  <a:rPr lang="en-US" sz="28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Q</a:t>
                </a:r>
                <a:r>
                  <a:rPr lang="en-US" sz="28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is</a:t>
                </a:r>
                <a:r>
                  <a:rPr lang="en-US" sz="2800" spc="-2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i="1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NP-Complete</a:t>
                </a:r>
                <a:r>
                  <a:rPr lang="en-US" sz="2800" i="1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if</a:t>
                </a:r>
                <a:r>
                  <a:rPr lang="en-US" sz="28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Q</a:t>
                </a:r>
                <a:r>
                  <a:rPr lang="en-US" sz="2800" spc="-1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is</a:t>
                </a:r>
                <a:r>
                  <a:rPr lang="en-US" sz="2800" spc="-2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NP-Hard </a:t>
                </a:r>
                <a:r>
                  <a:rPr lang="en-US" sz="2800" spc="-819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a</a:t>
                </a:r>
                <a:r>
                  <a:rPr lang="en-US" sz="2800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n</a:t>
                </a:r>
                <a:r>
                  <a:rPr lang="en-US" sz="280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d</a:t>
                </a:r>
                <a:r>
                  <a:rPr lang="en-US" sz="2800" spc="-4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Q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∈</m:t>
                    </m:r>
                  </m:oMath>
                </a14:m>
                <a:r>
                  <a:rPr lang="en-US" sz="28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800" b="1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NP</a:t>
                </a:r>
                <a:endParaRPr lang="en-US" sz="2800" dirty="0">
                  <a:latin typeface="Comic Sans MS"/>
                  <a:cs typeface="Comic Sans MS"/>
                </a:endParaRPr>
              </a:p>
              <a:p>
                <a:pPr marL="382270" marR="539750" indent="-344805">
                  <a:lnSpc>
                    <a:spcPts val="3820"/>
                  </a:lnSpc>
                  <a:spcBef>
                    <a:spcPts val="870"/>
                  </a:spcBef>
                  <a:buChar char="•"/>
                  <a:tabLst>
                    <a:tab pos="382270" algn="l"/>
                    <a:tab pos="382905" algn="l"/>
                  </a:tabLst>
                </a:pP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If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200" i="1" spc="-1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 i="1" spc="-1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3200" b="0" i="1" spc="-1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3200" spc="1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Q 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a</a:t>
                </a:r>
                <a:r>
                  <a:rPr lang="en-US" sz="3200" spc="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n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d</a:t>
                </a:r>
                <a:r>
                  <a:rPr lang="en-US" sz="3200" spc="2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R</a:t>
                </a:r>
                <a:r>
                  <a:rPr lang="en-US" sz="3200" spc="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i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s</a:t>
                </a:r>
                <a:r>
                  <a:rPr lang="en-US" sz="320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NP</a:t>
                </a:r>
                <a:r>
                  <a:rPr lang="en-US" sz="3200" spc="-1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-H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ard,</a:t>
                </a:r>
                <a:r>
                  <a:rPr lang="en-US" sz="3200" spc="7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Q i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s</a:t>
                </a:r>
                <a:r>
                  <a:rPr lang="en-US" sz="3200" spc="3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a</a:t>
                </a:r>
                <a:r>
                  <a:rPr lang="en-US" sz="3200" spc="-1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l</a:t>
                </a:r>
                <a:r>
                  <a:rPr lang="en-US" sz="3200" spc="-5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so  </a:t>
                </a:r>
                <a:r>
                  <a:rPr lang="en-US" sz="3200" spc="-10" dirty="0">
                    <a:solidFill>
                      <a:srgbClr val="3333CC"/>
                    </a:solidFill>
                    <a:latin typeface="Comic Sans MS"/>
                    <a:cs typeface="Comic Sans MS"/>
                  </a:rPr>
                  <a:t>NP-Hard</a:t>
                </a:r>
                <a:endParaRPr sz="3200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39" y="2072131"/>
                <a:ext cx="7952740" cy="5076903"/>
              </a:xfrm>
              <a:prstGeom prst="rect">
                <a:avLst/>
              </a:prstGeom>
              <a:blipFill>
                <a:blip r:embed="rId2"/>
                <a:stretch>
                  <a:fillRect l="-3142" t="-4322" r="-1686" b="-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9220199" cy="6248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5044" y="602995"/>
            <a:ext cx="198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</a:t>
            </a:r>
            <a:r>
              <a:rPr spc="5" dirty="0"/>
              <a:t>mm</a:t>
            </a:r>
            <a:r>
              <a:rPr dirty="0"/>
              <a:t>a</a:t>
            </a:r>
            <a:r>
              <a:rPr spc="-5" dirty="0"/>
              <a:t>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17169" y="1386840"/>
            <a:ext cx="8620760" cy="4998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set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problems</a:t>
            </a:r>
            <a:r>
              <a:rPr sz="32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solved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3200" spc="-94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deterministic</a:t>
            </a:r>
            <a:r>
              <a:rPr sz="32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in</a:t>
            </a:r>
            <a:r>
              <a:rPr sz="3200" spc="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olynomial </a:t>
            </a:r>
            <a:r>
              <a:rPr sz="32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time.</a:t>
            </a:r>
            <a:endParaRPr sz="3200" dirty="0">
              <a:latin typeface="Comic Sans MS"/>
              <a:cs typeface="Comic Sans MS"/>
            </a:endParaRPr>
          </a:p>
          <a:p>
            <a:pPr marL="356870" marR="8255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NP is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set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problems</a:t>
            </a:r>
            <a:r>
              <a:rPr sz="320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solved</a:t>
            </a:r>
            <a:r>
              <a:rPr sz="3200" spc="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omic Sans MS"/>
                <a:cs typeface="Comic Sans MS"/>
              </a:rPr>
              <a:t>by </a:t>
            </a:r>
            <a:r>
              <a:rPr sz="3200" spc="-9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32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on-deterministic</a:t>
            </a:r>
            <a:r>
              <a:rPr sz="3200" spc="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200" spc="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Machine</a:t>
            </a:r>
            <a:r>
              <a:rPr sz="3200" spc="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in </a:t>
            </a:r>
            <a:r>
              <a:rPr sz="32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olynomial</a:t>
            </a:r>
            <a:r>
              <a:rPr sz="3200" spc="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time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.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subset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NP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(any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3200" spc="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320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solved</a:t>
            </a:r>
            <a:r>
              <a:rPr sz="320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by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deterministic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polynomial</a:t>
            </a:r>
            <a:r>
              <a:rPr sz="320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time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also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be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solved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non-deterministic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polynomial</a:t>
            </a:r>
            <a:r>
              <a:rPr sz="320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time)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but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3200" dirty="0">
                <a:solidFill>
                  <a:srgbClr val="3333CC"/>
                </a:solidFill>
                <a:latin typeface="Cambria"/>
                <a:cs typeface="Cambria"/>
              </a:rPr>
              <a:t>≠NP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.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993139" y="773683"/>
            <a:ext cx="8060690" cy="55416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308610" indent="-344805">
              <a:lnSpc>
                <a:spcPts val="2590"/>
              </a:lnSpc>
              <a:spcBef>
                <a:spcPts val="740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Some problems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can be </a:t>
            </a:r>
            <a:r>
              <a:rPr sz="2700" dirty="0">
                <a:solidFill>
                  <a:srgbClr val="FF0000"/>
                </a:solidFill>
                <a:latin typeface="Comic Sans MS"/>
                <a:cs typeface="Comic Sans MS"/>
              </a:rPr>
              <a:t>translated into one </a:t>
            </a:r>
            <a:r>
              <a:rPr sz="27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FF0000"/>
                </a:solidFill>
                <a:latin typeface="Comic Sans MS"/>
                <a:cs typeface="Comic Sans MS"/>
              </a:rPr>
              <a:t>another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in such a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way that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fast solution to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one</a:t>
            </a:r>
            <a:r>
              <a:rPr sz="27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27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would automatically</a:t>
            </a:r>
            <a:r>
              <a:rPr sz="27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give</a:t>
            </a:r>
            <a:r>
              <a:rPr sz="27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us</a:t>
            </a:r>
            <a:r>
              <a:rPr sz="27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fast </a:t>
            </a:r>
            <a:r>
              <a:rPr sz="2700" spc="-7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solution</a:t>
            </a:r>
            <a:r>
              <a:rPr sz="27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7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other.</a:t>
            </a:r>
            <a:endParaRPr sz="2700" dirty="0">
              <a:latin typeface="Comic Sans MS"/>
              <a:cs typeface="Comic Sans MS"/>
            </a:endParaRPr>
          </a:p>
          <a:p>
            <a:pPr marL="356870" indent="-344805">
              <a:lnSpc>
                <a:spcPts val="2915"/>
              </a:lnSpc>
              <a:spcBef>
                <a:spcPts val="25"/>
              </a:spcBef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27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27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FF0000"/>
                </a:solidFill>
                <a:latin typeface="Comic Sans MS"/>
                <a:cs typeface="Comic Sans MS"/>
              </a:rPr>
              <a:t>some</a:t>
            </a:r>
            <a:r>
              <a:rPr sz="27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FF0000"/>
                </a:solidFill>
                <a:latin typeface="Comic Sans MS"/>
                <a:cs typeface="Comic Sans MS"/>
              </a:rPr>
              <a:t>problems</a:t>
            </a:r>
            <a:r>
              <a:rPr sz="27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FF0000"/>
                </a:solidFill>
                <a:latin typeface="Comic Sans MS"/>
                <a:cs typeface="Comic Sans MS"/>
              </a:rPr>
              <a:t>that every</a:t>
            </a:r>
            <a:r>
              <a:rPr sz="27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FF0000"/>
                </a:solidFill>
                <a:latin typeface="Comic Sans MS"/>
                <a:cs typeface="Comic Sans MS"/>
              </a:rPr>
              <a:t>single</a:t>
            </a:r>
            <a:endParaRPr sz="2700" dirty="0">
              <a:latin typeface="Comic Sans MS"/>
              <a:cs typeface="Comic Sans MS"/>
            </a:endParaRPr>
          </a:p>
          <a:p>
            <a:pPr marL="356870" marR="38735">
              <a:lnSpc>
                <a:spcPts val="2590"/>
              </a:lnSpc>
              <a:spcBef>
                <a:spcPts val="305"/>
              </a:spcBef>
            </a:pPr>
            <a:r>
              <a:rPr sz="2700" dirty="0">
                <a:solidFill>
                  <a:srgbClr val="FF0000"/>
                </a:solidFill>
                <a:latin typeface="Comic Sans MS"/>
                <a:cs typeface="Comic Sans MS"/>
              </a:rPr>
              <a:t>problem</a:t>
            </a:r>
            <a:r>
              <a:rPr sz="27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FF0000"/>
                </a:solidFill>
                <a:latin typeface="Comic Sans MS"/>
                <a:cs typeface="Comic Sans MS"/>
              </a:rPr>
              <a:t>in</a:t>
            </a:r>
            <a:r>
              <a:rPr sz="27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FF0000"/>
                </a:solidFill>
                <a:latin typeface="Comic Sans MS"/>
                <a:cs typeface="Comic Sans MS"/>
              </a:rPr>
              <a:t>NP</a:t>
            </a:r>
            <a:r>
              <a:rPr sz="27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27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27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translated</a:t>
            </a:r>
            <a:r>
              <a:rPr sz="27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into,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 fast </a:t>
            </a:r>
            <a:r>
              <a:rPr sz="2700" spc="-7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solution</a:t>
            </a:r>
            <a:r>
              <a:rPr sz="27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to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such</a:t>
            </a:r>
            <a:r>
              <a:rPr sz="27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27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would</a:t>
            </a:r>
            <a:r>
              <a:rPr sz="27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automatically</a:t>
            </a:r>
            <a:endParaRPr sz="2700" dirty="0">
              <a:latin typeface="Comic Sans MS"/>
              <a:cs typeface="Comic Sans MS"/>
            </a:endParaRPr>
          </a:p>
          <a:p>
            <a:pPr marL="356870" marR="372110">
              <a:lnSpc>
                <a:spcPct val="80000"/>
              </a:lnSpc>
              <a:spcBef>
                <a:spcPts val="25"/>
              </a:spcBef>
            </a:pP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give</a:t>
            </a:r>
            <a:r>
              <a:rPr sz="27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us</a:t>
            </a:r>
            <a:r>
              <a:rPr sz="27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fast solution</a:t>
            </a:r>
            <a:r>
              <a:rPr sz="27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7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every</a:t>
            </a:r>
            <a:r>
              <a:rPr sz="27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27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in NP. </a:t>
            </a:r>
            <a:r>
              <a:rPr sz="2700" spc="-7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This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group of problems are known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as </a:t>
            </a:r>
            <a:r>
              <a:rPr sz="2700" b="1" spc="5" dirty="0">
                <a:solidFill>
                  <a:srgbClr val="3333CC"/>
                </a:solidFill>
                <a:latin typeface="Comic Sans MS"/>
                <a:cs typeface="Comic Sans MS"/>
              </a:rPr>
              <a:t>NP- </a:t>
            </a:r>
            <a:r>
              <a:rPr sz="2700" b="1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b="1" dirty="0">
                <a:solidFill>
                  <a:srgbClr val="3333CC"/>
                </a:solidFill>
                <a:latin typeface="Comic Sans MS"/>
                <a:cs typeface="Comic Sans MS"/>
              </a:rPr>
              <a:t>Complete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.</a:t>
            </a:r>
            <a:r>
              <a:rPr sz="27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Ex:-</a:t>
            </a:r>
            <a:r>
              <a:rPr sz="27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Clique</a:t>
            </a:r>
            <a:endParaRPr sz="2700" dirty="0">
              <a:latin typeface="Comic Sans MS"/>
              <a:cs typeface="Comic Sans MS"/>
            </a:endParaRPr>
          </a:p>
          <a:p>
            <a:pPr marL="356870" indent="-344805">
              <a:lnSpc>
                <a:spcPts val="2915"/>
              </a:lnSpc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27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7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3333CC"/>
                </a:solidFill>
                <a:latin typeface="Comic Sans MS"/>
                <a:cs typeface="Comic Sans MS"/>
              </a:rPr>
              <a:t>NP-hard</a:t>
            </a:r>
            <a:r>
              <a:rPr sz="27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27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FF0000"/>
                </a:solidFill>
                <a:latin typeface="Comic Sans MS"/>
                <a:cs typeface="Comic Sans MS"/>
              </a:rPr>
              <a:t>an</a:t>
            </a:r>
            <a:r>
              <a:rPr sz="27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FF0000"/>
                </a:solidFill>
                <a:latin typeface="Comic Sans MS"/>
                <a:cs typeface="Comic Sans MS"/>
              </a:rPr>
              <a:t>algorithm</a:t>
            </a:r>
            <a:r>
              <a:rPr sz="27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spc="-5" dirty="0">
                <a:solidFill>
                  <a:srgbClr val="006FBF"/>
                </a:solidFill>
                <a:latin typeface="Comic Sans MS"/>
                <a:cs typeface="Comic Sans MS"/>
              </a:rPr>
              <a:t>for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solving</a:t>
            </a:r>
            <a:endParaRPr sz="2700" dirty="0">
              <a:latin typeface="Comic Sans MS"/>
              <a:cs typeface="Comic Sans MS"/>
            </a:endParaRPr>
          </a:p>
          <a:p>
            <a:pPr marL="356870">
              <a:lnSpc>
                <a:spcPts val="2590"/>
              </a:lnSpc>
            </a:pP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it</a:t>
            </a:r>
            <a:r>
              <a:rPr sz="2700" spc="-15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can</a:t>
            </a:r>
            <a:r>
              <a:rPr sz="2700" spc="-15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be</a:t>
            </a:r>
            <a:r>
              <a:rPr sz="2700" spc="-10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translated</a:t>
            </a:r>
            <a:r>
              <a:rPr sz="2700" spc="-20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into</a:t>
            </a:r>
            <a:r>
              <a:rPr sz="2700" spc="-5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one</a:t>
            </a:r>
            <a:r>
              <a:rPr sz="2700" spc="-10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spc="-5" dirty="0">
                <a:solidFill>
                  <a:srgbClr val="006FBF"/>
                </a:solidFill>
                <a:latin typeface="Comic Sans MS"/>
                <a:cs typeface="Comic Sans MS"/>
              </a:rPr>
              <a:t>for </a:t>
            </a:r>
            <a:r>
              <a:rPr sz="2700" dirty="0">
                <a:solidFill>
                  <a:srgbClr val="FF0000"/>
                </a:solidFill>
                <a:latin typeface="Comic Sans MS"/>
                <a:cs typeface="Comic Sans MS"/>
              </a:rPr>
              <a:t>solving</a:t>
            </a:r>
            <a:r>
              <a:rPr sz="27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FF0000"/>
                </a:solidFill>
                <a:latin typeface="Comic Sans MS"/>
                <a:cs typeface="Comic Sans MS"/>
              </a:rPr>
              <a:t>any</a:t>
            </a:r>
            <a:r>
              <a:rPr sz="27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FF0000"/>
                </a:solidFill>
                <a:latin typeface="Comic Sans MS"/>
                <a:cs typeface="Comic Sans MS"/>
              </a:rPr>
              <a:t>NP-</a:t>
            </a:r>
            <a:endParaRPr sz="2700" dirty="0">
              <a:latin typeface="Comic Sans MS"/>
              <a:cs typeface="Comic Sans MS"/>
            </a:endParaRPr>
          </a:p>
          <a:p>
            <a:pPr marL="356870" marR="177800">
              <a:lnSpc>
                <a:spcPts val="2590"/>
              </a:lnSpc>
              <a:spcBef>
                <a:spcPts val="305"/>
              </a:spcBef>
            </a:pPr>
            <a:r>
              <a:rPr sz="2700" dirty="0">
                <a:solidFill>
                  <a:srgbClr val="FF0000"/>
                </a:solidFill>
                <a:latin typeface="Comic Sans MS"/>
                <a:cs typeface="Comic Sans MS"/>
              </a:rPr>
              <a:t>problem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(nondeterministic polynomial </a:t>
            </a: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time) </a:t>
            </a:r>
            <a:r>
              <a:rPr sz="2700" spc="10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problem.</a:t>
            </a:r>
            <a:r>
              <a:rPr sz="2700" spc="-55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NP-hard</a:t>
            </a:r>
            <a:r>
              <a:rPr sz="2700" spc="-25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therefore</a:t>
            </a:r>
            <a:r>
              <a:rPr sz="2700" spc="-25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means</a:t>
            </a:r>
            <a:r>
              <a:rPr sz="2700" spc="-45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"at</a:t>
            </a:r>
            <a:r>
              <a:rPr sz="2700" spc="-10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least</a:t>
            </a:r>
            <a:r>
              <a:rPr sz="2700" spc="-20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as </a:t>
            </a:r>
            <a:r>
              <a:rPr sz="2700" spc="-795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hard </a:t>
            </a: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as any </a:t>
            </a:r>
            <a:r>
              <a:rPr sz="27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omic Sans MS"/>
                <a:cs typeface="Comic Sans MS"/>
              </a:rPr>
              <a:t>NP-problem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," although </a:t>
            </a: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it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might, </a:t>
            </a: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in </a:t>
            </a:r>
            <a:r>
              <a:rPr sz="2700" spc="10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fact,</a:t>
            </a:r>
            <a:r>
              <a:rPr sz="2700" spc="-25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spc="5" dirty="0">
                <a:solidFill>
                  <a:srgbClr val="006FBF"/>
                </a:solidFill>
                <a:latin typeface="Comic Sans MS"/>
                <a:cs typeface="Comic Sans MS"/>
              </a:rPr>
              <a:t>be</a:t>
            </a:r>
            <a:r>
              <a:rPr sz="2700" spc="-15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2700" dirty="0">
                <a:solidFill>
                  <a:srgbClr val="006FBF"/>
                </a:solidFill>
                <a:latin typeface="Comic Sans MS"/>
                <a:cs typeface="Comic Sans MS"/>
              </a:rPr>
              <a:t>harder.</a:t>
            </a:r>
            <a:endParaRPr sz="27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143000"/>
            <a:ext cx="2369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51940" y="2514600"/>
            <a:ext cx="6581140" cy="2427588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endParaRPr lang="en-US" sz="3200" spc="-30" dirty="0">
              <a:solidFill>
                <a:srgbClr val="3333CC"/>
              </a:solidFill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NP</a:t>
            </a:r>
            <a:endParaRPr lang="en-US" sz="3200" spc="20" dirty="0">
              <a:solidFill>
                <a:srgbClr val="3333CC"/>
              </a:solidFill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NP-Hard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endParaRPr lang="en-US" sz="3200" spc="15" dirty="0">
              <a:solidFill>
                <a:srgbClr val="3333CC"/>
              </a:solidFill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NP-Complete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 NP-complete problem— </a:t>
            </a:r>
            <a:r>
              <a:rPr dirty="0"/>
              <a:t> </a:t>
            </a:r>
            <a:r>
              <a:rPr spc="-5" dirty="0"/>
              <a:t>Circuit</a:t>
            </a:r>
            <a:r>
              <a:rPr spc="10" dirty="0"/>
              <a:t> </a:t>
            </a:r>
            <a:r>
              <a:rPr spc="-5" dirty="0"/>
              <a:t>Satisfiability</a:t>
            </a:r>
            <a:r>
              <a:rPr spc="5" dirty="0"/>
              <a:t> </a:t>
            </a:r>
            <a:r>
              <a:rPr spc="-5" dirty="0"/>
              <a:t>(problem </a:t>
            </a:r>
            <a:r>
              <a:rPr spc="-1060" dirty="0"/>
              <a:t> </a:t>
            </a:r>
            <a:r>
              <a:rPr dirty="0"/>
              <a:t>definition)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049670"/>
            <a:ext cx="8061959" cy="53867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Boolean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combinational</a:t>
            </a:r>
            <a:r>
              <a:rPr sz="320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circuit</a:t>
            </a:r>
            <a:endParaRPr sz="3200" dirty="0">
              <a:latin typeface="Comic Sans MS"/>
              <a:cs typeface="Comic Sans MS"/>
            </a:endParaRPr>
          </a:p>
          <a:p>
            <a:pPr marL="756285" marR="972185" lvl="1" indent="-287020">
              <a:lnSpc>
                <a:spcPts val="3020"/>
              </a:lnSpc>
              <a:spcBef>
                <a:spcPts val="735"/>
              </a:spcBef>
              <a:buChar char="–"/>
              <a:tabLst>
                <a:tab pos="756920" algn="l"/>
              </a:tabLst>
            </a:pP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Boolean</a:t>
            </a:r>
            <a:r>
              <a:rPr sz="28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combinational</a:t>
            </a:r>
            <a:r>
              <a:rPr sz="28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elements,</a:t>
            </a:r>
            <a:r>
              <a:rPr sz="28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wired </a:t>
            </a:r>
            <a:r>
              <a:rPr sz="2800" spc="-81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together</a:t>
            </a:r>
            <a:endParaRPr sz="2800" dirty="0">
              <a:latin typeface="Comic Sans MS"/>
              <a:cs typeface="Comic Sans MS"/>
            </a:endParaRPr>
          </a:p>
          <a:p>
            <a:pPr marL="756285" lvl="1" indent="-287655">
              <a:lnSpc>
                <a:spcPct val="100000"/>
              </a:lnSpc>
              <a:spcBef>
                <a:spcPts val="295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Each</a:t>
            </a:r>
            <a:r>
              <a:rPr sz="28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element,</a:t>
            </a:r>
            <a:r>
              <a:rPr sz="28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inputs</a:t>
            </a:r>
            <a:r>
              <a:rPr sz="28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and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outputs</a:t>
            </a:r>
            <a:r>
              <a:rPr sz="28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(binary)</a:t>
            </a:r>
            <a:endParaRPr sz="2800" dirty="0">
              <a:latin typeface="Comic Sans MS"/>
              <a:cs typeface="Comic Sans MS"/>
            </a:endParaRPr>
          </a:p>
          <a:p>
            <a:pPr marL="756285" lvl="1" indent="-28765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Limit</a:t>
            </a:r>
            <a:r>
              <a:rPr sz="28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28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8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outputs</a:t>
            </a:r>
            <a:r>
              <a:rPr sz="28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1.</a:t>
            </a:r>
            <a:endParaRPr sz="2800" dirty="0">
              <a:latin typeface="Comic Sans MS"/>
              <a:cs typeface="Comic Sans MS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Called</a:t>
            </a:r>
            <a:r>
              <a:rPr sz="28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rgbClr val="00CC99"/>
                </a:solidFill>
                <a:latin typeface="Comic Sans MS"/>
                <a:cs typeface="Comic Sans MS"/>
              </a:rPr>
              <a:t>logic</a:t>
            </a:r>
            <a:r>
              <a:rPr sz="2800" i="1" spc="-25" dirty="0">
                <a:solidFill>
                  <a:srgbClr val="00CC99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rgbClr val="00CC99"/>
                </a:solidFill>
                <a:latin typeface="Comic Sans MS"/>
                <a:cs typeface="Comic Sans MS"/>
              </a:rPr>
              <a:t>gates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NOT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gate,</a:t>
            </a:r>
            <a:r>
              <a:rPr sz="2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2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gate,</a:t>
            </a:r>
            <a:r>
              <a:rPr sz="2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OR </a:t>
            </a:r>
            <a:r>
              <a:rPr sz="2800" spc="-8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gate.</a:t>
            </a:r>
            <a:endParaRPr sz="2800" dirty="0">
              <a:latin typeface="Comic Sans MS"/>
              <a:cs typeface="Comic Sans MS"/>
            </a:endParaRPr>
          </a:p>
          <a:p>
            <a:pPr marL="756285" marR="915669" lvl="1" indent="-287020">
              <a:lnSpc>
                <a:spcPts val="3020"/>
              </a:lnSpc>
              <a:spcBef>
                <a:spcPts val="680"/>
              </a:spcBef>
              <a:buFont typeface="Comic Sans MS"/>
              <a:buChar char="–"/>
              <a:tabLst>
                <a:tab pos="756920" algn="l"/>
              </a:tabLst>
            </a:pPr>
            <a:r>
              <a:rPr sz="2800" i="1" dirty="0">
                <a:solidFill>
                  <a:srgbClr val="00CC99"/>
                </a:solidFill>
                <a:latin typeface="Comic Sans MS"/>
                <a:cs typeface="Comic Sans MS"/>
              </a:rPr>
              <a:t>true</a:t>
            </a:r>
            <a:r>
              <a:rPr sz="2800" i="1" spc="-25" dirty="0">
                <a:solidFill>
                  <a:srgbClr val="00CC99"/>
                </a:solidFill>
                <a:latin typeface="Comic Sans MS"/>
                <a:cs typeface="Comic Sans MS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omic Sans MS"/>
                <a:cs typeface="Comic Sans MS"/>
              </a:rPr>
              <a:t>table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: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giving</a:t>
            </a:r>
            <a:r>
              <a:rPr sz="28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outputs</a:t>
            </a:r>
            <a:r>
              <a:rPr sz="28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each </a:t>
            </a:r>
            <a:r>
              <a:rPr sz="2800" spc="-81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setting</a:t>
            </a:r>
            <a:r>
              <a:rPr sz="28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inputs</a:t>
            </a:r>
            <a:endParaRPr sz="2800" dirty="0">
              <a:latin typeface="Comic Sans MS"/>
              <a:cs typeface="Comic Sans MS"/>
            </a:endParaRPr>
          </a:p>
          <a:p>
            <a:pPr marL="756285" lvl="1" indent="-287655">
              <a:lnSpc>
                <a:spcPct val="100000"/>
              </a:lnSpc>
              <a:spcBef>
                <a:spcPts val="295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00CC99"/>
                </a:solidFill>
                <a:latin typeface="Comic Sans MS"/>
                <a:cs typeface="Comic Sans MS"/>
              </a:rPr>
              <a:t>true</a:t>
            </a:r>
            <a:r>
              <a:rPr sz="2800" spc="-25" dirty="0">
                <a:solidFill>
                  <a:srgbClr val="00CC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0CC99"/>
                </a:solidFill>
                <a:latin typeface="Comic Sans MS"/>
                <a:cs typeface="Comic Sans MS"/>
              </a:rPr>
              <a:t>assignment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r>
              <a:rPr sz="28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8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set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boolean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inputs</a:t>
            </a:r>
            <a:r>
              <a:rPr sz="2800" dirty="0">
                <a:solidFill>
                  <a:srgbClr val="00CC99"/>
                </a:solidFill>
                <a:latin typeface="Comic Sans MS"/>
                <a:cs typeface="Comic Sans MS"/>
              </a:rPr>
              <a:t>.</a:t>
            </a:r>
            <a:endParaRPr sz="2800" dirty="0">
              <a:latin typeface="Comic Sans MS"/>
              <a:cs typeface="Comic Sans MS"/>
            </a:endParaRPr>
          </a:p>
          <a:p>
            <a:pPr marL="756285" marR="567055" lvl="1" indent="-287020">
              <a:lnSpc>
                <a:spcPts val="302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00CC99"/>
                </a:solidFill>
                <a:latin typeface="Comic Sans MS"/>
                <a:cs typeface="Comic Sans MS"/>
              </a:rPr>
              <a:t>satisfying</a:t>
            </a:r>
            <a:r>
              <a:rPr sz="2800" spc="-50" dirty="0">
                <a:solidFill>
                  <a:srgbClr val="00CC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0CC99"/>
                </a:solidFill>
                <a:latin typeface="Comic Sans MS"/>
                <a:cs typeface="Comic Sans MS"/>
              </a:rPr>
              <a:t>assignment:</a:t>
            </a:r>
            <a:r>
              <a:rPr sz="2800" spc="-30" dirty="0">
                <a:solidFill>
                  <a:srgbClr val="00CC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a true assignment </a:t>
            </a:r>
            <a:r>
              <a:rPr sz="2800" spc="-81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causing</a:t>
            </a:r>
            <a:r>
              <a:rPr sz="28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8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output</a:t>
            </a:r>
            <a:r>
              <a:rPr sz="28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8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be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1.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0276" y="6732525"/>
            <a:ext cx="202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20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294876" y="6751774"/>
            <a:ext cx="25336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21</a:t>
            </a:fld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491" rIns="0" bIns="0" rtlCol="0">
            <a:spAutoFit/>
          </a:bodyPr>
          <a:lstStyle/>
          <a:p>
            <a:pPr marL="1423670" marR="5080" indent="-1771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Circuit Satisfiability </a:t>
            </a:r>
            <a:r>
              <a:rPr spc="-1060" dirty="0"/>
              <a:t> </a:t>
            </a:r>
            <a:r>
              <a:rPr spc="-5" dirty="0"/>
              <a:t>Problem:</a:t>
            </a:r>
            <a:r>
              <a:rPr spc="-50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65405" indent="-344805">
              <a:lnSpc>
                <a:spcPts val="3460"/>
              </a:lnSpc>
              <a:spcBef>
                <a:spcPts val="525"/>
              </a:spcBef>
              <a:buChar char="•"/>
              <a:tabLst>
                <a:tab pos="356870" algn="l"/>
                <a:tab pos="357505" algn="l"/>
              </a:tabLst>
            </a:pPr>
            <a:r>
              <a:rPr spc="-10" dirty="0"/>
              <a:t>Circuit</a:t>
            </a:r>
            <a:r>
              <a:rPr spc="20" dirty="0"/>
              <a:t> </a:t>
            </a:r>
            <a:r>
              <a:rPr spc="-5" dirty="0"/>
              <a:t>satisfying</a:t>
            </a:r>
            <a:r>
              <a:rPr spc="50" dirty="0"/>
              <a:t> </a:t>
            </a:r>
            <a:r>
              <a:rPr spc="-10" dirty="0"/>
              <a:t>problem:</a:t>
            </a:r>
            <a:r>
              <a:rPr spc="45" dirty="0"/>
              <a:t> </a:t>
            </a:r>
            <a:r>
              <a:rPr spc="-5" dirty="0"/>
              <a:t>given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10" dirty="0"/>
              <a:t>boolean </a:t>
            </a:r>
            <a:r>
              <a:rPr spc="-940" dirty="0"/>
              <a:t> </a:t>
            </a:r>
            <a:r>
              <a:rPr spc="-10" dirty="0"/>
              <a:t>combinational</a:t>
            </a:r>
            <a:r>
              <a:rPr spc="60" dirty="0"/>
              <a:t> </a:t>
            </a:r>
            <a:r>
              <a:rPr spc="-10" dirty="0"/>
              <a:t>circuit</a:t>
            </a:r>
            <a:r>
              <a:rPr spc="80" dirty="0"/>
              <a:t> </a:t>
            </a:r>
            <a:r>
              <a:rPr spc="-10" dirty="0"/>
              <a:t>composed</a:t>
            </a:r>
            <a:r>
              <a:rPr spc="45" dirty="0"/>
              <a:t> </a:t>
            </a:r>
            <a:r>
              <a:rPr spc="-5" dirty="0"/>
              <a:t>of</a:t>
            </a:r>
            <a:r>
              <a:rPr spc="35" dirty="0"/>
              <a:t> </a:t>
            </a:r>
            <a:r>
              <a:rPr spc="-10" dirty="0"/>
              <a:t>AND, </a:t>
            </a:r>
            <a:r>
              <a:rPr spc="-5" dirty="0"/>
              <a:t> </a:t>
            </a:r>
            <a:r>
              <a:rPr spc="-10" dirty="0"/>
              <a:t>OR,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10" dirty="0"/>
              <a:t>NOT,</a:t>
            </a:r>
            <a:r>
              <a:rPr spc="45" dirty="0"/>
              <a:t> </a:t>
            </a:r>
            <a:r>
              <a:rPr spc="-10" dirty="0"/>
              <a:t>is</a:t>
            </a:r>
            <a:r>
              <a:rPr dirty="0"/>
              <a:t> </a:t>
            </a:r>
            <a:r>
              <a:rPr spc="-10" dirty="0"/>
              <a:t>it</a:t>
            </a:r>
            <a:r>
              <a:rPr spc="30" dirty="0"/>
              <a:t> </a:t>
            </a:r>
            <a:r>
              <a:rPr spc="-5" dirty="0"/>
              <a:t>stisfiable?</a:t>
            </a:r>
          </a:p>
          <a:p>
            <a:pPr marL="356870" marR="969010" indent="-344805">
              <a:lnSpc>
                <a:spcPts val="3460"/>
              </a:lnSpc>
              <a:spcBef>
                <a:spcPts val="755"/>
              </a:spcBef>
              <a:buChar char="•"/>
              <a:tabLst>
                <a:tab pos="356870" algn="l"/>
                <a:tab pos="357505" algn="l"/>
              </a:tabLst>
            </a:pPr>
            <a:r>
              <a:rPr spc="-10" dirty="0"/>
              <a:t>CIRCUIT-SAT={&lt;C&gt;:</a:t>
            </a:r>
            <a:r>
              <a:rPr spc="65" dirty="0"/>
              <a:t> </a:t>
            </a:r>
            <a:r>
              <a:rPr spc="-5" dirty="0"/>
              <a:t>C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-5" dirty="0"/>
              <a:t> a</a:t>
            </a:r>
            <a:r>
              <a:rPr spc="25" dirty="0"/>
              <a:t> </a:t>
            </a:r>
            <a:r>
              <a:rPr spc="-5" dirty="0"/>
              <a:t>satisfiable </a:t>
            </a:r>
            <a:r>
              <a:rPr spc="-944" dirty="0"/>
              <a:t> </a:t>
            </a:r>
            <a:r>
              <a:rPr spc="-10" dirty="0"/>
              <a:t>boolean</a:t>
            </a:r>
            <a:r>
              <a:rPr spc="15" dirty="0"/>
              <a:t> </a:t>
            </a:r>
            <a:r>
              <a:rPr spc="-10" dirty="0"/>
              <a:t>circuit}</a:t>
            </a:r>
          </a:p>
          <a:p>
            <a:pPr marL="356870" marR="5080" indent="-344805">
              <a:lnSpc>
                <a:spcPts val="3460"/>
              </a:lnSpc>
              <a:spcBef>
                <a:spcPts val="760"/>
              </a:spcBef>
              <a:buChar char="•"/>
              <a:tabLst>
                <a:tab pos="356870" algn="l"/>
                <a:tab pos="357505" algn="l"/>
              </a:tabLst>
            </a:pPr>
            <a:r>
              <a:rPr spc="-10" dirty="0"/>
              <a:t>Implication:</a:t>
            </a:r>
            <a:r>
              <a:rPr spc="75" dirty="0"/>
              <a:t> </a:t>
            </a:r>
            <a:r>
              <a:rPr spc="-10" dirty="0"/>
              <a:t>in</a:t>
            </a:r>
            <a:r>
              <a:rPr spc="1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area</a:t>
            </a:r>
            <a:r>
              <a:rPr spc="3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0" dirty="0"/>
              <a:t>computer-aided </a:t>
            </a:r>
            <a:r>
              <a:rPr spc="-940" dirty="0"/>
              <a:t> </a:t>
            </a:r>
            <a:r>
              <a:rPr spc="-5" dirty="0"/>
              <a:t>hardware</a:t>
            </a:r>
            <a:r>
              <a:rPr spc="-10" dirty="0"/>
              <a:t> </a:t>
            </a:r>
            <a:r>
              <a:rPr spc="-5" dirty="0"/>
              <a:t>optimization,</a:t>
            </a:r>
            <a:r>
              <a:rPr spc="70" dirty="0"/>
              <a:t> </a:t>
            </a:r>
            <a:r>
              <a:rPr spc="-10" dirty="0"/>
              <a:t>if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20" dirty="0"/>
              <a:t> </a:t>
            </a:r>
            <a:r>
              <a:rPr spc="-10" dirty="0"/>
              <a:t>subcircuit </a:t>
            </a:r>
            <a:r>
              <a:rPr spc="-5" dirty="0"/>
              <a:t> </a:t>
            </a:r>
            <a:r>
              <a:rPr spc="-10" dirty="0"/>
              <a:t>always</a:t>
            </a:r>
            <a:r>
              <a:rPr spc="25" dirty="0"/>
              <a:t> </a:t>
            </a:r>
            <a:r>
              <a:rPr spc="-10" dirty="0"/>
              <a:t>produces</a:t>
            </a:r>
            <a:r>
              <a:rPr spc="45" dirty="0"/>
              <a:t> </a:t>
            </a:r>
            <a:r>
              <a:rPr spc="-5" dirty="0"/>
              <a:t>0, then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25" dirty="0"/>
              <a:t> </a:t>
            </a:r>
            <a:r>
              <a:rPr spc="-10" dirty="0"/>
              <a:t>subcircuit</a:t>
            </a:r>
            <a:r>
              <a:rPr spc="75" dirty="0"/>
              <a:t> </a:t>
            </a:r>
            <a:r>
              <a:rPr spc="-10" dirty="0"/>
              <a:t>can </a:t>
            </a:r>
            <a:r>
              <a:rPr spc="-940" dirty="0"/>
              <a:t> </a:t>
            </a:r>
            <a:r>
              <a:rPr spc="-5" dirty="0"/>
              <a:t>be</a:t>
            </a:r>
            <a:r>
              <a:rPr spc="-25" dirty="0"/>
              <a:t> </a:t>
            </a:r>
            <a:r>
              <a:rPr spc="-10" dirty="0"/>
              <a:t>replaced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15" dirty="0"/>
              <a:t> </a:t>
            </a:r>
            <a:r>
              <a:rPr spc="-5" dirty="0"/>
              <a:t>a </a:t>
            </a:r>
            <a:r>
              <a:rPr spc="-10" dirty="0"/>
              <a:t>simpler</a:t>
            </a:r>
            <a:r>
              <a:rPr spc="60" dirty="0"/>
              <a:t> </a:t>
            </a:r>
            <a:r>
              <a:rPr spc="-10" dirty="0"/>
              <a:t>subcircuit</a:t>
            </a:r>
            <a:r>
              <a:rPr spc="100" dirty="0"/>
              <a:t> </a:t>
            </a:r>
            <a:r>
              <a:rPr spc="-5" dirty="0"/>
              <a:t>that </a:t>
            </a:r>
            <a:r>
              <a:rPr dirty="0"/>
              <a:t> </a:t>
            </a:r>
            <a:r>
              <a:rPr spc="-10" dirty="0"/>
              <a:t>omits</a:t>
            </a:r>
            <a:r>
              <a:rPr spc="25" dirty="0"/>
              <a:t> </a:t>
            </a:r>
            <a:r>
              <a:rPr spc="-10" dirty="0"/>
              <a:t>all</a:t>
            </a:r>
            <a:r>
              <a:rPr spc="15" dirty="0"/>
              <a:t> </a:t>
            </a:r>
            <a:r>
              <a:rPr spc="-5" dirty="0"/>
              <a:t>gates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just</a:t>
            </a:r>
            <a:r>
              <a:rPr spc="30" dirty="0"/>
              <a:t> </a:t>
            </a:r>
            <a:r>
              <a:rPr spc="-10" dirty="0"/>
              <a:t>output</a:t>
            </a:r>
            <a:r>
              <a:rPr spc="2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011427"/>
            <a:ext cx="76257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80" dirty="0">
                <a:latin typeface="Times New Roman"/>
                <a:cs typeface="Times New Roman"/>
              </a:rPr>
              <a:t>Two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instances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circuit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satisfiability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problems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669" y="1930553"/>
            <a:ext cx="8449151" cy="39939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94876" y="6751774"/>
            <a:ext cx="25336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22</a:t>
            </a:fld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171" y="3010915"/>
            <a:ext cx="222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20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602995"/>
            <a:ext cx="395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Types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11376"/>
            <a:ext cx="8199120" cy="54025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Trackable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Intrackable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Decision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Optimization</a:t>
            </a:r>
            <a:endParaRPr sz="3200" dirty="0">
              <a:latin typeface="Comic Sans MS"/>
              <a:cs typeface="Comic Sans MS"/>
            </a:endParaRPr>
          </a:p>
          <a:p>
            <a:pPr marL="317500" marR="5080">
              <a:lnSpc>
                <a:spcPct val="100000"/>
              </a:lnSpc>
              <a:spcBef>
                <a:spcPts val="394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Trackable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Problems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be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solvable </a:t>
            </a:r>
            <a:r>
              <a:rPr sz="3200" spc="-9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reasonable(polynomial)</a:t>
            </a:r>
            <a:r>
              <a:rPr sz="3200" spc="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time.</a:t>
            </a:r>
            <a:endParaRPr sz="3200" dirty="0">
              <a:latin typeface="Comic Sans MS"/>
              <a:cs typeface="Comic Sans MS"/>
            </a:endParaRPr>
          </a:p>
          <a:p>
            <a:pPr marL="317500" marR="321310">
              <a:lnSpc>
                <a:spcPct val="100000"/>
              </a:lnSpc>
              <a:spcBef>
                <a:spcPts val="765"/>
              </a:spcBef>
              <a:tabLst>
                <a:tab pos="2776855" algn="l"/>
              </a:tabLst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Intrackable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Some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problems</a:t>
            </a:r>
            <a:r>
              <a:rPr sz="320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i="1" spc="-5" dirty="0">
                <a:latin typeface="Comic Sans MS"/>
                <a:cs typeface="Comic Sans MS"/>
              </a:rPr>
              <a:t>intractable,	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they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grow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large,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we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unable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to solve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them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reasonable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time.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140" y="621283"/>
            <a:ext cx="2583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Trac</a:t>
            </a:r>
            <a:r>
              <a:rPr dirty="0"/>
              <a:t>ta</a:t>
            </a:r>
            <a:r>
              <a:rPr spc="-5" dirty="0"/>
              <a:t>bili</a:t>
            </a:r>
            <a:r>
              <a:rPr dirty="0"/>
              <a:t>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4239" y="1363870"/>
            <a:ext cx="8444865" cy="57340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69570" indent="-344805">
              <a:lnSpc>
                <a:spcPct val="100000"/>
              </a:lnSpc>
              <a:spcBef>
                <a:spcPts val="484"/>
              </a:spcBef>
              <a:buChar char="•"/>
              <a:tabLst>
                <a:tab pos="369570" algn="l"/>
                <a:tab pos="3702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What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constitutes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reasonable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time?</a:t>
            </a:r>
            <a:endParaRPr sz="3200" dirty="0">
              <a:latin typeface="Comic Sans MS"/>
              <a:cs typeface="Comic Sans MS"/>
            </a:endParaRPr>
          </a:p>
          <a:p>
            <a:pPr marL="768985" lvl="1" indent="-287020">
              <a:lnSpc>
                <a:spcPct val="100000"/>
              </a:lnSpc>
              <a:spcBef>
                <a:spcPts val="350"/>
              </a:spcBef>
              <a:buChar char="–"/>
              <a:tabLst>
                <a:tab pos="76962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28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working</a:t>
            </a:r>
            <a:r>
              <a:rPr sz="28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definition:</a:t>
            </a:r>
            <a:r>
              <a:rPr sz="28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i="1" spc="5" dirty="0">
                <a:solidFill>
                  <a:srgbClr val="339966"/>
                </a:solidFill>
                <a:latin typeface="Comic Sans MS"/>
                <a:cs typeface="Comic Sans MS"/>
              </a:rPr>
              <a:t>polynomial</a:t>
            </a:r>
            <a:r>
              <a:rPr sz="2800" i="1" spc="-70" dirty="0">
                <a:solidFill>
                  <a:srgbClr val="339966"/>
                </a:solidFill>
                <a:latin typeface="Comic Sans MS"/>
                <a:cs typeface="Comic Sans MS"/>
              </a:rPr>
              <a:t> </a:t>
            </a:r>
            <a:r>
              <a:rPr sz="2800" i="1" spc="5" dirty="0">
                <a:solidFill>
                  <a:srgbClr val="339966"/>
                </a:solidFill>
                <a:latin typeface="Comic Sans MS"/>
                <a:cs typeface="Comic Sans MS"/>
              </a:rPr>
              <a:t>time</a:t>
            </a:r>
            <a:endParaRPr sz="2800" dirty="0">
              <a:latin typeface="Comic Sans MS"/>
              <a:cs typeface="Comic Sans MS"/>
            </a:endParaRPr>
          </a:p>
          <a:p>
            <a:pPr marL="768985" marR="341630" lvl="1" indent="-287020">
              <a:lnSpc>
                <a:spcPts val="3020"/>
              </a:lnSpc>
              <a:spcBef>
                <a:spcPts val="720"/>
              </a:spcBef>
              <a:buChar char="–"/>
              <a:tabLst>
                <a:tab pos="769620" algn="l"/>
              </a:tabLst>
            </a:pP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28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28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8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size</a:t>
            </a:r>
            <a:r>
              <a:rPr sz="2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800" i="1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worst-case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running </a:t>
            </a:r>
            <a:r>
              <a:rPr sz="2800" spc="-81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time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</a:t>
            </a:r>
            <a:r>
              <a:rPr sz="2800" i="1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75" i="1" baseline="25525" dirty="0">
                <a:solidFill>
                  <a:srgbClr val="3333CC"/>
                </a:solidFill>
                <a:latin typeface="Comic Sans MS"/>
                <a:cs typeface="Comic Sans MS"/>
              </a:rPr>
              <a:t>k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)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some</a:t>
            </a:r>
            <a:r>
              <a:rPr sz="28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constant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rgbClr val="3333CC"/>
                </a:solidFill>
                <a:latin typeface="Comic Sans MS"/>
                <a:cs typeface="Comic Sans MS"/>
              </a:rPr>
              <a:t>k</a:t>
            </a:r>
            <a:endParaRPr sz="2800" dirty="0">
              <a:latin typeface="Comic Sans MS"/>
              <a:cs typeface="Comic Sans MS"/>
            </a:endParaRPr>
          </a:p>
          <a:p>
            <a:pPr marL="482600">
              <a:lnSpc>
                <a:spcPct val="100000"/>
              </a:lnSpc>
              <a:spcBef>
                <a:spcPts val="295"/>
              </a:spcBef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–</a:t>
            </a:r>
            <a:r>
              <a:rPr sz="2800" spc="1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O(n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2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),</a:t>
            </a:r>
            <a:r>
              <a:rPr sz="28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O(n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3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),</a:t>
            </a:r>
            <a:r>
              <a:rPr sz="28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O(1),</a:t>
            </a:r>
            <a:r>
              <a:rPr sz="2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O(n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lg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n),</a:t>
            </a:r>
            <a:r>
              <a:rPr sz="2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O(2</a:t>
            </a:r>
            <a:r>
              <a:rPr sz="2775" i="1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),</a:t>
            </a:r>
            <a:r>
              <a:rPr sz="28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</a:t>
            </a:r>
            <a:r>
              <a:rPr sz="2800" i="1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),</a:t>
            </a:r>
            <a:r>
              <a:rPr sz="28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</a:t>
            </a:r>
            <a:r>
              <a:rPr sz="2800" i="1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!)</a:t>
            </a:r>
            <a:endParaRPr sz="2800" dirty="0">
              <a:latin typeface="Comic Sans MS"/>
              <a:cs typeface="Comic Sans MS"/>
            </a:endParaRPr>
          </a:p>
          <a:p>
            <a:pPr marL="768985" lvl="1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76962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Polynomial</a:t>
            </a:r>
            <a:r>
              <a:rPr sz="28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time:</a:t>
            </a:r>
            <a:r>
              <a:rPr sz="28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O(n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2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),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O(n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3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),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O(1),</a:t>
            </a:r>
            <a:r>
              <a:rPr sz="28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O(n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lg</a:t>
            </a:r>
            <a:r>
              <a:rPr sz="28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n)</a:t>
            </a:r>
            <a:endParaRPr sz="2800" dirty="0">
              <a:latin typeface="Comic Sans MS"/>
              <a:cs typeface="Comic Sans MS"/>
            </a:endParaRPr>
          </a:p>
          <a:p>
            <a:pPr marL="768985" lvl="1" indent="-287020">
              <a:lnSpc>
                <a:spcPct val="100000"/>
              </a:lnSpc>
              <a:spcBef>
                <a:spcPts val="340"/>
              </a:spcBef>
              <a:buChar char="–"/>
              <a:tabLst>
                <a:tab pos="76962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Not</a:t>
            </a:r>
            <a:r>
              <a:rPr sz="28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28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polynomial</a:t>
            </a:r>
            <a:r>
              <a:rPr sz="28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time: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O(2</a:t>
            </a:r>
            <a:r>
              <a:rPr sz="2775" i="1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),</a:t>
            </a:r>
            <a:r>
              <a:rPr sz="28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</a:t>
            </a:r>
            <a:r>
              <a:rPr sz="2800" i="1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),</a:t>
            </a:r>
            <a:r>
              <a:rPr sz="28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O(</a:t>
            </a:r>
            <a:r>
              <a:rPr sz="2800" i="1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!)</a:t>
            </a:r>
            <a:endParaRPr sz="2800" dirty="0">
              <a:latin typeface="Comic Sans MS"/>
              <a:cs typeface="Comic Sans MS"/>
            </a:endParaRPr>
          </a:p>
          <a:p>
            <a:pPr marL="369570" marR="846455" indent="-344805">
              <a:lnSpc>
                <a:spcPct val="100000"/>
              </a:lnSpc>
              <a:spcBef>
                <a:spcPts val="750"/>
              </a:spcBef>
              <a:buChar char="•"/>
              <a:tabLst>
                <a:tab pos="369570" algn="l"/>
                <a:tab pos="37020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problems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solvable</a:t>
            </a:r>
            <a:r>
              <a:rPr sz="32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polynomial </a:t>
            </a:r>
            <a:r>
              <a:rPr sz="3200" spc="-9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time?</a:t>
            </a:r>
            <a:endParaRPr sz="3200" dirty="0">
              <a:latin typeface="Comic Sans MS"/>
              <a:cs typeface="Comic Sans MS"/>
            </a:endParaRPr>
          </a:p>
          <a:p>
            <a:pPr marL="768985" marR="180975" lvl="1" indent="-287020" algn="just">
              <a:lnSpc>
                <a:spcPct val="100000"/>
              </a:lnSpc>
              <a:spcBef>
                <a:spcPts val="690"/>
              </a:spcBef>
              <a:buChar char="–"/>
              <a:tabLst>
                <a:tab pos="769620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No: Turing’s “Halting Problem”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not solvable </a:t>
            </a:r>
            <a:r>
              <a:rPr sz="2800" spc="-8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r>
              <a:rPr sz="28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any computer,</a:t>
            </a:r>
            <a:r>
              <a:rPr sz="28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28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matter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how</a:t>
            </a:r>
            <a:r>
              <a:rPr sz="28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much</a:t>
            </a:r>
            <a:r>
              <a:rPr sz="28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time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sz="2800" spc="-8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given.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99531"/>
            <a:ext cx="7949692" cy="75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Optimization/Decision</a:t>
            </a:r>
            <a:r>
              <a:rPr spc="-145" dirty="0"/>
              <a:t> </a:t>
            </a:r>
            <a:r>
              <a:rPr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26539" y="2060726"/>
            <a:ext cx="7333615" cy="42545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Optimization</a:t>
            </a:r>
            <a:r>
              <a:rPr sz="28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Problems</a:t>
            </a:r>
            <a:endParaRPr sz="2800" dirty="0">
              <a:latin typeface="Comic Sans MS"/>
              <a:cs typeface="Comic Sans MS"/>
            </a:endParaRPr>
          </a:p>
          <a:p>
            <a:pPr marL="756285" marR="236854" lvl="1" indent="-287020">
              <a:lnSpc>
                <a:spcPts val="2590"/>
              </a:lnSpc>
              <a:spcBef>
                <a:spcPts val="63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An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optimization problem is one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which 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asks, </a:t>
            </a:r>
            <a:r>
              <a:rPr sz="24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“What</a:t>
            </a:r>
            <a:r>
              <a:rPr sz="2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optimal</a:t>
            </a:r>
            <a:r>
              <a:rPr sz="24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solution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to problem</a:t>
            </a:r>
            <a:r>
              <a:rPr sz="24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X?”</a:t>
            </a:r>
            <a:endParaRPr sz="2400" dirty="0">
              <a:latin typeface="Comic Sans MS"/>
              <a:cs typeface="Comic Sans MS"/>
            </a:endParaRPr>
          </a:p>
          <a:p>
            <a:pPr marL="756285" lvl="1" indent="-287655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Examples:</a:t>
            </a:r>
            <a:endParaRPr sz="2400" dirty="0">
              <a:latin typeface="Comic Sans MS"/>
              <a:cs typeface="Comic Sans MS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0-1</a:t>
            </a:r>
            <a:r>
              <a:rPr sz="20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Knapsack</a:t>
            </a:r>
            <a:endParaRPr sz="2000" dirty="0">
              <a:latin typeface="Comic Sans MS"/>
              <a:cs typeface="Comic Sans MS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Fractional</a:t>
            </a:r>
            <a:r>
              <a:rPr sz="20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Knapsack</a:t>
            </a:r>
            <a:endParaRPr sz="2000" dirty="0">
              <a:latin typeface="Comic Sans MS"/>
              <a:cs typeface="Comic Sans MS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Minimum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Spanning</a:t>
            </a:r>
            <a:r>
              <a:rPr sz="200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Tree</a:t>
            </a:r>
            <a:endParaRPr sz="20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30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Decision</a:t>
            </a:r>
            <a:r>
              <a:rPr sz="28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Problems</a:t>
            </a:r>
            <a:endParaRPr sz="2800" dirty="0">
              <a:latin typeface="Comic Sans MS"/>
              <a:cs typeface="Comic Sans MS"/>
            </a:endParaRPr>
          </a:p>
          <a:p>
            <a:pPr marL="756285" lvl="1" indent="-28765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24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decision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one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yes/no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answer</a:t>
            </a:r>
            <a:endParaRPr sz="2400" dirty="0">
              <a:latin typeface="Comic Sans MS"/>
              <a:cs typeface="Comic Sans MS"/>
            </a:endParaRPr>
          </a:p>
          <a:p>
            <a:pPr marL="756285" lvl="1" indent="-287655">
              <a:lnSpc>
                <a:spcPct val="100000"/>
              </a:lnSpc>
              <a:spcBef>
                <a:spcPts val="2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Examples:</a:t>
            </a:r>
            <a:endParaRPr sz="2400" dirty="0">
              <a:latin typeface="Comic Sans MS"/>
              <a:cs typeface="Comic Sans MS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s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g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r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ap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h</a:t>
            </a:r>
            <a:r>
              <a:rPr sz="20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G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h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av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20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S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f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30" dirty="0">
                <a:solidFill>
                  <a:srgbClr val="3333CC"/>
                </a:solidFill>
                <a:latin typeface="Comic Sans MS"/>
                <a:cs typeface="Comic Sans MS"/>
              </a:rPr>
              <a:t>w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ght</a:t>
            </a:r>
            <a:r>
              <a:rPr lang="en-US" sz="2000" spc="-5" dirty="0">
                <a:solidFill>
                  <a:srgbClr val="3333CC"/>
                </a:solidFill>
                <a:latin typeface="Comic Sans MS"/>
                <a:cs typeface="Comic Sans MS"/>
              </a:rPr>
              <a:t> ≤</a:t>
            </a:r>
            <a:r>
              <a:rPr lang="en-US" sz="20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40" dirty="0">
                <a:solidFill>
                  <a:srgbClr val="3333CC"/>
                </a:solidFill>
                <a:latin typeface="Comic Sans MS"/>
                <a:cs typeface="Comic Sans MS"/>
              </a:rPr>
              <a:t>W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?</a:t>
            </a:r>
            <a:endParaRPr sz="20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3" y="959611"/>
            <a:ext cx="683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Optimization/Decision</a:t>
            </a:r>
            <a:r>
              <a:rPr spc="-145" dirty="0"/>
              <a:t> </a:t>
            </a:r>
            <a:r>
              <a:rPr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26539" y="2092248"/>
            <a:ext cx="7303770" cy="24917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optimization</a:t>
            </a:r>
            <a:r>
              <a:rPr sz="2000" spc="7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problem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tries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find</a:t>
            </a:r>
            <a:r>
              <a:rPr sz="20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optimal</a:t>
            </a:r>
            <a:r>
              <a:rPr sz="20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solution</a:t>
            </a:r>
            <a:endParaRPr sz="20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decision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problem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tries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answer</a:t>
            </a:r>
            <a:r>
              <a:rPr sz="200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yes/no</a:t>
            </a:r>
            <a:r>
              <a:rPr sz="200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question</a:t>
            </a:r>
            <a:endParaRPr sz="20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Many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problems</a:t>
            </a:r>
            <a:r>
              <a:rPr sz="20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will</a:t>
            </a:r>
            <a:r>
              <a:rPr sz="20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have</a:t>
            </a:r>
            <a:r>
              <a:rPr sz="20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decision</a:t>
            </a:r>
            <a:r>
              <a:rPr sz="20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20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optimization</a:t>
            </a:r>
            <a:r>
              <a:rPr sz="2000" spc="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versions</a:t>
            </a:r>
            <a:endParaRPr sz="2000" dirty="0">
              <a:latin typeface="Comic Sans MS"/>
              <a:cs typeface="Comic Sans MS"/>
            </a:endParaRPr>
          </a:p>
          <a:p>
            <a:pPr marL="756285" lvl="1" indent="-287655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Eg:</a:t>
            </a:r>
            <a:r>
              <a:rPr sz="18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Traveling</a:t>
            </a:r>
            <a:r>
              <a:rPr sz="18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salesman</a:t>
            </a:r>
            <a:r>
              <a:rPr sz="18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endParaRPr sz="1800" dirty="0">
              <a:latin typeface="Comic Sans MS"/>
              <a:cs typeface="Comic Sans MS"/>
            </a:endParaRPr>
          </a:p>
          <a:p>
            <a:pPr marL="1155065" marR="561975" lvl="2" indent="-228600">
              <a:lnSpc>
                <a:spcPct val="100000"/>
              </a:lnSpc>
              <a:spcBef>
                <a:spcPts val="4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optimization:</a:t>
            </a:r>
            <a:r>
              <a:rPr sz="200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find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hamiltonian</a:t>
            </a:r>
            <a:r>
              <a:rPr sz="20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cycle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minimum </a:t>
            </a:r>
            <a:r>
              <a:rPr sz="2000" spc="-5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weight</a:t>
            </a:r>
            <a:endParaRPr sz="2000" dirty="0">
              <a:latin typeface="Comic Sans MS"/>
              <a:cs typeface="Comic Sans MS"/>
            </a:endParaRPr>
          </a:p>
          <a:p>
            <a:pPr marL="1155700" lvl="2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decision:</a:t>
            </a:r>
            <a:r>
              <a:rPr sz="20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hamiltonian</a:t>
            </a:r>
            <a:r>
              <a:rPr sz="20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cycle of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weight</a:t>
            </a:r>
            <a:r>
              <a:rPr sz="20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lang="en-US" sz="2000" spc="-5" dirty="0">
                <a:solidFill>
                  <a:srgbClr val="3333CC"/>
                </a:solidFill>
                <a:latin typeface="Comic Sans MS"/>
                <a:cs typeface="Comic Sans MS"/>
              </a:rPr>
              <a:t>≤ </a:t>
            </a:r>
            <a:r>
              <a:rPr lang="en-US" sz="2000" spc="-910" dirty="0">
                <a:solidFill>
                  <a:srgbClr val="3333CC"/>
                </a:solidFill>
                <a:latin typeface="Cambria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k</a:t>
            </a:r>
            <a:endParaRPr sz="20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P,</a:t>
            </a:r>
            <a:r>
              <a:rPr spc="-20" dirty="0"/>
              <a:t> </a:t>
            </a:r>
            <a:r>
              <a:rPr dirty="0"/>
              <a:t>NP,</a:t>
            </a:r>
            <a:r>
              <a:rPr spc="-20" dirty="0"/>
              <a:t> </a:t>
            </a:r>
            <a:r>
              <a:rPr spc="-5" dirty="0"/>
              <a:t>NP-Hard,</a:t>
            </a:r>
            <a:r>
              <a:rPr spc="-15" dirty="0"/>
              <a:t> </a:t>
            </a:r>
            <a:r>
              <a:rPr spc="-5" dirty="0"/>
              <a:t>NP-Complete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00091" y="3824731"/>
            <a:ext cx="2283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-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f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s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891" y="990091"/>
            <a:ext cx="243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5" dirty="0"/>
              <a:t>Class</a:t>
            </a:r>
            <a:r>
              <a:rPr spc="-45" dirty="0"/>
              <a:t> </a:t>
            </a:r>
            <a:r>
              <a:rPr i="1" dirty="0">
                <a:latin typeface="Comic Sans MS"/>
                <a:cs typeface="Comic Sans MS"/>
              </a:rPr>
              <a:t>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45539" y="2151379"/>
            <a:ext cx="7506970" cy="209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354330" indent="-344805">
              <a:lnSpc>
                <a:spcPct val="100000"/>
              </a:lnSpc>
              <a:spcBef>
                <a:spcPts val="100"/>
              </a:spcBef>
            </a:pPr>
            <a:r>
              <a:rPr sz="2400" b="1" i="1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: the class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problems that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have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polynomial-time </a:t>
            </a:r>
            <a:r>
              <a:rPr sz="2400" spc="-7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deterministic</a:t>
            </a:r>
            <a:r>
              <a:rPr sz="24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algorithms.</a:t>
            </a:r>
            <a:endParaRPr sz="2400" dirty="0">
              <a:latin typeface="Comic Sans MS"/>
              <a:cs typeface="Comic Sans MS"/>
            </a:endParaRPr>
          </a:p>
          <a:p>
            <a:pPr marL="756285" marR="654050" indent="-287020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is,</a:t>
            </a:r>
            <a:r>
              <a:rPr sz="20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they</a:t>
            </a:r>
            <a:r>
              <a:rPr sz="20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solvable</a:t>
            </a:r>
            <a:r>
              <a:rPr sz="200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i="1" spc="-15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(</a:t>
            </a:r>
            <a:r>
              <a:rPr sz="2000" i="1" spc="-15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(</a:t>
            </a:r>
            <a:r>
              <a:rPr sz="2000" i="1" spc="-1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)),</a:t>
            </a:r>
            <a:r>
              <a:rPr sz="200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where</a:t>
            </a:r>
            <a:r>
              <a:rPr sz="20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i="1" spc="-15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(</a:t>
            </a:r>
            <a:r>
              <a:rPr sz="2000" i="1" spc="-1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)</a:t>
            </a:r>
            <a:r>
              <a:rPr sz="20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2000" spc="-5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polynomial</a:t>
            </a:r>
            <a:r>
              <a:rPr sz="20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i="1" spc="-1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endParaRPr sz="2000" dirty="0">
              <a:latin typeface="Comic Sans MS"/>
              <a:cs typeface="Comic Sans MS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A deterministic</a:t>
            </a:r>
            <a:r>
              <a:rPr sz="2000" spc="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algorithm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0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(essentially)</a:t>
            </a:r>
            <a:r>
              <a:rPr sz="200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one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20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always </a:t>
            </a:r>
            <a:r>
              <a:rPr sz="2000" spc="-5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computes</a:t>
            </a:r>
            <a:r>
              <a:rPr sz="20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correct</a:t>
            </a:r>
            <a:r>
              <a:rPr sz="20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answer</a:t>
            </a:r>
            <a:endParaRPr sz="20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110" y="914400"/>
            <a:ext cx="4488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</a:t>
            </a:r>
            <a:r>
              <a:rPr spc="-35" dirty="0"/>
              <a:t> </a:t>
            </a:r>
            <a:r>
              <a:rPr spc="-5" dirty="0"/>
              <a:t>Problems</a:t>
            </a:r>
            <a:r>
              <a:rPr spc="-30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dirty="0"/>
              <a:t>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2057400"/>
            <a:ext cx="4116704" cy="236664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Fractional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Knapsack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MST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Sorting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Others?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1270</Words>
  <Application>Microsoft Office PowerPoint</Application>
  <PresentationFormat>Custom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Cambria</vt:lpstr>
      <vt:lpstr>Cambria Math</vt:lpstr>
      <vt:lpstr>Comic Sans MS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Objectives</vt:lpstr>
      <vt:lpstr>Types of Problems</vt:lpstr>
      <vt:lpstr>Tractability</vt:lpstr>
      <vt:lpstr>Optimization/Decision Problems</vt:lpstr>
      <vt:lpstr>Optimization/Decision Problems</vt:lpstr>
      <vt:lpstr>P, NP, NP-Hard, NP-Complete</vt:lpstr>
      <vt:lpstr>The Class P</vt:lpstr>
      <vt:lpstr>Sample Problems in P</vt:lpstr>
      <vt:lpstr>The class NP</vt:lpstr>
      <vt:lpstr>Sample Problems in NP</vt:lpstr>
      <vt:lpstr>P And NP Summary</vt:lpstr>
      <vt:lpstr>NP-hard</vt:lpstr>
      <vt:lpstr>NP-complete problems</vt:lpstr>
      <vt:lpstr>Reduction</vt:lpstr>
      <vt:lpstr>NP-Hard and NP-Complete</vt:lpstr>
      <vt:lpstr>PowerPoint Presentation</vt:lpstr>
      <vt:lpstr>Summary</vt:lpstr>
      <vt:lpstr>PowerPoint Presentation</vt:lpstr>
      <vt:lpstr>First NP-complete problem—  Circuit Satisfiability (problem  definition)</vt:lpstr>
      <vt:lpstr>Circuit Satisfiability  Problem: definition</vt:lpstr>
      <vt:lpstr>Two instances of circuit satisfiability problems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Sinha</dc:creator>
  <cp:lastModifiedBy>Keshav Sinha</cp:lastModifiedBy>
  <cp:revision>8</cp:revision>
  <dcterms:created xsi:type="dcterms:W3CDTF">2022-10-31T16:28:30Z</dcterms:created>
  <dcterms:modified xsi:type="dcterms:W3CDTF">2022-11-01T05:41:49Z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2020-06-19T00:00:00Z</vt:filetime>
  </property>
  <property fmtid="{D5CDD505-2E9C-101B-9397-08002B2CF9AE}" pid="3" name="LastSaved">
    <vt:filetime>2020-06-19T00:00:00Z</vt:filetime>
  </property>
</Properties>
</file>