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40"/>
  </p:notesMasterIdLst>
  <p:handoutMasterIdLst>
    <p:handoutMasterId r:id="rId41"/>
  </p:handoutMasterIdLst>
  <p:sldIdLst>
    <p:sldId id="672" r:id="rId2"/>
    <p:sldId id="667" r:id="rId3"/>
    <p:sldId id="666" r:id="rId4"/>
    <p:sldId id="669" r:id="rId5"/>
    <p:sldId id="671" r:id="rId6"/>
    <p:sldId id="668" r:id="rId7"/>
    <p:sldId id="670" r:id="rId8"/>
    <p:sldId id="673" r:id="rId9"/>
    <p:sldId id="674" r:id="rId10"/>
    <p:sldId id="677" r:id="rId11"/>
    <p:sldId id="678" r:id="rId12"/>
    <p:sldId id="687" r:id="rId13"/>
    <p:sldId id="688" r:id="rId14"/>
    <p:sldId id="682" r:id="rId15"/>
    <p:sldId id="675" r:id="rId16"/>
    <p:sldId id="676" r:id="rId17"/>
    <p:sldId id="680" r:id="rId18"/>
    <p:sldId id="684" r:id="rId19"/>
    <p:sldId id="681" r:id="rId20"/>
    <p:sldId id="683" r:id="rId21"/>
    <p:sldId id="685" r:id="rId22"/>
    <p:sldId id="686" r:id="rId23"/>
    <p:sldId id="689" r:id="rId24"/>
    <p:sldId id="690" r:id="rId25"/>
    <p:sldId id="691" r:id="rId26"/>
    <p:sldId id="692" r:id="rId27"/>
    <p:sldId id="693" r:id="rId28"/>
    <p:sldId id="694" r:id="rId29"/>
    <p:sldId id="695" r:id="rId30"/>
    <p:sldId id="696" r:id="rId31"/>
    <p:sldId id="697" r:id="rId32"/>
    <p:sldId id="698" r:id="rId33"/>
    <p:sldId id="699" r:id="rId34"/>
    <p:sldId id="700" r:id="rId35"/>
    <p:sldId id="701" r:id="rId36"/>
    <p:sldId id="702" r:id="rId37"/>
    <p:sldId id="703" r:id="rId38"/>
    <p:sldId id="704"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99FF33"/>
    <a:srgbClr val="FF0066"/>
    <a:srgbClr val="FFFF99"/>
    <a:srgbClr val="FF9933"/>
    <a:srgbClr val="0099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1" autoAdjust="0"/>
    <p:restoredTop sz="94660"/>
  </p:normalViewPr>
  <p:slideViewPr>
    <p:cSldViewPr snapToGrid="0" snapToObjects="1">
      <p:cViewPr varScale="1">
        <p:scale>
          <a:sx n="86" d="100"/>
          <a:sy n="86" d="100"/>
        </p:scale>
        <p:origin x="1579" y="67"/>
      </p:cViewPr>
      <p:guideLst>
        <p:guide orient="horz" pos="1872"/>
        <p:guide orient="horz" pos="4185"/>
        <p:guide pos="289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50" d="100"/>
        <a:sy n="50" d="100"/>
      </p:scale>
      <p:origin x="0" y="1406"/>
    </p:cViewPr>
  </p:sorterViewPr>
  <p:notesViewPr>
    <p:cSldViewPr snapToGrid="0" snapToObjects="1">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tendra Sisodia" userId="4be9c58b-cc19-4efc-bc91-412831d4d91e" providerId="ADAL" clId="{1FBFA146-C050-42C6-A487-E0845E76009E}"/>
    <pc:docChg chg="undo custSel modSld">
      <pc:chgData name="Hitendra Sisodia" userId="4be9c58b-cc19-4efc-bc91-412831d4d91e" providerId="ADAL" clId="{1FBFA146-C050-42C6-A487-E0845E76009E}" dt="2022-11-20T09:26:23.289" v="446" actId="15"/>
      <pc:docMkLst>
        <pc:docMk/>
      </pc:docMkLst>
      <pc:sldChg chg="modSp mod">
        <pc:chgData name="Hitendra Sisodia" userId="4be9c58b-cc19-4efc-bc91-412831d4d91e" providerId="ADAL" clId="{1FBFA146-C050-42C6-A487-E0845E76009E}" dt="2022-11-20T09:12:45.877" v="444" actId="20577"/>
        <pc:sldMkLst>
          <pc:docMk/>
          <pc:sldMk cId="3779638069" sldId="677"/>
        </pc:sldMkLst>
        <pc:spChg chg="mod">
          <ac:chgData name="Hitendra Sisodia" userId="4be9c58b-cc19-4efc-bc91-412831d4d91e" providerId="ADAL" clId="{1FBFA146-C050-42C6-A487-E0845E76009E}" dt="2022-11-20T09:12:45.877" v="444" actId="20577"/>
          <ac:spMkLst>
            <pc:docMk/>
            <pc:sldMk cId="3779638069" sldId="677"/>
            <ac:spMk id="11268" creationId="{00000000-0000-0000-0000-000000000000}"/>
          </ac:spMkLst>
        </pc:spChg>
      </pc:sldChg>
      <pc:sldChg chg="modSp mod">
        <pc:chgData name="Hitendra Sisodia" userId="4be9c58b-cc19-4efc-bc91-412831d4d91e" providerId="ADAL" clId="{1FBFA146-C050-42C6-A487-E0845E76009E}" dt="2022-11-20T09:26:23.289" v="446" actId="15"/>
        <pc:sldMkLst>
          <pc:docMk/>
          <pc:sldMk cId="1311044919" sldId="678"/>
        </pc:sldMkLst>
        <pc:spChg chg="mod">
          <ac:chgData name="Hitendra Sisodia" userId="4be9c58b-cc19-4efc-bc91-412831d4d91e" providerId="ADAL" clId="{1FBFA146-C050-42C6-A487-E0845E76009E}" dt="2022-11-20T09:26:23.289" v="446" actId="15"/>
          <ac:spMkLst>
            <pc:docMk/>
            <pc:sldMk cId="1311044919" sldId="678"/>
            <ac:spMk id="1126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2FEEEA91-8904-40CA-A1C5-D87BC247F0C6}" type="datetime1">
              <a:rPr lang="en-US" altLang="en-US"/>
              <a:pPr>
                <a:defRPr/>
              </a:pPr>
              <a:t>11/20/2022</a:t>
            </a:fld>
            <a:endParaRPr lang="en-US" alt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91C059F-01B6-4A04-B05D-B886AE0B045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E45C114-9EB2-4633-BC4B-6DAAEEBE4F07}" type="datetime1">
              <a:rPr lang="en-US" altLang="en-US"/>
              <a:pPr>
                <a:defRPr/>
              </a:pPr>
              <a:t>11/20/2022</a:t>
            </a:fld>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0BD8E49-62FE-4D27-B26E-D98B0D7F764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34"/>
          <p:cNvSpPr>
            <a:spLocks noChangeShapeType="1"/>
          </p:cNvSpPr>
          <p:nvPr/>
        </p:nvSpPr>
        <p:spPr bwMode="auto">
          <a:xfrm>
            <a:off x="369888" y="6370638"/>
            <a:ext cx="835183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5653" name="Rectangle 1029"/>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155654" name="Rectangle 1030"/>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 name="Rectangle 1031"/>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sz="1400"/>
            </a:lvl1pPr>
          </a:lstStyle>
          <a:p>
            <a:pPr>
              <a:defRPr/>
            </a:pPr>
            <a:endParaRPr lang="en-US" altLang="en-US"/>
          </a:p>
        </p:txBody>
      </p:sp>
      <p:sp>
        <p:nvSpPr>
          <p:cNvPr id="6" name="Rectangle 1032"/>
          <p:cNvSpPr>
            <a:spLocks noGrp="1" noChangeArrowheads="1"/>
          </p:cNvSpPr>
          <p:nvPr>
            <p:ph type="ftr" sz="quarter" idx="11"/>
          </p:nvPr>
        </p:nvSpPr>
        <p:spPr bwMode="auto">
          <a:xfrm>
            <a:off x="3124200" y="6505575"/>
            <a:ext cx="2895600" cy="2000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0" hangingPunct="0">
              <a:lnSpc>
                <a:spcPct val="90000"/>
              </a:lnSpc>
              <a:defRPr sz="1200"/>
            </a:lvl1pPr>
          </a:lstStyle>
          <a:p>
            <a:pPr>
              <a:defRPr/>
            </a:pPr>
            <a:r>
              <a:rPr lang="en-US" altLang="en-US"/>
              <a:t>© Shamkant B. Navathe</a:t>
            </a:r>
          </a:p>
          <a:p>
            <a:pPr>
              <a:defRPr/>
            </a:pPr>
            <a:endParaRPr lang="en-US" altLang="en-US" sz="1400"/>
          </a:p>
        </p:txBody>
      </p:sp>
      <p:sp>
        <p:nvSpPr>
          <p:cNvPr id="7" name="Rectangle 1033"/>
          <p:cNvSpPr>
            <a:spLocks noGrp="1" noChangeArrowheads="1"/>
          </p:cNvSpPr>
          <p:nvPr>
            <p:ph type="sldNum" sz="quarter" idx="12"/>
          </p:nvPr>
        </p:nvSpPr>
        <p:spPr>
          <a:xfrm>
            <a:off x="6553200" y="6248400"/>
            <a:ext cx="1905000" cy="457200"/>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1400" b="0">
                <a:solidFill>
                  <a:schemeClr val="tx1"/>
                </a:solidFill>
              </a:defRPr>
            </a:lvl1pPr>
          </a:lstStyle>
          <a:p>
            <a:pPr>
              <a:defRPr/>
            </a:pPr>
            <a:fld id="{69EB5678-62C7-42BD-8C96-B86EB74C138E}" type="slidenum">
              <a:rPr lang="en-US" altLang="en-US"/>
              <a:pPr>
                <a:defRPr/>
              </a:pPr>
              <a:t>‹#›</a:t>
            </a:fld>
            <a:endParaRPr lang="en-US" altLang="en-US"/>
          </a:p>
        </p:txBody>
      </p:sp>
    </p:spTree>
    <p:extLst>
      <p:ext uri="{BB962C8B-B14F-4D97-AF65-F5344CB8AC3E}">
        <p14:creationId xmlns:p14="http://schemas.microsoft.com/office/powerpoint/2010/main" val="40533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54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58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31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38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15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477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49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553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997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1284288" y="609600"/>
            <a:ext cx="7173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3600" b="1" kern="1200">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Arial" panose="020B0604020202020204" pitchFamily="34" charset="0"/>
        </a:defRPr>
      </a:lvl2pPr>
      <a:lvl3pPr algn="ctr" rtl="0" eaLnBrk="0" fontAlgn="base" hangingPunct="0">
        <a:spcBef>
          <a:spcPct val="0"/>
        </a:spcBef>
        <a:spcAft>
          <a:spcPct val="0"/>
        </a:spcAft>
        <a:defRPr sz="3600" b="1">
          <a:solidFill>
            <a:srgbClr val="333399"/>
          </a:solidFill>
          <a:latin typeface="Arial" panose="020B0604020202020204" pitchFamily="34" charset="0"/>
        </a:defRPr>
      </a:lvl3pPr>
      <a:lvl4pPr algn="ctr" rtl="0" eaLnBrk="0" fontAlgn="base" hangingPunct="0">
        <a:spcBef>
          <a:spcPct val="0"/>
        </a:spcBef>
        <a:spcAft>
          <a:spcPct val="0"/>
        </a:spcAft>
        <a:defRPr sz="3600" b="1">
          <a:solidFill>
            <a:srgbClr val="333399"/>
          </a:solidFill>
          <a:latin typeface="Arial" panose="020B0604020202020204" pitchFamily="34" charset="0"/>
        </a:defRPr>
      </a:lvl4pPr>
      <a:lvl5pPr algn="ctr" rtl="0" eaLnBrk="0" fontAlgn="base" hangingPunct="0">
        <a:spcBef>
          <a:spcPct val="0"/>
        </a:spcBef>
        <a:spcAft>
          <a:spcPct val="0"/>
        </a:spcAft>
        <a:defRPr sz="3600" b="1">
          <a:solidFill>
            <a:srgbClr val="333399"/>
          </a:solidFill>
          <a:latin typeface="Arial" panose="020B0604020202020204" pitchFamily="34" charset="0"/>
        </a:defRPr>
      </a:lvl5pPr>
      <a:lvl6pPr marL="457200" algn="ctr" rtl="0" fontAlgn="base">
        <a:spcBef>
          <a:spcPct val="0"/>
        </a:spcBef>
        <a:spcAft>
          <a:spcPct val="0"/>
        </a:spcAft>
        <a:defRPr sz="3600" b="1">
          <a:solidFill>
            <a:srgbClr val="333399"/>
          </a:solidFill>
          <a:latin typeface="Arial" panose="020B0604020202020204" pitchFamily="34" charset="0"/>
        </a:defRPr>
      </a:lvl6pPr>
      <a:lvl7pPr marL="914400" algn="ctr" rtl="0" fontAlgn="base">
        <a:spcBef>
          <a:spcPct val="0"/>
        </a:spcBef>
        <a:spcAft>
          <a:spcPct val="0"/>
        </a:spcAft>
        <a:defRPr sz="3600" b="1">
          <a:solidFill>
            <a:srgbClr val="333399"/>
          </a:solidFill>
          <a:latin typeface="Arial" panose="020B0604020202020204" pitchFamily="34" charset="0"/>
        </a:defRPr>
      </a:lvl7pPr>
      <a:lvl8pPr marL="1371600" algn="ctr" rtl="0" fontAlgn="base">
        <a:spcBef>
          <a:spcPct val="0"/>
        </a:spcBef>
        <a:spcAft>
          <a:spcPct val="0"/>
        </a:spcAft>
        <a:defRPr sz="3600" b="1">
          <a:solidFill>
            <a:srgbClr val="333399"/>
          </a:solidFill>
          <a:latin typeface="Arial" panose="020B0604020202020204" pitchFamily="34" charset="0"/>
        </a:defRPr>
      </a:lvl8pPr>
      <a:lvl9pPr marL="1828800" algn="ctr" rtl="0" fontAlgn="base">
        <a:spcBef>
          <a:spcPct val="0"/>
        </a:spcBef>
        <a:spcAft>
          <a:spcPct val="0"/>
        </a:spcAft>
        <a:defRPr sz="3600" b="1">
          <a:solidFill>
            <a:srgbClr val="3333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kern="1200">
          <a:solidFill>
            <a:schemeClr val="bg2"/>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kern="1200">
          <a:solidFill>
            <a:schemeClr val="bg2"/>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969818" y="2540000"/>
            <a:ext cx="7481455" cy="889000"/>
          </a:xfrm>
        </p:spPr>
        <p:txBody>
          <a:bodyPr/>
          <a:lstStyle/>
          <a:p>
            <a:pPr eaLnBrk="1" hangingPunct="1"/>
            <a:r>
              <a:rPr lang="en-US" altLang="en-US" dirty="0"/>
              <a:t>AWS</a:t>
            </a:r>
          </a:p>
        </p:txBody>
      </p:sp>
    </p:spTree>
    <p:extLst>
      <p:ext uri="{BB962C8B-B14F-4D97-AF65-F5344CB8AC3E}">
        <p14:creationId xmlns:p14="http://schemas.microsoft.com/office/powerpoint/2010/main" val="3636681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Elastic Compute Cloud (EC2)</a:t>
            </a:r>
          </a:p>
        </p:txBody>
      </p:sp>
      <p:sp>
        <p:nvSpPr>
          <p:cNvPr id="11268" name="Rectangle 3"/>
          <p:cNvSpPr>
            <a:spLocks noGrp="1" noChangeArrowheads="1"/>
          </p:cNvSpPr>
          <p:nvPr>
            <p:ph type="body" idx="1"/>
          </p:nvPr>
        </p:nvSpPr>
        <p:spPr>
          <a:xfrm>
            <a:off x="485487" y="1236516"/>
            <a:ext cx="8436840" cy="5155405"/>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Amazon EC2 provides scalable computing capacity in the AWS cloud.</a:t>
            </a:r>
          </a:p>
          <a:p>
            <a:pPr algn="just" eaLnBrk="1" hangingPunct="1">
              <a:lnSpc>
                <a:spcPct val="90000"/>
              </a:lnSpc>
            </a:pPr>
            <a:r>
              <a:rPr lang="en-US" sz="2200" dirty="0">
                <a:latin typeface="Times New Roman" panose="02020603050405020304" pitchFamily="18" charset="0"/>
                <a:ea typeface="Calibri" panose="020F0502020204030204" pitchFamily="34" charset="0"/>
              </a:rPr>
              <a:t>EC2 instance that allow users to rent virtual computers on which they can run their own application.</a:t>
            </a:r>
          </a:p>
          <a:p>
            <a:pPr algn="just" eaLnBrk="1" hangingPunct="1">
              <a:lnSpc>
                <a:spcPct val="90000"/>
              </a:lnSpc>
            </a:pPr>
            <a:r>
              <a:rPr lang="en-US" sz="2200" dirty="0">
                <a:latin typeface="Times New Roman" panose="02020603050405020304" pitchFamily="18" charset="0"/>
                <a:ea typeface="Calibri" panose="020F0502020204030204" pitchFamily="34" charset="0"/>
              </a:rPr>
              <a:t>With the help of  EC2 we can launch as many instance as we need, also configure security, networking and storage. </a:t>
            </a:r>
          </a:p>
          <a:p>
            <a:pPr algn="just" eaLnBrk="1" hangingPunct="1">
              <a:lnSpc>
                <a:spcPct val="90000"/>
              </a:lnSpc>
            </a:pPr>
            <a:r>
              <a:rPr lang="en-US" sz="2200" dirty="0">
                <a:latin typeface="Times New Roman" panose="02020603050405020304" pitchFamily="18" charset="0"/>
                <a:ea typeface="Calibri" panose="020F0502020204030204" pitchFamily="34" charset="0"/>
              </a:rPr>
              <a:t>EC2 enable you to scale up and scale down instances.</a:t>
            </a:r>
          </a:p>
          <a:p>
            <a:pPr algn="just" eaLnBrk="1" hangingPunct="1">
              <a:lnSpc>
                <a:spcPct val="90000"/>
              </a:lnSpc>
            </a:pPr>
            <a:r>
              <a:rPr lang="en-US" sz="2200" dirty="0">
                <a:latin typeface="Times New Roman" panose="02020603050405020304" pitchFamily="18" charset="0"/>
                <a:ea typeface="Calibri" panose="020F0502020204030204" pitchFamily="34" charset="0"/>
              </a:rPr>
              <a:t>Pre-configured templates of EC2 instances are available which are known as Amazon Machine Image.</a:t>
            </a:r>
          </a:p>
          <a:p>
            <a:pPr algn="just" eaLnBrk="1" hangingPunct="1">
              <a:lnSpc>
                <a:spcPct val="90000"/>
              </a:lnSpc>
            </a:pPr>
            <a:r>
              <a:rPr lang="en-US" sz="2200" dirty="0">
                <a:latin typeface="Times New Roman" panose="02020603050405020304" pitchFamily="18" charset="0"/>
                <a:ea typeface="Calibri" panose="020F0502020204030204" pitchFamily="34" charset="0"/>
              </a:rPr>
              <a:t>We can create maximum of 20 EC2 instances in a region.</a:t>
            </a: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a:p>
            <a:pPr algn="just" eaLnBrk="1" hangingPunct="1">
              <a:lnSpc>
                <a:spcPct val="90000"/>
              </a:lnSpc>
            </a:pPr>
            <a:r>
              <a:rPr lang="en-US" sz="2200" dirty="0">
                <a:latin typeface="Times New Roman" panose="02020603050405020304" pitchFamily="18" charset="0"/>
                <a:ea typeface="Calibri" panose="020F0502020204030204" pitchFamily="34" charset="0"/>
              </a:rPr>
              <a:t>High Cost as compared to other pricing model.</a:t>
            </a:r>
            <a:endParaRPr lang="en-US"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77963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Types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General Purpose: Balanced Memory &amp; CPU</a:t>
            </a:r>
          </a:p>
          <a:p>
            <a:pPr algn="just" eaLnBrk="1" hangingPunct="1">
              <a:lnSpc>
                <a:spcPct val="90000"/>
              </a:lnSpc>
            </a:pPr>
            <a:r>
              <a:rPr lang="en-US" sz="2200" dirty="0">
                <a:latin typeface="Times New Roman" panose="02020603050405020304" pitchFamily="18" charset="0"/>
                <a:ea typeface="Calibri" panose="020F0502020204030204" pitchFamily="34" charset="0"/>
              </a:rPr>
              <a:t>Compute Optimized: More CPU than RAM</a:t>
            </a:r>
          </a:p>
          <a:p>
            <a:pPr algn="just" eaLnBrk="1" hangingPunct="1">
              <a:lnSpc>
                <a:spcPct val="90000"/>
              </a:lnSpc>
            </a:pPr>
            <a:r>
              <a:rPr lang="en-US" sz="2200" dirty="0">
                <a:latin typeface="Times New Roman" panose="02020603050405020304" pitchFamily="18" charset="0"/>
                <a:ea typeface="Calibri" panose="020F0502020204030204" pitchFamily="34" charset="0"/>
              </a:rPr>
              <a:t>Memory Optimized: More RAM</a:t>
            </a:r>
          </a:p>
          <a:p>
            <a:pPr algn="just" eaLnBrk="1" hangingPunct="1">
              <a:lnSpc>
                <a:spcPct val="90000"/>
              </a:lnSpc>
            </a:pPr>
            <a:r>
              <a:rPr lang="en-US" sz="2200" dirty="0">
                <a:latin typeface="Times New Roman" panose="02020603050405020304" pitchFamily="18" charset="0"/>
                <a:ea typeface="Calibri" panose="020F0502020204030204" pitchFamily="34" charset="0"/>
              </a:rPr>
              <a:t>Storage Optimized: Low latency</a:t>
            </a:r>
          </a:p>
          <a:p>
            <a:pPr algn="just" eaLnBrk="1" hangingPunct="1">
              <a:lnSpc>
                <a:spcPct val="90000"/>
              </a:lnSpc>
            </a:pPr>
            <a:r>
              <a:rPr lang="en-US" sz="2200" dirty="0">
                <a:latin typeface="Times New Roman" panose="02020603050405020304" pitchFamily="18" charset="0"/>
                <a:ea typeface="Calibri" panose="020F0502020204030204" pitchFamily="34" charset="0"/>
              </a:rPr>
              <a:t>High Memory: High RAM on Nitro system</a:t>
            </a:r>
          </a:p>
          <a:p>
            <a:pPr algn="just" eaLnBrk="1" hangingPunct="1">
              <a:lnSpc>
                <a:spcPct val="90000"/>
              </a:lnSpc>
            </a:pPr>
            <a:r>
              <a:rPr lang="en-US" sz="2200" dirty="0">
                <a:latin typeface="Times New Roman" panose="02020603050405020304" pitchFamily="18" charset="0"/>
                <a:ea typeface="Calibri" panose="020F0502020204030204" pitchFamily="34" charset="0"/>
              </a:rPr>
              <a:t>Accelerated Computing/GPU: Graphics optimized</a:t>
            </a:r>
            <a:endParaRPr lang="en-US"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31104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pic>
        <p:nvPicPr>
          <p:cNvPr id="1026" name="Picture 2">
            <a:extLst>
              <a:ext uri="{FF2B5EF4-FFF2-40B4-BE49-F238E27FC236}">
                <a16:creationId xmlns:a16="http://schemas.microsoft.com/office/drawing/2014/main" id="{82387B2D-DACB-8744-3FE5-30CD2FBF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2" y="1231900"/>
            <a:ext cx="8728364" cy="551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40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1600" dirty="0">
                <a:latin typeface="Times New Roman" panose="02020603050405020304" pitchFamily="18" charset="0"/>
                <a:ea typeface="Calibri" panose="020F0502020204030204" pitchFamily="34" charset="0"/>
              </a:rPr>
              <a:t>When you launch an instance, it enters the pending state (1). When the instance is pending, billing has not started. At this stage, the instance is preparing to enter the running state. </a:t>
            </a:r>
          </a:p>
          <a:p>
            <a:pPr algn="just" eaLnBrk="1" hangingPunct="1">
              <a:lnSpc>
                <a:spcPct val="90000"/>
              </a:lnSpc>
            </a:pPr>
            <a:r>
              <a:rPr lang="en-US" sz="1600" dirty="0">
                <a:latin typeface="Times New Roman" panose="02020603050405020304" pitchFamily="18" charset="0"/>
                <a:ea typeface="Calibri" panose="020F0502020204030204" pitchFamily="34" charset="0"/>
              </a:rPr>
              <a:t>When your instance is running (2), it's ready to use. This is also the stage where billing begins. As soon as an instance is running, you are then able to take other actions on the instance, such as reboot, terminate, stop, and stop-hibernate.</a:t>
            </a:r>
          </a:p>
          <a:p>
            <a:pPr algn="just" eaLnBrk="1" hangingPunct="1">
              <a:lnSpc>
                <a:spcPct val="90000"/>
              </a:lnSpc>
            </a:pPr>
            <a:r>
              <a:rPr lang="en-US" sz="1600" dirty="0">
                <a:latin typeface="Times New Roman" panose="02020603050405020304" pitchFamily="18" charset="0"/>
                <a:ea typeface="Calibri" panose="020F0502020204030204" pitchFamily="34" charset="0"/>
              </a:rPr>
              <a:t>When you reboot an instance (3), it’s different than performing a stop action and then a start action. Rebooting an instance is equivalent to rebooting an operating system. The instance remains on the same host computer and maintains its public and private IP address (</a:t>
            </a:r>
            <a:r>
              <a:rPr lang="en-US" sz="1600" dirty="0">
                <a:highlight>
                  <a:srgbClr val="FFFF00"/>
                </a:highlight>
                <a:latin typeface="Times New Roman" panose="02020603050405020304" pitchFamily="18" charset="0"/>
                <a:ea typeface="Calibri" panose="020F0502020204030204" pitchFamily="34" charset="0"/>
              </a:rPr>
              <a:t>Private IP address of a system is the IP address that is used to communicate within the same network. Using private IP data or information can be sent or received within the same network. Public IP address of a system is the IP address that is used to communicate outside the network.</a:t>
            </a:r>
            <a:r>
              <a:rPr lang="en-US" sz="1600" dirty="0">
                <a:latin typeface="Times New Roman" panose="02020603050405020304" pitchFamily="18" charset="0"/>
                <a:ea typeface="Calibri" panose="020F0502020204030204" pitchFamily="34" charset="0"/>
              </a:rPr>
              <a:t>), and any data on its instance store.</a:t>
            </a:r>
          </a:p>
          <a:p>
            <a:pPr algn="just" eaLnBrk="1" hangingPunct="1">
              <a:lnSpc>
                <a:spcPct val="90000"/>
              </a:lnSpc>
            </a:pPr>
            <a:r>
              <a:rPr lang="en-US" sz="1600" dirty="0">
                <a:latin typeface="Times New Roman" panose="02020603050405020304" pitchFamily="18" charset="0"/>
                <a:ea typeface="Calibri" panose="020F0502020204030204" pitchFamily="34" charset="0"/>
              </a:rPr>
              <a:t>It typically takes a few minutes for the reboot to complete. When you stop and start an instance (4), your instance may be placed on a new underlying physical server. Therefore, you lose any data on the instance store that were on the previous host computer. When you stop an instance, the instance gets a new public IP address but maintains the same private IP address.</a:t>
            </a:r>
          </a:p>
          <a:p>
            <a:pPr algn="just" eaLnBrk="1" hangingPunct="1">
              <a:lnSpc>
                <a:spcPct val="90000"/>
              </a:lnSpc>
            </a:pPr>
            <a:r>
              <a:rPr lang="en-US" sz="1600" dirty="0">
                <a:latin typeface="Times New Roman" panose="02020603050405020304" pitchFamily="18" charset="0"/>
                <a:ea typeface="Calibri" panose="020F0502020204030204" pitchFamily="34" charset="0"/>
              </a:rPr>
              <a:t>When you terminate an instance (5), the instance store are erased, and you lose both the public IP address and private IP address of the machine. Termination of an instance means you can no longer access the machine.</a:t>
            </a:r>
          </a:p>
        </p:txBody>
      </p:sp>
    </p:spTree>
    <p:extLst>
      <p:ext uri="{BB962C8B-B14F-4D97-AF65-F5344CB8AC3E}">
        <p14:creationId xmlns:p14="http://schemas.microsoft.com/office/powerpoint/2010/main" val="2394170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Storage Options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Two types of block store devices are available for EC2 instances: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Elastic Block Storage</a:t>
            </a:r>
          </a:p>
          <a:p>
            <a:pPr lvl="1" algn="just" eaLnBrk="1" hangingPunct="1">
              <a:lnSpc>
                <a:spcPct val="90000"/>
              </a:lnSpc>
            </a:pPr>
            <a:r>
              <a:rPr lang="en-US" sz="1800" dirty="0">
                <a:latin typeface="Times New Roman" panose="02020603050405020304" pitchFamily="18" charset="0"/>
                <a:ea typeface="Calibri" panose="020F0502020204030204" pitchFamily="34" charset="0"/>
              </a:rPr>
              <a:t>Instance Storage</a:t>
            </a:r>
            <a:endParaRPr lang="en-US" sz="1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66755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Storage</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There are five different storage services available in AWS: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Simple storage service (S3)</a:t>
            </a:r>
          </a:p>
          <a:p>
            <a:pPr lvl="1" algn="just" eaLnBrk="1" hangingPunct="1">
              <a:lnSpc>
                <a:spcPct val="90000"/>
              </a:lnSpc>
            </a:pPr>
            <a:r>
              <a:rPr lang="en-US" sz="1800" dirty="0">
                <a:latin typeface="Times New Roman" panose="02020603050405020304" pitchFamily="18" charset="0"/>
                <a:ea typeface="Calibri" panose="020F0502020204030204" pitchFamily="34" charset="0"/>
              </a:rPr>
              <a:t>Elastic Block Storage (EBS)</a:t>
            </a:r>
          </a:p>
          <a:p>
            <a:pPr lvl="1" algn="just" eaLnBrk="1" hangingPunct="1">
              <a:lnSpc>
                <a:spcPct val="90000"/>
              </a:lnSpc>
            </a:pPr>
            <a:r>
              <a:rPr lang="en-US" sz="1800" dirty="0">
                <a:ea typeface="Calibri" panose="020F0502020204030204" pitchFamily="34" charset="0"/>
              </a:rPr>
              <a:t>Elastic File Storage (EFS): This storage system is used only for </a:t>
            </a:r>
            <a:r>
              <a:rPr lang="en-US" sz="1800" dirty="0" err="1">
                <a:ea typeface="Calibri" panose="020F0502020204030204" pitchFamily="34" charset="0"/>
              </a:rPr>
              <a:t>linux</a:t>
            </a:r>
            <a:r>
              <a:rPr lang="en-US" sz="1800" dirty="0">
                <a:ea typeface="Calibri" panose="020F0502020204030204" pitchFamily="34" charset="0"/>
              </a:rPr>
              <a:t> based system.</a:t>
            </a:r>
          </a:p>
          <a:p>
            <a:pPr lvl="1" algn="just" eaLnBrk="1" hangingPunct="1">
              <a:lnSpc>
                <a:spcPct val="90000"/>
              </a:lnSpc>
            </a:pPr>
            <a:r>
              <a:rPr lang="en-US" sz="1800" dirty="0">
                <a:ea typeface="Calibri" panose="020F0502020204030204" pitchFamily="34" charset="0"/>
              </a:rPr>
              <a:t>Glacier: Its cheaper version of S3, and now no more a separate service. Now it has become part of S3. Used for storing rarely used data.</a:t>
            </a:r>
          </a:p>
          <a:p>
            <a:pPr lvl="1" algn="just" eaLnBrk="1" hangingPunct="1">
              <a:lnSpc>
                <a:spcPct val="90000"/>
              </a:lnSpc>
            </a:pPr>
            <a:r>
              <a:rPr lang="en-US" sz="1800" dirty="0">
                <a:latin typeface="Times New Roman" panose="02020603050405020304" pitchFamily="18" charset="0"/>
                <a:ea typeface="Calibri" panose="020F0502020204030204" pitchFamily="34" charset="0"/>
              </a:rPr>
              <a:t>Snowball: Used for data migration and these are portable big storage devices.</a:t>
            </a:r>
          </a:p>
        </p:txBody>
      </p:sp>
    </p:spTree>
    <p:extLst>
      <p:ext uri="{BB962C8B-B14F-4D97-AF65-F5344CB8AC3E}">
        <p14:creationId xmlns:p14="http://schemas.microsoft.com/office/powerpoint/2010/main" val="141749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Block vs Object Storage</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In Block storage, we divide the file/data to be stored in evenly sized blocks before it get stored.</a:t>
            </a:r>
          </a:p>
          <a:p>
            <a:pPr algn="just" eaLnBrk="1" hangingPunct="1">
              <a:lnSpc>
                <a:spcPct val="90000"/>
              </a:lnSpc>
            </a:pPr>
            <a:r>
              <a:rPr lang="en-US" sz="2200" dirty="0">
                <a:latin typeface="Times New Roman" panose="02020603050405020304" pitchFamily="18" charset="0"/>
                <a:ea typeface="Calibri" panose="020F0502020204030204" pitchFamily="34" charset="0"/>
              </a:rPr>
              <a:t>Block storage does not require meta data. It just maintains the indexing information by maintaining the address of different blocks. What content is stored in those blocks does not have any significance.</a:t>
            </a:r>
          </a:p>
          <a:p>
            <a:pPr algn="just" eaLnBrk="1" hangingPunct="1">
              <a:lnSpc>
                <a:spcPct val="90000"/>
              </a:lnSpc>
            </a:pPr>
            <a:r>
              <a:rPr lang="en-US" sz="2200" dirty="0">
                <a:latin typeface="Times New Roman" panose="02020603050405020304" pitchFamily="18" charset="0"/>
                <a:ea typeface="Calibri" panose="020F0502020204030204" pitchFamily="34" charset="0"/>
              </a:rPr>
              <a:t>Block storage is generally used for transactional database, structured database etc.</a:t>
            </a:r>
          </a:p>
          <a:p>
            <a:pPr algn="just" eaLnBrk="1" hangingPunct="1">
              <a:lnSpc>
                <a:spcPct val="90000"/>
              </a:lnSpc>
            </a:pPr>
            <a:r>
              <a:rPr lang="en-US" sz="2200" dirty="0">
                <a:latin typeface="Times New Roman" panose="02020603050405020304" pitchFamily="18" charset="0"/>
                <a:ea typeface="Calibri" panose="020F0502020204030204" pitchFamily="34" charset="0"/>
              </a:rPr>
              <a:t>Block storage is used by AWS EBS.</a:t>
            </a:r>
          </a:p>
          <a:p>
            <a:pPr algn="just" eaLnBrk="1" hangingPunct="1">
              <a:lnSpc>
                <a:spcPct val="90000"/>
              </a:lnSpc>
            </a:pPr>
            <a:r>
              <a:rPr lang="en-US" sz="2200" dirty="0">
                <a:latin typeface="Times New Roman" panose="02020603050405020304" pitchFamily="18" charset="0"/>
                <a:ea typeface="Calibri" panose="020F0502020204030204" pitchFamily="34" charset="0"/>
              </a:rPr>
              <a:t>In object storage, we store the complete file and does not divide it.</a:t>
            </a:r>
          </a:p>
          <a:p>
            <a:pPr algn="just" eaLnBrk="1" hangingPunct="1">
              <a:lnSpc>
                <a:spcPct val="90000"/>
              </a:lnSpc>
            </a:pPr>
            <a:r>
              <a:rPr lang="en-US" sz="2200" dirty="0">
                <a:latin typeface="Times New Roman" panose="02020603050405020304" pitchFamily="18" charset="0"/>
                <a:ea typeface="Calibri" panose="020F0502020204030204" pitchFamily="34" charset="0"/>
              </a:rPr>
              <a:t>In object storage, we can store file of any type.</a:t>
            </a:r>
          </a:p>
          <a:p>
            <a:pPr algn="just" eaLnBrk="1" hangingPunct="1">
              <a:lnSpc>
                <a:spcPct val="90000"/>
              </a:lnSpc>
            </a:pPr>
            <a:r>
              <a:rPr lang="en-US" sz="2200" dirty="0">
                <a:latin typeface="Times New Roman" panose="02020603050405020304" pitchFamily="18" charset="0"/>
                <a:ea typeface="Calibri" panose="020F0502020204030204" pitchFamily="34" charset="0"/>
              </a:rPr>
              <a:t>Object can be file of any type, meta data file, object global unique id.</a:t>
            </a:r>
          </a:p>
          <a:p>
            <a:pPr algn="just" eaLnBrk="1" hangingPunct="1">
              <a:lnSpc>
                <a:spcPct val="90000"/>
              </a:lnSpc>
            </a:pPr>
            <a:r>
              <a:rPr lang="en-US" sz="2200" dirty="0">
                <a:latin typeface="Times New Roman" panose="02020603050405020304" pitchFamily="18" charset="0"/>
                <a:ea typeface="Calibri" panose="020F0502020204030204" pitchFamily="34" charset="0"/>
              </a:rPr>
              <a:t>Object storage can’t be mounted as drive. Its example are </a:t>
            </a:r>
            <a:r>
              <a:rPr lang="en-US" sz="2200" dirty="0" err="1">
                <a:latin typeface="Times New Roman" panose="02020603050405020304" pitchFamily="18" charset="0"/>
                <a:ea typeface="Calibri" panose="020F0502020204030204" pitchFamily="34" charset="0"/>
              </a:rPr>
              <a:t>dropbox</a:t>
            </a:r>
            <a:r>
              <a:rPr lang="en-US" sz="2200" dirty="0">
                <a:latin typeface="Times New Roman" panose="02020603050405020304" pitchFamily="18" charset="0"/>
                <a:ea typeface="Calibri" panose="020F0502020204030204" pitchFamily="34" charset="0"/>
              </a:rPr>
              <a:t>, </a:t>
            </a:r>
            <a:r>
              <a:rPr lang="en-US" sz="2200" dirty="0" err="1">
                <a:latin typeface="Times New Roman" panose="02020603050405020304" pitchFamily="18" charset="0"/>
                <a:ea typeface="Calibri" panose="020F0502020204030204" pitchFamily="34" charset="0"/>
              </a:rPr>
              <a:t>facebook</a:t>
            </a:r>
            <a:r>
              <a:rPr lang="en-US" sz="2200" dirty="0">
                <a:latin typeface="Times New Roman" panose="02020603050405020304" pitchFamily="18" charset="0"/>
                <a:ea typeface="Calibri" panose="020F0502020204030204" pitchFamily="34" charset="0"/>
              </a:rPr>
              <a:t> etc.</a:t>
            </a:r>
          </a:p>
          <a:p>
            <a:pPr algn="just" eaLnBrk="1" hangingPunct="1">
              <a:lnSpc>
                <a:spcPct val="90000"/>
              </a:lnSpc>
            </a:pPr>
            <a:r>
              <a:rPr lang="en-US" sz="2200" dirty="0">
                <a:latin typeface="Times New Roman" panose="02020603050405020304" pitchFamily="18" charset="0"/>
                <a:ea typeface="Calibri" panose="020F0502020204030204" pitchFamily="34" charset="0"/>
              </a:rPr>
              <a:t>Object storage is used by AWS S3</a:t>
            </a: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06725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Simple Storage Service (S3)</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S3 is a storage for the internet.</a:t>
            </a:r>
          </a:p>
          <a:p>
            <a:pPr algn="just" eaLnBrk="1" hangingPunct="1">
              <a:lnSpc>
                <a:spcPct val="90000"/>
              </a:lnSpc>
            </a:pPr>
            <a:r>
              <a:rPr lang="en-US" sz="2200" dirty="0">
                <a:latin typeface="Times New Roman" panose="02020603050405020304" pitchFamily="18" charset="0"/>
                <a:ea typeface="Calibri" panose="020F0502020204030204" pitchFamily="34" charset="0"/>
              </a:rPr>
              <a:t>It has a simple web service interface for storing and retrieving of any amount of data anytime from any where on the internet.</a:t>
            </a:r>
          </a:p>
          <a:p>
            <a:pPr algn="just" eaLnBrk="1" hangingPunct="1">
              <a:lnSpc>
                <a:spcPct val="90000"/>
              </a:lnSpc>
            </a:pPr>
            <a:r>
              <a:rPr lang="en-US" sz="2200" dirty="0">
                <a:latin typeface="Times New Roman" panose="02020603050405020304" pitchFamily="18" charset="0"/>
                <a:ea typeface="Calibri" panose="020F0502020204030204" pitchFamily="34" charset="0"/>
              </a:rPr>
              <a:t>It is an object-based storage which can store any type of data, generally used to store unstructured data.</a:t>
            </a:r>
          </a:p>
          <a:p>
            <a:pPr algn="just" eaLnBrk="1" hangingPunct="1">
              <a:lnSpc>
                <a:spcPct val="90000"/>
              </a:lnSpc>
            </a:pPr>
            <a:r>
              <a:rPr lang="en-US" sz="2200" dirty="0">
                <a:latin typeface="Times New Roman" panose="02020603050405020304" pitchFamily="18" charset="0"/>
                <a:ea typeface="Calibri" panose="020F0502020204030204" pitchFamily="34" charset="0"/>
              </a:rPr>
              <a:t>We can’t install operating system in S3.</a:t>
            </a:r>
          </a:p>
          <a:p>
            <a:pPr algn="just" eaLnBrk="1" hangingPunct="1">
              <a:lnSpc>
                <a:spcPct val="90000"/>
              </a:lnSpc>
            </a:pPr>
            <a:r>
              <a:rPr lang="en-US" sz="2200" dirty="0">
                <a:latin typeface="Times New Roman" panose="02020603050405020304" pitchFamily="18" charset="0"/>
                <a:ea typeface="Calibri" panose="020F0502020204030204" pitchFamily="34" charset="0"/>
              </a:rPr>
              <a:t>S3 has a distributed data store architecture where objects are redundantly stored in multiple locations.</a:t>
            </a:r>
          </a:p>
          <a:p>
            <a:pPr algn="just" eaLnBrk="1" hangingPunct="1">
              <a:lnSpc>
                <a:spcPct val="90000"/>
              </a:lnSpc>
            </a:pPr>
            <a:r>
              <a:rPr lang="en-US" sz="2200" dirty="0">
                <a:latin typeface="Times New Roman" panose="02020603050405020304" pitchFamily="18" charset="0"/>
                <a:ea typeface="Calibri" panose="020F0502020204030204" pitchFamily="34" charset="0"/>
              </a:rPr>
              <a:t>Data is stored in buckets.</a:t>
            </a:r>
          </a:p>
          <a:p>
            <a:pPr algn="just" eaLnBrk="1" hangingPunct="1">
              <a:lnSpc>
                <a:spcPct val="90000"/>
              </a:lnSpc>
            </a:pPr>
            <a:r>
              <a:rPr lang="en-US" sz="2200" dirty="0">
                <a:latin typeface="Times New Roman" panose="02020603050405020304" pitchFamily="18" charset="0"/>
                <a:ea typeface="Calibri" panose="020F0502020204030204" pitchFamily="34" charset="0"/>
              </a:rPr>
              <a:t>A bucket is flat container of objects.</a:t>
            </a:r>
          </a:p>
          <a:p>
            <a:pPr algn="just" eaLnBrk="1" hangingPunct="1">
              <a:lnSpc>
                <a:spcPct val="90000"/>
              </a:lnSpc>
            </a:pPr>
            <a:r>
              <a:rPr lang="en-US" sz="2200" dirty="0">
                <a:latin typeface="Times New Roman" panose="02020603050405020304" pitchFamily="18" charset="0"/>
                <a:ea typeface="Calibri" panose="020F0502020204030204" pitchFamily="34" charset="0"/>
              </a:rPr>
              <a:t>Maximum capacity of a bucket is 5TB.</a:t>
            </a:r>
          </a:p>
          <a:p>
            <a:pPr algn="just" eaLnBrk="1" hangingPunct="1">
              <a:lnSpc>
                <a:spcPct val="90000"/>
              </a:lnSpc>
            </a:pPr>
            <a:r>
              <a:rPr lang="en-US" sz="2200" dirty="0">
                <a:latin typeface="Times New Roman" panose="02020603050405020304" pitchFamily="18" charset="0"/>
                <a:ea typeface="Calibri" panose="020F0502020204030204" pitchFamily="34" charset="0"/>
              </a:rPr>
              <a:t>You can create folders in the bucket but nesting of bucket is not possible.</a:t>
            </a:r>
          </a:p>
          <a:p>
            <a:pPr algn="just" eaLnBrk="1" hangingPunct="1">
              <a:lnSpc>
                <a:spcPct val="90000"/>
              </a:lnSpc>
            </a:pPr>
            <a:r>
              <a:rPr lang="en-US" sz="2200" dirty="0">
                <a:latin typeface="Times New Roman" panose="02020603050405020304" pitchFamily="18" charset="0"/>
                <a:ea typeface="Calibri" panose="020F0502020204030204" pitchFamily="34" charset="0"/>
              </a:rPr>
              <a:t>Bucket ownership is non-transferable.</a:t>
            </a:r>
          </a:p>
          <a:p>
            <a:pPr algn="just" eaLnBrk="1" hangingPunct="1">
              <a:lnSpc>
                <a:spcPct val="90000"/>
              </a:lnSpc>
            </a:pPr>
            <a:r>
              <a:rPr lang="en-US" sz="2200" dirty="0">
                <a:latin typeface="Times New Roman" panose="02020603050405020304" pitchFamily="18" charset="0"/>
                <a:ea typeface="Calibri" panose="020F0502020204030204" pitchFamily="34" charset="0"/>
              </a:rPr>
              <a:t>You  can have up to 100 buckets per account.</a:t>
            </a: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958313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Elastic Block Storage(EBS)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EBS is accessible to single EC2 instance only.</a:t>
            </a:r>
          </a:p>
          <a:p>
            <a:pPr algn="just" eaLnBrk="1" hangingPunct="1">
              <a:lnSpc>
                <a:spcPct val="90000"/>
              </a:lnSpc>
            </a:pPr>
            <a:r>
              <a:rPr lang="en-US" sz="2200" dirty="0">
                <a:latin typeface="Times New Roman" panose="02020603050405020304" pitchFamily="18" charset="0"/>
                <a:ea typeface="Calibri" panose="020F0502020204030204" pitchFamily="34" charset="0"/>
              </a:rPr>
              <a:t>It is a block storage service which stores data in the form of equal size blocks.</a:t>
            </a:r>
          </a:p>
          <a:p>
            <a:pPr algn="just" eaLnBrk="1" hangingPunct="1">
              <a:lnSpc>
                <a:spcPct val="90000"/>
              </a:lnSpc>
            </a:pPr>
            <a:r>
              <a:rPr lang="en-US" sz="2200" dirty="0">
                <a:latin typeface="Times New Roman" panose="02020603050405020304" pitchFamily="18" charset="0"/>
                <a:ea typeface="Calibri" panose="020F0502020204030204" pitchFamily="34" charset="0"/>
              </a:rPr>
              <a:t>Used when we need a high-performance storage service for a single instance. </a:t>
            </a:r>
          </a:p>
          <a:p>
            <a:pPr algn="just" eaLnBrk="1" hangingPunct="1">
              <a:lnSpc>
                <a:spcPct val="90000"/>
              </a:lnSpc>
            </a:pPr>
            <a:r>
              <a:rPr lang="en-US" sz="2200" dirty="0">
                <a:latin typeface="Times New Roman" panose="02020603050405020304" pitchFamily="18" charset="0"/>
                <a:ea typeface="Calibri" panose="020F0502020204030204" pitchFamily="34" charset="0"/>
              </a:rPr>
              <a:t>Suitable for database type data that requires frequent read and write.</a:t>
            </a:r>
          </a:p>
          <a:p>
            <a:pPr algn="just" eaLnBrk="1" hangingPunct="1">
              <a:lnSpc>
                <a:spcPct val="90000"/>
              </a:lnSpc>
            </a:pPr>
            <a:r>
              <a:rPr lang="en-US" sz="2200" dirty="0">
                <a:latin typeface="Times New Roman" panose="02020603050405020304" pitchFamily="18" charset="0"/>
                <a:ea typeface="Calibri" panose="020F0502020204030204" pitchFamily="34" charset="0"/>
              </a:rPr>
              <a:t>EBS volume behave like raw, unformatted external block storage device that you can attach to your EC2 instance.</a:t>
            </a:r>
          </a:p>
          <a:p>
            <a:pPr algn="just" eaLnBrk="1" hangingPunct="1">
              <a:lnSpc>
                <a:spcPct val="90000"/>
              </a:lnSpc>
            </a:pPr>
            <a:r>
              <a:rPr lang="en-US" sz="2200" dirty="0">
                <a:latin typeface="Times New Roman" panose="02020603050405020304" pitchFamily="18" charset="0"/>
                <a:ea typeface="Calibri" panose="020F0502020204030204" pitchFamily="34" charset="0"/>
              </a:rPr>
              <a:t>Both EBS volume and EC2 instance must be in the same AZ.</a:t>
            </a:r>
          </a:p>
          <a:p>
            <a:pPr algn="just" eaLnBrk="1" hangingPunct="1">
              <a:lnSpc>
                <a:spcPct val="90000"/>
              </a:lnSpc>
            </a:pPr>
            <a:r>
              <a:rPr lang="en-US" sz="2200" dirty="0">
                <a:latin typeface="Times New Roman" panose="02020603050405020304" pitchFamily="18" charset="0"/>
                <a:ea typeface="Calibri" panose="020F0502020204030204" pitchFamily="34" charset="0"/>
              </a:rPr>
              <a:t>An EBS volume data is replicated by AWS across multiple servers in the same AZ to prevent data loss resulting from single AWS component failure.</a:t>
            </a: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340984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Storage Options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Two types of block store devices are available for EC2 instances: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Elastic Block Storage (EBS)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Instance Storage (IS)</a:t>
            </a:r>
          </a:p>
          <a:p>
            <a:pPr algn="just" eaLnBrk="1" hangingPunct="1">
              <a:lnSpc>
                <a:spcPct val="90000"/>
              </a:lnSpc>
            </a:pPr>
            <a:r>
              <a:rPr lang="en-US" sz="1800" dirty="0">
                <a:latin typeface="Times New Roman" panose="02020603050405020304" pitchFamily="18" charset="0"/>
                <a:ea typeface="Calibri" panose="020F0502020204030204" pitchFamily="34" charset="0"/>
              </a:rPr>
              <a:t>These two can be used as Root/Boot volume. But S3 can’t be used for this purpose.</a:t>
            </a:r>
          </a:p>
          <a:p>
            <a:pPr algn="just" eaLnBrk="1" hangingPunct="1">
              <a:lnSpc>
                <a:spcPct val="90000"/>
              </a:lnSpc>
            </a:pPr>
            <a:r>
              <a:rPr lang="en-US" sz="1800" dirty="0">
                <a:latin typeface="Times New Roman" panose="02020603050405020304" pitchFamily="18" charset="0"/>
                <a:ea typeface="Calibri" panose="020F0502020204030204" pitchFamily="34" charset="0"/>
              </a:rPr>
              <a:t>Root/Boot volume is the place, where OS is stored.</a:t>
            </a:r>
          </a:p>
          <a:p>
            <a:pPr algn="just" eaLnBrk="1" hangingPunct="1">
              <a:lnSpc>
                <a:spcPct val="90000"/>
              </a:lnSpc>
            </a:pPr>
            <a:r>
              <a:rPr lang="en-US" sz="1800" dirty="0">
                <a:latin typeface="Times New Roman" panose="02020603050405020304" pitchFamily="18" charset="0"/>
                <a:ea typeface="Calibri" panose="020F0502020204030204" pitchFamily="34" charset="0"/>
              </a:rPr>
              <a:t>Either EBS or IS </a:t>
            </a:r>
            <a:r>
              <a:rPr lang="en-US" sz="1800" dirty="0" err="1">
                <a:latin typeface="Times New Roman" panose="02020603050405020304" pitchFamily="18" charset="0"/>
                <a:ea typeface="Calibri" panose="020F0502020204030204" pitchFamily="34" charset="0"/>
              </a:rPr>
              <a:t>is</a:t>
            </a:r>
            <a:r>
              <a:rPr lang="en-US" sz="1800" dirty="0">
                <a:latin typeface="Times New Roman" panose="02020603050405020304" pitchFamily="18" charset="0"/>
                <a:ea typeface="Calibri" panose="020F0502020204030204" pitchFamily="34" charset="0"/>
              </a:rPr>
              <a:t> attached with EC2 instance as Root volume. </a:t>
            </a:r>
          </a:p>
          <a:p>
            <a:pPr algn="just" eaLnBrk="1" hangingPunct="1">
              <a:lnSpc>
                <a:spcPct val="90000"/>
              </a:lnSpc>
            </a:pPr>
            <a:r>
              <a:rPr lang="en-US" sz="1800" dirty="0">
                <a:latin typeface="Times New Roman" panose="02020603050405020304" pitchFamily="18" charset="0"/>
                <a:ea typeface="Calibri" panose="020F0502020204030204" pitchFamily="34" charset="0"/>
              </a:rPr>
              <a:t>EBS backed EC2 instance means root volume is EBS.</a:t>
            </a:r>
          </a:p>
          <a:p>
            <a:pPr algn="just" eaLnBrk="1" hangingPunct="1">
              <a:lnSpc>
                <a:spcPct val="90000"/>
              </a:lnSpc>
            </a:pPr>
            <a:r>
              <a:rPr lang="en-US" sz="1800" dirty="0">
                <a:latin typeface="Times New Roman" panose="02020603050405020304" pitchFamily="18" charset="0"/>
                <a:ea typeface="Calibri" panose="020F0502020204030204" pitchFamily="34" charset="0"/>
              </a:rPr>
              <a:t>IS backed EC2 instance means root volume is </a:t>
            </a:r>
            <a:r>
              <a:rPr lang="en-US" sz="1800" dirty="0" err="1">
                <a:latin typeface="Times New Roman" panose="02020603050405020304" pitchFamily="18" charset="0"/>
                <a:ea typeface="Calibri" panose="020F0502020204030204" pitchFamily="34" charset="0"/>
              </a:rPr>
              <a:t>IS</a:t>
            </a:r>
            <a:r>
              <a:rPr lang="en-US" sz="1800" dirty="0">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37886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What is AWS</a:t>
            </a:r>
          </a:p>
        </p:txBody>
      </p:sp>
      <p:sp>
        <p:nvSpPr>
          <p:cNvPr id="11268" name="Rectangle 3"/>
          <p:cNvSpPr>
            <a:spLocks noGrp="1" noChangeArrowheads="1"/>
          </p:cNvSpPr>
          <p:nvPr>
            <p:ph type="body" idx="1"/>
          </p:nvPr>
        </p:nvSpPr>
        <p:spPr>
          <a:xfrm>
            <a:off x="485486" y="1236518"/>
            <a:ext cx="8173027" cy="4876800"/>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Amazon Web Services, is a subsidiary of Amazon that provides on-demand cloud computing platforms and APIs to individuals, companies, and governments, on a metered pay-as-you-go basis.</a:t>
            </a:r>
          </a:p>
          <a:p>
            <a:pPr algn="just" eaLnBrk="1" hangingPunct="1">
              <a:lnSpc>
                <a:spcPct val="90000"/>
              </a:lnSpc>
            </a:pPr>
            <a:r>
              <a:rPr lang="en-US" sz="2200" dirty="0">
                <a:latin typeface="Times New Roman" panose="02020603050405020304" pitchFamily="18" charset="0"/>
                <a:ea typeface="Calibri" panose="020F0502020204030204" pitchFamily="34" charset="0"/>
              </a:rPr>
              <a:t>It was founded on 3</a:t>
            </a:r>
            <a:r>
              <a:rPr lang="en-US" sz="2200" baseline="30000" dirty="0">
                <a:latin typeface="Times New Roman" panose="02020603050405020304" pitchFamily="18" charset="0"/>
                <a:ea typeface="Calibri" panose="020F0502020204030204" pitchFamily="34" charset="0"/>
              </a:rPr>
              <a:t>rd</a:t>
            </a:r>
            <a:r>
              <a:rPr lang="en-US" sz="2200" dirty="0">
                <a:latin typeface="Times New Roman" panose="02020603050405020304" pitchFamily="18" charset="0"/>
                <a:ea typeface="Calibri" panose="020F0502020204030204" pitchFamily="34" charset="0"/>
              </a:rPr>
              <a:t> March 2006.</a:t>
            </a:r>
          </a:p>
        </p:txBody>
      </p:sp>
    </p:spTree>
    <p:extLst>
      <p:ext uri="{BB962C8B-B14F-4D97-AF65-F5344CB8AC3E}">
        <p14:creationId xmlns:p14="http://schemas.microsoft.com/office/powerpoint/2010/main" val="2851468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Storage Options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Instance Storage: </a:t>
            </a:r>
          </a:p>
          <a:p>
            <a:pPr lvl="1" algn="just" eaLnBrk="1" hangingPunct="1">
              <a:lnSpc>
                <a:spcPct val="90000"/>
              </a:lnSpc>
            </a:pPr>
            <a:r>
              <a:rPr lang="en-US" sz="1800" dirty="0">
                <a:ea typeface="Calibri" panose="020F0502020204030204" pitchFamily="34" charset="0"/>
              </a:rPr>
              <a:t>IS </a:t>
            </a:r>
            <a:r>
              <a:rPr lang="en-US" sz="1800" dirty="0" err="1">
                <a:ea typeface="Calibri" panose="020F0502020204030204" pitchFamily="34" charset="0"/>
              </a:rPr>
              <a:t>is</a:t>
            </a:r>
            <a:r>
              <a:rPr lang="en-US" sz="1800" dirty="0">
                <a:ea typeface="Calibri" panose="020F0502020204030204" pitchFamily="34" charset="0"/>
              </a:rPr>
              <a:t> directly attached with EC2 instance while EBS is attached with EC2 instance through a network..</a:t>
            </a:r>
          </a:p>
          <a:p>
            <a:pPr lvl="1" algn="just" eaLnBrk="1" hangingPunct="1">
              <a:lnSpc>
                <a:spcPct val="90000"/>
              </a:lnSpc>
            </a:pPr>
            <a:r>
              <a:rPr lang="en-US" sz="1800" dirty="0">
                <a:ea typeface="Calibri" panose="020F0502020204030204" pitchFamily="34" charset="0"/>
              </a:rPr>
              <a:t>IS </a:t>
            </a:r>
            <a:r>
              <a:rPr lang="en-US" sz="1800" dirty="0" err="1">
                <a:ea typeface="Calibri" panose="020F0502020204030204" pitchFamily="34" charset="0"/>
              </a:rPr>
              <a:t>is</a:t>
            </a:r>
            <a:r>
              <a:rPr lang="en-US" sz="1800" dirty="0">
                <a:ea typeface="Calibri" panose="020F0502020204030204" pitchFamily="34" charset="0"/>
              </a:rPr>
              <a:t> faster than EBS as it is directly attached with EC2 instance.</a:t>
            </a:r>
          </a:p>
          <a:p>
            <a:pPr lvl="1" algn="just" eaLnBrk="1" hangingPunct="1">
              <a:lnSpc>
                <a:spcPct val="90000"/>
              </a:lnSpc>
            </a:pPr>
            <a:r>
              <a:rPr lang="en-US" sz="1800" dirty="0">
                <a:ea typeface="Calibri" panose="020F0502020204030204" pitchFamily="34" charset="0"/>
              </a:rPr>
              <a:t>IS </a:t>
            </a:r>
            <a:r>
              <a:rPr lang="en-US" sz="1800" dirty="0" err="1">
                <a:ea typeface="Calibri" panose="020F0502020204030204" pitchFamily="34" charset="0"/>
              </a:rPr>
              <a:t>is</a:t>
            </a:r>
            <a:r>
              <a:rPr lang="en-US" sz="1800" dirty="0">
                <a:ea typeface="Calibri" panose="020F0502020204030204" pitchFamily="34" charset="0"/>
              </a:rPr>
              <a:t> limited to 10GB per device while storage capacity of EBS is much larger.</a:t>
            </a:r>
          </a:p>
          <a:p>
            <a:pPr lvl="1" algn="just" eaLnBrk="1" hangingPunct="1">
              <a:lnSpc>
                <a:spcPct val="90000"/>
              </a:lnSpc>
            </a:pPr>
            <a:r>
              <a:rPr lang="en-US" sz="1800" dirty="0">
                <a:ea typeface="Calibri" panose="020F0502020204030204" pitchFamily="34" charset="0"/>
              </a:rPr>
              <a:t>IS </a:t>
            </a:r>
            <a:r>
              <a:rPr lang="en-US" sz="1800" dirty="0" err="1">
                <a:ea typeface="Calibri" panose="020F0502020204030204" pitchFamily="34" charset="0"/>
              </a:rPr>
              <a:t>is</a:t>
            </a:r>
            <a:r>
              <a:rPr lang="en-US" sz="1800" dirty="0">
                <a:ea typeface="Calibri" panose="020F0502020204030204" pitchFamily="34" charset="0"/>
              </a:rPr>
              <a:t> non persistent i.e., moment you terminate or stop EC2, data stored in this will be deleted while EBS is persistent storage means data stored in EBS will not be deleted by stop or reboot of EC2 instance. It get deleted only by termination of EC2 instance.</a:t>
            </a:r>
          </a:p>
          <a:p>
            <a:pPr lvl="1" algn="just" eaLnBrk="1" hangingPunct="1">
              <a:lnSpc>
                <a:spcPct val="90000"/>
              </a:lnSpc>
            </a:pPr>
            <a:r>
              <a:rPr lang="en-US" sz="1800" dirty="0">
                <a:latin typeface="Times New Roman" panose="02020603050405020304" pitchFamily="18" charset="0"/>
                <a:ea typeface="Calibri" panose="020F0502020204030204" pitchFamily="34" charset="0"/>
              </a:rPr>
              <a:t>By default, an EC2 instance termination deletes the associated root volume.</a:t>
            </a:r>
          </a:p>
        </p:txBody>
      </p:sp>
    </p:spTree>
    <p:extLst>
      <p:ext uri="{BB962C8B-B14F-4D97-AF65-F5344CB8AC3E}">
        <p14:creationId xmlns:p14="http://schemas.microsoft.com/office/powerpoint/2010/main" val="3755791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IAM (Identity and Access Management) </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IAM is an AWS service that enables you to manage access to your AWS account and resources. </a:t>
            </a:r>
          </a:p>
          <a:p>
            <a:pPr algn="just" eaLnBrk="1" hangingPunct="1">
              <a:lnSpc>
                <a:spcPct val="90000"/>
              </a:lnSpc>
            </a:pPr>
            <a:r>
              <a:rPr lang="en-US" sz="2200" dirty="0">
                <a:latin typeface="Times New Roman" panose="02020603050405020304" pitchFamily="18" charset="0"/>
                <a:ea typeface="Calibri" panose="020F0502020204030204" pitchFamily="34" charset="0"/>
              </a:rPr>
              <a:t>It also provides a centralized view of who and what are allowed inside your AWS account (authentication), and who and what have permissions to use and work with your AWS resources (authorization).</a:t>
            </a:r>
          </a:p>
          <a:p>
            <a:pPr algn="just" eaLnBrk="1" hangingPunct="1">
              <a:lnSpc>
                <a:spcPct val="90000"/>
              </a:lnSpc>
            </a:pPr>
            <a:r>
              <a:rPr lang="en-US" sz="2200" dirty="0">
                <a:latin typeface="Times New Roman" panose="02020603050405020304" pitchFamily="18" charset="0"/>
                <a:ea typeface="Calibri" panose="020F0502020204030204" pitchFamily="34" charset="0"/>
              </a:rPr>
              <a:t> With IAM, you can share access to an AWS account and resources without having to share your set of access keys or password. </a:t>
            </a:r>
          </a:p>
          <a:p>
            <a:pPr algn="just" eaLnBrk="1" hangingPunct="1">
              <a:lnSpc>
                <a:spcPct val="90000"/>
              </a:lnSpc>
            </a:pPr>
            <a:r>
              <a:rPr lang="en-US" sz="2200" dirty="0">
                <a:latin typeface="Times New Roman" panose="02020603050405020304" pitchFamily="18" charset="0"/>
                <a:ea typeface="Calibri" panose="020F0502020204030204" pitchFamily="34" charset="0"/>
              </a:rPr>
              <a:t>You can also provide granular access to those working in your account, so that people and services only have permissions to the resources they need. </a:t>
            </a:r>
          </a:p>
          <a:p>
            <a:pPr algn="just" eaLnBrk="1" hangingPunct="1">
              <a:lnSpc>
                <a:spcPct val="90000"/>
              </a:lnSpc>
            </a:pPr>
            <a:r>
              <a:rPr lang="en-US" sz="2200" dirty="0">
                <a:latin typeface="Times New Roman" panose="02020603050405020304" pitchFamily="18" charset="0"/>
                <a:ea typeface="Calibri" panose="020F0502020204030204" pitchFamily="34" charset="0"/>
              </a:rPr>
              <a:t>For example, to provide a user of your AWS account with read-only access to a particular AWS storage service, you can granularly select which actions and which resources in that service they can access.</a:t>
            </a:r>
            <a:endParaRPr lang="en-US"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6985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IAM (Identity and Access Management) </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IAM is global and not specific to any one Region. This means you can see and use your IAM configurations from any Region in the AWS Management Console.</a:t>
            </a:r>
          </a:p>
          <a:p>
            <a:pPr algn="just" eaLnBrk="1" hangingPunct="1">
              <a:lnSpc>
                <a:spcPct val="90000"/>
              </a:lnSpc>
            </a:pPr>
            <a:r>
              <a:rPr lang="en-US" sz="2200" dirty="0">
                <a:latin typeface="Times New Roman" panose="02020603050405020304" pitchFamily="18" charset="0"/>
                <a:ea typeface="Calibri" panose="020F0502020204030204" pitchFamily="34" charset="0"/>
              </a:rPr>
              <a:t>IAM is integrated with many AWS services  by default.</a:t>
            </a:r>
          </a:p>
          <a:p>
            <a:pPr algn="just" eaLnBrk="1" hangingPunct="1">
              <a:lnSpc>
                <a:spcPct val="90000"/>
              </a:lnSpc>
            </a:pPr>
            <a:r>
              <a:rPr lang="en-US" sz="2200" dirty="0">
                <a:latin typeface="Times New Roman" panose="02020603050405020304" pitchFamily="18" charset="0"/>
                <a:ea typeface="Calibri" panose="020F0502020204030204" pitchFamily="34" charset="0"/>
              </a:rPr>
              <a:t>You can establish password policies in IAM to specify complexity requirements and mandatory rotation periods for users.</a:t>
            </a:r>
          </a:p>
          <a:p>
            <a:pPr algn="just" eaLnBrk="1" hangingPunct="1">
              <a:lnSpc>
                <a:spcPct val="90000"/>
              </a:lnSpc>
            </a:pPr>
            <a:r>
              <a:rPr lang="en-US" sz="2200" dirty="0">
                <a:latin typeface="Times New Roman" panose="02020603050405020304" pitchFamily="18" charset="0"/>
                <a:ea typeface="Calibri" panose="020F0502020204030204" pitchFamily="34" charset="0"/>
              </a:rPr>
              <a:t>IAM supports MFA (multi factor authentication).</a:t>
            </a:r>
          </a:p>
          <a:p>
            <a:pPr algn="just" eaLnBrk="1" hangingPunct="1">
              <a:lnSpc>
                <a:spcPct val="90000"/>
              </a:lnSpc>
            </a:pPr>
            <a:r>
              <a:rPr lang="en-US" sz="2200" dirty="0">
                <a:latin typeface="Times New Roman" panose="02020603050405020304" pitchFamily="18" charset="0"/>
                <a:ea typeface="Calibri" panose="020F0502020204030204" pitchFamily="34" charset="0"/>
              </a:rPr>
              <a:t>Any AWS customer can use IAM; the service is offered at no additional charge.</a:t>
            </a:r>
            <a:endParaRPr lang="en-US"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53268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Virtual Private Cloud (VPC)</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When working with networks in the AWS Cloud, you choose your network size by using CIDR notation. </a:t>
            </a:r>
          </a:p>
          <a:p>
            <a:pPr algn="just" eaLnBrk="1" hangingPunct="1">
              <a:lnSpc>
                <a:spcPct val="90000"/>
              </a:lnSpc>
            </a:pPr>
            <a:r>
              <a:rPr lang="en-US" sz="2200" dirty="0">
                <a:latin typeface="Times New Roman" panose="02020603050405020304" pitchFamily="18" charset="0"/>
                <a:ea typeface="Calibri" panose="020F0502020204030204" pitchFamily="34" charset="0"/>
              </a:rPr>
              <a:t>Classless Inter-Domain Routing (CIDR) notation specify how many IP addresses you can have in the network. </a:t>
            </a:r>
          </a:p>
          <a:p>
            <a:pPr algn="just" eaLnBrk="1" hangingPunct="1">
              <a:lnSpc>
                <a:spcPct val="90000"/>
              </a:lnSpc>
            </a:pPr>
            <a:r>
              <a:rPr lang="en-US" sz="2200" dirty="0">
                <a:latin typeface="Times New Roman" panose="02020603050405020304" pitchFamily="18" charset="0"/>
                <a:ea typeface="Calibri" panose="020F0502020204030204" pitchFamily="34" charset="0"/>
              </a:rPr>
              <a:t>X.Y.Z.M/N means N bits are fixed and you have 2</a:t>
            </a:r>
            <a:r>
              <a:rPr lang="en-US" sz="2200" baseline="30000" dirty="0">
                <a:latin typeface="Times New Roman" panose="02020603050405020304" pitchFamily="18" charset="0"/>
                <a:ea typeface="Calibri" panose="020F0502020204030204" pitchFamily="34" charset="0"/>
              </a:rPr>
              <a:t>(32-N</a:t>
            </a:r>
            <a:r>
              <a:rPr lang="en-US" sz="2200" dirty="0">
                <a:latin typeface="Times New Roman" panose="02020603050405020304" pitchFamily="18" charset="0"/>
                <a:ea typeface="Calibri" panose="020F0502020204030204" pitchFamily="34" charset="0"/>
              </a:rPr>
              <a:t>) number of IP addresses in your network.</a:t>
            </a:r>
          </a:p>
          <a:p>
            <a:pPr algn="just" eaLnBrk="1" hangingPunct="1">
              <a:lnSpc>
                <a:spcPct val="90000"/>
              </a:lnSpc>
            </a:pPr>
            <a:r>
              <a:rPr lang="en-US" sz="2200" dirty="0">
                <a:latin typeface="Times New Roman" panose="02020603050405020304" pitchFamily="18" charset="0"/>
                <a:ea typeface="Calibri" panose="020F0502020204030204" pitchFamily="34" charset="0"/>
              </a:rPr>
              <a:t>In AWS, the smallest IP range you can have is /28, which provides you 16 IP addresses. The largest IP range you can have is /16, which provides you with 65,536 IP addresses.</a:t>
            </a:r>
          </a:p>
          <a:p>
            <a:pPr algn="just" eaLnBrk="1" hangingPunct="1">
              <a:lnSpc>
                <a:spcPct val="90000"/>
              </a:lnSpc>
            </a:pPr>
            <a:r>
              <a:rPr lang="en-US" sz="2200" dirty="0">
                <a:latin typeface="Times New Roman" panose="02020603050405020304" pitchFamily="18" charset="0"/>
                <a:ea typeface="Calibri" panose="020F0502020204030204" pitchFamily="34" charset="0"/>
              </a:rPr>
              <a:t>E.g., 192.168.1.0/24 means we can have 256 IP addresses in our network.</a:t>
            </a:r>
          </a:p>
        </p:txBody>
      </p:sp>
    </p:spTree>
    <p:extLst>
      <p:ext uri="{BB962C8B-B14F-4D97-AF65-F5344CB8AC3E}">
        <p14:creationId xmlns:p14="http://schemas.microsoft.com/office/powerpoint/2010/main" val="171560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Virtual Private Cloud (VPC)</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A VPC is an isolated network you create in the AWS cloud. When you create a VPC, you need to choose three main things: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The  name of your VPC.</a:t>
            </a:r>
          </a:p>
          <a:p>
            <a:pPr lvl="1" algn="just" eaLnBrk="1" hangingPunct="1">
              <a:lnSpc>
                <a:spcPct val="90000"/>
              </a:lnSpc>
            </a:pPr>
            <a:r>
              <a:rPr lang="en-US" sz="1800" dirty="0">
                <a:latin typeface="Times New Roman" panose="02020603050405020304" pitchFamily="18" charset="0"/>
                <a:ea typeface="Calibri" panose="020F0502020204030204" pitchFamily="34" charset="0"/>
              </a:rPr>
              <a:t>A Region for  your VPC to live in. Each VPC spans multiple Availability Zones within the  Region you choose.</a:t>
            </a:r>
          </a:p>
          <a:p>
            <a:pPr lvl="1" algn="just" eaLnBrk="1" hangingPunct="1">
              <a:lnSpc>
                <a:spcPct val="90000"/>
              </a:lnSpc>
            </a:pPr>
            <a:r>
              <a:rPr lang="en-US" sz="1800" dirty="0">
                <a:latin typeface="Times New Roman" panose="02020603050405020304" pitchFamily="18" charset="0"/>
                <a:ea typeface="Calibri" panose="020F0502020204030204" pitchFamily="34" charset="0"/>
              </a:rPr>
              <a:t>An IP range for your VPC in CIDR notation. This determines the size of your network</a:t>
            </a:r>
          </a:p>
        </p:txBody>
      </p:sp>
      <p:pic>
        <p:nvPicPr>
          <p:cNvPr id="2050" name="Picture 2">
            <a:extLst>
              <a:ext uri="{FF2B5EF4-FFF2-40B4-BE49-F238E27FC236}">
                <a16:creationId xmlns:a16="http://schemas.microsoft.com/office/drawing/2014/main" id="{129029A1-C2F2-764C-47DD-795C72FA7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70" y="3429000"/>
            <a:ext cx="7232074" cy="3318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867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Virtual Private Cloud (VPC)</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A VPC is an isolated network you create in the AWS cloud. When you create a VPC, you need to choose three main things: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A VPC is confined to an AWS region and does not extend between different regions.</a:t>
            </a:r>
          </a:p>
          <a:p>
            <a:pPr lvl="1" algn="just" eaLnBrk="1" hangingPunct="1">
              <a:lnSpc>
                <a:spcPct val="90000"/>
              </a:lnSpc>
            </a:pPr>
            <a:r>
              <a:rPr lang="en-US" sz="1800" dirty="0">
                <a:ea typeface="Calibri" panose="020F0502020204030204" pitchFamily="34" charset="0"/>
              </a:rPr>
              <a:t>Once we create VPC, DHCP (Dynamic host configuration protocol), NACL (Network access control list) and security group will be automatically created.</a:t>
            </a:r>
          </a:p>
          <a:p>
            <a:pPr lvl="1" algn="just" eaLnBrk="1" hangingPunct="1">
              <a:lnSpc>
                <a:spcPct val="90000"/>
              </a:lnSpc>
            </a:pPr>
            <a:r>
              <a:rPr lang="en-US" sz="1800" dirty="0">
                <a:latin typeface="Times New Roman" panose="02020603050405020304" pitchFamily="18" charset="0"/>
                <a:ea typeface="Calibri" panose="020F0502020204030204" pitchFamily="34" charset="0"/>
              </a:rPr>
              <a:t>Each </a:t>
            </a:r>
            <a:r>
              <a:rPr lang="en-US" sz="1800" dirty="0">
                <a:ea typeface="Calibri" panose="020F0502020204030204" pitchFamily="34" charset="0"/>
              </a:rPr>
              <a:t>VPC is logically isolated from other VPC on the AWS cloud.</a:t>
            </a:r>
          </a:p>
          <a:p>
            <a:pPr lvl="1" algn="just" eaLnBrk="1" hangingPunct="1">
              <a:lnSpc>
                <a:spcPct val="90000"/>
              </a:lnSpc>
            </a:pPr>
            <a:r>
              <a:rPr lang="en-US" sz="1800" dirty="0">
                <a:ea typeface="Calibri" panose="020F0502020204030204" pitchFamily="34" charset="0"/>
              </a:rPr>
              <a:t>Once the VPC is created, you can’t change primary CIDR.</a:t>
            </a:r>
          </a:p>
          <a:p>
            <a:pPr lvl="1" algn="just" eaLnBrk="1" hangingPunct="1">
              <a:lnSpc>
                <a:spcPct val="90000"/>
              </a:lnSpc>
            </a:pPr>
            <a:endParaRPr lang="en-US"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88807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Subnet</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After you create your VPC, you need to create subnets inside of this network. </a:t>
            </a:r>
          </a:p>
          <a:p>
            <a:pPr algn="just" eaLnBrk="1" hangingPunct="1">
              <a:lnSpc>
                <a:spcPct val="90000"/>
              </a:lnSpc>
            </a:pPr>
            <a:r>
              <a:rPr lang="en-US" sz="2200" dirty="0">
                <a:latin typeface="Times New Roman" panose="02020603050405020304" pitchFamily="18" charset="0"/>
                <a:ea typeface="Calibri" panose="020F0502020204030204" pitchFamily="34" charset="0"/>
              </a:rPr>
              <a:t>Subnets are smaller networks inside your base network.</a:t>
            </a:r>
          </a:p>
          <a:p>
            <a:pPr algn="just" eaLnBrk="1" hangingPunct="1">
              <a:lnSpc>
                <a:spcPct val="90000"/>
              </a:lnSpc>
            </a:pPr>
            <a:r>
              <a:rPr lang="en-US" sz="2200" dirty="0">
                <a:latin typeface="Times New Roman" panose="02020603050405020304" pitchFamily="18" charset="0"/>
                <a:ea typeface="Calibri" panose="020F0502020204030204" pitchFamily="34" charset="0"/>
              </a:rPr>
              <a:t>Subnets are formed in AZ not in region and same subnet can’t be in two different AZ. </a:t>
            </a:r>
          </a:p>
          <a:p>
            <a:pPr algn="just" eaLnBrk="1" hangingPunct="1">
              <a:lnSpc>
                <a:spcPct val="90000"/>
              </a:lnSpc>
            </a:pPr>
            <a:r>
              <a:rPr lang="en-US" sz="2200" dirty="0">
                <a:latin typeface="Times New Roman" panose="02020603050405020304" pitchFamily="18" charset="0"/>
                <a:ea typeface="Calibri" panose="020F0502020204030204" pitchFamily="34" charset="0"/>
              </a:rPr>
              <a:t>Two different subnets in a VPC can’t overlap. </a:t>
            </a:r>
          </a:p>
          <a:p>
            <a:pPr algn="just" eaLnBrk="1" hangingPunct="1">
              <a:lnSpc>
                <a:spcPct val="90000"/>
              </a:lnSpc>
            </a:pPr>
            <a:r>
              <a:rPr lang="en-US" sz="2200" dirty="0">
                <a:latin typeface="Times New Roman" panose="02020603050405020304" pitchFamily="18" charset="0"/>
                <a:ea typeface="Calibri" panose="020F0502020204030204" pitchFamily="34" charset="0"/>
              </a:rPr>
              <a:t>The typical use case for subnets is to isolate or optimize network traffic. In AWS, subnets are used for high availability and providing different connectivity options for your resources.</a:t>
            </a:r>
          </a:p>
          <a:p>
            <a:pPr algn="just" eaLnBrk="1" hangingPunct="1">
              <a:lnSpc>
                <a:spcPct val="90000"/>
              </a:lnSpc>
            </a:pPr>
            <a:r>
              <a:rPr lang="en-US" sz="2200" dirty="0">
                <a:latin typeface="Times New Roman" panose="02020603050405020304" pitchFamily="18" charset="0"/>
                <a:ea typeface="Calibri" panose="020F0502020204030204" pitchFamily="34" charset="0"/>
              </a:rPr>
              <a:t>When you create a subnet, you need to choose three settings.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The  VPC you want your subnet to live in.</a:t>
            </a:r>
          </a:p>
          <a:p>
            <a:pPr lvl="1" algn="just" eaLnBrk="1" hangingPunct="1">
              <a:lnSpc>
                <a:spcPct val="90000"/>
              </a:lnSpc>
            </a:pPr>
            <a:r>
              <a:rPr lang="en-US" sz="1800" dirty="0">
                <a:latin typeface="Times New Roman" panose="02020603050405020304" pitchFamily="18" charset="0"/>
                <a:ea typeface="Calibri" panose="020F0502020204030204" pitchFamily="34" charset="0"/>
              </a:rPr>
              <a:t>The Availability  Zone you want your subnet to live in.</a:t>
            </a:r>
          </a:p>
          <a:p>
            <a:pPr lvl="1" algn="just" eaLnBrk="1" hangingPunct="1">
              <a:lnSpc>
                <a:spcPct val="90000"/>
              </a:lnSpc>
            </a:pPr>
            <a:r>
              <a:rPr lang="en-US" sz="1800" dirty="0">
                <a:latin typeface="Times New Roman" panose="02020603050405020304" pitchFamily="18" charset="0"/>
                <a:ea typeface="Calibri" panose="020F0502020204030204" pitchFamily="34" charset="0"/>
              </a:rPr>
              <a:t>A CIDR  block for your subnet, which must be a subset of the VPC CIDR block.</a:t>
            </a:r>
          </a:p>
          <a:p>
            <a:pPr algn="just" eaLnBrk="1" hangingPunct="1">
              <a:lnSpc>
                <a:spcPct val="90000"/>
              </a:lnSpc>
            </a:pPr>
            <a:r>
              <a:rPr lang="en-US" sz="2200" dirty="0">
                <a:latin typeface="Times New Roman" panose="02020603050405020304" pitchFamily="18" charset="0"/>
                <a:ea typeface="Calibri" panose="020F0502020204030204" pitchFamily="34" charset="0"/>
              </a:rPr>
              <a:t>When you launch an EC2 instance, you launch it inside a subnet, which will be located inside the Availability Zone you choose.</a:t>
            </a:r>
            <a:endParaRPr lang="en-US"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35910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Subnet</a:t>
            </a:r>
          </a:p>
        </p:txBody>
      </p:sp>
      <p:pic>
        <p:nvPicPr>
          <p:cNvPr id="3076" name="Picture 4">
            <a:extLst>
              <a:ext uri="{FF2B5EF4-FFF2-40B4-BE49-F238E27FC236}">
                <a16:creationId xmlns:a16="http://schemas.microsoft.com/office/drawing/2014/main" id="{6F9630B5-33F6-756D-318D-B1A75C4A0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45" y="1442086"/>
            <a:ext cx="7952509" cy="529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506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Subnet</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 It’s important to consider that “everything fails all the time.” In this case, if one of these AZs fail, you still have your resources in another AZ available as backup. This will ensure high availability.</a:t>
            </a:r>
            <a:endParaRPr lang="en-US" sz="1800" dirty="0">
              <a:latin typeface="Times New Roman" panose="02020603050405020304" pitchFamily="18" charset="0"/>
              <a:ea typeface="Calibri" panose="020F0502020204030204" pitchFamily="34" charset="0"/>
            </a:endParaRPr>
          </a:p>
        </p:txBody>
      </p:sp>
      <p:pic>
        <p:nvPicPr>
          <p:cNvPr id="2" name="Picture 4">
            <a:extLst>
              <a:ext uri="{FF2B5EF4-FFF2-40B4-BE49-F238E27FC236}">
                <a16:creationId xmlns:a16="http://schemas.microsoft.com/office/drawing/2014/main" id="{A7B1F637-1848-0FEE-3F58-086BBC5DC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982" y="2481839"/>
            <a:ext cx="7910367" cy="426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565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Subnet</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For AWS to configure your VPC appropriately, AWS reserves five IP addresses in each subnet. </a:t>
            </a:r>
          </a:p>
          <a:p>
            <a:pPr algn="just" eaLnBrk="1" hangingPunct="1">
              <a:lnSpc>
                <a:spcPct val="90000"/>
              </a:lnSpc>
            </a:pPr>
            <a:r>
              <a:rPr lang="en-US" sz="2200" dirty="0">
                <a:latin typeface="Times New Roman" panose="02020603050405020304" pitchFamily="18" charset="0"/>
                <a:ea typeface="Calibri" panose="020F0502020204030204" pitchFamily="34" charset="0"/>
              </a:rPr>
              <a:t>These IP addresses are used for routing, Domain Name System (DNS), and network management.</a:t>
            </a:r>
          </a:p>
          <a:p>
            <a:pPr algn="just" eaLnBrk="1" hangingPunct="1">
              <a:lnSpc>
                <a:spcPct val="90000"/>
              </a:lnSpc>
            </a:pPr>
            <a:r>
              <a:rPr lang="en-US" sz="2200" dirty="0">
                <a:latin typeface="Times New Roman" panose="02020603050405020304" pitchFamily="18" charset="0"/>
                <a:ea typeface="Calibri" panose="020F0502020204030204" pitchFamily="34" charset="0"/>
              </a:rPr>
              <a:t>For example, consider a VPC with the IP range 10.0.0.0/22. The VPC includes 1,024 total IP addresses. This is divided into four equal-sized subnets, each with a /24 IP range with 256 IP addresses. Out of each of those IP ranges, there are only 251 IP addresses that can be used because AWS reserves five.</a:t>
            </a: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p:txBody>
      </p:sp>
      <p:pic>
        <p:nvPicPr>
          <p:cNvPr id="6146" name="Picture 2">
            <a:extLst>
              <a:ext uri="{FF2B5EF4-FFF2-40B4-BE49-F238E27FC236}">
                <a16:creationId xmlns:a16="http://schemas.microsoft.com/office/drawing/2014/main" id="{D413CB2E-2EAA-AF81-B3FF-A854BEAA4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55" y="4336473"/>
            <a:ext cx="8451272" cy="2410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83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Region</a:t>
            </a:r>
          </a:p>
        </p:txBody>
      </p:sp>
      <p:sp>
        <p:nvSpPr>
          <p:cNvPr id="11268" name="Rectangle 3"/>
          <p:cNvSpPr>
            <a:spLocks noGrp="1" noChangeArrowheads="1"/>
          </p:cNvSpPr>
          <p:nvPr>
            <p:ph type="body" idx="1"/>
          </p:nvPr>
        </p:nvSpPr>
        <p:spPr>
          <a:xfrm>
            <a:off x="485486" y="1236518"/>
            <a:ext cx="8603093" cy="4876800"/>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Region is a separate geographic area.</a:t>
            </a:r>
          </a:p>
          <a:p>
            <a:pPr algn="just" eaLnBrk="1" hangingPunct="1">
              <a:lnSpc>
                <a:spcPct val="90000"/>
              </a:lnSpc>
            </a:pPr>
            <a:r>
              <a:rPr lang="en-US" sz="2200" dirty="0">
                <a:latin typeface="Times New Roman" panose="02020603050405020304" pitchFamily="18" charset="0"/>
                <a:ea typeface="Calibri" panose="020F0502020204030204" pitchFamily="34" charset="0"/>
              </a:rPr>
              <a:t>Each region is completely independent and isolated from other region. </a:t>
            </a:r>
          </a:p>
          <a:p>
            <a:pPr algn="just" eaLnBrk="1" hangingPunct="1">
              <a:lnSpc>
                <a:spcPct val="90000"/>
              </a:lnSpc>
            </a:pPr>
            <a:r>
              <a:rPr lang="en-US" sz="2200" dirty="0">
                <a:latin typeface="Times New Roman" panose="02020603050405020304" pitchFamily="18" charset="0"/>
                <a:ea typeface="Calibri" panose="020F0502020204030204" pitchFamily="34" charset="0"/>
              </a:rPr>
              <a:t>The AWS Cloud spans in 27 geographic regions around the world.</a:t>
            </a:r>
          </a:p>
          <a:p>
            <a:pPr algn="just" eaLnBrk="1" hangingPunct="1">
              <a:lnSpc>
                <a:spcPct val="90000"/>
              </a:lnSpc>
            </a:pPr>
            <a:r>
              <a:rPr lang="en-IN" sz="2200" b="0" i="0" dirty="0">
                <a:solidFill>
                  <a:srgbClr val="202124"/>
                </a:solidFill>
                <a:effectLst/>
                <a:latin typeface="Times New Roman" panose="02020603050405020304" pitchFamily="18" charset="0"/>
                <a:cs typeface="Times New Roman" panose="02020603050405020304" pitchFamily="18" charset="0"/>
              </a:rPr>
              <a:t>Regions in Australia, Canada, India, Israel, New Zealand, Spain, Switzerland, and Thailand.</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E7F0AA9-B7B6-9304-3395-4D42EF575157}"/>
              </a:ext>
            </a:extLst>
          </p:cNvPr>
          <p:cNvPicPr>
            <a:picLocks noChangeAspect="1"/>
          </p:cNvPicPr>
          <p:nvPr/>
        </p:nvPicPr>
        <p:blipFill>
          <a:blip r:embed="rId2"/>
          <a:stretch>
            <a:fillRect/>
          </a:stretch>
        </p:blipFill>
        <p:spPr>
          <a:xfrm>
            <a:off x="207816" y="3020291"/>
            <a:ext cx="8880763" cy="3796144"/>
          </a:xfrm>
          <a:prstGeom prst="rect">
            <a:avLst/>
          </a:prstGeom>
        </p:spPr>
      </p:pic>
    </p:spTree>
    <p:extLst>
      <p:ext uri="{BB962C8B-B14F-4D97-AF65-F5344CB8AC3E}">
        <p14:creationId xmlns:p14="http://schemas.microsoft.com/office/powerpoint/2010/main" val="3368679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Subnet</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Gateways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Internet Gateway (IGW)</a:t>
            </a:r>
          </a:p>
          <a:p>
            <a:pPr marL="914400" lvl="2" indent="0" algn="just" eaLnBrk="1" hangingPunct="1">
              <a:lnSpc>
                <a:spcPct val="90000"/>
              </a:lnSpc>
              <a:buNone/>
            </a:pPr>
            <a:r>
              <a:rPr lang="en-US" sz="1400" dirty="0">
                <a:latin typeface="Times New Roman" panose="02020603050405020304" pitchFamily="18" charset="0"/>
                <a:ea typeface="Calibri" panose="020F0502020204030204" pitchFamily="34" charset="0"/>
              </a:rPr>
              <a:t>To enable internet connectivity for your VPC, you need to create an internet gateway. Just as a modem connects your computer to the internet, the internet gateway connects your VPC to the internet (outside world). </a:t>
            </a:r>
          </a:p>
          <a:p>
            <a:pPr marL="914400" lvl="2" indent="0" algn="just" eaLnBrk="1" hangingPunct="1">
              <a:lnSpc>
                <a:spcPct val="90000"/>
              </a:lnSpc>
              <a:buNone/>
            </a:pPr>
            <a:endParaRPr lang="en-US" sz="1400" dirty="0">
              <a:latin typeface="Times New Roman" panose="02020603050405020304" pitchFamily="18" charset="0"/>
              <a:ea typeface="Calibri" panose="020F0502020204030204" pitchFamily="34" charset="0"/>
            </a:endParaRPr>
          </a:p>
          <a:p>
            <a:pPr lvl="1" algn="just" eaLnBrk="1" hangingPunct="1">
              <a:lnSpc>
                <a:spcPct val="90000"/>
              </a:lnSpc>
            </a:pPr>
            <a:r>
              <a:rPr lang="en-US" sz="1800" dirty="0">
                <a:latin typeface="Times New Roman" panose="02020603050405020304" pitchFamily="18" charset="0"/>
                <a:ea typeface="Calibri" panose="020F0502020204030204" pitchFamily="34" charset="0"/>
              </a:rPr>
              <a:t>Virtual Private Gateway</a:t>
            </a:r>
          </a:p>
          <a:p>
            <a:pPr marL="914400" lvl="2" indent="0" algn="just" eaLnBrk="1" hangingPunct="1">
              <a:lnSpc>
                <a:spcPct val="90000"/>
              </a:lnSpc>
              <a:buNone/>
            </a:pPr>
            <a:r>
              <a:rPr lang="en-US" sz="1400" dirty="0">
                <a:latin typeface="Times New Roman" panose="02020603050405020304" pitchFamily="18" charset="0"/>
                <a:ea typeface="Calibri" panose="020F0502020204030204" pitchFamily="34" charset="0"/>
              </a:rPr>
              <a:t>A virtual private gateway allows you to connect your AWS VPC to another private network</a:t>
            </a:r>
          </a:p>
        </p:txBody>
      </p:sp>
    </p:spTree>
    <p:extLst>
      <p:ext uri="{BB962C8B-B14F-4D97-AF65-F5344CB8AC3E}">
        <p14:creationId xmlns:p14="http://schemas.microsoft.com/office/powerpoint/2010/main" val="1291150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Steps in VPC creation</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Create a VPC</a:t>
            </a:r>
          </a:p>
          <a:p>
            <a:pPr algn="just" eaLnBrk="1" hangingPunct="1">
              <a:lnSpc>
                <a:spcPct val="90000"/>
              </a:lnSpc>
            </a:pPr>
            <a:r>
              <a:rPr lang="en-US" sz="2200" dirty="0">
                <a:latin typeface="Times New Roman" panose="02020603050405020304" pitchFamily="18" charset="0"/>
                <a:ea typeface="Calibri" panose="020F0502020204030204" pitchFamily="34" charset="0"/>
              </a:rPr>
              <a:t>Create a Subnet(s)</a:t>
            </a:r>
          </a:p>
          <a:p>
            <a:pPr algn="just" eaLnBrk="1" hangingPunct="1">
              <a:lnSpc>
                <a:spcPct val="90000"/>
              </a:lnSpc>
            </a:pPr>
            <a:r>
              <a:rPr lang="en-US" sz="2200" dirty="0">
                <a:latin typeface="Times New Roman" panose="02020603050405020304" pitchFamily="18" charset="0"/>
                <a:ea typeface="Calibri" panose="020F0502020204030204" pitchFamily="34" charset="0"/>
              </a:rPr>
              <a:t>Create Internet Gateway</a:t>
            </a:r>
          </a:p>
          <a:p>
            <a:pPr algn="just" eaLnBrk="1" hangingPunct="1">
              <a:lnSpc>
                <a:spcPct val="90000"/>
              </a:lnSpc>
            </a:pPr>
            <a:r>
              <a:rPr lang="en-US" sz="2200" dirty="0">
                <a:latin typeface="Times New Roman" panose="02020603050405020304" pitchFamily="18" charset="0"/>
                <a:ea typeface="Calibri" panose="020F0502020204030204" pitchFamily="34" charset="0"/>
              </a:rPr>
              <a:t>Create Route Table</a:t>
            </a:r>
            <a:endParaRPr lang="en-US" sz="1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677903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VPC Routing</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When you create a VPC, AWS creates a route table called the </a:t>
            </a:r>
            <a:r>
              <a:rPr lang="en-US" sz="2200" dirty="0">
                <a:highlight>
                  <a:srgbClr val="FFFF00"/>
                </a:highlight>
                <a:latin typeface="Times New Roman" panose="02020603050405020304" pitchFamily="18" charset="0"/>
                <a:ea typeface="Calibri" panose="020F0502020204030204" pitchFamily="34" charset="0"/>
              </a:rPr>
              <a:t>Main Route Table</a:t>
            </a:r>
            <a:r>
              <a:rPr lang="en-US" sz="2200" dirty="0">
                <a:latin typeface="Times New Roman" panose="02020603050405020304" pitchFamily="18" charset="0"/>
                <a:ea typeface="Calibri" panose="020F0502020204030204" pitchFamily="34" charset="0"/>
              </a:rPr>
              <a:t>. It contains a set of rules, that are used to determine where network traffic is directed. </a:t>
            </a:r>
          </a:p>
          <a:p>
            <a:pPr algn="just" eaLnBrk="1" hangingPunct="1">
              <a:lnSpc>
                <a:spcPct val="90000"/>
              </a:lnSpc>
            </a:pPr>
            <a:r>
              <a:rPr lang="en-US" sz="2200" dirty="0">
                <a:latin typeface="Times New Roman" panose="02020603050405020304" pitchFamily="18" charset="0"/>
                <a:ea typeface="Calibri" panose="020F0502020204030204" pitchFamily="34" charset="0"/>
              </a:rPr>
              <a:t>There are two main parts to Main Route Table.</a:t>
            </a:r>
          </a:p>
          <a:p>
            <a:pPr lvl="1" algn="just" eaLnBrk="1" hangingPunct="1">
              <a:lnSpc>
                <a:spcPct val="90000"/>
              </a:lnSpc>
            </a:pPr>
            <a:r>
              <a:rPr lang="en-US" sz="1800" dirty="0">
                <a:latin typeface="Times New Roman" panose="02020603050405020304" pitchFamily="18" charset="0"/>
                <a:ea typeface="Calibri" panose="020F0502020204030204" pitchFamily="34" charset="0"/>
              </a:rPr>
              <a:t>The destination, which is a range of IP addresses where you want your traffic to go.</a:t>
            </a:r>
          </a:p>
          <a:p>
            <a:pPr lvl="1" algn="just" eaLnBrk="1" hangingPunct="1">
              <a:lnSpc>
                <a:spcPct val="90000"/>
              </a:lnSpc>
            </a:pPr>
            <a:r>
              <a:rPr lang="en-US" sz="1800" dirty="0">
                <a:latin typeface="Times New Roman" panose="02020603050405020304" pitchFamily="18" charset="0"/>
                <a:ea typeface="Calibri" panose="020F0502020204030204" pitchFamily="34" charset="0"/>
              </a:rPr>
              <a:t>The target, which is the connection through which to send the traffic.</a:t>
            </a:r>
          </a:p>
          <a:p>
            <a:pPr algn="just" eaLnBrk="1" hangingPunct="1">
              <a:lnSpc>
                <a:spcPct val="90000"/>
              </a:lnSpc>
            </a:pPr>
            <a:r>
              <a:rPr lang="en-US" sz="2200" dirty="0">
                <a:latin typeface="Times New Roman" panose="02020603050405020304" pitchFamily="18" charset="0"/>
                <a:ea typeface="Calibri" panose="020F0502020204030204" pitchFamily="34" charset="0"/>
              </a:rPr>
              <a:t>Route table associated with subnets are called </a:t>
            </a:r>
            <a:r>
              <a:rPr lang="en-US" sz="2200" dirty="0">
                <a:highlight>
                  <a:srgbClr val="FFFF00"/>
                </a:highlight>
                <a:latin typeface="Times New Roman" panose="02020603050405020304" pitchFamily="18" charset="0"/>
                <a:ea typeface="Calibri" panose="020F0502020204030204" pitchFamily="34" charset="0"/>
              </a:rPr>
              <a:t>custom route table</a:t>
            </a:r>
            <a:r>
              <a:rPr lang="en-US" sz="2200" dirty="0">
                <a:latin typeface="Times New Roman" panose="02020603050405020304" pitchFamily="18" charset="0"/>
                <a:ea typeface="Calibri" panose="020F0502020204030204" pitchFamily="34" charset="0"/>
              </a:rPr>
              <a:t>. If custom route table is associated with subnet, then subnet does not use main route table.</a:t>
            </a:r>
          </a:p>
          <a:p>
            <a:pPr algn="just" eaLnBrk="1" hangingPunct="1">
              <a:lnSpc>
                <a:spcPct val="90000"/>
              </a:lnSpc>
            </a:pPr>
            <a:r>
              <a:rPr lang="en-US" sz="2200" dirty="0">
                <a:latin typeface="Times New Roman" panose="02020603050405020304" pitchFamily="18" charset="0"/>
                <a:ea typeface="Calibri" panose="020F0502020204030204" pitchFamily="34" charset="0"/>
              </a:rPr>
              <a:t>By default, each custom route table you create will have the local route already inside it, allowing communication to flow between all resources and subnets inside the VPC.</a:t>
            </a:r>
          </a:p>
          <a:p>
            <a:pPr algn="just" eaLnBrk="1" hangingPunct="1">
              <a:lnSpc>
                <a:spcPct val="90000"/>
              </a:lnSpc>
            </a:pPr>
            <a:r>
              <a:rPr lang="en-US" sz="2200" dirty="0">
                <a:latin typeface="Times New Roman" panose="02020603050405020304" pitchFamily="18" charset="0"/>
                <a:ea typeface="Calibri" panose="020F0502020204030204" pitchFamily="34" charset="0"/>
              </a:rPr>
              <a:t>For example, your application may consist of a frontend and a database. You can create separate subnets for these resources and provide different routes for each of them.</a:t>
            </a: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3485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VPC Routing</a:t>
            </a:r>
          </a:p>
        </p:txBody>
      </p:sp>
      <p:pic>
        <p:nvPicPr>
          <p:cNvPr id="8194" name="Picture 2">
            <a:extLst>
              <a:ext uri="{FF2B5EF4-FFF2-40B4-BE49-F238E27FC236}">
                <a16:creationId xmlns:a16="http://schemas.microsoft.com/office/drawing/2014/main" id="{6A8AFFD8-6596-D613-3C4A-E79EBB05C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1" y="1231900"/>
            <a:ext cx="8894618" cy="556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793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Relational Database Service (RDS)</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Amazon RDS enables you to create and manage relational databases in the cloud without the operational burden of traditional database management.</a:t>
            </a:r>
          </a:p>
          <a:p>
            <a:pPr algn="just" eaLnBrk="1" hangingPunct="1">
              <a:lnSpc>
                <a:spcPct val="90000"/>
              </a:lnSpc>
            </a:pPr>
            <a:r>
              <a:rPr lang="en-US" sz="2200" dirty="0">
                <a:latin typeface="Times New Roman" panose="02020603050405020304" pitchFamily="18" charset="0"/>
                <a:ea typeface="Calibri" panose="020F0502020204030204" pitchFamily="34" charset="0"/>
              </a:rPr>
              <a:t>Amazon RDS supports most of the popular relational database management systems: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Commercial: Oracle, SQL Server</a:t>
            </a:r>
          </a:p>
          <a:p>
            <a:pPr lvl="1" algn="just" eaLnBrk="1" hangingPunct="1">
              <a:lnSpc>
                <a:spcPct val="90000"/>
              </a:lnSpc>
            </a:pPr>
            <a:r>
              <a:rPr lang="en-US" sz="1800" dirty="0">
                <a:latin typeface="Times New Roman" panose="02020603050405020304" pitchFamily="18" charset="0"/>
                <a:ea typeface="Calibri" panose="020F0502020204030204" pitchFamily="34" charset="0"/>
              </a:rPr>
              <a:t>Open Source: MySQL, PostgreSQL, MariaDB</a:t>
            </a:r>
          </a:p>
          <a:p>
            <a:pPr lvl="1" algn="just" eaLnBrk="1" hangingPunct="1">
              <a:lnSpc>
                <a:spcPct val="90000"/>
              </a:lnSpc>
            </a:pPr>
            <a:r>
              <a:rPr lang="en-US" sz="1800" dirty="0">
                <a:latin typeface="Times New Roman" panose="02020603050405020304" pitchFamily="18" charset="0"/>
                <a:ea typeface="Calibri" panose="020F0502020204030204" pitchFamily="34" charset="0"/>
              </a:rPr>
              <a:t>Cloud Native: Amazon Aurora</a:t>
            </a:r>
          </a:p>
          <a:p>
            <a:pPr algn="just" eaLnBrk="1" hangingPunct="1">
              <a:lnSpc>
                <a:spcPct val="90000"/>
              </a:lnSpc>
            </a:pPr>
            <a:r>
              <a:rPr lang="en-US" sz="2200" dirty="0">
                <a:latin typeface="Times New Roman" panose="02020603050405020304" pitchFamily="18" charset="0"/>
                <a:ea typeface="Calibri" panose="020F0502020204030204" pitchFamily="34" charset="0"/>
              </a:rPr>
              <a:t>Amazon RDS is built off of compute and storage.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The compute portion is called the DB (database) instance, which runs the database engine. Depending on the engine of the DB instance you choose, the engine will have different supported features and configurations. When you create your DB instance, you choose the instance type and size.</a:t>
            </a:r>
          </a:p>
          <a:p>
            <a:pPr lvl="1" algn="just" eaLnBrk="1" hangingPunct="1">
              <a:lnSpc>
                <a:spcPct val="90000"/>
              </a:lnSpc>
            </a:pPr>
            <a:r>
              <a:rPr lang="en-US" sz="1800" dirty="0">
                <a:latin typeface="Times New Roman" panose="02020603050405020304" pitchFamily="18" charset="0"/>
                <a:ea typeface="Calibri" panose="020F0502020204030204" pitchFamily="34" charset="0"/>
              </a:rPr>
              <a:t>DB instance uses Amazon Elastic Block Store (EBS) volumes as its storage layer.</a:t>
            </a:r>
          </a:p>
          <a:p>
            <a:pPr lvl="1" algn="just" eaLnBrk="1" hangingPunct="1">
              <a:lnSpc>
                <a:spcPct val="90000"/>
              </a:lnSpc>
            </a:pPr>
            <a:endParaRPr lang="en-US"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605503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DynamoDB</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Amazon DynamoDB is a fully managed NoSQL database service that provides fast and predictable performance with seamless scalability.</a:t>
            </a:r>
          </a:p>
          <a:p>
            <a:pPr algn="just" eaLnBrk="1" hangingPunct="1">
              <a:lnSpc>
                <a:spcPct val="90000"/>
              </a:lnSpc>
            </a:pPr>
            <a:r>
              <a:rPr lang="en-US" sz="2200" dirty="0">
                <a:latin typeface="Times New Roman" panose="02020603050405020304" pitchFamily="18" charset="0"/>
                <a:ea typeface="Calibri" panose="020F0502020204030204" pitchFamily="34" charset="0"/>
              </a:rPr>
              <a:t>With DynamoDB, you can create database tables that can store and retrieve any amount of data and serve any level of request traffic.</a:t>
            </a:r>
          </a:p>
          <a:p>
            <a:pPr algn="just" eaLnBrk="1" hangingPunct="1">
              <a:lnSpc>
                <a:spcPct val="90000"/>
              </a:lnSpc>
            </a:pPr>
            <a:r>
              <a:rPr lang="en-US" sz="2200" dirty="0">
                <a:latin typeface="Times New Roman" panose="02020603050405020304" pitchFamily="18" charset="0"/>
                <a:ea typeface="Calibri" panose="020F0502020204030204" pitchFamily="34" charset="0"/>
              </a:rPr>
              <a:t>In DynamoDB, tables, items, and attributes are the core components that you work with. A table is a collection of items, and each item is a collection of attributes. DynamoDB uses primary keys to uniquely identify each item in a table and secondary indexes to provide more querying flexibility.</a:t>
            </a:r>
          </a:p>
          <a:p>
            <a:pPr algn="just" eaLnBrk="1" hangingPunct="1">
              <a:lnSpc>
                <a:spcPct val="90000"/>
              </a:lnSpc>
            </a:pPr>
            <a:r>
              <a:rPr lang="en-US" sz="2200" dirty="0">
                <a:latin typeface="Times New Roman" panose="02020603050405020304" pitchFamily="18" charset="0"/>
                <a:ea typeface="Calibri" panose="020F0502020204030204" pitchFamily="34" charset="0"/>
              </a:rPr>
              <a:t>DynamoDB also offers encryption at rest, which eliminates the operational burden and complexity involved in protecting sensitive data. </a:t>
            </a:r>
          </a:p>
          <a:p>
            <a:pPr lvl="1" algn="just" eaLnBrk="1" hangingPunct="1">
              <a:lnSpc>
                <a:spcPct val="90000"/>
              </a:lnSpc>
            </a:pPr>
            <a:endParaRPr lang="en-US"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01133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CloudWatch</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Amazon CloudWatch is a monitoring and observability service that collects data of </a:t>
            </a:r>
            <a:r>
              <a:rPr lang="en-US" sz="2200">
                <a:latin typeface="Times New Roman" panose="02020603050405020304" pitchFamily="18" charset="0"/>
                <a:ea typeface="Calibri" panose="020F0502020204030204" pitchFamily="34" charset="0"/>
              </a:rPr>
              <a:t>different services.</a:t>
            </a:r>
            <a:endParaRPr lang="en-US" sz="2200" dirty="0">
              <a:latin typeface="Times New Roman" panose="02020603050405020304" pitchFamily="18" charset="0"/>
              <a:ea typeface="Calibri" panose="020F0502020204030204" pitchFamily="34" charset="0"/>
            </a:endParaRPr>
          </a:p>
          <a:p>
            <a:pPr algn="just" eaLnBrk="1" hangingPunct="1">
              <a:lnSpc>
                <a:spcPct val="90000"/>
              </a:lnSpc>
            </a:pPr>
            <a:r>
              <a:rPr lang="en-US" sz="2200" dirty="0">
                <a:latin typeface="Times New Roman" panose="02020603050405020304" pitchFamily="18" charset="0"/>
                <a:ea typeface="Calibri" panose="020F0502020204030204" pitchFamily="34" charset="0"/>
              </a:rPr>
              <a:t>CloudWatch provides actionable insights into your applications and enables you to respond to system-wide performance changes, optimize resource utilization, and get a unified view of operational health.</a:t>
            </a:r>
          </a:p>
          <a:p>
            <a:pPr algn="just" eaLnBrk="1" hangingPunct="1">
              <a:lnSpc>
                <a:spcPct val="90000"/>
              </a:lnSpc>
            </a:pPr>
            <a:r>
              <a:rPr lang="en-US" sz="2200" dirty="0">
                <a:latin typeface="Times New Roman" panose="02020603050405020304" pitchFamily="18" charset="0"/>
                <a:ea typeface="Calibri" panose="020F0502020204030204" pitchFamily="34" charset="0"/>
              </a:rPr>
              <a:t>You can use CloudWatch to:</a:t>
            </a:r>
          </a:p>
          <a:p>
            <a:pPr lvl="1" algn="just" eaLnBrk="1" hangingPunct="1">
              <a:lnSpc>
                <a:spcPct val="90000"/>
              </a:lnSpc>
            </a:pPr>
            <a:r>
              <a:rPr lang="en-US" sz="1800" dirty="0">
                <a:latin typeface="Times New Roman" panose="02020603050405020304" pitchFamily="18" charset="0"/>
                <a:ea typeface="Calibri" panose="020F0502020204030204" pitchFamily="34" charset="0"/>
              </a:rPr>
              <a:t>Detect anomalous behavior in your environments.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Set alarms to alert you when something’s not right.</a:t>
            </a:r>
          </a:p>
          <a:p>
            <a:pPr lvl="1" algn="just" eaLnBrk="1" hangingPunct="1">
              <a:lnSpc>
                <a:spcPct val="90000"/>
              </a:lnSpc>
            </a:pPr>
            <a:r>
              <a:rPr lang="en-US" sz="1800" dirty="0">
                <a:latin typeface="Times New Roman" panose="02020603050405020304" pitchFamily="18" charset="0"/>
                <a:ea typeface="Calibri" panose="020F0502020204030204" pitchFamily="34" charset="0"/>
              </a:rPr>
              <a:t>Visualize logs and metrics with the AWS Management Console.</a:t>
            </a:r>
          </a:p>
          <a:p>
            <a:pPr lvl="1" algn="just" eaLnBrk="1" hangingPunct="1">
              <a:lnSpc>
                <a:spcPct val="90000"/>
              </a:lnSpc>
            </a:pPr>
            <a:r>
              <a:rPr lang="en-US" sz="1800" dirty="0">
                <a:latin typeface="Times New Roman" panose="02020603050405020304" pitchFamily="18" charset="0"/>
                <a:ea typeface="Calibri" panose="020F0502020204030204" pitchFamily="34" charset="0"/>
              </a:rPr>
              <a:t>Take automated actions like scaling.</a:t>
            </a:r>
          </a:p>
          <a:p>
            <a:pPr lvl="1" algn="just" eaLnBrk="1" hangingPunct="1">
              <a:lnSpc>
                <a:spcPct val="90000"/>
              </a:lnSpc>
            </a:pPr>
            <a:r>
              <a:rPr lang="en-US" sz="1800" dirty="0">
                <a:latin typeface="Times New Roman" panose="02020603050405020304" pitchFamily="18" charset="0"/>
                <a:ea typeface="Calibri" panose="020F0502020204030204" pitchFamily="34" charset="0"/>
              </a:rPr>
              <a:t>Troubleshoot issues.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Discover insights to keep your applications healthy.</a:t>
            </a:r>
          </a:p>
        </p:txBody>
      </p:sp>
    </p:spTree>
    <p:extLst>
      <p:ext uri="{BB962C8B-B14F-4D97-AF65-F5344CB8AC3E}">
        <p14:creationId xmlns:p14="http://schemas.microsoft.com/office/powerpoint/2010/main" val="2546074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Front</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Latency is the delay in network communication. It shows the time that data takes to transfer across the network. Networks with a longer delay or lag have high latency, while those with fast response times have low latency.</a:t>
            </a:r>
          </a:p>
          <a:p>
            <a:pPr algn="just" eaLnBrk="1" hangingPunct="1">
              <a:lnSpc>
                <a:spcPct val="90000"/>
              </a:lnSpc>
            </a:pPr>
            <a:r>
              <a:rPr lang="en-US" sz="2200" dirty="0">
                <a:latin typeface="Times New Roman" panose="02020603050405020304" pitchFamily="18" charset="0"/>
                <a:ea typeface="Calibri" panose="020F0502020204030204" pitchFamily="34" charset="0"/>
              </a:rPr>
              <a:t>Latency can be decreased by the following ways:</a:t>
            </a:r>
          </a:p>
          <a:p>
            <a:pPr lvl="1" algn="just" eaLnBrk="1" hangingPunct="1">
              <a:lnSpc>
                <a:spcPct val="90000"/>
              </a:lnSpc>
            </a:pPr>
            <a:r>
              <a:rPr lang="en-US" sz="1800" dirty="0">
                <a:ea typeface="Calibri" panose="020F0502020204030204" pitchFamily="34" charset="0"/>
              </a:rPr>
              <a:t>Using auto scaling of the servers at a single locations</a:t>
            </a:r>
          </a:p>
          <a:p>
            <a:pPr lvl="2" algn="just" eaLnBrk="1" hangingPunct="1">
              <a:lnSpc>
                <a:spcPct val="90000"/>
              </a:lnSpc>
            </a:pPr>
            <a:r>
              <a:rPr lang="en-US" sz="1400" dirty="0">
                <a:ea typeface="Calibri" panose="020F0502020204030204" pitchFamily="34" charset="0"/>
              </a:rPr>
              <a:t>This will improve the server response time but does not improve the latency occurring due to distance</a:t>
            </a:r>
          </a:p>
          <a:p>
            <a:pPr lvl="1" algn="just" eaLnBrk="1" hangingPunct="1">
              <a:lnSpc>
                <a:spcPct val="90000"/>
              </a:lnSpc>
            </a:pPr>
            <a:r>
              <a:rPr lang="en-US" sz="1800" dirty="0">
                <a:ea typeface="Calibri" panose="020F0502020204030204" pitchFamily="34" charset="0"/>
              </a:rPr>
              <a:t>By deploying servers at different locations in the world.</a:t>
            </a:r>
          </a:p>
          <a:p>
            <a:pPr lvl="2" algn="just" eaLnBrk="1" hangingPunct="1">
              <a:lnSpc>
                <a:spcPct val="90000"/>
              </a:lnSpc>
            </a:pPr>
            <a:r>
              <a:rPr lang="en-US" sz="1400" dirty="0">
                <a:ea typeface="Calibri" panose="020F0502020204030204" pitchFamily="34" charset="0"/>
              </a:rPr>
              <a:t>This will improve latency but causes extra headache and cost due to data base management at different locations and actual server deployment at those different locations.</a:t>
            </a:r>
          </a:p>
          <a:p>
            <a:pPr algn="just" eaLnBrk="1" hangingPunct="1">
              <a:lnSpc>
                <a:spcPct val="90000"/>
              </a:lnSpc>
            </a:pPr>
            <a:r>
              <a:rPr lang="en-US" sz="2200" dirty="0">
                <a:latin typeface="Times New Roman" panose="02020603050405020304" pitchFamily="18" charset="0"/>
                <a:ea typeface="Calibri" panose="020F0502020204030204" pitchFamily="34" charset="0"/>
              </a:rPr>
              <a:t>CloudFront an AWS service can help in reduction of latency without causing any extra head and cost.</a:t>
            </a:r>
          </a:p>
          <a:p>
            <a:pPr algn="just" eaLnBrk="1" hangingPunct="1">
              <a:lnSpc>
                <a:spcPct val="90000"/>
              </a:lnSpc>
            </a:pPr>
            <a:r>
              <a:rPr lang="en-US" sz="2200" dirty="0">
                <a:latin typeface="Times New Roman" panose="02020603050405020304" pitchFamily="18" charset="0"/>
                <a:ea typeface="Calibri" panose="020F0502020204030204" pitchFamily="34" charset="0"/>
              </a:rPr>
              <a:t>It is a fast content delivery network (CDN) service that securely delivers data, videos, applications, and application programming interfaces (APIs) to customers globally with low latency and high transfer speeds, all within a developer-friendly environment.</a:t>
            </a:r>
          </a:p>
        </p:txBody>
      </p:sp>
    </p:spTree>
    <p:extLst>
      <p:ext uri="{BB962C8B-B14F-4D97-AF65-F5344CB8AC3E}">
        <p14:creationId xmlns:p14="http://schemas.microsoft.com/office/powerpoint/2010/main" val="630765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Front</a:t>
            </a:r>
          </a:p>
        </p:txBody>
      </p:sp>
      <p:sp>
        <p:nvSpPr>
          <p:cNvPr id="11268" name="Rectangle 3"/>
          <p:cNvSpPr>
            <a:spLocks noGrp="1" noChangeArrowheads="1"/>
          </p:cNvSpPr>
          <p:nvPr>
            <p:ph type="body" idx="1"/>
          </p:nvPr>
        </p:nvSpPr>
        <p:spPr>
          <a:xfrm>
            <a:off x="485487" y="1361208"/>
            <a:ext cx="8436840" cy="5385956"/>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Edge location is a site where data can be stored for lower latency. Often, edge locations will be close to high-population areas that will generate high traffic volumes.</a:t>
            </a:r>
          </a:p>
          <a:p>
            <a:pPr algn="just" eaLnBrk="1" hangingPunct="1">
              <a:lnSpc>
                <a:spcPct val="90000"/>
              </a:lnSpc>
            </a:pPr>
            <a:r>
              <a:rPr lang="en-US" sz="2200" dirty="0">
                <a:latin typeface="Times New Roman" panose="02020603050405020304" pitchFamily="18" charset="0"/>
                <a:ea typeface="Calibri" panose="020F0502020204030204" pitchFamily="34" charset="0"/>
              </a:rPr>
              <a:t>At present in AWS, there are total 205 edge locations and 7 regional edge caches.</a:t>
            </a:r>
          </a:p>
          <a:p>
            <a:pPr algn="just" eaLnBrk="1" hangingPunct="1">
              <a:lnSpc>
                <a:spcPct val="90000"/>
              </a:lnSpc>
            </a:pPr>
            <a:r>
              <a:rPr lang="en-US" sz="2200" dirty="0">
                <a:latin typeface="Times New Roman" panose="02020603050405020304" pitchFamily="18" charset="0"/>
                <a:ea typeface="Calibri" panose="020F0502020204030204" pitchFamily="34" charset="0"/>
              </a:rPr>
              <a:t>Main server where content is stored is called </a:t>
            </a:r>
            <a:r>
              <a:rPr lang="en-US" sz="2200" dirty="0">
                <a:highlight>
                  <a:srgbClr val="FFFF00"/>
                </a:highlight>
                <a:latin typeface="Times New Roman" panose="02020603050405020304" pitchFamily="18" charset="0"/>
                <a:ea typeface="Calibri" panose="020F0502020204030204" pitchFamily="34" charset="0"/>
              </a:rPr>
              <a:t>Origin</a:t>
            </a:r>
            <a:r>
              <a:rPr lang="en-US" sz="2200" dirty="0">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val="168053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Region</a:t>
            </a:r>
          </a:p>
        </p:txBody>
      </p:sp>
      <p:sp>
        <p:nvSpPr>
          <p:cNvPr id="11268" name="Rectangle 3"/>
          <p:cNvSpPr>
            <a:spLocks noGrp="1" noChangeArrowheads="1"/>
          </p:cNvSpPr>
          <p:nvPr>
            <p:ph type="body" idx="1"/>
          </p:nvPr>
        </p:nvSpPr>
        <p:spPr>
          <a:xfrm>
            <a:off x="485486" y="1236518"/>
            <a:ext cx="8173027" cy="4876800"/>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When you view your resources, you see only the resources that are tied to the Region that you specified. </a:t>
            </a:r>
          </a:p>
          <a:p>
            <a:pPr algn="just" eaLnBrk="1" hangingPunct="1">
              <a:lnSpc>
                <a:spcPct val="90000"/>
              </a:lnSpc>
            </a:pPr>
            <a:r>
              <a:rPr lang="en-US" sz="2200" dirty="0">
                <a:latin typeface="Times New Roman" panose="02020603050405020304" pitchFamily="18" charset="0"/>
                <a:ea typeface="Calibri" panose="020F0502020204030204" pitchFamily="34" charset="0"/>
              </a:rPr>
              <a:t>This is because Regions are isolated from each other, and we don't automatically replicate resources across Regions.</a:t>
            </a:r>
          </a:p>
          <a:p>
            <a:pPr algn="just" eaLnBrk="1" hangingPunct="1">
              <a:lnSpc>
                <a:spcPct val="9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There is a charge for data transfer between Regions. </a:t>
            </a:r>
          </a:p>
          <a:p>
            <a:pPr algn="just" eaLnBrk="1" hangingPunct="1">
              <a:lnSpc>
                <a:spcPct val="9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An AWS account provides multiple Regions so that you can launch Amazon service instances in locations that meet your requirements.</a:t>
            </a:r>
          </a:p>
        </p:txBody>
      </p:sp>
      <p:graphicFrame>
        <p:nvGraphicFramePr>
          <p:cNvPr id="2" name="Table 1">
            <a:extLst>
              <a:ext uri="{FF2B5EF4-FFF2-40B4-BE49-F238E27FC236}">
                <a16:creationId xmlns:a16="http://schemas.microsoft.com/office/drawing/2014/main" id="{6F894E6A-93BD-44EF-249C-45A616163EEB}"/>
              </a:ext>
            </a:extLst>
          </p:cNvPr>
          <p:cNvGraphicFramePr>
            <a:graphicFrameLocks noGrp="1"/>
          </p:cNvGraphicFramePr>
          <p:nvPr>
            <p:extLst>
              <p:ext uri="{D42A27DB-BD31-4B8C-83A1-F6EECF244321}">
                <p14:modId xmlns:p14="http://schemas.microsoft.com/office/powerpoint/2010/main" val="4108080429"/>
              </p:ext>
            </p:extLst>
          </p:nvPr>
        </p:nvGraphicFramePr>
        <p:xfrm>
          <a:off x="886113" y="3810000"/>
          <a:ext cx="7772400" cy="2424994"/>
        </p:xfrm>
        <a:graphic>
          <a:graphicData uri="http://schemas.openxmlformats.org/drawingml/2006/table">
            <a:tbl>
              <a:tblPr>
                <a:tableStyleId>{5C22544A-7EE6-4342-B048-85BDC9FD1C3A}</a:tableStyleId>
              </a:tblPr>
              <a:tblGrid>
                <a:gridCol w="1295918">
                  <a:extLst>
                    <a:ext uri="{9D8B030D-6E8A-4147-A177-3AD203B41FA5}">
                      <a16:colId xmlns:a16="http://schemas.microsoft.com/office/drawing/2014/main" val="1791359115"/>
                    </a:ext>
                  </a:extLst>
                </a:gridCol>
                <a:gridCol w="1926784">
                  <a:extLst>
                    <a:ext uri="{9D8B030D-6E8A-4147-A177-3AD203B41FA5}">
                      <a16:colId xmlns:a16="http://schemas.microsoft.com/office/drawing/2014/main" val="1926022655"/>
                    </a:ext>
                  </a:extLst>
                </a:gridCol>
                <a:gridCol w="2274849">
                  <a:extLst>
                    <a:ext uri="{9D8B030D-6E8A-4147-A177-3AD203B41FA5}">
                      <a16:colId xmlns:a16="http://schemas.microsoft.com/office/drawing/2014/main" val="537274672"/>
                    </a:ext>
                  </a:extLst>
                </a:gridCol>
                <a:gridCol w="2274849">
                  <a:extLst>
                    <a:ext uri="{9D8B030D-6E8A-4147-A177-3AD203B41FA5}">
                      <a16:colId xmlns:a16="http://schemas.microsoft.com/office/drawing/2014/main" val="2679178772"/>
                    </a:ext>
                  </a:extLst>
                </a:gridCol>
              </a:tblGrid>
              <a:tr h="186538">
                <a:tc>
                  <a:txBody>
                    <a:bodyPr/>
                    <a:lstStyle/>
                    <a:p>
                      <a:pPr algn="l" fontAlgn="t"/>
                      <a:r>
                        <a:rPr lang="en-IN" sz="1100" u="none" strike="noStrike">
                          <a:effectLst/>
                        </a:rPr>
                        <a:t>Code</a:t>
                      </a:r>
                      <a:endParaRPr lang="en-IN" sz="1100" b="1"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Name</a:t>
                      </a:r>
                      <a:endParaRPr lang="en-IN" sz="1100" b="1"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Code</a:t>
                      </a:r>
                      <a:endParaRPr lang="en-IN" sz="1100" b="1"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Name</a:t>
                      </a:r>
                      <a:endParaRPr lang="en-IN" sz="1100" b="1"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415244052"/>
                  </a:ext>
                </a:extLst>
              </a:tr>
              <a:tr h="186538">
                <a:tc>
                  <a:txBody>
                    <a:bodyPr/>
                    <a:lstStyle/>
                    <a:p>
                      <a:pPr algn="l" fontAlgn="t"/>
                      <a:r>
                        <a:rPr lang="en-IN" sz="1100" u="none" strike="noStrike">
                          <a:effectLst/>
                        </a:rPr>
                        <a:t>us-east-2</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US East (Ohio)</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ap-northeast-3</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(Osaka)</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3444471995"/>
                  </a:ext>
                </a:extLst>
              </a:tr>
              <a:tr h="186538">
                <a:tc>
                  <a:txBody>
                    <a:bodyPr/>
                    <a:lstStyle/>
                    <a:p>
                      <a:pPr algn="l" fontAlgn="t"/>
                      <a:r>
                        <a:rPr lang="en-IN" sz="1100" u="none" strike="noStrike">
                          <a:effectLst/>
                        </a:rPr>
                        <a:t>us-east-1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US East (N. Virginia)</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ap-northeast-2</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(Seoul)</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741170905"/>
                  </a:ext>
                </a:extLst>
              </a:tr>
              <a:tr h="186538">
                <a:tc>
                  <a:txBody>
                    <a:bodyPr/>
                    <a:lstStyle/>
                    <a:p>
                      <a:pPr algn="l" fontAlgn="t"/>
                      <a:r>
                        <a:rPr lang="en-IN" sz="1100" u="none" strike="noStrike">
                          <a:effectLst/>
                        </a:rPr>
                        <a:t>us-west-1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US West (N. California)</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ap-southeast-1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(Singapore)</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740284830"/>
                  </a:ext>
                </a:extLst>
              </a:tr>
              <a:tr h="186538">
                <a:tc>
                  <a:txBody>
                    <a:bodyPr/>
                    <a:lstStyle/>
                    <a:p>
                      <a:pPr algn="l" fontAlgn="t"/>
                      <a:r>
                        <a:rPr lang="en-IN" sz="1100" u="none" strike="noStrike">
                          <a:effectLst/>
                        </a:rPr>
                        <a:t>us-west-2</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US West (Oregon)</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ap-southeast-2</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(Sydney)</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862203751"/>
                  </a:ext>
                </a:extLst>
              </a:tr>
              <a:tr h="186538">
                <a:tc>
                  <a:txBody>
                    <a:bodyPr/>
                    <a:lstStyle/>
                    <a:p>
                      <a:pPr algn="l" fontAlgn="t"/>
                      <a:r>
                        <a:rPr lang="en-IN" sz="1100" u="none" strike="noStrike">
                          <a:effectLst/>
                        </a:rPr>
                        <a:t>af-south-1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Africa (Cape Town)</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ap-northeast-1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(Tokyo)</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689566625"/>
                  </a:ext>
                </a:extLst>
              </a:tr>
              <a:tr h="186538">
                <a:tc>
                  <a:txBody>
                    <a:bodyPr/>
                    <a:lstStyle/>
                    <a:p>
                      <a:pPr algn="l" fontAlgn="t"/>
                      <a:r>
                        <a:rPr lang="en-IN" sz="1100" u="none" strike="noStrike">
                          <a:effectLst/>
                        </a:rPr>
                        <a:t>ap-east-1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(Hong Kong)</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dirty="0">
                          <a:effectLst/>
                        </a:rPr>
                        <a:t>ca-central-1</a:t>
                      </a:r>
                      <a:endParaRPr lang="en-IN" sz="1100" b="0" i="0" u="none" strike="noStrike" dirty="0">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Canada (Central)</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878066660"/>
                  </a:ext>
                </a:extLst>
              </a:tr>
              <a:tr h="186538">
                <a:tc>
                  <a:txBody>
                    <a:bodyPr/>
                    <a:lstStyle/>
                    <a:p>
                      <a:pPr algn="l" fontAlgn="t"/>
                      <a:r>
                        <a:rPr lang="en-IN" sz="1100" u="none" strike="noStrike">
                          <a:effectLst/>
                        </a:rPr>
                        <a:t>ap-southeast-3</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(Jakarta)</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dirty="0">
                          <a:effectLst/>
                        </a:rPr>
                        <a:t>eu-central-1</a:t>
                      </a:r>
                      <a:endParaRPr lang="en-IN" sz="1100" b="0" i="0" u="none" strike="noStrike" dirty="0">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Europe (Frankfurt)</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3599793465"/>
                  </a:ext>
                </a:extLst>
              </a:tr>
              <a:tr h="186538">
                <a:tc>
                  <a:txBody>
                    <a:bodyPr/>
                    <a:lstStyle/>
                    <a:p>
                      <a:pPr algn="l" fontAlgn="t"/>
                      <a:r>
                        <a:rPr lang="en-IN" sz="1100" u="none" strike="noStrike">
                          <a:effectLst/>
                        </a:rPr>
                        <a:t>ap-south-1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(Mumbai)</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eu-west-1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Europe (Ireland)</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3566532997"/>
                  </a:ext>
                </a:extLst>
              </a:tr>
              <a:tr h="186538">
                <a:tc>
                  <a:txBody>
                    <a:bodyPr/>
                    <a:lstStyle/>
                    <a:p>
                      <a:pPr algn="l" fontAlgn="t"/>
                      <a:r>
                        <a:rPr lang="en-IN" sz="1100" u="none" strike="noStrike">
                          <a:effectLst/>
                        </a:rPr>
                        <a:t>me-south-1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Middle East (Bahrain)</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eu-west-2</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Europe (London)</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361301026"/>
                  </a:ext>
                </a:extLst>
              </a:tr>
              <a:tr h="186538">
                <a:tc>
                  <a:txBody>
                    <a:bodyPr/>
                    <a:lstStyle/>
                    <a:p>
                      <a:pPr algn="l" fontAlgn="t"/>
                      <a:r>
                        <a:rPr lang="en-IN" sz="1100" u="none" strike="noStrike">
                          <a:effectLst/>
                        </a:rPr>
                        <a:t>me-central-1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Middle East (UAE)</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dirty="0">
                          <a:effectLst/>
                        </a:rPr>
                        <a:t>eu-south-1</a:t>
                      </a:r>
                      <a:endParaRPr lang="en-IN" sz="1100" b="0" i="0" u="none" strike="noStrike" dirty="0">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Europe (Milan)</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3042803283"/>
                  </a:ext>
                </a:extLst>
              </a:tr>
              <a:tr h="186538">
                <a:tc>
                  <a:txBody>
                    <a:bodyPr/>
                    <a:lstStyle/>
                    <a:p>
                      <a:pPr algn="l" fontAlgn="t"/>
                      <a:r>
                        <a:rPr lang="en-IN" sz="1100" u="none" strike="noStrike">
                          <a:effectLst/>
                        </a:rPr>
                        <a:t>sa-east-1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South America (São Paulo)</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eu-west-3</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Europe (Paris)</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37811890"/>
                  </a:ext>
                </a:extLst>
              </a:tr>
              <a:tr h="186538">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327" marR="9327" marT="9327"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327" marR="9327" marT="9327" marB="0" anchor="b"/>
                </a:tc>
                <a:tc>
                  <a:txBody>
                    <a:bodyPr/>
                    <a:lstStyle/>
                    <a:p>
                      <a:pPr algn="l" fontAlgn="t"/>
                      <a:r>
                        <a:rPr lang="en-IN" sz="1100" u="none" strike="noStrike" dirty="0">
                          <a:effectLst/>
                        </a:rPr>
                        <a:t>eu-north-1</a:t>
                      </a:r>
                      <a:endParaRPr lang="en-IN" sz="1100" b="0" i="0" u="none" strike="noStrike" dirty="0">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dirty="0">
                          <a:effectLst/>
                        </a:rPr>
                        <a:t>Europe (Stockholm)</a:t>
                      </a:r>
                      <a:endParaRPr lang="en-IN" sz="1100" b="0" i="0" u="none" strike="noStrike" dirty="0">
                        <a:solidFill>
                          <a:srgbClr val="16191F"/>
                        </a:solidFill>
                        <a:effectLst/>
                        <a:latin typeface="Amazon Ember"/>
                      </a:endParaRPr>
                    </a:p>
                  </a:txBody>
                  <a:tcPr marL="167884" marR="9327" marT="9327" marB="0"/>
                </a:tc>
                <a:extLst>
                  <a:ext uri="{0D108BD9-81ED-4DB2-BD59-A6C34878D82A}">
                    <a16:rowId xmlns:a16="http://schemas.microsoft.com/office/drawing/2014/main" val="3239498950"/>
                  </a:ext>
                </a:extLst>
              </a:tr>
            </a:tbl>
          </a:graphicData>
        </a:graphic>
      </p:graphicFrame>
    </p:spTree>
    <p:extLst>
      <p:ext uri="{BB962C8B-B14F-4D97-AF65-F5344CB8AC3E}">
        <p14:creationId xmlns:p14="http://schemas.microsoft.com/office/powerpoint/2010/main" val="88035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How to choose right Region</a:t>
            </a:r>
          </a:p>
        </p:txBody>
      </p:sp>
      <p:sp>
        <p:nvSpPr>
          <p:cNvPr id="11268" name="Rectangle 3"/>
          <p:cNvSpPr>
            <a:spLocks noGrp="1" noChangeArrowheads="1"/>
          </p:cNvSpPr>
          <p:nvPr>
            <p:ph type="body" idx="1"/>
          </p:nvPr>
        </p:nvSpPr>
        <p:spPr>
          <a:xfrm>
            <a:off x="485486" y="1236518"/>
            <a:ext cx="8173027" cy="4876800"/>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Consider four main aspects when deciding which AWS Region to host your applications and workloads: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Latency: If your application is sensitive to latency, choose a Region that is close to your user base. This helps prevent long wait times for your customers.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Price: Due to the local economy and the physical nature of operating data centers, prices may vary from one Region to another. The pricing in a Region can be impacted by internet connectivity, prices of imported pieces of equipment, customs, real estate, and more. Instead of charging a flat rate worldwide, AWS charges based on the financial factors specific to the location.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Service availability: Some services may not be available in some Regions. The AWS documentation provides a table containing the Regions and the available services within each one. So, choose the region according to your service requirements.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Compliance</a:t>
            </a:r>
            <a:r>
              <a:rPr lang="en-US" sz="1800" dirty="0">
                <a:ea typeface="Calibri" panose="020F0502020204030204" pitchFamily="34" charset="0"/>
              </a:rPr>
              <a:t>: </a:t>
            </a:r>
            <a:r>
              <a:rPr lang="en-US" sz="1800" dirty="0">
                <a:latin typeface="Times New Roman" panose="02020603050405020304" pitchFamily="18" charset="0"/>
                <a:ea typeface="Calibri" panose="020F0502020204030204" pitchFamily="34" charset="0"/>
              </a:rPr>
              <a:t>Enterprise companies often need to comply with regulations that require customer data to be stored in a specific geographic territory. If applicable, you should choose a Region that meets your compliance requirements.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019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Availability Zone (AZ)</a:t>
            </a:r>
          </a:p>
        </p:txBody>
      </p:sp>
      <p:sp>
        <p:nvSpPr>
          <p:cNvPr id="11268" name="Rectangle 3"/>
          <p:cNvSpPr>
            <a:spLocks noGrp="1" noChangeArrowheads="1"/>
          </p:cNvSpPr>
          <p:nvPr>
            <p:ph type="body" idx="1"/>
          </p:nvPr>
        </p:nvSpPr>
        <p:spPr>
          <a:xfrm>
            <a:off x="485487" y="1236517"/>
            <a:ext cx="5250296" cy="5150427"/>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Availability Zones are multiple, isolated locations within each Region.</a:t>
            </a:r>
          </a:p>
          <a:p>
            <a:pPr algn="just" eaLnBrk="1" hangingPunct="1">
              <a:lnSpc>
                <a:spcPct val="90000"/>
              </a:lnSpc>
            </a:pPr>
            <a:r>
              <a:rPr lang="en-US" sz="2200" dirty="0">
                <a:latin typeface="Times New Roman" panose="02020603050405020304" pitchFamily="18" charset="0"/>
                <a:ea typeface="Calibri" panose="020F0502020204030204" pitchFamily="34" charset="0"/>
              </a:rPr>
              <a:t>An AZ consists of one or more data centers with redundant power, networking, and connectivity.</a:t>
            </a:r>
          </a:p>
          <a:p>
            <a:pPr algn="just" eaLnBrk="1" hangingPunct="1">
              <a:lnSpc>
                <a:spcPct val="90000"/>
              </a:lnSpc>
            </a:pPr>
            <a:r>
              <a:rPr lang="en-US" sz="2200" dirty="0">
                <a:latin typeface="Times New Roman" panose="02020603050405020304" pitchFamily="18" charset="0"/>
                <a:ea typeface="Calibri" panose="020F0502020204030204" pitchFamily="34" charset="0"/>
              </a:rPr>
              <a:t>The AWS Cloud spans 87 Availability Zones within 27 geographic regions around the world, with announced plans for 24 more Availability Zones and 8 more AWS.</a:t>
            </a:r>
          </a:p>
          <a:p>
            <a:pPr algn="just" eaLnBrk="1" hangingPunct="1">
              <a:lnSpc>
                <a:spcPct val="90000"/>
              </a:lnSpc>
            </a:pPr>
            <a:r>
              <a:rPr lang="en-US" sz="2200" dirty="0">
                <a:latin typeface="Times New Roman" panose="02020603050405020304" pitchFamily="18" charset="0"/>
                <a:ea typeface="Calibri" panose="020F0502020204030204" pitchFamily="34" charset="0"/>
              </a:rPr>
              <a:t>The code for Availability Zone is its Region code followed by a letter identifier. For example, us-east-1a.</a:t>
            </a:r>
          </a:p>
        </p:txBody>
      </p:sp>
      <p:pic>
        <p:nvPicPr>
          <p:cNvPr id="2052" name="Picture 4" descr="&#10;    A Region with instances in one Availability Zone.&#10;   ">
            <a:extLst>
              <a:ext uri="{FF2B5EF4-FFF2-40B4-BE49-F238E27FC236}">
                <a16:creationId xmlns:a16="http://schemas.microsoft.com/office/drawing/2014/main" id="{1CC45BFB-D11D-266A-530D-6E3155000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270" y="1574655"/>
            <a:ext cx="28670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93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Availability Zone (AZ)</a:t>
            </a:r>
          </a:p>
        </p:txBody>
      </p:sp>
      <p:sp>
        <p:nvSpPr>
          <p:cNvPr id="11268" name="Rectangle 3"/>
          <p:cNvSpPr>
            <a:spLocks noGrp="1" noChangeArrowheads="1"/>
          </p:cNvSpPr>
          <p:nvPr>
            <p:ph type="body" idx="1"/>
          </p:nvPr>
        </p:nvSpPr>
        <p:spPr>
          <a:xfrm>
            <a:off x="485487" y="1236517"/>
            <a:ext cx="5250296" cy="5278583"/>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When you launch an instance, you can optionally specify an Availability Zone in the Region that you are using. </a:t>
            </a:r>
          </a:p>
          <a:p>
            <a:pPr algn="just" eaLnBrk="1" hangingPunct="1">
              <a:lnSpc>
                <a:spcPct val="90000"/>
              </a:lnSpc>
            </a:pPr>
            <a:r>
              <a:rPr lang="en-US" sz="2200" dirty="0">
                <a:latin typeface="Times New Roman" panose="02020603050405020304" pitchFamily="18" charset="0"/>
                <a:ea typeface="Calibri" panose="020F0502020204030204" pitchFamily="34" charset="0"/>
              </a:rPr>
              <a:t>If you do not specify an Availability Zone, an Availability Zone for your instance is automatically specified.</a:t>
            </a:r>
          </a:p>
          <a:p>
            <a:pPr algn="just" eaLnBrk="1" hangingPunct="1">
              <a:lnSpc>
                <a:spcPct val="90000"/>
              </a:lnSpc>
            </a:pPr>
            <a:r>
              <a:rPr lang="en-US" sz="2200" dirty="0">
                <a:latin typeface="Times New Roman" panose="02020603050405020304" pitchFamily="18" charset="0"/>
                <a:ea typeface="Calibri" panose="020F0502020204030204" pitchFamily="34" charset="0"/>
              </a:rPr>
              <a:t>To keep your application available, you need to maintain high availability and resiliency. </a:t>
            </a:r>
          </a:p>
          <a:p>
            <a:pPr algn="just" eaLnBrk="1" hangingPunct="1">
              <a:lnSpc>
                <a:spcPct val="90000"/>
              </a:lnSpc>
            </a:pPr>
            <a:r>
              <a:rPr lang="en-US" sz="2200" dirty="0">
                <a:latin typeface="Times New Roman" panose="02020603050405020304" pitchFamily="18" charset="0"/>
                <a:ea typeface="Calibri" panose="020F0502020204030204" pitchFamily="34" charset="0"/>
              </a:rPr>
              <a:t>A well-known best practice for cloud architecture is to replicate across multiple AZs. </a:t>
            </a:r>
          </a:p>
          <a:p>
            <a:pPr algn="just" eaLnBrk="1" hangingPunct="1">
              <a:lnSpc>
                <a:spcPct val="90000"/>
              </a:lnSpc>
            </a:pPr>
            <a:r>
              <a:rPr lang="en-US" sz="2200" dirty="0">
                <a:latin typeface="Times New Roman" panose="02020603050405020304" pitchFamily="18" charset="0"/>
                <a:ea typeface="Calibri" panose="020F0502020204030204" pitchFamily="34" charset="0"/>
              </a:rPr>
              <a:t>At a minimum, you should use two AZs. If one entire AZ fails, your application will have infrastructure up and running in at least a second AZ to take over the traffic.</a:t>
            </a: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p:txBody>
      </p:sp>
      <p:pic>
        <p:nvPicPr>
          <p:cNvPr id="4098" name="Picture 2">
            <a:extLst>
              <a:ext uri="{FF2B5EF4-FFF2-40B4-BE49-F238E27FC236}">
                <a16:creationId xmlns:a16="http://schemas.microsoft.com/office/drawing/2014/main" id="{F30955D9-8FA4-F7D7-CC67-06398FC7F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783" y="1336961"/>
            <a:ext cx="3408217" cy="5396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71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Local Zone (LZ)</a:t>
            </a:r>
          </a:p>
        </p:txBody>
      </p:sp>
      <p:sp>
        <p:nvSpPr>
          <p:cNvPr id="11268" name="Rectangle 3"/>
          <p:cNvSpPr>
            <a:spLocks noGrp="1" noChangeArrowheads="1"/>
          </p:cNvSpPr>
          <p:nvPr>
            <p:ph type="body" idx="1"/>
          </p:nvPr>
        </p:nvSpPr>
        <p:spPr>
          <a:xfrm>
            <a:off x="485487" y="1236517"/>
            <a:ext cx="8436840" cy="365413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LZ provide you the ability to place resources (computing, storage etc.) in multiple locations close to your end users.</a:t>
            </a:r>
          </a:p>
          <a:p>
            <a:pPr algn="just" eaLnBrk="1" hangingPunct="1">
              <a:lnSpc>
                <a:spcPct val="90000"/>
              </a:lnSpc>
            </a:pPr>
            <a:r>
              <a:rPr lang="en-US" sz="2200" dirty="0">
                <a:latin typeface="Times New Roman" panose="02020603050405020304" pitchFamily="18" charset="0"/>
                <a:ea typeface="Calibri" panose="020F0502020204030204" pitchFamily="34" charset="0"/>
              </a:rPr>
              <a:t>A Local Zone is an extension of an AWS Region in geographic proximity to your users. </a:t>
            </a:r>
          </a:p>
          <a:p>
            <a:pPr algn="just" eaLnBrk="1" hangingPunct="1">
              <a:lnSpc>
                <a:spcPct val="90000"/>
              </a:lnSpc>
            </a:pPr>
            <a:r>
              <a:rPr lang="en-US" sz="2200" dirty="0">
                <a:latin typeface="Times New Roman" panose="02020603050405020304" pitchFamily="18" charset="0"/>
                <a:ea typeface="Calibri" panose="020F0502020204030204" pitchFamily="34" charset="0"/>
              </a:rPr>
              <a:t>Local Zones have their own connections to the internet and support AWS Direct Connect, so that resources created in a Local Zone can serve local users with low-latency communications. </a:t>
            </a:r>
          </a:p>
          <a:p>
            <a:pPr algn="just" eaLnBrk="1" hangingPunct="1">
              <a:lnSpc>
                <a:spcPct val="90000"/>
              </a:lnSpc>
            </a:pPr>
            <a:r>
              <a:rPr lang="en-US" sz="2200" dirty="0">
                <a:latin typeface="Times New Roman" panose="02020603050405020304" pitchFamily="18" charset="0"/>
                <a:ea typeface="Calibri" panose="020F0502020204030204" pitchFamily="34" charset="0"/>
              </a:rPr>
              <a:t>To use a Local Zone, you must first enable it.</a:t>
            </a:r>
          </a:p>
          <a:p>
            <a:pPr algn="just" eaLnBrk="1" hangingPunct="1">
              <a:lnSpc>
                <a:spcPct val="90000"/>
              </a:lnSpc>
            </a:pPr>
            <a:r>
              <a:rPr lang="en-US" sz="2200" dirty="0">
                <a:latin typeface="Times New Roman" panose="02020603050405020304" pitchFamily="18" charset="0"/>
                <a:ea typeface="Calibri" panose="020F0502020204030204" pitchFamily="34" charset="0"/>
              </a:rPr>
              <a:t>The code for a Local Zone is its Region code followed by an identifier that indicates its physical location. E.g., us-west-2-lax-1 in Los Angeles.</a:t>
            </a: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p:txBody>
      </p:sp>
      <p:pic>
        <p:nvPicPr>
          <p:cNvPr id="5124" name="Picture 4" descr="&#10;    A VPC with Availability Zones and Local Zones.&#10;   ">
            <a:extLst>
              <a:ext uri="{FF2B5EF4-FFF2-40B4-BE49-F238E27FC236}">
                <a16:creationId xmlns:a16="http://schemas.microsoft.com/office/drawing/2014/main" id="{2007EDAE-D4FB-ABF3-D900-B62A56FE3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790" y="4599709"/>
            <a:ext cx="5248275" cy="2258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93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Interacting with AWS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There are three different ways to use AWS services: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AWS Management Console: One way to manage cloud resources is through the web-based console, where you log in and click on the desired service. This can be the easiest way to create and manage resources when you first begin working with the cloud.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AWS Command Line Interface (CLI): The AWS CLI is a unified tool to manage AWS services. With just one tool to download and configure, you control multiple AWS services from the command line and automate them with scripts. The AWS CLI is open-source, and there are installers available for Windows, Linux, and Mac OS.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AWS Software Development Kits (SDKs): AWS Software Development Kits (SDKs) are open-source and maintained by AWS for the most popular programming languages, such as C++, Go, Java, JavaScript, .NET, Node.js, PHP, Python, and Ruby. Developers commonly use AWS SDKs to integrate their application source code with AWS services. </a:t>
            </a:r>
          </a:p>
        </p:txBody>
      </p:sp>
    </p:spTree>
    <p:extLst>
      <p:ext uri="{BB962C8B-B14F-4D97-AF65-F5344CB8AC3E}">
        <p14:creationId xmlns:p14="http://schemas.microsoft.com/office/powerpoint/2010/main" val="2263781637"/>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40691</TotalTime>
  <Words>3913</Words>
  <Application>Microsoft Office PowerPoint</Application>
  <PresentationFormat>On-screen Show (4:3)</PresentationFormat>
  <Paragraphs>279</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Amazon Ember</vt:lpstr>
      <vt:lpstr>Arial</vt:lpstr>
      <vt:lpstr>Calibri</vt:lpstr>
      <vt:lpstr>Consolas</vt:lpstr>
      <vt:lpstr>Times New Roman</vt:lpstr>
      <vt:lpstr>Wingdings</vt:lpstr>
      <vt:lpstr>Soaring</vt:lpstr>
      <vt:lpstr>AWS</vt:lpstr>
      <vt:lpstr>What is AWS</vt:lpstr>
      <vt:lpstr>Region</vt:lpstr>
      <vt:lpstr>Region</vt:lpstr>
      <vt:lpstr>How to choose right Region</vt:lpstr>
      <vt:lpstr>Availability Zone (AZ)</vt:lpstr>
      <vt:lpstr>Availability Zone (AZ)</vt:lpstr>
      <vt:lpstr>Local Zone (LZ)</vt:lpstr>
      <vt:lpstr>Interacting with AWS</vt:lpstr>
      <vt:lpstr>AWS Elastic Compute Cloud (EC2)</vt:lpstr>
      <vt:lpstr>AWS EC2 Instance Types</vt:lpstr>
      <vt:lpstr>AWS EC2 Instance Life Cycle</vt:lpstr>
      <vt:lpstr>AWS EC2 Instance Life Cycle</vt:lpstr>
      <vt:lpstr>AWS EC2 Storage Options</vt:lpstr>
      <vt:lpstr>AWS Storage</vt:lpstr>
      <vt:lpstr>Block vs Object Storage</vt:lpstr>
      <vt:lpstr>Simple Storage Service (S3)</vt:lpstr>
      <vt:lpstr>Elastic Block Storage(EBS)</vt:lpstr>
      <vt:lpstr>AWS EC2 Storage Options</vt:lpstr>
      <vt:lpstr>AWS EC2 Storage Options</vt:lpstr>
      <vt:lpstr>AWS IAM (Identity and Access Management) </vt:lpstr>
      <vt:lpstr>AWS IAM (Identity and Access Management) </vt:lpstr>
      <vt:lpstr>Virtual Private Cloud (VPC)</vt:lpstr>
      <vt:lpstr>Virtual Private Cloud (VPC)</vt:lpstr>
      <vt:lpstr>Virtual Private Cloud (VPC)</vt:lpstr>
      <vt:lpstr>Subnet</vt:lpstr>
      <vt:lpstr>Subnet</vt:lpstr>
      <vt:lpstr>Subnet</vt:lpstr>
      <vt:lpstr>Subnet</vt:lpstr>
      <vt:lpstr>Subnet</vt:lpstr>
      <vt:lpstr>Steps in VPC creation</vt:lpstr>
      <vt:lpstr>VPC Routing</vt:lpstr>
      <vt:lpstr>VPC Routing</vt:lpstr>
      <vt:lpstr>Relational Database Service (RDS)</vt:lpstr>
      <vt:lpstr>DynamoDB</vt:lpstr>
      <vt:lpstr>CloudWatch</vt:lpstr>
      <vt:lpstr>Cloud Front</vt:lpstr>
      <vt:lpstr>Cloud Front</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Hitendra Sisodia</cp:lastModifiedBy>
  <cp:revision>1037</cp:revision>
  <cp:lastPrinted>2001-05-28T10:10:18Z</cp:lastPrinted>
  <dcterms:created xsi:type="dcterms:W3CDTF">1998-07-18T17:10:54Z</dcterms:created>
  <dcterms:modified xsi:type="dcterms:W3CDTF">2022-11-20T12:35:24Z</dcterms:modified>
</cp:coreProperties>
</file>