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68" r:id="rId2"/>
    <p:sldId id="269" r:id="rId3"/>
    <p:sldId id="296" r:id="rId4"/>
    <p:sldId id="325" r:id="rId5"/>
    <p:sldId id="326" r:id="rId6"/>
    <p:sldId id="320" r:id="rId7"/>
    <p:sldId id="321" r:id="rId8"/>
    <p:sldId id="322" r:id="rId9"/>
    <p:sldId id="323"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E"/>
    <a:srgbClr val="FF9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77278" autoAdjust="0"/>
  </p:normalViewPr>
  <p:slideViewPr>
    <p:cSldViewPr snapToGrid="0">
      <p:cViewPr varScale="1">
        <p:scale>
          <a:sx n="50" d="100"/>
          <a:sy n="50" d="100"/>
        </p:scale>
        <p:origin x="1440" y="3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30-11-2022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741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719600"/>
            <a:ext cx="5127733" cy="1418800"/>
          </a:xfrm>
        </p:spPr>
        <p:txBody>
          <a:bodyPr>
            <a:normAutofit/>
          </a:bodyPr>
          <a:lstStyle/>
          <a:p>
            <a:pPr algn="ctr"/>
            <a:r>
              <a:rPr lang="en-US" sz="6600" dirty="0"/>
              <a:t>THANK YOU</a:t>
            </a:r>
          </a:p>
        </p:txBody>
      </p:sp>
    </p:spTree>
    <p:extLst>
      <p:ext uri="{BB962C8B-B14F-4D97-AF65-F5344CB8AC3E}">
        <p14:creationId xmlns:p14="http://schemas.microsoft.com/office/powerpoint/2010/main" val="377229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14285-4FE1-BA48-BBA2-29BE38A0728A}"/>
              </a:ext>
            </a:extLst>
          </p:cNvPr>
          <p:cNvSpPr txBox="1"/>
          <p:nvPr/>
        </p:nvSpPr>
        <p:spPr>
          <a:xfrm>
            <a:off x="154111" y="2661007"/>
            <a:ext cx="11866653" cy="707886"/>
          </a:xfrm>
          <a:prstGeom prst="rect">
            <a:avLst/>
          </a:prstGeom>
          <a:noFill/>
        </p:spPr>
        <p:txBody>
          <a:bodyPr wrap="square" rtlCol="0">
            <a:spAutoFit/>
          </a:bodyPr>
          <a:lstStyle/>
          <a:p>
            <a:pPr algn="ctr"/>
            <a:r>
              <a:rPr lang="en-US" sz="4000" dirty="0"/>
              <a:t>Introduction to Servlet</a:t>
            </a:r>
            <a:endParaRPr lang="en-US" sz="2400" dirty="0"/>
          </a:p>
        </p:txBody>
      </p:sp>
    </p:spTree>
    <p:extLst>
      <p:ext uri="{BB962C8B-B14F-4D97-AF65-F5344CB8AC3E}">
        <p14:creationId xmlns:p14="http://schemas.microsoft.com/office/powerpoint/2010/main" val="164456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374288" y="714330"/>
            <a:ext cx="7039236" cy="646331"/>
          </a:xfrm>
          <a:prstGeom prst="rect">
            <a:avLst/>
          </a:prstGeom>
          <a:noFill/>
        </p:spPr>
        <p:txBody>
          <a:bodyPr wrap="square" rtlCol="0">
            <a:spAutoFit/>
          </a:bodyPr>
          <a:lstStyle/>
          <a:p>
            <a:r>
              <a:rPr lang="en-US" sz="3600" dirty="0"/>
              <a:t>Servlet</a:t>
            </a:r>
          </a:p>
        </p:txBody>
      </p:sp>
      <p:sp>
        <p:nvSpPr>
          <p:cNvPr id="11" name="TextBox 10">
            <a:extLst>
              <a:ext uri="{FF2B5EF4-FFF2-40B4-BE49-F238E27FC236}">
                <a16:creationId xmlns:a16="http://schemas.microsoft.com/office/drawing/2014/main" id="{DD7937CC-3847-4344-8E06-B18AC6776C72}"/>
              </a:ext>
            </a:extLst>
          </p:cNvPr>
          <p:cNvSpPr txBox="1"/>
          <p:nvPr/>
        </p:nvSpPr>
        <p:spPr>
          <a:xfrm>
            <a:off x="678425" y="1047922"/>
            <a:ext cx="10697497" cy="5575052"/>
          </a:xfrm>
          <a:prstGeom prst="rect">
            <a:avLst/>
          </a:prstGeom>
          <a:noFill/>
        </p:spPr>
        <p:txBody>
          <a:bodyPr wrap="square">
            <a:spAutoFit/>
          </a:bodyPr>
          <a:lstStyle/>
          <a:p>
            <a:pPr algn="just">
              <a:lnSpc>
                <a:spcPct val="150000"/>
              </a:lnSpc>
            </a:pPr>
            <a:r>
              <a:rPr lang="en-US" sz="2400" dirty="0">
                <a:cs typeface="Times New Roman" panose="02020603050405020304" pitchFamily="18" charset="0"/>
              </a:rPr>
              <a:t>Servlet can be described in many ways depending on the context.</a:t>
            </a:r>
          </a:p>
          <a:p>
            <a:pPr marL="342900" indent="-342900" algn="just">
              <a:lnSpc>
                <a:spcPct val="150000"/>
              </a:lnSpc>
              <a:buFont typeface="Wingdings" panose="05000000000000000000" pitchFamily="2" charset="2"/>
              <a:buChar char="Ø"/>
            </a:pPr>
            <a:r>
              <a:rPr lang="en-US" sz="2400" dirty="0">
                <a:cs typeface="Times New Roman" panose="02020603050405020304" pitchFamily="18" charset="0"/>
              </a:rPr>
              <a:t>Servlet is a technology i.e. used to create web application. It was created by a third party but later in 1998 became part of Java.</a:t>
            </a:r>
          </a:p>
          <a:p>
            <a:pPr marL="342900" indent="-342900" algn="just">
              <a:lnSpc>
                <a:spcPct val="150000"/>
              </a:lnSpc>
              <a:buFont typeface="Wingdings" panose="05000000000000000000" pitchFamily="2" charset="2"/>
              <a:buChar char="Ø"/>
            </a:pPr>
            <a:r>
              <a:rPr lang="en-US" sz="2400" dirty="0">
                <a:cs typeface="Times New Roman" panose="02020603050405020304" pitchFamily="18" charset="0"/>
              </a:rPr>
              <a:t>It is very first Java based server side programming language.</a:t>
            </a:r>
          </a:p>
          <a:p>
            <a:pPr marL="342900" indent="-342900" algn="just">
              <a:lnSpc>
                <a:spcPct val="150000"/>
              </a:lnSpc>
              <a:buFont typeface="Wingdings" panose="05000000000000000000" pitchFamily="2" charset="2"/>
              <a:buChar char="Ø"/>
            </a:pPr>
            <a:r>
              <a:rPr lang="en-US" sz="2400" dirty="0">
                <a:cs typeface="Times New Roman" panose="02020603050405020304" pitchFamily="18" charset="0"/>
              </a:rPr>
              <a:t>Servlet is an API that provides many interfaces and classes including documentation.</a:t>
            </a:r>
          </a:p>
          <a:p>
            <a:pPr marL="342900" indent="-342900" algn="just">
              <a:lnSpc>
                <a:spcPct val="150000"/>
              </a:lnSpc>
              <a:buFont typeface="Wingdings" panose="05000000000000000000" pitchFamily="2" charset="2"/>
              <a:buChar char="Ø"/>
            </a:pPr>
            <a:r>
              <a:rPr lang="en-US" sz="2400" dirty="0" smtClean="0">
                <a:cs typeface="Times New Roman" panose="02020603050405020304" pitchFamily="18" charset="0"/>
              </a:rPr>
              <a:t>Servlet </a:t>
            </a:r>
            <a:r>
              <a:rPr lang="en-US" sz="2400" dirty="0">
                <a:cs typeface="Times New Roman" panose="02020603050405020304" pitchFamily="18" charset="0"/>
              </a:rPr>
              <a:t>is a class that extend the capabilities of the servers and respond to the incoming requests. It can respond to any type of requests.</a:t>
            </a:r>
          </a:p>
          <a:p>
            <a:pPr marL="342900" indent="-342900" algn="just">
              <a:lnSpc>
                <a:spcPct val="150000"/>
              </a:lnSpc>
              <a:buFont typeface="Wingdings" panose="05000000000000000000" pitchFamily="2" charset="2"/>
              <a:buChar char="Ø"/>
            </a:pPr>
            <a:r>
              <a:rPr lang="en-US" sz="2400" dirty="0">
                <a:cs typeface="Times New Roman" panose="02020603050405020304" pitchFamily="18" charset="0"/>
              </a:rPr>
              <a:t>Servlet is a web component that is deployed on the server to create dynamic web pages.</a:t>
            </a:r>
          </a:p>
        </p:txBody>
      </p:sp>
    </p:spTree>
    <p:extLst>
      <p:ext uri="{BB962C8B-B14F-4D97-AF65-F5344CB8AC3E}">
        <p14:creationId xmlns:p14="http://schemas.microsoft.com/office/powerpoint/2010/main" val="765186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374288" y="395866"/>
            <a:ext cx="8053432" cy="707886"/>
          </a:xfrm>
          <a:prstGeom prst="rect">
            <a:avLst/>
          </a:prstGeom>
          <a:noFill/>
        </p:spPr>
        <p:txBody>
          <a:bodyPr wrap="square" rtlCol="0">
            <a:spAutoFit/>
          </a:bodyPr>
          <a:lstStyle/>
          <a:p>
            <a:r>
              <a:rPr lang="en-US" sz="4000" dirty="0" smtClean="0"/>
              <a:t>Servlet Lifecycle using </a:t>
            </a:r>
            <a:r>
              <a:rPr lang="en-US" sz="4000" dirty="0" err="1" smtClean="0"/>
              <a:t>GenericServlet</a:t>
            </a:r>
            <a:endParaRPr lang="en-US" sz="4000" dirty="0"/>
          </a:p>
        </p:txBody>
      </p:sp>
      <p:sp>
        <p:nvSpPr>
          <p:cNvPr id="2" name="Rectangle 1"/>
          <p:cNvSpPr/>
          <p:nvPr/>
        </p:nvSpPr>
        <p:spPr>
          <a:xfrm>
            <a:off x="902367" y="1479026"/>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Start Tomcat</a:t>
            </a:r>
            <a:endParaRPr lang="en-US" sz="2800" dirty="0">
              <a:solidFill>
                <a:schemeClr val="tx1"/>
              </a:solidFill>
            </a:endParaRPr>
          </a:p>
        </p:txBody>
      </p:sp>
      <p:sp>
        <p:nvSpPr>
          <p:cNvPr id="5" name="Rectangle 4"/>
          <p:cNvSpPr/>
          <p:nvPr/>
        </p:nvSpPr>
        <p:spPr>
          <a:xfrm>
            <a:off x="902367" y="2509731"/>
            <a:ext cx="2261937" cy="1144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Reads all web.xml available in </a:t>
            </a:r>
            <a:r>
              <a:rPr lang="en-US" sz="2000" dirty="0" err="1" smtClean="0">
                <a:solidFill>
                  <a:schemeClr val="tx1"/>
                </a:solidFill>
              </a:rPr>
              <a:t>webapps</a:t>
            </a:r>
            <a:r>
              <a:rPr lang="en-US" sz="2000" dirty="0" smtClean="0">
                <a:solidFill>
                  <a:schemeClr val="tx1"/>
                </a:solidFill>
              </a:rPr>
              <a:t> folder</a:t>
            </a:r>
            <a:endParaRPr lang="en-US" sz="2000" dirty="0">
              <a:solidFill>
                <a:schemeClr val="tx1"/>
              </a:solidFill>
            </a:endParaRPr>
          </a:p>
        </p:txBody>
      </p:sp>
      <p:sp>
        <p:nvSpPr>
          <p:cNvPr id="6" name="Rectangle 5"/>
          <p:cNvSpPr/>
          <p:nvPr/>
        </p:nvSpPr>
        <p:spPr>
          <a:xfrm>
            <a:off x="4971448" y="1360661"/>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First request for Servlet</a:t>
            </a:r>
            <a:endParaRPr lang="en-US" sz="2000" dirty="0">
              <a:solidFill>
                <a:schemeClr val="tx1"/>
              </a:solidFill>
            </a:endParaRPr>
          </a:p>
        </p:txBody>
      </p:sp>
      <p:sp>
        <p:nvSpPr>
          <p:cNvPr id="7" name="Rectangle 6"/>
          <p:cNvSpPr/>
          <p:nvPr/>
        </p:nvSpPr>
        <p:spPr>
          <a:xfrm>
            <a:off x="4971448" y="2391366"/>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Create object for requested Servlet</a:t>
            </a:r>
            <a:endParaRPr lang="en-US" sz="2000" dirty="0">
              <a:solidFill>
                <a:schemeClr val="tx1"/>
              </a:solidFill>
            </a:endParaRPr>
          </a:p>
        </p:txBody>
      </p:sp>
      <p:sp>
        <p:nvSpPr>
          <p:cNvPr id="8" name="Rectangle 7"/>
          <p:cNvSpPr/>
          <p:nvPr/>
        </p:nvSpPr>
        <p:spPr>
          <a:xfrm>
            <a:off x="4971448" y="3422071"/>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Calls </a:t>
            </a:r>
            <a:r>
              <a:rPr lang="en-US" sz="2000" dirty="0" err="1" smtClean="0">
                <a:solidFill>
                  <a:schemeClr val="tx1"/>
                </a:solidFill>
              </a:rPr>
              <a:t>init</a:t>
            </a:r>
            <a:r>
              <a:rPr lang="en-US" sz="2000" dirty="0" smtClean="0">
                <a:solidFill>
                  <a:schemeClr val="tx1"/>
                </a:solidFill>
              </a:rPr>
              <a:t> method to initialize Servlet</a:t>
            </a:r>
            <a:endParaRPr lang="en-US" sz="2000" dirty="0">
              <a:solidFill>
                <a:schemeClr val="tx1"/>
              </a:solidFill>
            </a:endParaRPr>
          </a:p>
        </p:txBody>
      </p:sp>
      <p:sp>
        <p:nvSpPr>
          <p:cNvPr id="9" name="Rectangle 8"/>
          <p:cNvSpPr/>
          <p:nvPr/>
        </p:nvSpPr>
        <p:spPr>
          <a:xfrm>
            <a:off x="4971448" y="4452776"/>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Calls service method</a:t>
            </a:r>
            <a:endParaRPr lang="en-US" sz="2000" dirty="0">
              <a:solidFill>
                <a:schemeClr val="tx1"/>
              </a:solidFill>
            </a:endParaRPr>
          </a:p>
        </p:txBody>
      </p:sp>
      <p:sp>
        <p:nvSpPr>
          <p:cNvPr id="10" name="Rectangle 9"/>
          <p:cNvSpPr/>
          <p:nvPr/>
        </p:nvSpPr>
        <p:spPr>
          <a:xfrm>
            <a:off x="4971447" y="5483481"/>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Response send back to browser</a:t>
            </a:r>
            <a:endParaRPr lang="en-US" sz="2000" dirty="0">
              <a:solidFill>
                <a:schemeClr val="tx1"/>
              </a:solidFill>
            </a:endParaRPr>
          </a:p>
        </p:txBody>
      </p:sp>
      <p:sp>
        <p:nvSpPr>
          <p:cNvPr id="12" name="Rectangle 11"/>
          <p:cNvSpPr/>
          <p:nvPr/>
        </p:nvSpPr>
        <p:spPr>
          <a:xfrm>
            <a:off x="9040528" y="1360661"/>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From second request onwards</a:t>
            </a:r>
            <a:endParaRPr lang="en-US" sz="2000" dirty="0">
              <a:solidFill>
                <a:schemeClr val="tx1"/>
              </a:solidFill>
            </a:endParaRPr>
          </a:p>
        </p:txBody>
      </p:sp>
      <p:sp>
        <p:nvSpPr>
          <p:cNvPr id="13" name="Rectangle 12"/>
          <p:cNvSpPr/>
          <p:nvPr/>
        </p:nvSpPr>
        <p:spPr>
          <a:xfrm>
            <a:off x="9040528" y="3154456"/>
            <a:ext cx="2261938" cy="103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Creates the thread for previously created object</a:t>
            </a:r>
            <a:endParaRPr lang="en-US" sz="2000" dirty="0">
              <a:solidFill>
                <a:schemeClr val="tx1"/>
              </a:solidFill>
            </a:endParaRPr>
          </a:p>
        </p:txBody>
      </p:sp>
      <p:sp>
        <p:nvSpPr>
          <p:cNvPr id="14" name="Rectangle 13"/>
          <p:cNvSpPr/>
          <p:nvPr/>
        </p:nvSpPr>
        <p:spPr>
          <a:xfrm>
            <a:off x="902368" y="4313900"/>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Shutdown Tomcat</a:t>
            </a:r>
            <a:endParaRPr lang="en-US" sz="2000" dirty="0">
              <a:solidFill>
                <a:schemeClr val="tx1"/>
              </a:solidFill>
            </a:endParaRPr>
          </a:p>
        </p:txBody>
      </p:sp>
      <p:sp>
        <p:nvSpPr>
          <p:cNvPr id="15" name="Rectangle 14"/>
          <p:cNvSpPr/>
          <p:nvPr/>
        </p:nvSpPr>
        <p:spPr>
          <a:xfrm>
            <a:off x="902367" y="5344605"/>
            <a:ext cx="2261937" cy="929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Calls destroy method to </a:t>
            </a:r>
            <a:r>
              <a:rPr lang="en-US" sz="2000" dirty="0" smtClean="0">
                <a:solidFill>
                  <a:schemeClr val="tx1"/>
                </a:solidFill>
              </a:rPr>
              <a:t>de-</a:t>
            </a:r>
            <a:r>
              <a:rPr lang="en-US" sz="2000" dirty="0" err="1" smtClean="0">
                <a:solidFill>
                  <a:schemeClr val="tx1"/>
                </a:solidFill>
              </a:rPr>
              <a:t>alocate</a:t>
            </a:r>
            <a:r>
              <a:rPr lang="en-US" sz="2000" dirty="0" smtClean="0">
                <a:solidFill>
                  <a:schemeClr val="tx1"/>
                </a:solidFill>
              </a:rPr>
              <a:t> </a:t>
            </a:r>
            <a:r>
              <a:rPr lang="en-US" sz="2000" dirty="0" smtClean="0">
                <a:solidFill>
                  <a:schemeClr val="tx1"/>
                </a:solidFill>
              </a:rPr>
              <a:t>resources</a:t>
            </a:r>
            <a:endParaRPr lang="en-US" sz="2000" dirty="0">
              <a:solidFill>
                <a:schemeClr val="tx1"/>
              </a:solidFill>
            </a:endParaRPr>
          </a:p>
        </p:txBody>
      </p:sp>
      <p:cxnSp>
        <p:nvCxnSpPr>
          <p:cNvPr id="16" name="Straight Arrow Connector 15"/>
          <p:cNvCxnSpPr>
            <a:stCxn id="2" idx="2"/>
            <a:endCxn id="5" idx="0"/>
          </p:cNvCxnSpPr>
          <p:nvPr/>
        </p:nvCxnSpPr>
        <p:spPr>
          <a:xfrm>
            <a:off x="2033336" y="2020447"/>
            <a:ext cx="0" cy="4892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21042" y="4855321"/>
            <a:ext cx="0" cy="4892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86373" y="1902082"/>
            <a:ext cx="0" cy="4892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82363" y="2932786"/>
            <a:ext cx="0" cy="4892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78353" y="3963492"/>
            <a:ext cx="0" cy="4892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74343" y="4994197"/>
            <a:ext cx="0" cy="4892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3"/>
          </p:cNvCxnSpPr>
          <p:nvPr/>
        </p:nvCxnSpPr>
        <p:spPr>
          <a:xfrm flipH="1">
            <a:off x="7233385" y="1902082"/>
            <a:ext cx="2922872" cy="7599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233384" y="2688144"/>
            <a:ext cx="2922873" cy="3598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3"/>
          </p:cNvCxnSpPr>
          <p:nvPr/>
        </p:nvCxnSpPr>
        <p:spPr>
          <a:xfrm flipH="1">
            <a:off x="7233385" y="4208134"/>
            <a:ext cx="2938111" cy="5153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766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374288" y="395866"/>
            <a:ext cx="8053432" cy="646331"/>
          </a:xfrm>
          <a:prstGeom prst="rect">
            <a:avLst/>
          </a:prstGeom>
          <a:noFill/>
        </p:spPr>
        <p:txBody>
          <a:bodyPr wrap="square" rtlCol="0">
            <a:spAutoFit/>
          </a:bodyPr>
          <a:lstStyle/>
          <a:p>
            <a:r>
              <a:rPr lang="en-US" sz="3600" dirty="0" smtClean="0"/>
              <a:t>Servlet Lifecycle using </a:t>
            </a:r>
            <a:r>
              <a:rPr lang="en-US" sz="3600" dirty="0" err="1" smtClean="0"/>
              <a:t>HTTPServlet</a:t>
            </a:r>
            <a:endParaRPr lang="en-US" sz="3600" dirty="0"/>
          </a:p>
        </p:txBody>
      </p:sp>
      <p:sp>
        <p:nvSpPr>
          <p:cNvPr id="2" name="Rectangle 1"/>
          <p:cNvSpPr/>
          <p:nvPr/>
        </p:nvSpPr>
        <p:spPr>
          <a:xfrm>
            <a:off x="902367" y="1479026"/>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Start Tomcat</a:t>
            </a:r>
            <a:endParaRPr lang="en-US" sz="2000" dirty="0">
              <a:solidFill>
                <a:schemeClr val="tx1"/>
              </a:solidFill>
            </a:endParaRPr>
          </a:p>
        </p:txBody>
      </p:sp>
      <p:sp>
        <p:nvSpPr>
          <p:cNvPr id="5" name="Rectangle 4"/>
          <p:cNvSpPr/>
          <p:nvPr/>
        </p:nvSpPr>
        <p:spPr>
          <a:xfrm>
            <a:off x="902367" y="2509731"/>
            <a:ext cx="2587593" cy="1144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Reads all web.xml available in </a:t>
            </a:r>
            <a:r>
              <a:rPr lang="en-US" sz="2000" dirty="0" err="1" smtClean="0">
                <a:solidFill>
                  <a:schemeClr val="tx1"/>
                </a:solidFill>
              </a:rPr>
              <a:t>webapps</a:t>
            </a:r>
            <a:r>
              <a:rPr lang="en-US" sz="2000" dirty="0" smtClean="0">
                <a:solidFill>
                  <a:schemeClr val="tx1"/>
                </a:solidFill>
              </a:rPr>
              <a:t> folder</a:t>
            </a:r>
            <a:endParaRPr lang="en-US" sz="2000" dirty="0">
              <a:solidFill>
                <a:schemeClr val="tx1"/>
              </a:solidFill>
            </a:endParaRPr>
          </a:p>
        </p:txBody>
      </p:sp>
      <p:sp>
        <p:nvSpPr>
          <p:cNvPr id="6" name="Rectangle 5"/>
          <p:cNvSpPr/>
          <p:nvPr/>
        </p:nvSpPr>
        <p:spPr>
          <a:xfrm>
            <a:off x="4971448" y="1360661"/>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First request for Servlet</a:t>
            </a:r>
            <a:endParaRPr lang="en-US" sz="2000" dirty="0">
              <a:solidFill>
                <a:schemeClr val="tx1"/>
              </a:solidFill>
            </a:endParaRPr>
          </a:p>
        </p:txBody>
      </p:sp>
      <p:sp>
        <p:nvSpPr>
          <p:cNvPr id="7" name="Rectangle 6"/>
          <p:cNvSpPr/>
          <p:nvPr/>
        </p:nvSpPr>
        <p:spPr>
          <a:xfrm>
            <a:off x="4971447" y="2220546"/>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Create object for requested Servlet</a:t>
            </a:r>
            <a:endParaRPr lang="en-US" sz="2000" dirty="0">
              <a:solidFill>
                <a:schemeClr val="tx1"/>
              </a:solidFill>
            </a:endParaRPr>
          </a:p>
        </p:txBody>
      </p:sp>
      <p:sp>
        <p:nvSpPr>
          <p:cNvPr id="8" name="Rectangle 7"/>
          <p:cNvSpPr/>
          <p:nvPr/>
        </p:nvSpPr>
        <p:spPr>
          <a:xfrm>
            <a:off x="4971447" y="3081921"/>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Calls </a:t>
            </a:r>
            <a:r>
              <a:rPr lang="en-US" sz="2000" dirty="0" err="1" smtClean="0">
                <a:solidFill>
                  <a:schemeClr val="tx1"/>
                </a:solidFill>
              </a:rPr>
              <a:t>init</a:t>
            </a:r>
            <a:r>
              <a:rPr lang="en-US" sz="2000" dirty="0" smtClean="0">
                <a:solidFill>
                  <a:schemeClr val="tx1"/>
                </a:solidFill>
              </a:rPr>
              <a:t> method to initialize Servlet</a:t>
            </a:r>
            <a:endParaRPr lang="en-US" sz="2000" dirty="0">
              <a:solidFill>
                <a:schemeClr val="tx1"/>
              </a:solidFill>
            </a:endParaRPr>
          </a:p>
        </p:txBody>
      </p:sp>
      <p:sp>
        <p:nvSpPr>
          <p:cNvPr id="9" name="Rectangle 8"/>
          <p:cNvSpPr/>
          <p:nvPr/>
        </p:nvSpPr>
        <p:spPr>
          <a:xfrm>
            <a:off x="4991501" y="3995030"/>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Calls service method</a:t>
            </a:r>
            <a:endParaRPr lang="en-US" sz="2000" dirty="0">
              <a:solidFill>
                <a:schemeClr val="tx1"/>
              </a:solidFill>
            </a:endParaRPr>
          </a:p>
        </p:txBody>
      </p:sp>
      <p:sp>
        <p:nvSpPr>
          <p:cNvPr id="10" name="Rectangle 9"/>
          <p:cNvSpPr/>
          <p:nvPr/>
        </p:nvSpPr>
        <p:spPr>
          <a:xfrm>
            <a:off x="4991500" y="4861659"/>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Call </a:t>
            </a:r>
            <a:r>
              <a:rPr lang="en-US" sz="2000" dirty="0" err="1" smtClean="0">
                <a:solidFill>
                  <a:schemeClr val="tx1"/>
                </a:solidFill>
              </a:rPr>
              <a:t>doGet</a:t>
            </a:r>
            <a:r>
              <a:rPr lang="en-US" sz="2000" dirty="0" smtClean="0">
                <a:solidFill>
                  <a:schemeClr val="tx1"/>
                </a:solidFill>
              </a:rPr>
              <a:t> or </a:t>
            </a:r>
            <a:r>
              <a:rPr lang="en-US" sz="2000" dirty="0" err="1" smtClean="0">
                <a:solidFill>
                  <a:schemeClr val="tx1"/>
                </a:solidFill>
              </a:rPr>
              <a:t>doPost</a:t>
            </a:r>
            <a:r>
              <a:rPr lang="en-US" sz="2000" dirty="0" smtClean="0">
                <a:solidFill>
                  <a:schemeClr val="tx1"/>
                </a:solidFill>
              </a:rPr>
              <a:t> methods</a:t>
            </a:r>
            <a:endParaRPr lang="en-US" sz="2000" dirty="0">
              <a:solidFill>
                <a:schemeClr val="tx1"/>
              </a:solidFill>
            </a:endParaRPr>
          </a:p>
        </p:txBody>
      </p:sp>
      <p:sp>
        <p:nvSpPr>
          <p:cNvPr id="12" name="Rectangle 11"/>
          <p:cNvSpPr/>
          <p:nvPr/>
        </p:nvSpPr>
        <p:spPr>
          <a:xfrm>
            <a:off x="9040528" y="1360661"/>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From second request onwards</a:t>
            </a:r>
            <a:endParaRPr lang="en-US" sz="2000" dirty="0">
              <a:solidFill>
                <a:schemeClr val="tx1"/>
              </a:solidFill>
            </a:endParaRPr>
          </a:p>
        </p:txBody>
      </p:sp>
      <p:sp>
        <p:nvSpPr>
          <p:cNvPr id="13" name="Rectangle 12"/>
          <p:cNvSpPr/>
          <p:nvPr/>
        </p:nvSpPr>
        <p:spPr>
          <a:xfrm>
            <a:off x="9040528" y="3154456"/>
            <a:ext cx="2261938" cy="1030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Creates the thread for previously created object</a:t>
            </a:r>
            <a:endParaRPr lang="en-US" sz="2000" dirty="0">
              <a:solidFill>
                <a:schemeClr val="tx1"/>
              </a:solidFill>
            </a:endParaRPr>
          </a:p>
        </p:txBody>
      </p:sp>
      <p:sp>
        <p:nvSpPr>
          <p:cNvPr id="14" name="Rectangle 13"/>
          <p:cNvSpPr/>
          <p:nvPr/>
        </p:nvSpPr>
        <p:spPr>
          <a:xfrm>
            <a:off x="902368" y="4313900"/>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Shutdown Tomcat</a:t>
            </a:r>
            <a:endParaRPr lang="en-US" sz="2000" dirty="0">
              <a:solidFill>
                <a:schemeClr val="tx1"/>
              </a:solidFill>
            </a:endParaRPr>
          </a:p>
        </p:txBody>
      </p:sp>
      <p:sp>
        <p:nvSpPr>
          <p:cNvPr id="15" name="Rectangle 14"/>
          <p:cNvSpPr/>
          <p:nvPr/>
        </p:nvSpPr>
        <p:spPr>
          <a:xfrm>
            <a:off x="902367" y="5344605"/>
            <a:ext cx="2587593" cy="929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Calls destroy method to </a:t>
            </a:r>
            <a:r>
              <a:rPr lang="en-US" sz="2000" dirty="0" err="1" smtClean="0">
                <a:solidFill>
                  <a:schemeClr val="tx1"/>
                </a:solidFill>
              </a:rPr>
              <a:t>deaalocate</a:t>
            </a:r>
            <a:r>
              <a:rPr lang="en-US" sz="2000" dirty="0" smtClean="0">
                <a:solidFill>
                  <a:schemeClr val="tx1"/>
                </a:solidFill>
              </a:rPr>
              <a:t> resources</a:t>
            </a:r>
            <a:endParaRPr lang="en-US" sz="2000" dirty="0">
              <a:solidFill>
                <a:schemeClr val="tx1"/>
              </a:solidFill>
            </a:endParaRPr>
          </a:p>
        </p:txBody>
      </p:sp>
      <p:cxnSp>
        <p:nvCxnSpPr>
          <p:cNvPr id="16" name="Straight Arrow Connector 15"/>
          <p:cNvCxnSpPr>
            <a:stCxn id="2" idx="2"/>
            <a:endCxn id="5" idx="0"/>
          </p:cNvCxnSpPr>
          <p:nvPr/>
        </p:nvCxnSpPr>
        <p:spPr>
          <a:xfrm>
            <a:off x="2033336" y="2020447"/>
            <a:ext cx="0" cy="4892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21042" y="4855321"/>
            <a:ext cx="0" cy="4892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082363" y="1902082"/>
            <a:ext cx="4010" cy="3229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82363" y="2738107"/>
            <a:ext cx="0" cy="3438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78353" y="3629816"/>
            <a:ext cx="4010" cy="350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02415" y="4536451"/>
            <a:ext cx="4010" cy="350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3"/>
          </p:cNvCxnSpPr>
          <p:nvPr/>
        </p:nvCxnSpPr>
        <p:spPr>
          <a:xfrm flipH="1">
            <a:off x="7233384" y="1902082"/>
            <a:ext cx="2922873" cy="5891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253437" y="2606661"/>
            <a:ext cx="2902820" cy="4413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1"/>
            <a:endCxn id="9" idx="3"/>
          </p:cNvCxnSpPr>
          <p:nvPr/>
        </p:nvCxnSpPr>
        <p:spPr>
          <a:xfrm flipH="1">
            <a:off x="7253438" y="3669809"/>
            <a:ext cx="1787090" cy="595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991500" y="5732535"/>
            <a:ext cx="2261937" cy="541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Response send back to browser</a:t>
            </a:r>
            <a:endParaRPr lang="en-US" sz="2000" dirty="0">
              <a:solidFill>
                <a:schemeClr val="tx1"/>
              </a:solidFill>
            </a:endParaRPr>
          </a:p>
        </p:txBody>
      </p:sp>
      <p:cxnSp>
        <p:nvCxnSpPr>
          <p:cNvPr id="31" name="Straight Arrow Connector 30"/>
          <p:cNvCxnSpPr/>
          <p:nvPr/>
        </p:nvCxnSpPr>
        <p:spPr>
          <a:xfrm>
            <a:off x="6102415" y="5407327"/>
            <a:ext cx="4010" cy="350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26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374288" y="714330"/>
            <a:ext cx="7039236" cy="646331"/>
          </a:xfrm>
          <a:prstGeom prst="rect">
            <a:avLst/>
          </a:prstGeom>
          <a:noFill/>
        </p:spPr>
        <p:txBody>
          <a:bodyPr wrap="square" rtlCol="0">
            <a:spAutoFit/>
          </a:bodyPr>
          <a:lstStyle/>
          <a:p>
            <a:r>
              <a:rPr lang="en-US" sz="3600" dirty="0"/>
              <a:t>Methods of Servlet Interface</a:t>
            </a:r>
          </a:p>
        </p:txBody>
      </p:sp>
      <p:sp>
        <p:nvSpPr>
          <p:cNvPr id="11" name="TextBox 10">
            <a:extLst>
              <a:ext uri="{FF2B5EF4-FFF2-40B4-BE49-F238E27FC236}">
                <a16:creationId xmlns:a16="http://schemas.microsoft.com/office/drawing/2014/main" id="{DD7937CC-3847-4344-8E06-B18AC6776C72}"/>
              </a:ext>
            </a:extLst>
          </p:cNvPr>
          <p:cNvSpPr txBox="1"/>
          <p:nvPr/>
        </p:nvSpPr>
        <p:spPr>
          <a:xfrm>
            <a:off x="678425" y="1657522"/>
            <a:ext cx="10697497" cy="4247317"/>
          </a:xfrm>
          <a:prstGeom prst="rect">
            <a:avLst/>
          </a:prstGeom>
          <a:noFill/>
        </p:spPr>
        <p:txBody>
          <a:bodyPr wrap="square">
            <a:spAutoFit/>
          </a:bodyPr>
          <a:lstStyle/>
          <a:p>
            <a:pPr marL="457200" indent="-457200" algn="just">
              <a:lnSpc>
                <a:spcPct val="150000"/>
              </a:lnSpc>
              <a:buAutoNum type="arabicPeriod"/>
            </a:pPr>
            <a:r>
              <a:rPr lang="en-US" sz="2000" dirty="0">
                <a:latin typeface="Courier New" panose="02070309020205020404" pitchFamily="49" charset="0"/>
                <a:cs typeface="Courier New" panose="02070309020205020404" pitchFamily="49" charset="0"/>
              </a:rPr>
              <a:t>Public void </a:t>
            </a:r>
            <a:r>
              <a:rPr lang="en-US" sz="2000" dirty="0" err="1">
                <a:latin typeface="Courier New" panose="02070309020205020404" pitchFamily="49" charset="0"/>
                <a:cs typeface="Courier New" panose="02070309020205020404" pitchFamily="49" charset="0"/>
              </a:rPr>
              <a:t>init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ServletConfig</a:t>
            </a:r>
            <a:r>
              <a:rPr lang="en-US" sz="2000" dirty="0">
                <a:latin typeface="Courier New" panose="02070309020205020404" pitchFamily="49" charset="0"/>
                <a:cs typeface="Courier New" panose="02070309020205020404" pitchFamily="49" charset="0"/>
              </a:rPr>
              <a:t> con):</a:t>
            </a:r>
            <a:r>
              <a:rPr lang="en-US" sz="2000" dirty="0">
                <a:cs typeface="Courier New" panose="02070309020205020404" pitchFamily="49" charset="0"/>
              </a:rPr>
              <a:t> </a:t>
            </a:r>
            <a:r>
              <a:rPr lang="en-US" sz="2000" dirty="0">
                <a:cs typeface="Times New Roman" panose="02020603050405020304" pitchFamily="18" charset="0"/>
              </a:rPr>
              <a:t>This method is called by web container only once in order to initialize the Servlet.</a:t>
            </a:r>
          </a:p>
          <a:p>
            <a:pPr marL="457200" indent="-457200" algn="just">
              <a:lnSpc>
                <a:spcPct val="150000"/>
              </a:lnSpc>
              <a:buAutoNum type="arabicPeriod"/>
            </a:pPr>
            <a:r>
              <a:rPr lang="en-US" sz="2000" dirty="0">
                <a:latin typeface="Courier New" panose="02070309020205020404" pitchFamily="49" charset="0"/>
                <a:cs typeface="Courier New" panose="02070309020205020404" pitchFamily="49" charset="0"/>
              </a:rPr>
              <a:t>Public void service (</a:t>
            </a:r>
            <a:r>
              <a:rPr lang="en-US" sz="2000" dirty="0" err="1">
                <a:latin typeface="Courier New" panose="02070309020205020404" pitchFamily="49" charset="0"/>
                <a:cs typeface="Courier New" panose="02070309020205020404" pitchFamily="49" charset="0"/>
              </a:rPr>
              <a:t>ServletRequest</a:t>
            </a:r>
            <a:r>
              <a:rPr lang="en-US" sz="2000" dirty="0">
                <a:latin typeface="Courier New" panose="02070309020205020404" pitchFamily="49" charset="0"/>
                <a:cs typeface="Courier New" panose="02070309020205020404" pitchFamily="49" charset="0"/>
              </a:rPr>
              <a:t> req, </a:t>
            </a:r>
            <a:r>
              <a:rPr lang="en-US" sz="2000" dirty="0" err="1">
                <a:latin typeface="Courier New" panose="02070309020205020404" pitchFamily="49" charset="0"/>
                <a:cs typeface="Courier New" panose="02070309020205020404" pitchFamily="49" charset="0"/>
              </a:rPr>
              <a:t>ServletRespeonse</a:t>
            </a:r>
            <a:r>
              <a:rPr lang="en-US" sz="2000" dirty="0">
                <a:latin typeface="Courier New" panose="02070309020205020404" pitchFamily="49" charset="0"/>
                <a:cs typeface="Courier New" panose="02070309020205020404" pitchFamily="49" charset="0"/>
              </a:rPr>
              <a:t> res): </a:t>
            </a:r>
            <a:r>
              <a:rPr lang="en-US" sz="2000" dirty="0">
                <a:cs typeface="Times New Roman" panose="02020603050405020304" pitchFamily="18" charset="0"/>
              </a:rPr>
              <a:t>This method </a:t>
            </a:r>
            <a:r>
              <a:rPr lang="en-US" sz="2000" dirty="0" smtClean="0">
                <a:cs typeface="Times New Roman" panose="02020603050405020304" pitchFamily="18" charset="0"/>
              </a:rPr>
              <a:t>called </a:t>
            </a:r>
            <a:r>
              <a:rPr lang="en-US" sz="2000" dirty="0">
                <a:cs typeface="Times New Roman" panose="02020603050405020304" pitchFamily="18" charset="0"/>
              </a:rPr>
              <a:t>by web container again and again for each incoming client request in order to execute the Servlet. Business </a:t>
            </a:r>
            <a:r>
              <a:rPr lang="en-US" sz="2000" dirty="0" smtClean="0">
                <a:cs typeface="Times New Roman" panose="02020603050405020304" pitchFamily="18" charset="0"/>
              </a:rPr>
              <a:t>logic </a:t>
            </a:r>
            <a:r>
              <a:rPr lang="en-US" sz="2000" dirty="0">
                <a:cs typeface="Times New Roman" panose="02020603050405020304" pitchFamily="18" charset="0"/>
              </a:rPr>
              <a:t>for </a:t>
            </a:r>
            <a:r>
              <a:rPr lang="en-US" sz="2000" dirty="0" smtClean="0">
                <a:cs typeface="Times New Roman" panose="02020603050405020304" pitchFamily="18" charset="0"/>
              </a:rPr>
              <a:t>a </a:t>
            </a:r>
            <a:r>
              <a:rPr lang="en-US" sz="2000" dirty="0">
                <a:cs typeface="Times New Roman" panose="02020603050405020304" pitchFamily="18" charset="0"/>
              </a:rPr>
              <a:t>specific application can be written inside this method.</a:t>
            </a:r>
          </a:p>
          <a:p>
            <a:pPr marL="457200" indent="-457200" algn="just">
              <a:lnSpc>
                <a:spcPct val="150000"/>
              </a:lnSpc>
              <a:buAutoNum type="arabicPeriod"/>
            </a:pPr>
            <a:r>
              <a:rPr lang="en-US" sz="2000" dirty="0">
                <a:latin typeface="Courier New" panose="02070309020205020404" pitchFamily="49" charset="0"/>
                <a:cs typeface="Courier New" panose="02070309020205020404" pitchFamily="49" charset="0"/>
              </a:rPr>
              <a:t>Public void destroy(): </a:t>
            </a:r>
            <a:r>
              <a:rPr lang="en-US" sz="2000" dirty="0">
                <a:cs typeface="Times New Roman" panose="02020603050405020304" pitchFamily="18" charset="0"/>
              </a:rPr>
              <a:t>This method is also called by web container only once before </a:t>
            </a:r>
            <a:r>
              <a:rPr lang="en-US" sz="2000" dirty="0" smtClean="0">
                <a:cs typeface="Times New Roman" panose="02020603050405020304" pitchFamily="18" charset="0"/>
              </a:rPr>
              <a:t>destroying </a:t>
            </a:r>
            <a:r>
              <a:rPr lang="en-US" sz="2000" dirty="0">
                <a:cs typeface="Times New Roman" panose="02020603050405020304" pitchFamily="18" charset="0"/>
              </a:rPr>
              <a:t>the Servlet object from memory.</a:t>
            </a:r>
          </a:p>
          <a:p>
            <a:pPr marL="457200" indent="-457200" algn="just">
              <a:lnSpc>
                <a:spcPct val="150000"/>
              </a:lnSpc>
              <a:buAutoNum type="arabicPeriod"/>
            </a:pPr>
            <a:r>
              <a:rPr lang="en-US" sz="2000" dirty="0">
                <a:latin typeface="Courier New" panose="02070309020205020404" pitchFamily="49" charset="0"/>
                <a:cs typeface="Courier New" panose="02070309020205020404" pitchFamily="49" charset="0"/>
              </a:rPr>
              <a:t>Public String </a:t>
            </a:r>
            <a:r>
              <a:rPr lang="en-US" sz="2000" dirty="0" err="1">
                <a:latin typeface="Courier New" panose="02070309020205020404" pitchFamily="49" charset="0"/>
                <a:cs typeface="Courier New" panose="02070309020205020404" pitchFamily="49" charset="0"/>
              </a:rPr>
              <a:t>getServletInfo</a:t>
            </a:r>
            <a:r>
              <a:rPr lang="en-US" sz="2000" dirty="0">
                <a:latin typeface="Courier New" panose="02070309020205020404" pitchFamily="49" charset="0"/>
                <a:cs typeface="Courier New" panose="02070309020205020404" pitchFamily="49" charset="0"/>
              </a:rPr>
              <a:t>()</a:t>
            </a:r>
          </a:p>
          <a:p>
            <a:pPr marL="457200" indent="-457200" algn="just">
              <a:lnSpc>
                <a:spcPct val="150000"/>
              </a:lnSpc>
              <a:buAutoNum type="arabicPeriod"/>
            </a:pPr>
            <a:r>
              <a:rPr lang="en-US" sz="2000" dirty="0">
                <a:latin typeface="Courier New" panose="02070309020205020404" pitchFamily="49" charset="0"/>
                <a:cs typeface="Courier New" panose="02070309020205020404" pitchFamily="49" charset="0"/>
              </a:rPr>
              <a:t>Public </a:t>
            </a:r>
            <a:r>
              <a:rPr lang="en-US" sz="2000" dirty="0" err="1">
                <a:latin typeface="Courier New" panose="02070309020205020404" pitchFamily="49" charset="0"/>
                <a:cs typeface="Courier New" panose="02070309020205020404" pitchFamily="49" charset="0"/>
              </a:rPr>
              <a:t>ServletConfig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getServletConfig</a:t>
            </a: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0436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374288" y="307930"/>
            <a:ext cx="7039236" cy="646331"/>
          </a:xfrm>
          <a:prstGeom prst="rect">
            <a:avLst/>
          </a:prstGeom>
          <a:noFill/>
        </p:spPr>
        <p:txBody>
          <a:bodyPr wrap="square" rtlCol="0">
            <a:spAutoFit/>
          </a:bodyPr>
          <a:lstStyle/>
          <a:p>
            <a:r>
              <a:rPr lang="en-US" sz="3600" dirty="0"/>
              <a:t>Servlet Life Cycle</a:t>
            </a:r>
          </a:p>
        </p:txBody>
      </p:sp>
      <p:sp>
        <p:nvSpPr>
          <p:cNvPr id="11" name="TextBox 10">
            <a:extLst>
              <a:ext uri="{FF2B5EF4-FFF2-40B4-BE49-F238E27FC236}">
                <a16:creationId xmlns:a16="http://schemas.microsoft.com/office/drawing/2014/main" id="{DD7937CC-3847-4344-8E06-B18AC6776C72}"/>
              </a:ext>
            </a:extLst>
          </p:cNvPr>
          <p:cNvSpPr txBox="1"/>
          <p:nvPr/>
        </p:nvSpPr>
        <p:spPr>
          <a:xfrm>
            <a:off x="526025" y="954261"/>
            <a:ext cx="10697497" cy="5632311"/>
          </a:xfrm>
          <a:prstGeom prst="rect">
            <a:avLst/>
          </a:prstGeom>
          <a:noFill/>
        </p:spPr>
        <p:txBody>
          <a:bodyPr wrap="square">
            <a:spAutoFit/>
          </a:bodyPr>
          <a:lstStyle/>
          <a:p>
            <a:pPr algn="just">
              <a:lnSpc>
                <a:spcPct val="150000"/>
              </a:lnSpc>
            </a:pPr>
            <a:r>
              <a:rPr lang="en-US" sz="2000" dirty="0">
                <a:cs typeface="Times New Roman" panose="02020603050405020304" pitchFamily="18" charset="0"/>
              </a:rPr>
              <a:t>The web container maintains the life cycle of a servlet instance. </a:t>
            </a:r>
          </a:p>
          <a:p>
            <a:pPr marL="457200" indent="-457200" algn="just">
              <a:lnSpc>
                <a:spcPct val="150000"/>
              </a:lnSpc>
              <a:buAutoNum type="arabicPeriod"/>
            </a:pPr>
            <a:r>
              <a:rPr lang="en-US" sz="2000" b="1" dirty="0">
                <a:cs typeface="Times New Roman" panose="02020603050405020304" pitchFamily="18" charset="0"/>
              </a:rPr>
              <a:t>Servlet class is loaded: </a:t>
            </a:r>
            <a:r>
              <a:rPr lang="en-US" sz="2000" dirty="0">
                <a:cs typeface="Times New Roman" panose="02020603050405020304" pitchFamily="18" charset="0"/>
              </a:rPr>
              <a:t>The </a:t>
            </a:r>
            <a:r>
              <a:rPr lang="en-US" sz="2000" dirty="0" err="1">
                <a:cs typeface="Times New Roman" panose="02020603050405020304" pitchFamily="18" charset="0"/>
              </a:rPr>
              <a:t>classloader</a:t>
            </a:r>
            <a:r>
              <a:rPr lang="en-US" sz="2000" dirty="0">
                <a:cs typeface="Times New Roman" panose="02020603050405020304" pitchFamily="18" charset="0"/>
              </a:rPr>
              <a:t> is responsible to load the servlet class. The servlet class is loaded when the first request for the servlet is received by the web container.</a:t>
            </a:r>
          </a:p>
          <a:p>
            <a:pPr marL="457200" indent="-457200" algn="just">
              <a:lnSpc>
                <a:spcPct val="150000"/>
              </a:lnSpc>
              <a:buAutoNum type="arabicPeriod"/>
            </a:pPr>
            <a:r>
              <a:rPr lang="en-US" sz="2000" b="1" dirty="0">
                <a:cs typeface="Times New Roman" panose="02020603050405020304" pitchFamily="18" charset="0"/>
              </a:rPr>
              <a:t>Servlet instance is created: </a:t>
            </a:r>
            <a:r>
              <a:rPr lang="en-US" sz="2000" dirty="0">
                <a:cs typeface="Times New Roman" panose="02020603050405020304" pitchFamily="18" charset="0"/>
              </a:rPr>
              <a:t>The web container creates the instance of a servlet after loading the servlet class. The servlet instance is created only once in the servlet life cycle</a:t>
            </a:r>
            <a:r>
              <a:rPr lang="en-US" sz="2000" b="1" dirty="0">
                <a:cs typeface="Times New Roman" panose="02020603050405020304" pitchFamily="18" charset="0"/>
              </a:rPr>
              <a:t>.</a:t>
            </a:r>
          </a:p>
          <a:p>
            <a:pPr marL="457200" indent="-457200" algn="just">
              <a:lnSpc>
                <a:spcPct val="150000"/>
              </a:lnSpc>
              <a:buAutoNum type="arabicPeriod"/>
            </a:pPr>
            <a:r>
              <a:rPr lang="en-US" sz="2000" b="1" dirty="0" err="1">
                <a:cs typeface="Times New Roman" panose="02020603050405020304" pitchFamily="18" charset="0"/>
              </a:rPr>
              <a:t>init</a:t>
            </a:r>
            <a:r>
              <a:rPr lang="en-US" sz="2000" b="1" dirty="0">
                <a:cs typeface="Times New Roman" panose="02020603050405020304" pitchFamily="18" charset="0"/>
              </a:rPr>
              <a:t>() method is invoked to initialize: </a:t>
            </a:r>
            <a:r>
              <a:rPr lang="en-US" sz="2000" dirty="0">
                <a:cs typeface="Times New Roman" panose="02020603050405020304" pitchFamily="18" charset="0"/>
              </a:rPr>
              <a:t>The web container calls the </a:t>
            </a:r>
            <a:r>
              <a:rPr lang="en-US" sz="2000" dirty="0" err="1">
                <a:cs typeface="Times New Roman" panose="02020603050405020304" pitchFamily="18" charset="0"/>
              </a:rPr>
              <a:t>init</a:t>
            </a:r>
            <a:r>
              <a:rPr lang="en-US" sz="2000" dirty="0">
                <a:cs typeface="Times New Roman" panose="02020603050405020304" pitchFamily="18" charset="0"/>
              </a:rPr>
              <a:t> method only once after creating the servlet instance. The </a:t>
            </a:r>
            <a:r>
              <a:rPr lang="en-US" sz="2000" dirty="0" err="1">
                <a:cs typeface="Times New Roman" panose="02020603050405020304" pitchFamily="18" charset="0"/>
              </a:rPr>
              <a:t>init</a:t>
            </a:r>
            <a:r>
              <a:rPr lang="en-US" sz="2000" dirty="0">
                <a:cs typeface="Times New Roman" panose="02020603050405020304" pitchFamily="18" charset="0"/>
              </a:rPr>
              <a:t> method is used to initialize the servlet. It is the life cycle method of the </a:t>
            </a:r>
            <a:r>
              <a:rPr lang="en-US" sz="2000" dirty="0" err="1">
                <a:cs typeface="Times New Roman" panose="02020603050405020304" pitchFamily="18" charset="0"/>
              </a:rPr>
              <a:t>javax.servlet.Servlet</a:t>
            </a:r>
            <a:r>
              <a:rPr lang="en-US" sz="2000" dirty="0">
                <a:cs typeface="Times New Roman" panose="02020603050405020304" pitchFamily="18" charset="0"/>
              </a:rPr>
              <a:t> interface. </a:t>
            </a:r>
          </a:p>
          <a:p>
            <a:pPr marL="457200" indent="-457200" algn="just">
              <a:lnSpc>
                <a:spcPct val="150000"/>
              </a:lnSpc>
              <a:buAutoNum type="arabicPeriod"/>
            </a:pPr>
            <a:r>
              <a:rPr lang="en-US" sz="2000" b="1" dirty="0">
                <a:cs typeface="Times New Roman" panose="02020603050405020304" pitchFamily="18" charset="0"/>
              </a:rPr>
              <a:t>service() method is invoked: </a:t>
            </a:r>
            <a:r>
              <a:rPr lang="en-US" sz="2000" dirty="0">
                <a:cs typeface="Times New Roman" panose="02020603050405020304" pitchFamily="18" charset="0"/>
              </a:rPr>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a:t>
            </a:r>
          </a:p>
        </p:txBody>
      </p:sp>
    </p:spTree>
    <p:extLst>
      <p:ext uri="{BB962C8B-B14F-4D97-AF65-F5344CB8AC3E}">
        <p14:creationId xmlns:p14="http://schemas.microsoft.com/office/powerpoint/2010/main" val="308746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374288" y="714330"/>
            <a:ext cx="7039236" cy="646331"/>
          </a:xfrm>
          <a:prstGeom prst="rect">
            <a:avLst/>
          </a:prstGeom>
          <a:noFill/>
        </p:spPr>
        <p:txBody>
          <a:bodyPr wrap="square" rtlCol="0">
            <a:spAutoFit/>
          </a:bodyPr>
          <a:lstStyle/>
          <a:p>
            <a:r>
              <a:rPr lang="en-US" sz="3600" dirty="0"/>
              <a:t>Servlet Life Cycle</a:t>
            </a:r>
          </a:p>
        </p:txBody>
      </p:sp>
      <p:sp>
        <p:nvSpPr>
          <p:cNvPr id="11" name="TextBox 10">
            <a:extLst>
              <a:ext uri="{FF2B5EF4-FFF2-40B4-BE49-F238E27FC236}">
                <a16:creationId xmlns:a16="http://schemas.microsoft.com/office/drawing/2014/main" id="{DD7937CC-3847-4344-8E06-B18AC6776C72}"/>
              </a:ext>
            </a:extLst>
          </p:cNvPr>
          <p:cNvSpPr txBox="1"/>
          <p:nvPr/>
        </p:nvSpPr>
        <p:spPr>
          <a:xfrm>
            <a:off x="678425" y="1657522"/>
            <a:ext cx="10697497" cy="3373359"/>
          </a:xfrm>
          <a:prstGeom prst="rect">
            <a:avLst/>
          </a:prstGeom>
          <a:noFill/>
        </p:spPr>
        <p:txBody>
          <a:bodyPr wrap="square">
            <a:spAutoFit/>
          </a:bodyPr>
          <a:lstStyle/>
          <a:p>
            <a:pPr algn="just">
              <a:lnSpc>
                <a:spcPct val="150000"/>
              </a:lnSpc>
            </a:pPr>
            <a:r>
              <a:rPr lang="en-US" sz="1800" b="1" dirty="0">
                <a:cs typeface="Times New Roman" panose="02020603050405020304" pitchFamily="18" charset="0"/>
              </a:rPr>
              <a:t>5. destroy() method is invoked: </a:t>
            </a:r>
            <a:r>
              <a:rPr lang="en-US" sz="1800" dirty="0">
                <a:cs typeface="Times New Roman" panose="02020603050405020304" pitchFamily="18" charset="0"/>
              </a:rPr>
              <a:t>The web container calls the destroy method before removing the servlet instance from the service. It gives the servlet an opportunity to clean up any resource for example memory, thread etc. </a:t>
            </a:r>
          </a:p>
          <a:p>
            <a:pPr algn="just">
              <a:lnSpc>
                <a:spcPct val="150000"/>
              </a:lnSpc>
            </a:pPr>
            <a:endParaRPr lang="en-US" sz="1800" dirty="0">
              <a:cs typeface="Times New Roman" panose="02020603050405020304" pitchFamily="18" charset="0"/>
            </a:endParaRPr>
          </a:p>
          <a:p>
            <a:pPr algn="just">
              <a:lnSpc>
                <a:spcPct val="150000"/>
              </a:lnSpc>
            </a:pPr>
            <a:r>
              <a:rPr lang="en-US" sz="1800" dirty="0">
                <a:cs typeface="Times New Roman" panose="02020603050405020304" pitchFamily="18" charset="0"/>
              </a:rPr>
              <a:t>There are three states of Servlet:</a:t>
            </a:r>
          </a:p>
          <a:p>
            <a:pPr marL="342900" indent="-342900" algn="just">
              <a:lnSpc>
                <a:spcPct val="150000"/>
              </a:lnSpc>
              <a:buFont typeface="Arial" panose="020B0604020202020204" pitchFamily="34" charset="0"/>
              <a:buChar char="•"/>
            </a:pPr>
            <a:r>
              <a:rPr lang="en-US" sz="1800" dirty="0">
                <a:cs typeface="Times New Roman" panose="02020603050405020304" pitchFamily="18" charset="0"/>
              </a:rPr>
              <a:t>New (before invoking the </a:t>
            </a:r>
            <a:r>
              <a:rPr lang="en-US" sz="1800" dirty="0" err="1">
                <a:cs typeface="Times New Roman" panose="02020603050405020304" pitchFamily="18" charset="0"/>
              </a:rPr>
              <a:t>init</a:t>
            </a:r>
            <a:r>
              <a:rPr lang="en-US" sz="1800" dirty="0">
                <a:cs typeface="Times New Roman" panose="02020603050405020304" pitchFamily="18" charset="0"/>
              </a:rPr>
              <a:t> () method)</a:t>
            </a:r>
          </a:p>
          <a:p>
            <a:pPr marL="342900" indent="-342900" algn="just">
              <a:lnSpc>
                <a:spcPct val="150000"/>
              </a:lnSpc>
              <a:buFont typeface="Arial" panose="020B0604020202020204" pitchFamily="34" charset="0"/>
              <a:buChar char="•"/>
            </a:pPr>
            <a:r>
              <a:rPr lang="en-US" sz="1800" dirty="0">
                <a:cs typeface="Times New Roman" panose="02020603050405020304" pitchFamily="18" charset="0"/>
              </a:rPr>
              <a:t>Ready (After invoking the </a:t>
            </a:r>
            <a:r>
              <a:rPr lang="en-US" sz="1800" dirty="0" err="1">
                <a:cs typeface="Times New Roman" panose="02020603050405020304" pitchFamily="18" charset="0"/>
              </a:rPr>
              <a:t>init</a:t>
            </a:r>
            <a:r>
              <a:rPr lang="en-US" sz="1800" dirty="0">
                <a:cs typeface="Times New Roman" panose="02020603050405020304" pitchFamily="18" charset="0"/>
              </a:rPr>
              <a:t> () method) </a:t>
            </a:r>
          </a:p>
          <a:p>
            <a:pPr marL="342900" indent="-342900" algn="just">
              <a:lnSpc>
                <a:spcPct val="150000"/>
              </a:lnSpc>
              <a:buFont typeface="Arial" panose="020B0604020202020204" pitchFamily="34" charset="0"/>
              <a:buChar char="•"/>
            </a:pPr>
            <a:r>
              <a:rPr lang="en-US" sz="1800" dirty="0">
                <a:cs typeface="Times New Roman" panose="02020603050405020304" pitchFamily="18" charset="0"/>
              </a:rPr>
              <a:t>End (After invoking the destroy () method )</a:t>
            </a:r>
          </a:p>
        </p:txBody>
      </p:sp>
    </p:spTree>
    <p:extLst>
      <p:ext uri="{BB962C8B-B14F-4D97-AF65-F5344CB8AC3E}">
        <p14:creationId xmlns:p14="http://schemas.microsoft.com/office/powerpoint/2010/main" val="210243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374288" y="714330"/>
            <a:ext cx="7039236" cy="646331"/>
          </a:xfrm>
          <a:prstGeom prst="rect">
            <a:avLst/>
          </a:prstGeom>
          <a:noFill/>
        </p:spPr>
        <p:txBody>
          <a:bodyPr wrap="square" rtlCol="0">
            <a:spAutoFit/>
          </a:bodyPr>
          <a:lstStyle/>
          <a:p>
            <a:r>
              <a:rPr lang="en-US" sz="3600" dirty="0"/>
              <a:t>Servlet</a:t>
            </a:r>
          </a:p>
        </p:txBody>
      </p:sp>
      <p:pic>
        <p:nvPicPr>
          <p:cNvPr id="4" name="Picture 3">
            <a:extLst>
              <a:ext uri="{FF2B5EF4-FFF2-40B4-BE49-F238E27FC236}">
                <a16:creationId xmlns:a16="http://schemas.microsoft.com/office/drawing/2014/main" id="{69DBB50E-D001-47AB-9466-6148BC0AA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26804"/>
            <a:ext cx="8915400" cy="443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6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3289</TotalTime>
  <Words>597</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Dr. Jitendra Rajpurohit</cp:lastModifiedBy>
  <cp:revision>299</cp:revision>
  <dcterms:created xsi:type="dcterms:W3CDTF">2019-11-28T10:40:03Z</dcterms:created>
  <dcterms:modified xsi:type="dcterms:W3CDTF">2022-11-29T20:17:53Z</dcterms:modified>
</cp:coreProperties>
</file>