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1"/>
  </p:notesMasterIdLst>
  <p:handoutMasterIdLst>
    <p:handoutMasterId r:id="rId12"/>
  </p:handoutMasterIdLst>
  <p:sldIdLst>
    <p:sldId id="672" r:id="rId2"/>
    <p:sldId id="667" r:id="rId3"/>
    <p:sldId id="666" r:id="rId4"/>
    <p:sldId id="669" r:id="rId5"/>
    <p:sldId id="671" r:id="rId6"/>
    <p:sldId id="668" r:id="rId7"/>
    <p:sldId id="670" r:id="rId8"/>
    <p:sldId id="673" r:id="rId9"/>
    <p:sldId id="674"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99FF33"/>
    <a:srgbClr val="FFFF99"/>
    <a:srgbClr val="FF9933"/>
    <a:srgbClr val="0099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707" autoAdjust="0"/>
    <p:restoredTop sz="94660"/>
  </p:normalViewPr>
  <p:slideViewPr>
    <p:cSldViewPr snapToGrid="0" snapToObjects="1">
      <p:cViewPr varScale="1">
        <p:scale>
          <a:sx n="69" d="100"/>
          <a:sy n="69" d="100"/>
        </p:scale>
        <p:origin x="1842"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1/16/2023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1/16/2023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969818" y="2540000"/>
            <a:ext cx="7481455" cy="889000"/>
          </a:xfrm>
        </p:spPr>
        <p:txBody>
          <a:bodyPr/>
          <a:lstStyle/>
          <a:p>
            <a:pPr eaLnBrk="1" hangingPunct="1"/>
            <a:r>
              <a:rPr lang="en-US" altLang="en-US" dirty="0"/>
              <a:t>AWS</a:t>
            </a:r>
          </a:p>
        </p:txBody>
      </p:sp>
    </p:spTree>
    <p:extLst>
      <p:ext uri="{BB962C8B-B14F-4D97-AF65-F5344CB8AC3E}">
        <p14:creationId xmlns:p14="http://schemas.microsoft.com/office/powerpoint/2010/main" val="363668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What is AWS</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Amazon Web Services, is a subsidiary of Amazon that provides on-demand cloud computing platforms and APIs to individuals, companies, and governments, on a metered pay-as-you-go basis.</a:t>
            </a:r>
          </a:p>
          <a:p>
            <a:pPr algn="just" eaLnBrk="1" hangingPunct="1">
              <a:lnSpc>
                <a:spcPct val="90000"/>
              </a:lnSpc>
            </a:pPr>
            <a:r>
              <a:rPr lang="en-US" sz="2200" dirty="0">
                <a:latin typeface="Times New Roman" panose="02020603050405020304" pitchFamily="18" charset="0"/>
                <a:ea typeface="Calibri" panose="020F0502020204030204" pitchFamily="34" charset="0"/>
              </a:rPr>
              <a:t>It was founded on 3</a:t>
            </a:r>
            <a:r>
              <a:rPr lang="en-US" sz="2200" baseline="30000" dirty="0">
                <a:latin typeface="Times New Roman" panose="02020603050405020304" pitchFamily="18" charset="0"/>
                <a:ea typeface="Calibri" panose="020F0502020204030204" pitchFamily="34" charset="0"/>
              </a:rPr>
              <a:t>rd</a:t>
            </a:r>
            <a:r>
              <a:rPr lang="en-US" sz="2200" dirty="0">
                <a:latin typeface="Times New Roman" panose="02020603050405020304" pitchFamily="18" charset="0"/>
                <a:ea typeface="Calibri" panose="020F0502020204030204" pitchFamily="34" charset="0"/>
              </a:rPr>
              <a:t> March 2006.</a:t>
            </a:r>
          </a:p>
        </p:txBody>
      </p:sp>
    </p:spTree>
    <p:extLst>
      <p:ext uri="{BB962C8B-B14F-4D97-AF65-F5344CB8AC3E}">
        <p14:creationId xmlns:p14="http://schemas.microsoft.com/office/powerpoint/2010/main" val="285146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Region</a:t>
            </a:r>
          </a:p>
        </p:txBody>
      </p:sp>
      <p:sp>
        <p:nvSpPr>
          <p:cNvPr id="11268" name="Rectangle 3"/>
          <p:cNvSpPr>
            <a:spLocks noGrp="1" noChangeArrowheads="1"/>
          </p:cNvSpPr>
          <p:nvPr>
            <p:ph type="body" idx="1"/>
          </p:nvPr>
        </p:nvSpPr>
        <p:spPr>
          <a:xfrm>
            <a:off x="485486" y="1236518"/>
            <a:ext cx="8603093"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Region is a separate geographic area.</a:t>
            </a:r>
          </a:p>
          <a:p>
            <a:pPr algn="just" eaLnBrk="1" hangingPunct="1">
              <a:lnSpc>
                <a:spcPct val="90000"/>
              </a:lnSpc>
            </a:pPr>
            <a:r>
              <a:rPr lang="en-US" sz="2200" dirty="0">
                <a:latin typeface="Times New Roman" panose="02020603050405020304" pitchFamily="18" charset="0"/>
                <a:ea typeface="Calibri" panose="020F0502020204030204" pitchFamily="34" charset="0"/>
              </a:rPr>
              <a:t>Each region is completely independent and isolated from other region. </a:t>
            </a:r>
          </a:p>
          <a:p>
            <a:pPr algn="just" eaLnBrk="1" hangingPunct="1">
              <a:lnSpc>
                <a:spcPct val="90000"/>
              </a:lnSpc>
            </a:pPr>
            <a:r>
              <a:rPr lang="en-US" sz="2200" dirty="0">
                <a:latin typeface="Times New Roman" panose="02020603050405020304" pitchFamily="18" charset="0"/>
                <a:ea typeface="Calibri" panose="020F0502020204030204" pitchFamily="34" charset="0"/>
              </a:rPr>
              <a:t>The AWS Cloud spans in 27 geographic regions around the world.</a:t>
            </a:r>
          </a:p>
          <a:p>
            <a:pPr algn="just" eaLnBrk="1" hangingPunct="1">
              <a:lnSpc>
                <a:spcPct val="90000"/>
              </a:lnSpc>
            </a:pPr>
            <a:r>
              <a:rPr lang="en-IN" sz="2200" b="0" i="0" dirty="0">
                <a:solidFill>
                  <a:srgbClr val="202124"/>
                </a:solidFill>
                <a:effectLst/>
                <a:latin typeface="Times New Roman" panose="02020603050405020304" pitchFamily="18" charset="0"/>
                <a:cs typeface="Times New Roman" panose="02020603050405020304" pitchFamily="18" charset="0"/>
              </a:rPr>
              <a:t>Regions in Australia, Canada, India, Israel, New Zealand, Spain, Switzerland, and Thailand.</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E7F0AA9-B7B6-9304-3395-4D42EF575157}"/>
              </a:ext>
            </a:extLst>
          </p:cNvPr>
          <p:cNvPicPr>
            <a:picLocks noChangeAspect="1"/>
          </p:cNvPicPr>
          <p:nvPr/>
        </p:nvPicPr>
        <p:blipFill>
          <a:blip r:embed="rId2"/>
          <a:stretch>
            <a:fillRect/>
          </a:stretch>
        </p:blipFill>
        <p:spPr>
          <a:xfrm>
            <a:off x="207816" y="3020291"/>
            <a:ext cx="8880763" cy="3796144"/>
          </a:xfrm>
          <a:prstGeom prst="rect">
            <a:avLst/>
          </a:prstGeom>
        </p:spPr>
      </p:pic>
    </p:spTree>
    <p:extLst>
      <p:ext uri="{BB962C8B-B14F-4D97-AF65-F5344CB8AC3E}">
        <p14:creationId xmlns:p14="http://schemas.microsoft.com/office/powerpoint/2010/main" val="336867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Region</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you view your resources, you see only the resources that are tied to the Region that you specified. </a:t>
            </a:r>
          </a:p>
          <a:p>
            <a:pPr algn="just" eaLnBrk="1" hangingPunct="1">
              <a:lnSpc>
                <a:spcPct val="90000"/>
              </a:lnSpc>
            </a:pPr>
            <a:r>
              <a:rPr lang="en-US" sz="2200" dirty="0">
                <a:latin typeface="Times New Roman" panose="02020603050405020304" pitchFamily="18" charset="0"/>
                <a:ea typeface="Calibri" panose="020F0502020204030204" pitchFamily="34" charset="0"/>
              </a:rPr>
              <a:t>This is because Regions are isolated from each other, and we don't automatically replicate resources across Regions.</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There is a charge for data transfer between Regions. </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An AWS account provides multiple Regions so that you can launch Amazon service instances in locations that meet your requirements.</a:t>
            </a:r>
          </a:p>
        </p:txBody>
      </p:sp>
      <p:graphicFrame>
        <p:nvGraphicFramePr>
          <p:cNvPr id="2" name="Table 1">
            <a:extLst>
              <a:ext uri="{FF2B5EF4-FFF2-40B4-BE49-F238E27FC236}">
                <a16:creationId xmlns:a16="http://schemas.microsoft.com/office/drawing/2014/main" id="{6F894E6A-93BD-44EF-249C-45A616163EEB}"/>
              </a:ext>
            </a:extLst>
          </p:cNvPr>
          <p:cNvGraphicFramePr>
            <a:graphicFrameLocks noGrp="1"/>
          </p:cNvGraphicFramePr>
          <p:nvPr>
            <p:extLst>
              <p:ext uri="{D42A27DB-BD31-4B8C-83A1-F6EECF244321}">
                <p14:modId xmlns:p14="http://schemas.microsoft.com/office/powerpoint/2010/main" val="4108080429"/>
              </p:ext>
            </p:extLst>
          </p:nvPr>
        </p:nvGraphicFramePr>
        <p:xfrm>
          <a:off x="886113" y="3810000"/>
          <a:ext cx="7772400" cy="2424994"/>
        </p:xfrm>
        <a:graphic>
          <a:graphicData uri="http://schemas.openxmlformats.org/drawingml/2006/table">
            <a:tbl>
              <a:tblPr>
                <a:tableStyleId>{5C22544A-7EE6-4342-B048-85BDC9FD1C3A}</a:tableStyleId>
              </a:tblPr>
              <a:tblGrid>
                <a:gridCol w="1295918">
                  <a:extLst>
                    <a:ext uri="{9D8B030D-6E8A-4147-A177-3AD203B41FA5}">
                      <a16:colId xmlns:a16="http://schemas.microsoft.com/office/drawing/2014/main" val="1791359115"/>
                    </a:ext>
                  </a:extLst>
                </a:gridCol>
                <a:gridCol w="1926784">
                  <a:extLst>
                    <a:ext uri="{9D8B030D-6E8A-4147-A177-3AD203B41FA5}">
                      <a16:colId xmlns:a16="http://schemas.microsoft.com/office/drawing/2014/main" val="1926022655"/>
                    </a:ext>
                  </a:extLst>
                </a:gridCol>
                <a:gridCol w="2274849">
                  <a:extLst>
                    <a:ext uri="{9D8B030D-6E8A-4147-A177-3AD203B41FA5}">
                      <a16:colId xmlns:a16="http://schemas.microsoft.com/office/drawing/2014/main" val="537274672"/>
                    </a:ext>
                  </a:extLst>
                </a:gridCol>
                <a:gridCol w="2274849">
                  <a:extLst>
                    <a:ext uri="{9D8B030D-6E8A-4147-A177-3AD203B41FA5}">
                      <a16:colId xmlns:a16="http://schemas.microsoft.com/office/drawing/2014/main" val="2679178772"/>
                    </a:ext>
                  </a:extLst>
                </a:gridCol>
              </a:tblGrid>
              <a:tr h="186538">
                <a:tc>
                  <a:txBody>
                    <a:bodyPr/>
                    <a:lstStyle/>
                    <a:p>
                      <a:pPr algn="l" fontAlgn="t"/>
                      <a:r>
                        <a:rPr lang="en-IN" sz="1100" u="none" strike="noStrike">
                          <a:effectLst/>
                        </a:rPr>
                        <a:t>Code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Name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Code</a:t>
                      </a:r>
                      <a:endParaRPr lang="en-IN" sz="1100" b="1"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Name</a:t>
                      </a:r>
                      <a:endParaRPr lang="en-IN" sz="1100" b="1"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415244052"/>
                  </a:ext>
                </a:extLst>
              </a:tr>
              <a:tr h="186538">
                <a:tc>
                  <a:txBody>
                    <a:bodyPr/>
                    <a:lstStyle/>
                    <a:p>
                      <a:pPr algn="l" fontAlgn="t"/>
                      <a:r>
                        <a:rPr lang="en-IN" sz="1100" u="none" strike="noStrike">
                          <a:effectLst/>
                        </a:rPr>
                        <a:t>us-east-2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East (Ohio)</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(Osaka)</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444471995"/>
                  </a:ext>
                </a:extLst>
              </a:tr>
              <a:tr h="186538">
                <a:tc>
                  <a:txBody>
                    <a:bodyPr/>
                    <a:lstStyle/>
                    <a:p>
                      <a:pPr algn="l" fontAlgn="t"/>
                      <a:r>
                        <a:rPr lang="en-IN" sz="1100" u="none" strike="noStrike">
                          <a:effectLst/>
                        </a:rPr>
                        <a:t>us-east-1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East (N. Virginia)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(Seoul)</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741170905"/>
                  </a:ext>
                </a:extLst>
              </a:tr>
              <a:tr h="186538">
                <a:tc>
                  <a:txBody>
                    <a:bodyPr/>
                    <a:lstStyle/>
                    <a:p>
                      <a:pPr algn="l" fontAlgn="t"/>
                      <a:r>
                        <a:rPr lang="en-IN" sz="1100" u="none" strike="noStrike">
                          <a:effectLst/>
                        </a:rPr>
                        <a:t>us-west-1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West (N. California)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ap-southeast-1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(Singapore)</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740284830"/>
                  </a:ext>
                </a:extLst>
              </a:tr>
              <a:tr h="186538">
                <a:tc>
                  <a:txBody>
                    <a:bodyPr/>
                    <a:lstStyle/>
                    <a:p>
                      <a:pPr algn="l" fontAlgn="t"/>
                      <a:r>
                        <a:rPr lang="en-IN" sz="1100" u="none" strike="noStrike">
                          <a:effectLst/>
                        </a:rPr>
                        <a:t>us-west-2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US West (Oregon)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ap-southeast-2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(Sydney)</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862203751"/>
                  </a:ext>
                </a:extLst>
              </a:tr>
              <a:tr h="186538">
                <a:tc>
                  <a:txBody>
                    <a:bodyPr/>
                    <a:lstStyle/>
                    <a:p>
                      <a:pPr algn="l" fontAlgn="t"/>
                      <a:r>
                        <a:rPr lang="en-IN" sz="1100" u="none" strike="noStrike">
                          <a:effectLst/>
                        </a:rPr>
                        <a:t>af-south-1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Africa (Cape Town)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ap-northeast-1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(Tokyo)</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689566625"/>
                  </a:ext>
                </a:extLst>
              </a:tr>
              <a:tr h="186538">
                <a:tc>
                  <a:txBody>
                    <a:bodyPr/>
                    <a:lstStyle/>
                    <a:p>
                      <a:pPr algn="l" fontAlgn="t"/>
                      <a:r>
                        <a:rPr lang="en-IN" sz="1100" u="none" strike="noStrike">
                          <a:effectLst/>
                        </a:rPr>
                        <a:t>ap-east-1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(Hong Kong)</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ca-central-1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Canada (Central)</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878066660"/>
                  </a:ext>
                </a:extLst>
              </a:tr>
              <a:tr h="186538">
                <a:tc>
                  <a:txBody>
                    <a:bodyPr/>
                    <a:lstStyle/>
                    <a:p>
                      <a:pPr algn="l" fontAlgn="t"/>
                      <a:r>
                        <a:rPr lang="en-IN" sz="1100" u="none" strike="noStrike">
                          <a:effectLst/>
                        </a:rPr>
                        <a:t>ap-southeast-3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(Jakarta)</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eu-central-1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(Frankfurt)</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599793465"/>
                  </a:ext>
                </a:extLst>
              </a:tr>
              <a:tr h="186538">
                <a:tc>
                  <a:txBody>
                    <a:bodyPr/>
                    <a:lstStyle/>
                    <a:p>
                      <a:pPr algn="l" fontAlgn="t"/>
                      <a:r>
                        <a:rPr lang="en-IN" sz="1100" u="none" strike="noStrike">
                          <a:effectLst/>
                        </a:rPr>
                        <a:t>ap-south-1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Asia Pacific (Mumbai)</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(Ireland)</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566532997"/>
                  </a:ext>
                </a:extLst>
              </a:tr>
              <a:tr h="186538">
                <a:tc>
                  <a:txBody>
                    <a:bodyPr/>
                    <a:lstStyle/>
                    <a:p>
                      <a:pPr algn="l" fontAlgn="t"/>
                      <a:r>
                        <a:rPr lang="en-IN" sz="1100" u="none" strike="noStrike">
                          <a:effectLst/>
                        </a:rPr>
                        <a:t>me-south-1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Middle East (Bahrain)</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eu-west-2</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(London)</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361301026"/>
                  </a:ext>
                </a:extLst>
              </a:tr>
              <a:tr h="186538">
                <a:tc>
                  <a:txBody>
                    <a:bodyPr/>
                    <a:lstStyle/>
                    <a:p>
                      <a:pPr algn="l" fontAlgn="t"/>
                      <a:r>
                        <a:rPr lang="en-IN" sz="1100" u="none" strike="noStrike">
                          <a:effectLst/>
                        </a:rPr>
                        <a:t>me-central-1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Middle East (UAE)</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dirty="0">
                          <a:effectLst/>
                        </a:rPr>
                        <a:t>eu-south-1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(Milan)</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3042803283"/>
                  </a:ext>
                </a:extLst>
              </a:tr>
              <a:tr h="186538">
                <a:tc>
                  <a:txBody>
                    <a:bodyPr/>
                    <a:lstStyle/>
                    <a:p>
                      <a:pPr algn="l" fontAlgn="t"/>
                      <a:r>
                        <a:rPr lang="en-IN" sz="1100" u="none" strike="noStrike">
                          <a:effectLst/>
                        </a:rPr>
                        <a:t>sa-east-1</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South America (São Paulo)</a:t>
                      </a:r>
                      <a:endParaRPr lang="en-IN" sz="1100" b="0" i="0" u="none" strike="noStrike">
                        <a:solidFill>
                          <a:srgbClr val="16191F"/>
                        </a:solidFill>
                        <a:effectLst/>
                        <a:latin typeface="Amazon Ember"/>
                      </a:endParaRPr>
                    </a:p>
                  </a:txBody>
                  <a:tcPr marL="167884" marR="9327" marT="9327" marB="0"/>
                </a:tc>
                <a:tc>
                  <a:txBody>
                    <a:bodyPr/>
                    <a:lstStyle/>
                    <a:p>
                      <a:pPr algn="l" fontAlgn="t"/>
                      <a:r>
                        <a:rPr lang="en-IN" sz="1100" u="none" strike="noStrike">
                          <a:effectLst/>
                        </a:rPr>
                        <a:t>eu-west-3</a:t>
                      </a:r>
                      <a:endParaRPr lang="en-IN" sz="1100" b="0" i="0" u="none" strike="noStrike">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a:effectLst/>
                        </a:rPr>
                        <a:t>Europe (Paris)</a:t>
                      </a:r>
                      <a:endParaRPr lang="en-IN" sz="1100" b="0" i="0" u="none" strike="noStrike">
                        <a:solidFill>
                          <a:srgbClr val="16191F"/>
                        </a:solidFill>
                        <a:effectLst/>
                        <a:latin typeface="Amazon Ember"/>
                      </a:endParaRPr>
                    </a:p>
                  </a:txBody>
                  <a:tcPr marL="167884" marR="9327" marT="9327" marB="0"/>
                </a:tc>
                <a:extLst>
                  <a:ext uri="{0D108BD9-81ED-4DB2-BD59-A6C34878D82A}">
                    <a16:rowId xmlns:a16="http://schemas.microsoft.com/office/drawing/2014/main" val="137811890"/>
                  </a:ext>
                </a:extLst>
              </a:tr>
              <a:tr h="18653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27" marR="9327" marT="9327"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27" marR="9327" marT="9327" marB="0" anchor="b"/>
                </a:tc>
                <a:tc>
                  <a:txBody>
                    <a:bodyPr/>
                    <a:lstStyle/>
                    <a:p>
                      <a:pPr algn="l" fontAlgn="t"/>
                      <a:r>
                        <a:rPr lang="en-IN" sz="1100" u="none" strike="noStrike" dirty="0">
                          <a:effectLst/>
                        </a:rPr>
                        <a:t>eu-north-1</a:t>
                      </a:r>
                      <a:endParaRPr lang="en-IN" sz="1100" b="0" i="0" u="none" strike="noStrike" dirty="0">
                        <a:solidFill>
                          <a:srgbClr val="16191F"/>
                        </a:solidFill>
                        <a:effectLst/>
                        <a:latin typeface="Consolas" panose="020B0609020204030204" pitchFamily="49" charset="0"/>
                      </a:endParaRPr>
                    </a:p>
                  </a:txBody>
                  <a:tcPr marL="167884" marR="9327" marT="9327" marB="0"/>
                </a:tc>
                <a:tc>
                  <a:txBody>
                    <a:bodyPr/>
                    <a:lstStyle/>
                    <a:p>
                      <a:pPr algn="l" fontAlgn="t"/>
                      <a:r>
                        <a:rPr lang="en-IN" sz="1100" u="none" strike="noStrike" dirty="0">
                          <a:effectLst/>
                        </a:rPr>
                        <a:t>Europe (Stockholm)</a:t>
                      </a:r>
                      <a:endParaRPr lang="en-IN" sz="1100" b="0" i="0" u="none" strike="noStrike" dirty="0">
                        <a:solidFill>
                          <a:srgbClr val="16191F"/>
                        </a:solidFill>
                        <a:effectLst/>
                        <a:latin typeface="Amazon Ember"/>
                      </a:endParaRPr>
                    </a:p>
                  </a:txBody>
                  <a:tcPr marL="167884" marR="9327" marT="9327" marB="0"/>
                </a:tc>
                <a:extLst>
                  <a:ext uri="{0D108BD9-81ED-4DB2-BD59-A6C34878D82A}">
                    <a16:rowId xmlns:a16="http://schemas.microsoft.com/office/drawing/2014/main" val="3239498950"/>
                  </a:ext>
                </a:extLst>
              </a:tr>
            </a:tbl>
          </a:graphicData>
        </a:graphic>
      </p:graphicFrame>
    </p:spTree>
    <p:extLst>
      <p:ext uri="{BB962C8B-B14F-4D97-AF65-F5344CB8AC3E}">
        <p14:creationId xmlns:p14="http://schemas.microsoft.com/office/powerpoint/2010/main" val="88035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How to choose right Region</a:t>
            </a:r>
          </a:p>
        </p:txBody>
      </p:sp>
      <p:sp>
        <p:nvSpPr>
          <p:cNvPr id="11268" name="Rectangle 3"/>
          <p:cNvSpPr>
            <a:spLocks noGrp="1" noChangeArrowheads="1"/>
          </p:cNvSpPr>
          <p:nvPr>
            <p:ph type="body" idx="1"/>
          </p:nvPr>
        </p:nvSpPr>
        <p:spPr>
          <a:xfrm>
            <a:off x="485486" y="1236518"/>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Consider four main aspects when deciding which AWS Region to host your applications and workloads: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Latency: If your application is sensitive to latency, choose a Region that is close to your user base. This helps prevent long wait times for your customers.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Price: Due to the local economy and the physical nature of operating data centers, prices may vary from one Region to another. The pricing in a Region can be impacted by internet connectivity, prices of imported pieces of equipment, customs, real estate, and more. Instead of charging a flat rate worldwide, AWS charges based on the financial factors specific to the location.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Service availability: Some services may not be available in some Regions. The AWS documentation provides a table containing the Regions and the available services within each one. So, choose the region according to your service requirements.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Compliance</a:t>
            </a:r>
            <a:r>
              <a:rPr lang="en-US" sz="1800" dirty="0">
                <a:ea typeface="Calibri" panose="020F0502020204030204" pitchFamily="34" charset="0"/>
              </a:rPr>
              <a:t>: </a:t>
            </a:r>
            <a:r>
              <a:rPr lang="en-US" sz="1800" dirty="0">
                <a:latin typeface="Times New Roman" panose="02020603050405020304" pitchFamily="18" charset="0"/>
                <a:ea typeface="Calibri" panose="020F0502020204030204" pitchFamily="34" charset="0"/>
              </a:rPr>
              <a:t>Enterprise companies often need to comply with regulations that require customer data to be stored in a specific geographic territory. If applicable, you should choose a Region that meets your compliance requirements.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019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Availability Zone (AZ)</a:t>
            </a:r>
          </a:p>
        </p:txBody>
      </p:sp>
      <p:sp>
        <p:nvSpPr>
          <p:cNvPr id="11268" name="Rectangle 3"/>
          <p:cNvSpPr>
            <a:spLocks noGrp="1" noChangeArrowheads="1"/>
          </p:cNvSpPr>
          <p:nvPr>
            <p:ph type="body" idx="1"/>
          </p:nvPr>
        </p:nvSpPr>
        <p:spPr>
          <a:xfrm>
            <a:off x="485487" y="1236517"/>
            <a:ext cx="5250296" cy="5150427"/>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Availability Zones are multiple, isolated locations within each Region.</a:t>
            </a:r>
          </a:p>
          <a:p>
            <a:pPr algn="just" eaLnBrk="1" hangingPunct="1">
              <a:lnSpc>
                <a:spcPct val="90000"/>
              </a:lnSpc>
            </a:pPr>
            <a:r>
              <a:rPr lang="en-US" sz="2200" dirty="0">
                <a:latin typeface="Times New Roman" panose="02020603050405020304" pitchFamily="18" charset="0"/>
                <a:ea typeface="Calibri" panose="020F0502020204030204" pitchFamily="34" charset="0"/>
              </a:rPr>
              <a:t>An AZ consists of one or more data centers with redundant power, networking, and connectivity.</a:t>
            </a:r>
          </a:p>
          <a:p>
            <a:pPr algn="just" eaLnBrk="1" hangingPunct="1">
              <a:lnSpc>
                <a:spcPct val="90000"/>
              </a:lnSpc>
            </a:pPr>
            <a:r>
              <a:rPr lang="en-US" sz="2200" dirty="0">
                <a:latin typeface="Times New Roman" panose="02020603050405020304" pitchFamily="18" charset="0"/>
                <a:ea typeface="Calibri" panose="020F0502020204030204" pitchFamily="34" charset="0"/>
              </a:rPr>
              <a:t>The AWS Cloud spans 87 Availability Zones within 27 geographic regions around the world, with announced plans for 24 more Availability Zones and 8 more AWS regions.</a:t>
            </a:r>
          </a:p>
          <a:p>
            <a:pPr algn="just" eaLnBrk="1" hangingPunct="1">
              <a:lnSpc>
                <a:spcPct val="90000"/>
              </a:lnSpc>
            </a:pPr>
            <a:r>
              <a:rPr lang="en-US" sz="2200" dirty="0">
                <a:latin typeface="Times New Roman" panose="02020603050405020304" pitchFamily="18" charset="0"/>
                <a:ea typeface="Calibri" panose="020F0502020204030204" pitchFamily="34" charset="0"/>
              </a:rPr>
              <a:t>The code for Availability Zone is its Region code followed by a letter identifier. For example, us-east-1a.</a:t>
            </a:r>
          </a:p>
        </p:txBody>
      </p:sp>
      <p:pic>
        <p:nvPicPr>
          <p:cNvPr id="2052" name="Picture 4" descr="&#10;    A Region with instances in one Availability Zone.&#10;   ">
            <a:extLst>
              <a:ext uri="{FF2B5EF4-FFF2-40B4-BE49-F238E27FC236}">
                <a16:creationId xmlns:a16="http://schemas.microsoft.com/office/drawing/2014/main" id="{1CC45BFB-D11D-266A-530D-6E3155000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270" y="1574655"/>
            <a:ext cx="28670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93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Availability Zone (AZ)</a:t>
            </a:r>
          </a:p>
        </p:txBody>
      </p:sp>
      <p:sp>
        <p:nvSpPr>
          <p:cNvPr id="11268" name="Rectangle 3"/>
          <p:cNvSpPr>
            <a:spLocks noGrp="1" noChangeArrowheads="1"/>
          </p:cNvSpPr>
          <p:nvPr>
            <p:ph type="body" idx="1"/>
          </p:nvPr>
        </p:nvSpPr>
        <p:spPr>
          <a:xfrm>
            <a:off x="485487" y="1236517"/>
            <a:ext cx="5250296" cy="5278583"/>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When you launch an instance, you can optionally specify an Availability Zone in the Region that you are using. </a:t>
            </a:r>
          </a:p>
          <a:p>
            <a:pPr algn="just" eaLnBrk="1" hangingPunct="1">
              <a:lnSpc>
                <a:spcPct val="90000"/>
              </a:lnSpc>
            </a:pPr>
            <a:r>
              <a:rPr lang="en-US" sz="2200" dirty="0">
                <a:latin typeface="Times New Roman" panose="02020603050405020304" pitchFamily="18" charset="0"/>
                <a:ea typeface="Calibri" panose="020F0502020204030204" pitchFamily="34" charset="0"/>
              </a:rPr>
              <a:t>If you do not specify an Availability Zone, an Availability Zone for your instance is automatically specified.</a:t>
            </a:r>
          </a:p>
          <a:p>
            <a:pPr algn="just" eaLnBrk="1" hangingPunct="1">
              <a:lnSpc>
                <a:spcPct val="90000"/>
              </a:lnSpc>
            </a:pPr>
            <a:r>
              <a:rPr lang="en-US" sz="2200" dirty="0">
                <a:latin typeface="Times New Roman" panose="02020603050405020304" pitchFamily="18" charset="0"/>
                <a:ea typeface="Calibri" panose="020F0502020204030204" pitchFamily="34" charset="0"/>
              </a:rPr>
              <a:t>To keep your application available, you need to maintain high availability and resiliency. </a:t>
            </a:r>
          </a:p>
          <a:p>
            <a:pPr algn="just" eaLnBrk="1" hangingPunct="1">
              <a:lnSpc>
                <a:spcPct val="90000"/>
              </a:lnSpc>
            </a:pPr>
            <a:r>
              <a:rPr lang="en-US" sz="2200" dirty="0">
                <a:latin typeface="Times New Roman" panose="02020603050405020304" pitchFamily="18" charset="0"/>
                <a:ea typeface="Calibri" panose="020F0502020204030204" pitchFamily="34" charset="0"/>
              </a:rPr>
              <a:t>A well-known best practice for cloud architecture is to replicate across multiple AZs. </a:t>
            </a:r>
          </a:p>
          <a:p>
            <a:pPr algn="just" eaLnBrk="1" hangingPunct="1">
              <a:lnSpc>
                <a:spcPct val="90000"/>
              </a:lnSpc>
            </a:pPr>
            <a:r>
              <a:rPr lang="en-US" sz="2200" dirty="0">
                <a:latin typeface="Times New Roman" panose="02020603050405020304" pitchFamily="18" charset="0"/>
                <a:ea typeface="Calibri" panose="020F0502020204030204" pitchFamily="34" charset="0"/>
              </a:rPr>
              <a:t>At a minimum, you should use two AZs. If one entire AZ fails, your application will have infrastructure up and running in at least a second AZ to take over the traffic.</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pic>
        <p:nvPicPr>
          <p:cNvPr id="4098" name="Picture 2">
            <a:extLst>
              <a:ext uri="{FF2B5EF4-FFF2-40B4-BE49-F238E27FC236}">
                <a16:creationId xmlns:a16="http://schemas.microsoft.com/office/drawing/2014/main" id="{F30955D9-8FA4-F7D7-CC67-06398FC7F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783" y="1336961"/>
            <a:ext cx="3408217" cy="5396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71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Local Zone (LZ)</a:t>
            </a:r>
          </a:p>
        </p:txBody>
      </p:sp>
      <p:sp>
        <p:nvSpPr>
          <p:cNvPr id="11268" name="Rectangle 3"/>
          <p:cNvSpPr>
            <a:spLocks noGrp="1" noChangeArrowheads="1"/>
          </p:cNvSpPr>
          <p:nvPr>
            <p:ph type="body" idx="1"/>
          </p:nvPr>
        </p:nvSpPr>
        <p:spPr>
          <a:xfrm>
            <a:off x="485487" y="1236517"/>
            <a:ext cx="8436840" cy="365413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LZ provide you the ability to place resources (computing, storage etc.) in multiple locations close to your end users.</a:t>
            </a:r>
          </a:p>
          <a:p>
            <a:pPr algn="just" eaLnBrk="1" hangingPunct="1">
              <a:lnSpc>
                <a:spcPct val="90000"/>
              </a:lnSpc>
            </a:pPr>
            <a:r>
              <a:rPr lang="en-US" sz="2200" dirty="0">
                <a:latin typeface="Times New Roman" panose="02020603050405020304" pitchFamily="18" charset="0"/>
                <a:ea typeface="Calibri" panose="020F0502020204030204" pitchFamily="34" charset="0"/>
              </a:rPr>
              <a:t>A Local Zone is an extension of an AWS Region in geographic proximity to your users. </a:t>
            </a:r>
          </a:p>
          <a:p>
            <a:pPr algn="just" eaLnBrk="1" hangingPunct="1">
              <a:lnSpc>
                <a:spcPct val="90000"/>
              </a:lnSpc>
            </a:pPr>
            <a:r>
              <a:rPr lang="en-US" sz="2200" dirty="0">
                <a:latin typeface="Times New Roman" panose="02020603050405020304" pitchFamily="18" charset="0"/>
                <a:ea typeface="Calibri" panose="020F0502020204030204" pitchFamily="34" charset="0"/>
              </a:rPr>
              <a:t>Local Zones have their own connections to the internet and support AWS Direct Connect, so that resources created in a Local Zone can serve local users with low-latency communications. </a:t>
            </a:r>
          </a:p>
          <a:p>
            <a:pPr algn="just" eaLnBrk="1" hangingPunct="1">
              <a:lnSpc>
                <a:spcPct val="90000"/>
              </a:lnSpc>
            </a:pPr>
            <a:r>
              <a:rPr lang="en-US" sz="2200" dirty="0">
                <a:latin typeface="Times New Roman" panose="02020603050405020304" pitchFamily="18" charset="0"/>
                <a:ea typeface="Calibri" panose="020F0502020204030204" pitchFamily="34" charset="0"/>
              </a:rPr>
              <a:t>To use a Local Zone, you must first enable it.</a:t>
            </a:r>
          </a:p>
          <a:p>
            <a:pPr algn="just" eaLnBrk="1" hangingPunct="1">
              <a:lnSpc>
                <a:spcPct val="90000"/>
              </a:lnSpc>
            </a:pPr>
            <a:r>
              <a:rPr lang="en-US" sz="2200" dirty="0">
                <a:latin typeface="Times New Roman" panose="02020603050405020304" pitchFamily="18" charset="0"/>
                <a:ea typeface="Calibri" panose="020F0502020204030204" pitchFamily="34" charset="0"/>
              </a:rPr>
              <a:t>The code for a Local Zone is its Region code followed by an identifier that indicates its physical location. E.g., us-west-2-lax-1 in Los Angeles.</a:t>
            </a: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a:p>
            <a:pPr algn="just" eaLnBrk="1" hangingPunct="1">
              <a:lnSpc>
                <a:spcPct val="90000"/>
              </a:lnSpc>
            </a:pPr>
            <a:endParaRPr lang="en-US" sz="2200" dirty="0">
              <a:latin typeface="Times New Roman" panose="02020603050405020304" pitchFamily="18" charset="0"/>
              <a:ea typeface="Calibri" panose="020F0502020204030204" pitchFamily="34" charset="0"/>
            </a:endParaRPr>
          </a:p>
        </p:txBody>
      </p:sp>
      <p:pic>
        <p:nvPicPr>
          <p:cNvPr id="5124" name="Picture 4" descr="&#10;    A VPC with Availability Zones and Local Zones.&#10;   ">
            <a:extLst>
              <a:ext uri="{FF2B5EF4-FFF2-40B4-BE49-F238E27FC236}">
                <a16:creationId xmlns:a16="http://schemas.microsoft.com/office/drawing/2014/main" id="{2007EDAE-D4FB-ABF3-D900-B62A56FE3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790" y="4599709"/>
            <a:ext cx="5248275" cy="225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93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Interacting with AWS</a:t>
            </a:r>
          </a:p>
        </p:txBody>
      </p:sp>
      <p:sp>
        <p:nvSpPr>
          <p:cNvPr id="11268" name="Rectangle 3"/>
          <p:cNvSpPr>
            <a:spLocks noGrp="1" noChangeArrowheads="1"/>
          </p:cNvSpPr>
          <p:nvPr>
            <p:ph type="body" idx="1"/>
          </p:nvPr>
        </p:nvSpPr>
        <p:spPr>
          <a:xfrm>
            <a:off x="485487" y="1236517"/>
            <a:ext cx="8436840" cy="4845628"/>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There are three different ways to use AWS services:</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Management Console: One way to manage cloud resources is through the web-based console, where you log in and click on the desired service. This can be the easiest way to create and manage resources when you first begin working with the cloud.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Command Line Interface (CLI): The AWS CLI is a unified tool to manage AWS services. With just one tool to download and configure, you control multiple AWS services from the command line and automate them with scripts. The AWS CLI is open-source, and there are installers available for Windows, Linux, and Mac OS.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AWS Software Development Kits (SDKs): AWS Software Development Kits (SDKs) are open-source and maintained by AWS for the most popular programming languages, such as C++, Go, Java, JavaScript, .NET, Node.js, PHP, Python, and Ruby. Developers commonly use AWS SDKs to integrate their application source code with AWS services. </a:t>
            </a:r>
          </a:p>
        </p:txBody>
      </p:sp>
    </p:spTree>
    <p:extLst>
      <p:ext uri="{BB962C8B-B14F-4D97-AF65-F5344CB8AC3E}">
        <p14:creationId xmlns:p14="http://schemas.microsoft.com/office/powerpoint/2010/main" val="2263781637"/>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40603</TotalTime>
  <Words>1010</Words>
  <Application>Microsoft Office PowerPoint</Application>
  <PresentationFormat>On-screen Show (4:3)</PresentationFormat>
  <Paragraphs>94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Amazon Ember</vt:lpstr>
      <vt:lpstr>Arial</vt:lpstr>
      <vt:lpstr>Calibri</vt:lpstr>
      <vt:lpstr>Consolas</vt:lpstr>
      <vt:lpstr>Times New Roman</vt:lpstr>
      <vt:lpstr>Wingdings</vt:lpstr>
      <vt:lpstr>Soaring</vt:lpstr>
      <vt:lpstr>AWS</vt:lpstr>
      <vt:lpstr>What is AWS</vt:lpstr>
      <vt:lpstr>Region</vt:lpstr>
      <vt:lpstr>Region</vt:lpstr>
      <vt:lpstr>How to choose right Region</vt:lpstr>
      <vt:lpstr>Availability Zone (AZ)</vt:lpstr>
      <vt:lpstr>Availability Zone (AZ)</vt:lpstr>
      <vt:lpstr>Local Zone (LZ)</vt:lpstr>
      <vt:lpstr>Interacting with AWS</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1044</cp:revision>
  <cp:lastPrinted>2001-05-28T10:10:18Z</cp:lastPrinted>
  <dcterms:created xsi:type="dcterms:W3CDTF">1998-07-18T17:10:54Z</dcterms:created>
  <dcterms:modified xsi:type="dcterms:W3CDTF">2023-01-16T05:21:20Z</dcterms:modified>
</cp:coreProperties>
</file>