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2"/>
  </p:notesMasterIdLst>
  <p:handoutMasterIdLst>
    <p:handoutMasterId r:id="rId13"/>
  </p:handoutMasterIdLst>
  <p:sldIdLst>
    <p:sldId id="677" r:id="rId2"/>
    <p:sldId id="678" r:id="rId3"/>
    <p:sldId id="687" r:id="rId4"/>
    <p:sldId id="705" r:id="rId5"/>
    <p:sldId id="706" r:id="rId6"/>
    <p:sldId id="707" r:id="rId7"/>
    <p:sldId id="708" r:id="rId8"/>
    <p:sldId id="709" r:id="rId9"/>
    <p:sldId id="688" r:id="rId10"/>
    <p:sldId id="682" r:id="rId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00"/>
    <a:srgbClr val="99FF33"/>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707" autoAdjust="0"/>
    <p:restoredTop sz="94660"/>
  </p:normalViewPr>
  <p:slideViewPr>
    <p:cSldViewPr snapToGrid="0" snapToObjects="1">
      <p:cViewPr varScale="1">
        <p:scale>
          <a:sx n="69" d="100"/>
          <a:sy n="69" d="100"/>
        </p:scale>
        <p:origin x="1842" y="60"/>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1/16/2023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1/16/2023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Elastic Compute Cloud (EC2)</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EC2 uses XEN (open-source hypervisor) for creating VM</a:t>
            </a:r>
          </a:p>
          <a:p>
            <a:pPr algn="just" eaLnBrk="1" hangingPunct="1">
              <a:lnSpc>
                <a:spcPct val="90000"/>
              </a:lnSpc>
            </a:pPr>
            <a:r>
              <a:rPr lang="en-US" sz="2200" dirty="0">
                <a:latin typeface="Times New Roman" panose="02020603050405020304" pitchFamily="18" charset="0"/>
                <a:ea typeface="Calibri" panose="020F0502020204030204" pitchFamily="34" charset="0"/>
              </a:rPr>
              <a:t>Amazon EC2 provides scalable computing capacity in the AWS cloud.</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use EC2 to launch as many or as few instances as you need, configure security and networking, and manage storage.</a:t>
            </a:r>
          </a:p>
          <a:p>
            <a:pPr algn="just" eaLnBrk="1" hangingPunct="1">
              <a:lnSpc>
                <a:spcPct val="90000"/>
              </a:lnSpc>
            </a:pPr>
            <a:r>
              <a:rPr lang="en-US" sz="2200" dirty="0">
                <a:latin typeface="Times New Roman" panose="02020603050405020304" pitchFamily="18" charset="0"/>
                <a:ea typeface="Calibri" panose="020F0502020204030204" pitchFamily="34" charset="0"/>
              </a:rPr>
              <a:t>EC2 enable you to scale up and scale down instances.</a:t>
            </a:r>
          </a:p>
          <a:p>
            <a:pPr algn="just" eaLnBrk="1" hangingPunct="1">
              <a:lnSpc>
                <a:spcPct val="90000"/>
              </a:lnSpc>
            </a:pPr>
            <a:r>
              <a:rPr lang="en-US" sz="2200" dirty="0">
                <a:latin typeface="Times New Roman" panose="02020603050405020304" pitchFamily="18" charset="0"/>
                <a:ea typeface="Calibri" panose="020F0502020204030204" pitchFamily="34" charset="0"/>
              </a:rPr>
              <a:t>Pre-configured templates of EC2 instances are available which are known as Amazon Machine Image.</a:t>
            </a:r>
          </a:p>
        </p:txBody>
      </p:sp>
    </p:spTree>
    <p:extLst>
      <p:ext uri="{BB962C8B-B14F-4D97-AF65-F5344CB8AC3E}">
        <p14:creationId xmlns:p14="http://schemas.microsoft.com/office/powerpoint/2010/main" val="377963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Two types of block store devices are available for EC2 instances: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Instance Storage</a:t>
            </a:r>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6675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Types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General Purpose: Balanced Memory &amp; CPU</a:t>
            </a:r>
          </a:p>
          <a:p>
            <a:pPr algn="just" eaLnBrk="1" hangingPunct="1">
              <a:lnSpc>
                <a:spcPct val="90000"/>
              </a:lnSpc>
            </a:pPr>
            <a:r>
              <a:rPr lang="en-US" sz="2200" dirty="0">
                <a:latin typeface="Times New Roman" panose="02020603050405020304" pitchFamily="18" charset="0"/>
                <a:ea typeface="Calibri" panose="020F0502020204030204" pitchFamily="34" charset="0"/>
              </a:rPr>
              <a:t>Compute Optimized: More CPU than RAM</a:t>
            </a:r>
          </a:p>
          <a:p>
            <a:pPr algn="just" eaLnBrk="1" hangingPunct="1">
              <a:lnSpc>
                <a:spcPct val="90000"/>
              </a:lnSpc>
            </a:pPr>
            <a:r>
              <a:rPr lang="en-US" sz="2200" dirty="0">
                <a:latin typeface="Times New Roman" panose="02020603050405020304" pitchFamily="18" charset="0"/>
                <a:ea typeface="Calibri" panose="020F0502020204030204" pitchFamily="34" charset="0"/>
              </a:rPr>
              <a:t>Memory Optimized: More RAM</a:t>
            </a:r>
          </a:p>
          <a:p>
            <a:pPr algn="just" eaLnBrk="1" hangingPunct="1">
              <a:lnSpc>
                <a:spcPct val="90000"/>
              </a:lnSpc>
            </a:pPr>
            <a:r>
              <a:rPr lang="en-US" sz="2200" dirty="0">
                <a:latin typeface="Times New Roman" panose="02020603050405020304" pitchFamily="18" charset="0"/>
                <a:ea typeface="Calibri" panose="020F0502020204030204" pitchFamily="34" charset="0"/>
              </a:rPr>
              <a:t>Storage Optimized: Low latency</a:t>
            </a:r>
          </a:p>
          <a:p>
            <a:pPr algn="just" eaLnBrk="1" hangingPunct="1">
              <a:lnSpc>
                <a:spcPct val="90000"/>
              </a:lnSpc>
            </a:pPr>
            <a:r>
              <a:rPr lang="en-US" sz="2200" dirty="0">
                <a:latin typeface="Times New Roman" panose="02020603050405020304" pitchFamily="18" charset="0"/>
                <a:ea typeface="Calibri" panose="020F0502020204030204" pitchFamily="34" charset="0"/>
              </a:rPr>
              <a:t>High Memory: High RAM on Nitro system</a:t>
            </a:r>
          </a:p>
          <a:p>
            <a:pPr algn="just" eaLnBrk="1" hangingPunct="1">
              <a:lnSpc>
                <a:spcPct val="90000"/>
              </a:lnSpc>
            </a:pPr>
            <a:r>
              <a:rPr lang="en-US" sz="2200" dirty="0">
                <a:latin typeface="Times New Roman" panose="02020603050405020304" pitchFamily="18" charset="0"/>
                <a:ea typeface="Calibri" panose="020F0502020204030204" pitchFamily="34" charset="0"/>
              </a:rPr>
              <a:t>Accelerated Computing/GPU: Graphics optimized</a:t>
            </a: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1104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40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693537"/>
            <a:ext cx="2286001" cy="1865126"/>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launch an instance, it enters the pending state (1). When the instance is pending, billing has not started. At this stage, the instance is preparing to enter the running state. </a:t>
            </a:r>
          </a:p>
        </p:txBody>
      </p:sp>
    </p:spTree>
    <p:extLst>
      <p:ext uri="{BB962C8B-B14F-4D97-AF65-F5344CB8AC3E}">
        <p14:creationId xmlns:p14="http://schemas.microsoft.com/office/powerpoint/2010/main" val="412985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477250"/>
            <a:ext cx="2286001" cy="2308324"/>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your instance is running (2), it's ready to use. This is also the stage where billing begins. As soon as an instance is running, you are then able to take other actions on the instance, such as reboot, terminate, stop, and stop-hibernate.</a:t>
            </a:r>
          </a:p>
        </p:txBody>
      </p:sp>
    </p:spTree>
    <p:extLst>
      <p:ext uri="{BB962C8B-B14F-4D97-AF65-F5344CB8AC3E}">
        <p14:creationId xmlns:p14="http://schemas.microsoft.com/office/powerpoint/2010/main" val="303210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a:t>AWS EC2 Instance Life Cycle</a:t>
            </a:r>
            <a:endParaRPr lang="en-US" altLang="en-US" dirty="0"/>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001175"/>
            <a:ext cx="2286001" cy="2973122"/>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reboot an instance (3), it’s different than performing a stop action and then a start action. Rebooting an instance is equivalent to rebooting an operating system. The instance remains on the same host computer and maintains its public and private IP address, and any data on its instance store.</a:t>
            </a:r>
          </a:p>
        </p:txBody>
      </p:sp>
      <p:sp>
        <p:nvSpPr>
          <p:cNvPr id="4" name="TextBox 3">
            <a:extLst>
              <a:ext uri="{FF2B5EF4-FFF2-40B4-BE49-F238E27FC236}">
                <a16:creationId xmlns:a16="http://schemas.microsoft.com/office/drawing/2014/main" id="{3FB00BF3-DF1C-EED2-4DCB-93691390C9D6}"/>
              </a:ext>
            </a:extLst>
          </p:cNvPr>
          <p:cNvSpPr txBox="1"/>
          <p:nvPr/>
        </p:nvSpPr>
        <p:spPr>
          <a:xfrm>
            <a:off x="4419602" y="3989532"/>
            <a:ext cx="4447306" cy="1569660"/>
          </a:xfrm>
          <a:prstGeom prst="rect">
            <a:avLst/>
          </a:prstGeom>
          <a:noFill/>
        </p:spPr>
        <p:txBody>
          <a:bodyPr wrap="square">
            <a:spAutoFit/>
          </a:bodyPr>
          <a:lstStyle/>
          <a:p>
            <a:pPr algn="just"/>
            <a:r>
              <a:rPr lang="en-US" sz="1600" dirty="0">
                <a:solidFill>
                  <a:schemeClr val="bg2"/>
                </a:solidFill>
                <a:latin typeface="Times New Roman" panose="02020603050405020304" pitchFamily="18" charset="0"/>
                <a:ea typeface="Calibri" panose="020F0502020204030204" pitchFamily="34" charset="0"/>
              </a:rPr>
              <a:t>Private IP address of a system is the IP address that is used to communicate within the same network. Using private IP data or information can be sent or received within the same network. Public IP address of a system is the IP address that is used to communicate outside the network.</a:t>
            </a:r>
            <a:endParaRPr lang="en-IN" sz="1600" dirty="0"/>
          </a:p>
        </p:txBody>
      </p:sp>
    </p:spTree>
    <p:extLst>
      <p:ext uri="{BB962C8B-B14F-4D97-AF65-F5344CB8AC3E}">
        <p14:creationId xmlns:p14="http://schemas.microsoft.com/office/powerpoint/2010/main" val="298660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138544" y="3893014"/>
            <a:ext cx="2410692" cy="2973122"/>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stop and start an instance (4), your instance may be placed on a new underlying physical server. Therefore, you lose any data on the instance store that were on the previous host computer. When you stop an instance, the instance gets a new public IP address but maintains the same private IP address.</a:t>
            </a:r>
          </a:p>
        </p:txBody>
      </p:sp>
    </p:spTree>
    <p:extLst>
      <p:ext uri="{BB962C8B-B14F-4D97-AF65-F5344CB8AC3E}">
        <p14:creationId xmlns:p14="http://schemas.microsoft.com/office/powerpoint/2010/main" val="352624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183959"/>
            <a:ext cx="2230581" cy="2308324"/>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terminate an instance (5), the instance store are erased, and you lose both the public IP address and private IP address of the machine. Termination of an instance means you can no longer access the machine.</a:t>
            </a:r>
          </a:p>
        </p:txBody>
      </p:sp>
    </p:spTree>
    <p:extLst>
      <p:ext uri="{BB962C8B-B14F-4D97-AF65-F5344CB8AC3E}">
        <p14:creationId xmlns:p14="http://schemas.microsoft.com/office/powerpoint/2010/main" val="317512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1600" dirty="0">
                <a:latin typeface="Times New Roman" panose="02020603050405020304" pitchFamily="18" charset="0"/>
                <a:ea typeface="Calibri" panose="020F0502020204030204" pitchFamily="34" charset="0"/>
              </a:rPr>
              <a:t>When you launch an instance, it enters the pending state (1). When the instance is pending, billing has not started. At this stage, the instance is preparing to enter the running state. </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your instance is running (2), it's ready to use. This is also the stage where billing begins. As soon as an instance is running, you are then able to take other actions on the instance, such as reboot, terminate, stop, and stop-hibernate.</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 reboot an instance (3), it’s different than performing a stop action and then a start action. Rebooting an instance is equivalent to rebooting an operating system. The instance remains on the same host computer and maintains its public and private IP address (</a:t>
            </a:r>
            <a:r>
              <a:rPr lang="en-US" sz="1600" dirty="0">
                <a:highlight>
                  <a:srgbClr val="FFFF00"/>
                </a:highlight>
                <a:latin typeface="Times New Roman" panose="02020603050405020304" pitchFamily="18" charset="0"/>
                <a:ea typeface="Calibri" panose="020F0502020204030204" pitchFamily="34" charset="0"/>
              </a:rPr>
              <a:t>Private IP address of a system is the IP address that is used to communicate within the same network. Using private IP data or information can be sent or received within the same network. Public IP address of a system is the IP address that is used to communicate outside the network.</a:t>
            </a:r>
            <a:r>
              <a:rPr lang="en-US" sz="1600" dirty="0">
                <a:latin typeface="Times New Roman" panose="02020603050405020304" pitchFamily="18" charset="0"/>
                <a:ea typeface="Calibri" panose="020F0502020204030204" pitchFamily="34" charset="0"/>
              </a:rPr>
              <a:t>), and any data on its instance store.</a:t>
            </a:r>
          </a:p>
          <a:p>
            <a:pPr algn="just" eaLnBrk="1" hangingPunct="1">
              <a:lnSpc>
                <a:spcPct val="90000"/>
              </a:lnSpc>
            </a:pPr>
            <a:r>
              <a:rPr lang="en-US" sz="1600" dirty="0">
                <a:latin typeface="Times New Roman" panose="02020603050405020304" pitchFamily="18" charset="0"/>
                <a:ea typeface="Calibri" panose="020F0502020204030204" pitchFamily="34" charset="0"/>
              </a:rPr>
              <a:t>It typically takes a few minutes for the reboot to complete. When you stop and start an instance (4), your instance may be placed on a new underlying physical server. Therefore, you lose any data on the instance store that were on the previous host computer. When you stop an instance, the instance gets a new public IP address but maintains the same private IP address.</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 terminate an instance (5), the instance store are erased, and you lose both the public IP address and private IP address of the machine. Termination of an instance means you can no longer access the machine.</a:t>
            </a:r>
          </a:p>
        </p:txBody>
      </p:sp>
    </p:spTree>
    <p:extLst>
      <p:ext uri="{BB962C8B-B14F-4D97-AF65-F5344CB8AC3E}">
        <p14:creationId xmlns:p14="http://schemas.microsoft.com/office/powerpoint/2010/main" val="2394170883"/>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40603</TotalTime>
  <Words>808</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Soaring</vt:lpstr>
      <vt:lpstr>AWS Elastic Compute Cloud (EC2)</vt:lpstr>
      <vt:lpstr>AWS EC2 Instance Types</vt:lpstr>
      <vt:lpstr>AWS EC2 Instance Life Cycle</vt:lpstr>
      <vt:lpstr>AWS EC2 Instance Life Cycle</vt:lpstr>
      <vt:lpstr>AWS EC2 Instance Life Cycle</vt:lpstr>
      <vt:lpstr>AWS EC2 Instance Life Cycle</vt:lpstr>
      <vt:lpstr>AWS EC2 Instance Life Cycle</vt:lpstr>
      <vt:lpstr>AWS EC2 Instance Life Cycle</vt:lpstr>
      <vt:lpstr>AWS EC2 Instance Life Cycle</vt:lpstr>
      <vt:lpstr>AWS EC2 Storage Options</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Anurag Jain</cp:lastModifiedBy>
  <cp:revision>1044</cp:revision>
  <cp:lastPrinted>2001-05-28T10:10:18Z</cp:lastPrinted>
  <dcterms:created xsi:type="dcterms:W3CDTF">1998-07-18T17:10:54Z</dcterms:created>
  <dcterms:modified xsi:type="dcterms:W3CDTF">2023-01-16T05:23:05Z</dcterms:modified>
</cp:coreProperties>
</file>